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5"/>
  </p:notesMasterIdLst>
  <p:handoutMasterIdLst>
    <p:handoutMasterId r:id="rId16"/>
  </p:handoutMasterIdLst>
  <p:sldIdLst>
    <p:sldId id="482" r:id="rId2"/>
    <p:sldId id="492" r:id="rId3"/>
    <p:sldId id="481" r:id="rId4"/>
    <p:sldId id="483" r:id="rId5"/>
    <p:sldId id="490" r:id="rId6"/>
    <p:sldId id="491" r:id="rId7"/>
    <p:sldId id="484" r:id="rId8"/>
    <p:sldId id="485" r:id="rId9"/>
    <p:sldId id="486" r:id="rId10"/>
    <p:sldId id="493" r:id="rId11"/>
    <p:sldId id="487" r:id="rId12"/>
    <p:sldId id="488" r:id="rId13"/>
    <p:sldId id="489" r:id="rId14"/>
  </p:sldIdLst>
  <p:sldSz cx="9144000" cy="6858000" type="screen4x3"/>
  <p:notesSz cx="6781800" cy="9918700"/>
  <p:defaultTextStyle>
    <a:defPPr>
      <a:defRPr lang="en-US"/>
    </a:defPPr>
    <a:lvl1pPr algn="ctr" rtl="0" fontAlgn="base">
      <a:spcBef>
        <a:spcPct val="0"/>
      </a:spcBef>
      <a:spcAft>
        <a:spcPct val="0"/>
      </a:spcAft>
      <a:defRPr kumimoji="1" sz="14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kumimoji="1" sz="14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kumimoji="1" sz="14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kumimoji="1" sz="14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kumimoji="1" sz="1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1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1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1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1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554340"/>
    <a:srgbClr val="406274"/>
    <a:srgbClr val="002540"/>
    <a:srgbClr val="002C4D"/>
    <a:srgbClr val="340032"/>
    <a:srgbClr val="410040"/>
    <a:srgbClr val="003F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3" d="100"/>
          <a:sy n="133" d="100"/>
        </p:scale>
        <p:origin x="-17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354"/>
    </p:cViewPr>
  </p:sorterViewPr>
  <p:notesViewPr>
    <p:cSldViewPr snapToGrid="0" snapToObjects="1">
      <p:cViewPr varScale="1">
        <p:scale>
          <a:sx n="104" d="100"/>
          <a:sy n="104" d="100"/>
        </p:scale>
        <p:origin x="-2912" y="-96"/>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3225" cy="492125"/>
          </a:xfrm>
          <a:prstGeom prst="rect">
            <a:avLst/>
          </a:prstGeom>
          <a:noFill/>
          <a:ln w="9525">
            <a:noFill/>
            <a:miter lim="800000"/>
            <a:headEnd/>
            <a:tailEnd/>
          </a:ln>
          <a:effectLst/>
        </p:spPr>
        <p:txBody>
          <a:bodyPr vert="horz" wrap="square" lIns="94616" tIns="47306" rIns="94616" bIns="47306" numCol="1" anchor="t" anchorCtr="0" compatLnSpc="1">
            <a:prstTxWarp prst="textNoShape">
              <a:avLst/>
            </a:prstTxWarp>
          </a:bodyPr>
          <a:lstStyle>
            <a:lvl1pPr algn="l" defTabSz="946150">
              <a:defRPr sz="1200"/>
            </a:lvl1pPr>
          </a:lstStyle>
          <a:p>
            <a:pPr>
              <a:defRPr/>
            </a:pPr>
            <a:endParaRPr lang="fr-FR"/>
          </a:p>
        </p:txBody>
      </p:sp>
      <p:sp>
        <p:nvSpPr>
          <p:cNvPr id="16387" name="Rectangle 3"/>
          <p:cNvSpPr>
            <a:spLocks noGrp="1" noChangeArrowheads="1"/>
          </p:cNvSpPr>
          <p:nvPr>
            <p:ph type="dt" sz="quarter" idx="1"/>
          </p:nvPr>
        </p:nvSpPr>
        <p:spPr bwMode="auto">
          <a:xfrm>
            <a:off x="3851275" y="0"/>
            <a:ext cx="2943225" cy="492125"/>
          </a:xfrm>
          <a:prstGeom prst="rect">
            <a:avLst/>
          </a:prstGeom>
          <a:noFill/>
          <a:ln w="9525">
            <a:noFill/>
            <a:miter lim="800000"/>
            <a:headEnd/>
            <a:tailEnd/>
          </a:ln>
          <a:effectLst/>
        </p:spPr>
        <p:txBody>
          <a:bodyPr vert="horz" wrap="square" lIns="94616" tIns="47306" rIns="94616" bIns="47306" numCol="1" anchor="t" anchorCtr="0" compatLnSpc="1">
            <a:prstTxWarp prst="textNoShape">
              <a:avLst/>
            </a:prstTxWarp>
          </a:bodyPr>
          <a:lstStyle>
            <a:lvl1pPr algn="r" defTabSz="946150">
              <a:defRPr sz="1200"/>
            </a:lvl1pPr>
          </a:lstStyle>
          <a:p>
            <a:pPr>
              <a:defRPr/>
            </a:pPr>
            <a:endParaRPr lang="fr-FR"/>
          </a:p>
        </p:txBody>
      </p:sp>
      <p:sp>
        <p:nvSpPr>
          <p:cNvPr id="16388" name="Rectangle 4"/>
          <p:cNvSpPr>
            <a:spLocks noGrp="1" noChangeArrowheads="1"/>
          </p:cNvSpPr>
          <p:nvPr>
            <p:ph type="ftr" sz="quarter" idx="2"/>
          </p:nvPr>
        </p:nvSpPr>
        <p:spPr bwMode="auto">
          <a:xfrm>
            <a:off x="0" y="9451975"/>
            <a:ext cx="2943225" cy="492125"/>
          </a:xfrm>
          <a:prstGeom prst="rect">
            <a:avLst/>
          </a:prstGeom>
          <a:noFill/>
          <a:ln w="9525">
            <a:noFill/>
            <a:miter lim="800000"/>
            <a:headEnd/>
            <a:tailEnd/>
          </a:ln>
          <a:effectLst/>
        </p:spPr>
        <p:txBody>
          <a:bodyPr vert="horz" wrap="square" lIns="94616" tIns="47306" rIns="94616" bIns="47306" numCol="1" anchor="b" anchorCtr="0" compatLnSpc="1">
            <a:prstTxWarp prst="textNoShape">
              <a:avLst/>
            </a:prstTxWarp>
          </a:bodyPr>
          <a:lstStyle>
            <a:lvl1pPr algn="l" defTabSz="946150">
              <a:defRPr sz="1200"/>
            </a:lvl1pPr>
          </a:lstStyle>
          <a:p>
            <a:pPr>
              <a:defRPr/>
            </a:pPr>
            <a:endParaRPr lang="fr-FR"/>
          </a:p>
        </p:txBody>
      </p:sp>
      <p:sp>
        <p:nvSpPr>
          <p:cNvPr id="16389" name="Rectangle 5"/>
          <p:cNvSpPr>
            <a:spLocks noGrp="1" noChangeArrowheads="1"/>
          </p:cNvSpPr>
          <p:nvPr>
            <p:ph type="sldNum" sz="quarter" idx="3"/>
          </p:nvPr>
        </p:nvSpPr>
        <p:spPr bwMode="auto">
          <a:xfrm>
            <a:off x="3851275" y="9451975"/>
            <a:ext cx="2943225" cy="492125"/>
          </a:xfrm>
          <a:prstGeom prst="rect">
            <a:avLst/>
          </a:prstGeom>
          <a:noFill/>
          <a:ln w="9525">
            <a:noFill/>
            <a:miter lim="800000"/>
            <a:headEnd/>
            <a:tailEnd/>
          </a:ln>
          <a:effectLst/>
        </p:spPr>
        <p:txBody>
          <a:bodyPr vert="horz" wrap="square" lIns="94616" tIns="47306" rIns="94616" bIns="47306" numCol="1" anchor="b" anchorCtr="0" compatLnSpc="1">
            <a:prstTxWarp prst="textNoShape">
              <a:avLst/>
            </a:prstTxWarp>
          </a:bodyPr>
          <a:lstStyle>
            <a:lvl1pPr algn="r" defTabSz="946150">
              <a:defRPr sz="1200"/>
            </a:lvl1pPr>
          </a:lstStyle>
          <a:p>
            <a:pPr>
              <a:defRPr/>
            </a:pPr>
            <a:fld id="{22195228-C757-4045-84C9-4AA4E42FA14A}" type="slidenum">
              <a:rPr lang="fr-FR"/>
              <a:pPr>
                <a:defRPr/>
              </a:pPr>
              <a:t>‹#›</a:t>
            </a:fld>
            <a:endParaRPr lang="fr-FR"/>
          </a:p>
        </p:txBody>
      </p:sp>
    </p:spTree>
    <p:extLst>
      <p:ext uri="{BB962C8B-B14F-4D97-AF65-F5344CB8AC3E}">
        <p14:creationId xmlns:p14="http://schemas.microsoft.com/office/powerpoint/2010/main" val="1273292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3225" cy="492125"/>
          </a:xfrm>
          <a:prstGeom prst="rect">
            <a:avLst/>
          </a:prstGeom>
          <a:noFill/>
          <a:ln w="9525">
            <a:noFill/>
            <a:miter lim="800000"/>
            <a:headEnd/>
            <a:tailEnd/>
          </a:ln>
          <a:effectLst/>
        </p:spPr>
        <p:txBody>
          <a:bodyPr vert="horz" wrap="square" lIns="94616" tIns="47306" rIns="94616" bIns="47306" numCol="1" anchor="t" anchorCtr="0" compatLnSpc="1">
            <a:prstTxWarp prst="textNoShape">
              <a:avLst/>
            </a:prstTxWarp>
          </a:bodyPr>
          <a:lstStyle>
            <a:lvl1pPr algn="l" defTabSz="946150">
              <a:defRPr sz="1200"/>
            </a:lvl1pPr>
          </a:lstStyle>
          <a:p>
            <a:pPr>
              <a:defRPr/>
            </a:pPr>
            <a:endParaRPr lang="fr-FR"/>
          </a:p>
        </p:txBody>
      </p:sp>
      <p:sp>
        <p:nvSpPr>
          <p:cNvPr id="15363" name="Rectangle 3"/>
          <p:cNvSpPr>
            <a:spLocks noGrp="1" noChangeArrowheads="1"/>
          </p:cNvSpPr>
          <p:nvPr>
            <p:ph type="dt" idx="1"/>
          </p:nvPr>
        </p:nvSpPr>
        <p:spPr bwMode="auto">
          <a:xfrm>
            <a:off x="3851275" y="0"/>
            <a:ext cx="2943225" cy="492125"/>
          </a:xfrm>
          <a:prstGeom prst="rect">
            <a:avLst/>
          </a:prstGeom>
          <a:noFill/>
          <a:ln w="9525">
            <a:noFill/>
            <a:miter lim="800000"/>
            <a:headEnd/>
            <a:tailEnd/>
          </a:ln>
          <a:effectLst/>
        </p:spPr>
        <p:txBody>
          <a:bodyPr vert="horz" wrap="square" lIns="94616" tIns="47306" rIns="94616" bIns="47306" numCol="1" anchor="t" anchorCtr="0" compatLnSpc="1">
            <a:prstTxWarp prst="textNoShape">
              <a:avLst/>
            </a:prstTxWarp>
          </a:bodyPr>
          <a:lstStyle>
            <a:lvl1pPr algn="r" defTabSz="946150">
              <a:defRPr sz="1200"/>
            </a:lvl1pPr>
          </a:lstStyle>
          <a:p>
            <a:pPr>
              <a:defRPr/>
            </a:pPr>
            <a:endParaRPr lang="fr-FR"/>
          </a:p>
        </p:txBody>
      </p:sp>
      <p:sp>
        <p:nvSpPr>
          <p:cNvPr id="4100" name="Rectangle 4"/>
          <p:cNvSpPr>
            <a:spLocks noGrp="1" noRot="1" noChangeAspect="1" noChangeArrowheads="1" noTextEdit="1"/>
          </p:cNvSpPr>
          <p:nvPr>
            <p:ph type="sldImg" idx="2"/>
          </p:nvPr>
        </p:nvSpPr>
        <p:spPr bwMode="auto">
          <a:xfrm>
            <a:off x="933450" y="739775"/>
            <a:ext cx="4929188" cy="3697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5" name="Rectangle 5"/>
          <p:cNvSpPr>
            <a:spLocks noGrp="1" noChangeArrowheads="1"/>
          </p:cNvSpPr>
          <p:nvPr>
            <p:ph type="body" sz="quarter" idx="3"/>
          </p:nvPr>
        </p:nvSpPr>
        <p:spPr bwMode="auto">
          <a:xfrm>
            <a:off x="904875" y="4684713"/>
            <a:ext cx="4983163" cy="4519612"/>
          </a:xfrm>
          <a:prstGeom prst="rect">
            <a:avLst/>
          </a:prstGeom>
          <a:noFill/>
          <a:ln w="9525">
            <a:noFill/>
            <a:miter lim="800000"/>
            <a:headEnd/>
            <a:tailEnd/>
          </a:ln>
          <a:effectLst/>
        </p:spPr>
        <p:txBody>
          <a:bodyPr vert="horz" wrap="square" lIns="94616" tIns="47306" rIns="94616" bIns="4730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5366" name="Rectangle 6"/>
          <p:cNvSpPr>
            <a:spLocks noGrp="1" noChangeArrowheads="1"/>
          </p:cNvSpPr>
          <p:nvPr>
            <p:ph type="ftr" sz="quarter" idx="4"/>
          </p:nvPr>
        </p:nvSpPr>
        <p:spPr bwMode="auto">
          <a:xfrm>
            <a:off x="0" y="9451975"/>
            <a:ext cx="2943225" cy="492125"/>
          </a:xfrm>
          <a:prstGeom prst="rect">
            <a:avLst/>
          </a:prstGeom>
          <a:noFill/>
          <a:ln w="9525">
            <a:noFill/>
            <a:miter lim="800000"/>
            <a:headEnd/>
            <a:tailEnd/>
          </a:ln>
          <a:effectLst/>
        </p:spPr>
        <p:txBody>
          <a:bodyPr vert="horz" wrap="square" lIns="94616" tIns="47306" rIns="94616" bIns="47306" numCol="1" anchor="b" anchorCtr="0" compatLnSpc="1">
            <a:prstTxWarp prst="textNoShape">
              <a:avLst/>
            </a:prstTxWarp>
          </a:bodyPr>
          <a:lstStyle>
            <a:lvl1pPr algn="l" defTabSz="946150">
              <a:defRPr sz="1200"/>
            </a:lvl1pPr>
          </a:lstStyle>
          <a:p>
            <a:pPr>
              <a:defRPr/>
            </a:pPr>
            <a:endParaRPr lang="fr-FR"/>
          </a:p>
        </p:txBody>
      </p:sp>
      <p:sp>
        <p:nvSpPr>
          <p:cNvPr id="15367" name="Rectangle 7"/>
          <p:cNvSpPr>
            <a:spLocks noGrp="1" noChangeArrowheads="1"/>
          </p:cNvSpPr>
          <p:nvPr>
            <p:ph type="sldNum" sz="quarter" idx="5"/>
          </p:nvPr>
        </p:nvSpPr>
        <p:spPr bwMode="auto">
          <a:xfrm>
            <a:off x="3851275" y="9451975"/>
            <a:ext cx="2943225" cy="492125"/>
          </a:xfrm>
          <a:prstGeom prst="rect">
            <a:avLst/>
          </a:prstGeom>
          <a:noFill/>
          <a:ln w="9525">
            <a:noFill/>
            <a:miter lim="800000"/>
            <a:headEnd/>
            <a:tailEnd/>
          </a:ln>
          <a:effectLst/>
        </p:spPr>
        <p:txBody>
          <a:bodyPr vert="horz" wrap="square" lIns="94616" tIns="47306" rIns="94616" bIns="47306" numCol="1" anchor="b" anchorCtr="0" compatLnSpc="1">
            <a:prstTxWarp prst="textNoShape">
              <a:avLst/>
            </a:prstTxWarp>
          </a:bodyPr>
          <a:lstStyle>
            <a:lvl1pPr algn="r" defTabSz="946150">
              <a:defRPr sz="1200"/>
            </a:lvl1pPr>
          </a:lstStyle>
          <a:p>
            <a:pPr>
              <a:defRPr/>
            </a:pPr>
            <a:fld id="{7C259F3A-AB24-BF46-8B5A-87433006CFDD}" type="slidenum">
              <a:rPr lang="fr-FR"/>
              <a:pPr>
                <a:defRPr/>
              </a:pPr>
              <a:t>‹#›</a:t>
            </a:fld>
            <a:endParaRPr lang="fr-FR"/>
          </a:p>
        </p:txBody>
      </p:sp>
    </p:spTree>
    <p:extLst>
      <p:ext uri="{BB962C8B-B14F-4D97-AF65-F5344CB8AC3E}">
        <p14:creationId xmlns:p14="http://schemas.microsoft.com/office/powerpoint/2010/main" val="909032190"/>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kumimoji="1" sz="1200" kern="1200">
        <a:solidFill>
          <a:schemeClr val="tx1"/>
        </a:solidFill>
        <a:latin typeface="Times New Roman" charset="0"/>
        <a:ea typeface="ＭＳ Ｐゴシック" pitchFamily="-65" charset="-128"/>
        <a:cs typeface="ＭＳ Ｐゴシック" pitchFamily="-65" charset="-128"/>
      </a:defRPr>
    </a:lvl1pPr>
    <a:lvl2pPr marL="455613" algn="l" defTabSz="911225"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2813" algn="l" defTabSz="911225"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68425" algn="l" defTabSz="911225"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5625" algn="l" defTabSz="911225"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AC</a:t>
            </a:r>
            <a:r>
              <a:rPr lang="fr-FR" dirty="0"/>
              <a:t>/sin(180-27-36)=AM/</a:t>
            </a:r>
            <a:r>
              <a:rPr lang="fr-FR" dirty="0" smtClean="0"/>
              <a:t>sin(36)	AM=164,9217</a:t>
            </a:r>
          </a:p>
          <a:p>
            <a:r>
              <a:rPr lang="fr-FR" dirty="0" smtClean="0"/>
              <a:t>AC/sin(180-27-36)=MC/sin(27)	MC=127,3814</a:t>
            </a:r>
          </a:p>
          <a:p>
            <a:r>
              <a:rPr lang="fr-FR" dirty="0" smtClean="0"/>
              <a:t>MN/(sin31)=MC/sin(180-27-36-31)	MN=65,7665</a:t>
            </a:r>
          </a:p>
          <a:p>
            <a:r>
              <a:rPr lang="fr-FR" dirty="0" smtClean="0"/>
              <a:t>NC/sin(27)=AC/sin(180-27-36-31)	NC=113,7748</a:t>
            </a:r>
          </a:p>
          <a:p>
            <a:r>
              <a:rPr lang="fr-FR" dirty="0" smtClean="0"/>
              <a:t>NE/sin(47)=NE/sin(180-27-36-31-47)	NE=132,2214</a:t>
            </a:r>
          </a:p>
          <a:p>
            <a:r>
              <a:rPr lang="fr-FR" dirty="0" smtClean="0"/>
              <a:t>AE=AM+MN+NE=</a:t>
            </a:r>
            <a:r>
              <a:rPr lang="fr-FR" dirty="0"/>
              <a:t>362,9095</a:t>
            </a:r>
          </a:p>
          <a:p>
            <a:r>
              <a:rPr lang="fr-FR" dirty="0" smtClean="0"/>
              <a:t>Ou</a:t>
            </a:r>
          </a:p>
          <a:p>
            <a:r>
              <a:rPr lang="fr-FR" dirty="0" smtClean="0"/>
              <a:t>AC/sin</a:t>
            </a:r>
            <a:r>
              <a:rPr lang="fr-FR" dirty="0"/>
              <a:t>(180-27-36-31-47</a:t>
            </a:r>
            <a:r>
              <a:rPr lang="fr-FR" dirty="0" smtClean="0"/>
              <a:t>) =AE/sin(36+31+47)</a:t>
            </a:r>
          </a:p>
          <a:p>
            <a:r>
              <a:rPr lang="fr-FR" dirty="0" smtClean="0"/>
              <a:t>AE=362,9095</a:t>
            </a:r>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7C259F3A-AB24-BF46-8B5A-87433006CFDD}" type="slidenum">
              <a:rPr lang="fr-FR" smtClean="0"/>
              <a:pPr>
                <a:defRPr/>
              </a:pPr>
              <a:t>4</a:t>
            </a:fld>
            <a:endParaRPr lang="fr-FR"/>
          </a:p>
        </p:txBody>
      </p:sp>
    </p:spTree>
    <p:extLst>
      <p:ext uri="{BB962C8B-B14F-4D97-AF65-F5344CB8AC3E}">
        <p14:creationId xmlns:p14="http://schemas.microsoft.com/office/powerpoint/2010/main" val="186637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a:p>
            <a:r>
              <a:rPr lang="fr-FR"/>
              <a:t>----- Notes de la réunion (05/11/13 16:27) -----</a:t>
            </a:r>
          </a:p>
          <a:p>
            <a:r>
              <a:rPr lang="fr-FR"/>
              <a:t>azdazdazeazeaze</a:t>
            </a:r>
          </a:p>
        </p:txBody>
      </p:sp>
      <p:sp>
        <p:nvSpPr>
          <p:cNvPr id="4" name="Espace réservé du numéro de diapositive 3"/>
          <p:cNvSpPr>
            <a:spLocks noGrp="1"/>
          </p:cNvSpPr>
          <p:nvPr>
            <p:ph type="sldNum" sz="quarter" idx="10"/>
          </p:nvPr>
        </p:nvSpPr>
        <p:spPr/>
        <p:txBody>
          <a:bodyPr/>
          <a:lstStyle/>
          <a:p>
            <a:pPr>
              <a:defRPr/>
            </a:pPr>
            <a:fld id="{7C259F3A-AB24-BF46-8B5A-87433006CFDD}" type="slidenum">
              <a:rPr lang="fr-FR" smtClean="0"/>
              <a:pPr>
                <a:defRPr/>
              </a:pPr>
              <a:t>5</a:t>
            </a:fld>
            <a:endParaRPr lang="fr-FR"/>
          </a:p>
        </p:txBody>
      </p:sp>
    </p:spTree>
    <p:extLst>
      <p:ext uri="{BB962C8B-B14F-4D97-AF65-F5344CB8AC3E}">
        <p14:creationId xmlns:p14="http://schemas.microsoft.com/office/powerpoint/2010/main" val="99137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ln/>
        </p:spPr>
        <p:txBody>
          <a:bodyPr/>
          <a:lstStyle>
            <a:lvl1pPr>
              <a:defRPr/>
            </a:lvl1pPr>
          </a:lstStyle>
          <a:p>
            <a:pPr>
              <a:defRPr/>
            </a:pPr>
            <a:r>
              <a:rPr lang="fr-FR"/>
              <a:t>Erik </a:t>
            </a:r>
            <a:r>
              <a:rPr lang="fr-FR">
                <a:latin typeface="Arial" charset="0"/>
                <a:cs typeface="Arial" charset="0"/>
              </a:rPr>
              <a:t>Doerflinger</a:t>
            </a:r>
          </a:p>
        </p:txBody>
      </p:sp>
      <p:sp>
        <p:nvSpPr>
          <p:cNvPr id="5" name="Rectangle 6"/>
          <p:cNvSpPr>
            <a:spLocks noGrp="1" noChangeArrowheads="1"/>
          </p:cNvSpPr>
          <p:nvPr>
            <p:ph type="ftr" sz="quarter" idx="11"/>
          </p:nvPr>
        </p:nvSpPr>
        <p:spPr>
          <a:ln/>
        </p:spPr>
        <p:txBody>
          <a:bodyPr/>
          <a:lstStyle>
            <a:lvl1pPr>
              <a:defRPr/>
            </a:lvl1pPr>
          </a:lstStyle>
          <a:p>
            <a:pPr>
              <a:defRPr/>
            </a:pPr>
            <a:r>
              <a:rPr lang="fr-FR" dirty="0"/>
              <a:t>Introduction - </a:t>
            </a:r>
            <a:r>
              <a:rPr lang="fr-FR" dirty="0" smtClean="0"/>
              <a:t>2016</a:t>
            </a:r>
            <a:endParaRPr lang="fr-FR" dirty="0"/>
          </a:p>
        </p:txBody>
      </p:sp>
      <p:sp>
        <p:nvSpPr>
          <p:cNvPr id="6" name="Rectangle 7"/>
          <p:cNvSpPr>
            <a:spLocks noGrp="1" noChangeArrowheads="1"/>
          </p:cNvSpPr>
          <p:nvPr>
            <p:ph type="sldNum" sz="quarter" idx="12"/>
          </p:nvPr>
        </p:nvSpPr>
        <p:spPr>
          <a:ln/>
        </p:spPr>
        <p:txBody>
          <a:bodyPr/>
          <a:lstStyle>
            <a:lvl1pPr>
              <a:defRPr/>
            </a:lvl1pPr>
          </a:lstStyle>
          <a:p>
            <a:pPr>
              <a:defRPr/>
            </a:pPr>
            <a:fld id="{8352C54C-ACE5-3540-A13D-E87869A9F7EA}" type="slidenum">
              <a:rPr lang="fr-FR"/>
              <a:pPr>
                <a:defRPr/>
              </a:pPr>
              <a:t>‹#›</a:t>
            </a:fld>
            <a:endParaRPr lang="fr-FR"/>
          </a:p>
        </p:txBody>
      </p:sp>
    </p:spTree>
    <p:extLst>
      <p:ext uri="{BB962C8B-B14F-4D97-AF65-F5344CB8AC3E}">
        <p14:creationId xmlns:p14="http://schemas.microsoft.com/office/powerpoint/2010/main" val="32008344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676400" y="1981200"/>
            <a:ext cx="70119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7" name="Rectangle 4"/>
          <p:cNvSpPr>
            <a:spLocks noGrp="1" noChangeArrowheads="1"/>
          </p:cNvSpPr>
          <p:nvPr>
            <p:ph type="title"/>
          </p:nvPr>
        </p:nvSpPr>
        <p:spPr bwMode="auto">
          <a:xfrm>
            <a:off x="469900" y="0"/>
            <a:ext cx="8674100" cy="349250"/>
          </a:xfrm>
          <a:prstGeom prst="rect">
            <a:avLst/>
          </a:prstGeom>
          <a:gradFill rotWithShape="1">
            <a:gsLst>
              <a:gs pos="0">
                <a:srgbClr val="FFFFFF"/>
              </a:gs>
              <a:gs pos="49001">
                <a:srgbClr val="FFFFFF"/>
              </a:gs>
              <a:gs pos="100000">
                <a:srgbClr val="265A88"/>
              </a:gs>
            </a:gsLst>
            <a:lin ang="4800000"/>
          </a:gra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fr-FR"/>
              <a:t>TECHNIQUES INSTRUMENTALES EN GEODESIE-GRAVIMETRIE</a:t>
            </a:r>
          </a:p>
        </p:txBody>
      </p:sp>
      <p:sp>
        <p:nvSpPr>
          <p:cNvPr id="251909" name="Rectangle 5"/>
          <p:cNvSpPr>
            <a:spLocks noGrp="1" noChangeArrowheads="1"/>
          </p:cNvSpPr>
          <p:nvPr>
            <p:ph type="dt" sz="half" idx="2"/>
          </p:nvPr>
        </p:nvSpPr>
        <p:spPr bwMode="auto">
          <a:xfrm rot="16200000">
            <a:off x="-237331" y="5703094"/>
            <a:ext cx="931862" cy="3111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kumimoji="0" sz="800">
                <a:solidFill>
                  <a:srgbClr val="FFFFFF"/>
                </a:solidFill>
              </a:defRPr>
            </a:lvl1pPr>
          </a:lstStyle>
          <a:p>
            <a:pPr>
              <a:defRPr/>
            </a:pPr>
            <a:r>
              <a:rPr lang="fr-FR"/>
              <a:t>Erik </a:t>
            </a:r>
            <a:r>
              <a:rPr lang="fr-FR">
                <a:latin typeface="Arial" charset="0"/>
                <a:cs typeface="Arial" charset="0"/>
              </a:rPr>
              <a:t>Doerflinger</a:t>
            </a:r>
          </a:p>
        </p:txBody>
      </p:sp>
      <p:sp>
        <p:nvSpPr>
          <p:cNvPr id="251910" name="Rectangle 6"/>
          <p:cNvSpPr>
            <a:spLocks noGrp="1" noChangeArrowheads="1"/>
          </p:cNvSpPr>
          <p:nvPr>
            <p:ph type="ftr" sz="quarter" idx="3"/>
          </p:nvPr>
        </p:nvSpPr>
        <p:spPr bwMode="auto">
          <a:xfrm rot="16200000">
            <a:off x="-335756" y="634206"/>
            <a:ext cx="1120775" cy="30321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spcBef>
                <a:spcPct val="50000"/>
              </a:spcBef>
              <a:defRPr kumimoji="0" sz="800" i="1">
                <a:solidFill>
                  <a:srgbClr val="FFFFFF"/>
                </a:solidFill>
              </a:defRPr>
            </a:lvl1pPr>
          </a:lstStyle>
          <a:p>
            <a:pPr>
              <a:defRPr/>
            </a:pPr>
            <a:r>
              <a:rPr lang="fr-FR" dirty="0"/>
              <a:t>Introduction - </a:t>
            </a:r>
            <a:r>
              <a:rPr lang="fr-FR" dirty="0" smtClean="0"/>
              <a:t>2016</a:t>
            </a:r>
            <a:endParaRPr lang="fr-FR" dirty="0"/>
          </a:p>
        </p:txBody>
      </p:sp>
      <p:sp>
        <p:nvSpPr>
          <p:cNvPr id="251911" name="Rectangle 7"/>
          <p:cNvSpPr>
            <a:spLocks noGrp="1" noChangeArrowheads="1"/>
          </p:cNvSpPr>
          <p:nvPr>
            <p:ph type="sldNum" sz="quarter" idx="4"/>
          </p:nvPr>
        </p:nvSpPr>
        <p:spPr bwMode="auto">
          <a:xfrm>
            <a:off x="36513" y="6554788"/>
            <a:ext cx="396875" cy="3032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800">
                <a:solidFill>
                  <a:srgbClr val="FFFFFF"/>
                </a:solidFill>
              </a:defRPr>
            </a:lvl1pPr>
          </a:lstStyle>
          <a:p>
            <a:pPr>
              <a:defRPr/>
            </a:pPr>
            <a:fld id="{AD0E0B71-CBB4-D24C-B256-7BFEDC80D864}" type="slidenum">
              <a:rPr lang="fr-FR"/>
              <a:pPr>
                <a:defRPr/>
              </a:pPr>
              <a:t>‹#›</a:t>
            </a:fld>
            <a:endParaRPr lang="fr-FR"/>
          </a:p>
        </p:txBody>
      </p:sp>
    </p:spTree>
  </p:cSld>
  <p:clrMap bg1="dk2" tx1="lt1" bg2="dk1" tx2="lt2" accent1="accent1" accent2="accent2" accent3="accent3" accent4="accent4" accent5="accent5" accent6="accent6" hlink="hlink" folHlink="folHlink"/>
  <p:sldLayoutIdLst>
    <p:sldLayoutId id="2147483653" r:id="rId1"/>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2000" b="1">
          <a:solidFill>
            <a:srgbClr val="333399"/>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2000" b="1">
          <a:solidFill>
            <a:srgbClr val="333399"/>
          </a:solidFill>
          <a:latin typeface="Arial" charset="0"/>
          <a:ea typeface="ＭＳ Ｐゴシック" pitchFamily="-65" charset="-128"/>
          <a:cs typeface="ＭＳ Ｐゴシック" pitchFamily="-65" charset="-128"/>
        </a:defRPr>
      </a:lvl2pPr>
      <a:lvl3pPr algn="l" rtl="0" eaLnBrk="0" fontAlgn="base" hangingPunct="0">
        <a:spcBef>
          <a:spcPct val="0"/>
        </a:spcBef>
        <a:spcAft>
          <a:spcPct val="0"/>
        </a:spcAft>
        <a:defRPr sz="2000" b="1">
          <a:solidFill>
            <a:srgbClr val="333399"/>
          </a:solidFill>
          <a:latin typeface="Arial" charset="0"/>
          <a:ea typeface="ＭＳ Ｐゴシック" pitchFamily="-65" charset="-128"/>
          <a:cs typeface="ＭＳ Ｐゴシック" pitchFamily="-65" charset="-128"/>
        </a:defRPr>
      </a:lvl3pPr>
      <a:lvl4pPr algn="l" rtl="0" eaLnBrk="0" fontAlgn="base" hangingPunct="0">
        <a:spcBef>
          <a:spcPct val="0"/>
        </a:spcBef>
        <a:spcAft>
          <a:spcPct val="0"/>
        </a:spcAft>
        <a:defRPr sz="2000" b="1">
          <a:solidFill>
            <a:srgbClr val="333399"/>
          </a:solidFill>
          <a:latin typeface="Arial" charset="0"/>
          <a:ea typeface="ＭＳ Ｐゴシック" pitchFamily="-65" charset="-128"/>
          <a:cs typeface="ＭＳ Ｐゴシック" pitchFamily="-65" charset="-128"/>
        </a:defRPr>
      </a:lvl4pPr>
      <a:lvl5pPr algn="l" rtl="0" eaLnBrk="0" fontAlgn="base" hangingPunct="0">
        <a:spcBef>
          <a:spcPct val="0"/>
        </a:spcBef>
        <a:spcAft>
          <a:spcPct val="0"/>
        </a:spcAft>
        <a:defRPr sz="2000" b="1">
          <a:solidFill>
            <a:srgbClr val="333399"/>
          </a:solidFill>
          <a:latin typeface="Arial" charset="0"/>
          <a:ea typeface="ＭＳ Ｐゴシック" pitchFamily="-65" charset="-128"/>
          <a:cs typeface="ＭＳ Ｐゴシック" pitchFamily="-65" charset="-128"/>
        </a:defRPr>
      </a:lvl5pPr>
      <a:lvl6pPr marL="457200" algn="l" rtl="0" fontAlgn="base">
        <a:spcBef>
          <a:spcPct val="0"/>
        </a:spcBef>
        <a:spcAft>
          <a:spcPct val="0"/>
        </a:spcAft>
        <a:defRPr sz="2000" b="1">
          <a:solidFill>
            <a:srgbClr val="333399"/>
          </a:solidFill>
          <a:latin typeface="Arial" charset="0"/>
        </a:defRPr>
      </a:lvl6pPr>
      <a:lvl7pPr marL="914400" algn="l" rtl="0" fontAlgn="base">
        <a:spcBef>
          <a:spcPct val="0"/>
        </a:spcBef>
        <a:spcAft>
          <a:spcPct val="0"/>
        </a:spcAft>
        <a:defRPr sz="2000" b="1">
          <a:solidFill>
            <a:srgbClr val="333399"/>
          </a:solidFill>
          <a:latin typeface="Arial" charset="0"/>
        </a:defRPr>
      </a:lvl7pPr>
      <a:lvl8pPr marL="1371600" algn="l" rtl="0" fontAlgn="base">
        <a:spcBef>
          <a:spcPct val="0"/>
        </a:spcBef>
        <a:spcAft>
          <a:spcPct val="0"/>
        </a:spcAft>
        <a:defRPr sz="2000" b="1">
          <a:solidFill>
            <a:srgbClr val="333399"/>
          </a:solidFill>
          <a:latin typeface="Arial" charset="0"/>
        </a:defRPr>
      </a:lvl8pPr>
      <a:lvl9pPr marL="1828800" algn="l" rtl="0" fontAlgn="base">
        <a:spcBef>
          <a:spcPct val="0"/>
        </a:spcBef>
        <a:spcAft>
          <a:spcPct val="0"/>
        </a:spcAft>
        <a:defRPr sz="2000" b="1">
          <a:solidFill>
            <a:srgbClr val="333399"/>
          </a:solidFill>
          <a:latin typeface="Arial" charset="0"/>
        </a:defRPr>
      </a:lvl9pPr>
    </p:titleStyle>
    <p:bodyStyle>
      <a:lvl1pPr marL="342900" indent="-342900" algn="l" rtl="0" eaLnBrk="0" fontAlgn="base" hangingPunct="0">
        <a:spcBef>
          <a:spcPct val="20000"/>
        </a:spcBef>
        <a:spcAft>
          <a:spcPct val="0"/>
        </a:spcAft>
        <a:buClr>
          <a:srgbClr val="FF9900"/>
        </a:buClr>
        <a:buFont typeface="Wingdings" charset="0"/>
        <a:buChar char="u"/>
        <a:defRPr sz="3200">
          <a:solidFill>
            <a:schemeClr val="bg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rgbClr val="FF9900"/>
        </a:buClr>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lr>
          <a:srgbClr val="FF9900"/>
        </a:buClr>
        <a:buFont typeface="Wingdings" charset="0"/>
        <a:buChar char="t"/>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lr>
          <a:srgbClr val="FF9900"/>
        </a:buClr>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lr>
          <a:srgbClr val="FF9900"/>
        </a:buClr>
        <a:buChar char="•"/>
        <a:defRPr sz="2000">
          <a:solidFill>
            <a:schemeClr val="bg1"/>
          </a:solidFill>
          <a:latin typeface="+mn-lt"/>
          <a:ea typeface="ＭＳ Ｐゴシック" charset="-128"/>
        </a:defRPr>
      </a:lvl5pPr>
      <a:lvl6pPr marL="2514600" indent="-228600" algn="l" rtl="0" fontAlgn="base">
        <a:spcBef>
          <a:spcPct val="20000"/>
        </a:spcBef>
        <a:spcAft>
          <a:spcPct val="0"/>
        </a:spcAft>
        <a:buClr>
          <a:srgbClr val="FF9900"/>
        </a:buClr>
        <a:buChar char="•"/>
        <a:defRPr sz="2000">
          <a:solidFill>
            <a:schemeClr val="bg1"/>
          </a:solidFill>
          <a:latin typeface="+mn-lt"/>
          <a:ea typeface="ＭＳ Ｐゴシック" charset="-128"/>
        </a:defRPr>
      </a:lvl6pPr>
      <a:lvl7pPr marL="2971800" indent="-228600" algn="l" rtl="0" fontAlgn="base">
        <a:spcBef>
          <a:spcPct val="20000"/>
        </a:spcBef>
        <a:spcAft>
          <a:spcPct val="0"/>
        </a:spcAft>
        <a:buClr>
          <a:srgbClr val="FF9900"/>
        </a:buClr>
        <a:buChar char="•"/>
        <a:defRPr sz="2000">
          <a:solidFill>
            <a:schemeClr val="bg1"/>
          </a:solidFill>
          <a:latin typeface="+mn-lt"/>
          <a:ea typeface="ＭＳ Ｐゴシック" charset="-128"/>
        </a:defRPr>
      </a:lvl7pPr>
      <a:lvl8pPr marL="3429000" indent="-228600" algn="l" rtl="0" fontAlgn="base">
        <a:spcBef>
          <a:spcPct val="20000"/>
        </a:spcBef>
        <a:spcAft>
          <a:spcPct val="0"/>
        </a:spcAft>
        <a:buClr>
          <a:srgbClr val="FF9900"/>
        </a:buClr>
        <a:buChar char="•"/>
        <a:defRPr sz="2000">
          <a:solidFill>
            <a:schemeClr val="bg1"/>
          </a:solidFill>
          <a:latin typeface="+mn-lt"/>
          <a:ea typeface="ＭＳ Ｐゴシック" charset="-128"/>
        </a:defRPr>
      </a:lvl8pPr>
      <a:lvl9pPr marL="3886200" indent="-228600" algn="l" rtl="0" fontAlgn="base">
        <a:spcBef>
          <a:spcPct val="20000"/>
        </a:spcBef>
        <a:spcAft>
          <a:spcPct val="0"/>
        </a:spcAft>
        <a:buClr>
          <a:srgbClr val="FF9900"/>
        </a:buClr>
        <a:buChar char="•"/>
        <a:defRPr sz="2000">
          <a:solidFill>
            <a:schemeClr val="bg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469900" y="1381125"/>
            <a:ext cx="8674100" cy="3971925"/>
          </a:xfrm>
        </p:spPr>
        <p:txBody>
          <a:bodyPr/>
          <a:lstStyle/>
          <a:p>
            <a:pPr eaLnBrk="1" hangingPunct="1"/>
            <a:endParaRPr lang="fr-FR">
              <a:latin typeface="Arial" charset="0"/>
              <a:ea typeface="ＭＳ Ｐゴシック" charset="0"/>
              <a:cs typeface="ＭＳ Ｐゴシック" charset="0"/>
            </a:endParaRPr>
          </a:p>
        </p:txBody>
      </p:sp>
      <p:sp>
        <p:nvSpPr>
          <p:cNvPr id="5122" name="Espace réservé du contenu 2"/>
          <p:cNvSpPr>
            <a:spLocks noGrp="1"/>
          </p:cNvSpPr>
          <p:nvPr>
            <p:ph idx="1"/>
          </p:nvPr>
        </p:nvSpPr>
        <p:spPr>
          <a:xfrm>
            <a:off x="647700" y="180975"/>
            <a:ext cx="8345488" cy="6426200"/>
          </a:xfrm>
        </p:spPr>
        <p:txBody>
          <a:bodyPr/>
          <a:lstStyle/>
          <a:p>
            <a:pPr algn="ctr" eaLnBrk="1" hangingPunct="1">
              <a:buFont typeface="Wingdings" charset="0"/>
              <a:buNone/>
            </a:pPr>
            <a:r>
              <a:rPr lang="fr-FR" sz="1200" dirty="0">
                <a:solidFill>
                  <a:srgbClr val="1B4A6E"/>
                </a:solidFill>
                <a:latin typeface="Arial" charset="0"/>
                <a:ea typeface="ＭＳ Ｐゴシック" charset="0"/>
                <a:cs typeface="Arial" charset="0"/>
              </a:rPr>
              <a:t>Université Montpellier 2</a:t>
            </a:r>
          </a:p>
          <a:p>
            <a:pPr algn="ctr" eaLnBrk="1" hangingPunct="1">
              <a:buFont typeface="Wingdings" charset="0"/>
              <a:buNone/>
            </a:pPr>
            <a:r>
              <a:rPr lang="fr-FR" sz="1200" dirty="0">
                <a:solidFill>
                  <a:srgbClr val="1B4A6E"/>
                </a:solidFill>
                <a:latin typeface="Arial" charset="0"/>
                <a:ea typeface="ＭＳ Ｐゴシック" charset="0"/>
                <a:cs typeface="Arial" charset="0"/>
              </a:rPr>
              <a:t>Master Dynamique terrestre et Risques naturels</a:t>
            </a:r>
          </a:p>
          <a:p>
            <a:pPr algn="ctr" eaLnBrk="1" hangingPunct="1">
              <a:buFont typeface="Wingdings" charset="0"/>
              <a:buNone/>
            </a:pPr>
            <a:r>
              <a:rPr lang="fr-FR" sz="1200" dirty="0" smtClean="0">
                <a:solidFill>
                  <a:srgbClr val="1B4A6E"/>
                </a:solidFill>
                <a:latin typeface="Arial" charset="0"/>
                <a:ea typeface="ＭＳ Ｐゴシック" charset="0"/>
                <a:cs typeface="Arial" charset="0"/>
              </a:rPr>
              <a:t>2015</a:t>
            </a:r>
            <a:r>
              <a:rPr lang="fr-FR" sz="1200" dirty="0" smtClean="0">
                <a:solidFill>
                  <a:srgbClr val="1B4A6E"/>
                </a:solidFill>
                <a:latin typeface="Arial" charset="0"/>
                <a:ea typeface="ＭＳ Ｐゴシック" charset="0"/>
                <a:cs typeface="Arial" charset="0"/>
              </a:rPr>
              <a:t> </a:t>
            </a:r>
            <a:r>
              <a:rPr lang="fr-FR" sz="1200" dirty="0">
                <a:solidFill>
                  <a:srgbClr val="1B4A6E"/>
                </a:solidFill>
                <a:latin typeface="Arial" charset="0"/>
                <a:ea typeface="ＭＳ Ｐゴシック" charset="0"/>
                <a:cs typeface="Arial" charset="0"/>
              </a:rPr>
              <a:t>/ </a:t>
            </a:r>
            <a:r>
              <a:rPr lang="fr-FR" sz="1200" dirty="0" smtClean="0">
                <a:solidFill>
                  <a:srgbClr val="1B4A6E"/>
                </a:solidFill>
                <a:latin typeface="Arial" charset="0"/>
                <a:ea typeface="ＭＳ Ｐゴシック" charset="0"/>
                <a:cs typeface="Arial" charset="0"/>
              </a:rPr>
              <a:t>2016</a:t>
            </a:r>
            <a:r>
              <a:rPr lang="fr-FR" sz="1200" dirty="0" smtClean="0">
                <a:solidFill>
                  <a:srgbClr val="1B4A6E"/>
                </a:solidFill>
                <a:latin typeface="Arial" charset="0"/>
                <a:ea typeface="ＭＳ Ｐゴシック" charset="0"/>
                <a:cs typeface="Arial" charset="0"/>
              </a:rPr>
              <a:t> </a:t>
            </a:r>
            <a:r>
              <a:rPr lang="fr-FR" sz="1200" dirty="0" smtClean="0">
                <a:solidFill>
                  <a:srgbClr val="1B4A6E"/>
                </a:solidFill>
                <a:latin typeface="Arial" charset="0"/>
                <a:ea typeface="ＭＳ Ｐゴシック" charset="0"/>
                <a:cs typeface="Arial" charset="0"/>
              </a:rPr>
              <a:t>– </a:t>
            </a:r>
            <a:r>
              <a:rPr lang="fr-FR" sz="1200" dirty="0" smtClean="0">
                <a:solidFill>
                  <a:srgbClr val="1B4A6E"/>
                </a:solidFill>
                <a:latin typeface="Arial" charset="0"/>
                <a:ea typeface="ＭＳ Ｐゴシック" charset="0"/>
                <a:cs typeface="Arial" charset="0"/>
              </a:rPr>
              <a:t>2nd </a:t>
            </a:r>
            <a:r>
              <a:rPr lang="fr-FR" sz="1200" dirty="0">
                <a:solidFill>
                  <a:srgbClr val="1B4A6E"/>
                </a:solidFill>
                <a:latin typeface="Arial" charset="0"/>
                <a:ea typeface="ＭＳ Ｐゴシック" charset="0"/>
                <a:cs typeface="Arial" charset="0"/>
              </a:rPr>
              <a:t>semestre </a:t>
            </a:r>
            <a:r>
              <a:rPr lang="fr-FR" sz="1200" dirty="0" smtClean="0">
                <a:solidFill>
                  <a:srgbClr val="1B4A6E"/>
                </a:solidFill>
                <a:latin typeface="Arial" charset="0"/>
                <a:ea typeface="ＭＳ Ｐゴシック" charset="0"/>
                <a:cs typeface="Arial" charset="0"/>
              </a:rPr>
              <a:t>M1</a:t>
            </a:r>
            <a:endParaRPr lang="fr-FR" sz="1200" dirty="0">
              <a:solidFill>
                <a:srgbClr val="1B4A6E"/>
              </a:solidFill>
              <a:latin typeface="Arial" charset="0"/>
              <a:ea typeface="ＭＳ Ｐゴシック" charset="0"/>
              <a:cs typeface="Arial" charset="0"/>
            </a:endParaRPr>
          </a:p>
          <a:p>
            <a:pPr algn="ctr" eaLnBrk="1" hangingPunct="1">
              <a:buFont typeface="Wingdings" charset="0"/>
              <a:buNone/>
            </a:pPr>
            <a:endParaRPr lang="fr-FR" sz="1200" dirty="0">
              <a:solidFill>
                <a:srgbClr val="1B4A6E"/>
              </a:solidFill>
              <a:latin typeface="Arial" charset="0"/>
              <a:ea typeface="ＭＳ Ｐゴシック" charset="0"/>
              <a:cs typeface="Arial" charset="0"/>
            </a:endParaRPr>
          </a:p>
          <a:p>
            <a:pPr algn="ctr" eaLnBrk="1" hangingPunct="1">
              <a:buFont typeface="Wingdings" charset="0"/>
              <a:buNone/>
            </a:pPr>
            <a:endParaRPr lang="fr-FR" sz="1400" dirty="0">
              <a:solidFill>
                <a:srgbClr val="1B4A6E"/>
              </a:solidFill>
              <a:latin typeface="Arial" charset="0"/>
              <a:ea typeface="ＭＳ Ｐゴシック" charset="0"/>
              <a:cs typeface="Arial" charset="0"/>
            </a:endParaRPr>
          </a:p>
          <a:p>
            <a:pPr algn="ctr" eaLnBrk="1" hangingPunct="1">
              <a:buFont typeface="Wingdings" charset="0"/>
              <a:buNone/>
            </a:pPr>
            <a:r>
              <a:rPr lang="fr-FR" sz="1800" b="1" dirty="0">
                <a:solidFill>
                  <a:srgbClr val="1B4A6E"/>
                </a:solidFill>
                <a:latin typeface="Arial" charset="0"/>
                <a:ea typeface="ＭＳ Ｐゴシック" charset="0"/>
                <a:cs typeface="Arial" charset="0"/>
              </a:rPr>
              <a:t>Module de Géodésie</a:t>
            </a:r>
            <a:endParaRPr lang="fr-FR" sz="1800" dirty="0">
              <a:solidFill>
                <a:srgbClr val="1B4A6E"/>
              </a:solidFill>
              <a:latin typeface="Arial" charset="0"/>
              <a:ea typeface="ＭＳ Ｐゴシック" charset="0"/>
              <a:cs typeface="Arial" charset="0"/>
            </a:endParaRPr>
          </a:p>
          <a:p>
            <a:pPr algn="ctr" eaLnBrk="1" hangingPunct="1">
              <a:buFont typeface="Wingdings" charset="0"/>
              <a:buNone/>
            </a:pPr>
            <a:r>
              <a:rPr lang="fr-FR" sz="1600" dirty="0">
                <a:solidFill>
                  <a:srgbClr val="1B4A6E"/>
                </a:solidFill>
                <a:latin typeface="Arial" charset="0"/>
                <a:ea typeface="ＭＳ Ｐゴシック" charset="0"/>
                <a:cs typeface="Arial" charset="0"/>
              </a:rPr>
              <a:t>  </a:t>
            </a:r>
          </a:p>
          <a:p>
            <a:pPr algn="ctr" eaLnBrk="1" hangingPunct="1">
              <a:buFont typeface="Wingdings" charset="0"/>
              <a:buNone/>
            </a:pPr>
            <a:r>
              <a:rPr lang="fr-FR" sz="5400" b="1" dirty="0">
                <a:ln w="9000" cmpd="sng">
                  <a:solidFill>
                    <a:schemeClr val="bg1"/>
                  </a:solidFill>
                  <a:prstDash val="solid"/>
                </a:ln>
                <a:solidFill>
                  <a:srgbClr val="003F6E"/>
                </a:solidFill>
                <a:effectLst>
                  <a:reflection blurRad="12700" stA="28000" endPos="45000" dist="1000" dir="5400000" sy="-100000" algn="bl" rotWithShape="0"/>
                </a:effectLst>
                <a:latin typeface="Courier" charset="0"/>
                <a:ea typeface="ＭＳ Ｐゴシック" charset="0"/>
                <a:cs typeface="Courier" charset="0"/>
              </a:rPr>
              <a:t>Méthodes de la géodésie terrestre</a:t>
            </a:r>
          </a:p>
          <a:p>
            <a:pPr algn="ctr" eaLnBrk="1" hangingPunct="1">
              <a:buFont typeface="Wingdings" charset="0"/>
              <a:buNone/>
            </a:pPr>
            <a:endParaRPr lang="fr-FR" sz="2400" b="1" dirty="0">
              <a:latin typeface="Courier" charset="0"/>
              <a:ea typeface="ＭＳ Ｐゴシック" charset="0"/>
              <a:cs typeface="Courier" charset="0"/>
            </a:endParaRPr>
          </a:p>
          <a:p>
            <a:pPr algn="ctr" eaLnBrk="1" hangingPunct="1">
              <a:buFont typeface="Wingdings" charset="0"/>
              <a:buNone/>
            </a:pPr>
            <a:r>
              <a:rPr lang="fr-FR" sz="2400" b="1" dirty="0">
                <a:latin typeface="Courier" charset="0"/>
                <a:ea typeface="ＭＳ Ｐゴシック" charset="0"/>
                <a:cs typeface="Courier" charset="0"/>
              </a:rPr>
              <a:t>Triangulation - Mesures de distances</a:t>
            </a:r>
          </a:p>
          <a:p>
            <a:pPr algn="ctr" eaLnBrk="1" hangingPunct="1">
              <a:buFont typeface="Wingdings" charset="0"/>
              <a:buNone/>
            </a:pPr>
            <a:r>
              <a:rPr lang="fr-FR" sz="2400" b="1" dirty="0">
                <a:latin typeface="Courier" charset="0"/>
                <a:ea typeface="ＭＳ Ｐゴシック" charset="0"/>
                <a:cs typeface="Courier" charset="0"/>
              </a:rPr>
              <a:t>Nivellement – Photogrammétrie</a:t>
            </a:r>
          </a:p>
          <a:p>
            <a:pPr algn="ctr" eaLnBrk="1" hangingPunct="1">
              <a:spcBef>
                <a:spcPct val="0"/>
              </a:spcBef>
              <a:spcAft>
                <a:spcPct val="50000"/>
              </a:spcAft>
              <a:buClr>
                <a:srgbClr val="333399"/>
              </a:buClr>
              <a:buFont typeface="Wingdings" charset="0"/>
              <a:buNone/>
            </a:pPr>
            <a:endParaRPr kumimoji="1" lang="fr-FR" sz="1400" dirty="0">
              <a:solidFill>
                <a:srgbClr val="1B4A6E"/>
              </a:solidFill>
              <a:latin typeface="Arial" charset="0"/>
              <a:ea typeface="ＭＳ Ｐゴシック" charset="0"/>
              <a:cs typeface="Arial" charset="0"/>
            </a:endParaRPr>
          </a:p>
          <a:p>
            <a:pPr algn="ctr" eaLnBrk="1" hangingPunct="1">
              <a:spcBef>
                <a:spcPct val="0"/>
              </a:spcBef>
              <a:spcAft>
                <a:spcPct val="50000"/>
              </a:spcAft>
              <a:buClr>
                <a:srgbClr val="333399"/>
              </a:buClr>
              <a:buFont typeface="Wingdings" charset="0"/>
              <a:buNone/>
            </a:pPr>
            <a:endParaRPr kumimoji="1" lang="fr-FR" sz="1400" dirty="0">
              <a:solidFill>
                <a:srgbClr val="1B4A6E"/>
              </a:solidFill>
              <a:latin typeface="Arial" charset="0"/>
              <a:ea typeface="ＭＳ Ｐゴシック" charset="0"/>
              <a:cs typeface="Arial" charset="0"/>
            </a:endParaRPr>
          </a:p>
          <a:p>
            <a:pPr algn="ctr" eaLnBrk="1" hangingPunct="1">
              <a:spcBef>
                <a:spcPct val="0"/>
              </a:spcBef>
              <a:spcAft>
                <a:spcPct val="50000"/>
              </a:spcAft>
              <a:buClr>
                <a:srgbClr val="333399"/>
              </a:buClr>
              <a:buFont typeface="Wingdings" charset="0"/>
              <a:buNone/>
            </a:pPr>
            <a:endParaRPr kumimoji="1" lang="fr-FR" sz="1400" dirty="0">
              <a:solidFill>
                <a:srgbClr val="1B4A6E"/>
              </a:solidFill>
              <a:latin typeface="Arial" charset="0"/>
              <a:ea typeface="ＭＳ Ｐゴシック" charset="0"/>
              <a:cs typeface="Arial" charset="0"/>
            </a:endParaRPr>
          </a:p>
          <a:p>
            <a:pPr algn="ctr" eaLnBrk="1" hangingPunct="1">
              <a:spcBef>
                <a:spcPct val="0"/>
              </a:spcBef>
              <a:spcAft>
                <a:spcPct val="50000"/>
              </a:spcAft>
              <a:buClr>
                <a:srgbClr val="333399"/>
              </a:buClr>
              <a:buFont typeface="Wingdings" charset="0"/>
              <a:buNone/>
            </a:pPr>
            <a:r>
              <a:rPr kumimoji="1" lang="fr-FR" sz="1400" dirty="0">
                <a:solidFill>
                  <a:srgbClr val="1B4A6E"/>
                </a:solidFill>
                <a:latin typeface="Arial" charset="0"/>
                <a:ea typeface="ＭＳ Ｐゴシック" charset="0"/>
                <a:cs typeface="Arial" charset="0"/>
              </a:rPr>
              <a:t>Erik Doerflinger</a:t>
            </a:r>
          </a:p>
          <a:p>
            <a:pPr algn="ctr" eaLnBrk="1" hangingPunct="1">
              <a:buFont typeface="Wingdings" charset="0"/>
              <a:buNone/>
            </a:pPr>
            <a:endParaRPr lang="fr-FR" sz="2400" b="1" dirty="0">
              <a:latin typeface="Courier" charset="0"/>
              <a:ea typeface="ＭＳ Ｐゴシック" charset="0"/>
              <a:cs typeface="Courier" charset="0"/>
            </a:endParaRPr>
          </a:p>
          <a:p>
            <a:pPr algn="ctr" eaLnBrk="1" hangingPunct="1">
              <a:buFont typeface="Wingdings" charset="0"/>
              <a:buNone/>
            </a:pPr>
            <a:endParaRPr lang="fr-FR" sz="2400" b="1" dirty="0">
              <a:latin typeface="Courier" charset="0"/>
              <a:ea typeface="ＭＳ Ｐゴシック" charset="0"/>
              <a:cs typeface="Courier" charset="0"/>
            </a:endParaRPr>
          </a:p>
          <a:p>
            <a:pPr algn="ctr" eaLnBrk="1" hangingPunct="1">
              <a:buFont typeface="Wingdings" charset="0"/>
              <a:buNone/>
            </a:pPr>
            <a:endParaRPr lang="fr-FR" sz="2400" b="1" dirty="0">
              <a:latin typeface="Courier" charset="0"/>
              <a:ea typeface="ＭＳ Ｐゴシック" charset="0"/>
              <a:cs typeface="Courier" charset="0"/>
            </a:endParaRPr>
          </a:p>
          <a:p>
            <a:pPr algn="ctr" eaLnBrk="1" hangingPunct="1">
              <a:buFont typeface="Wingdings" charset="0"/>
              <a:buNone/>
            </a:pPr>
            <a:endParaRPr kumimoji="1" lang="fr-FR" sz="5400" b="1" dirty="0">
              <a:solidFill>
                <a:srgbClr val="1B4A6E"/>
              </a:solidFill>
              <a:latin typeface="Courier" charset="0"/>
              <a:ea typeface="ＭＳ Ｐゴシック" charset="0"/>
              <a:cs typeface="Courier" charset="0"/>
            </a:endParaRPr>
          </a:p>
          <a:p>
            <a:pPr algn="ctr" eaLnBrk="1" hangingPunct="1">
              <a:buFont typeface="Wingdings" charset="0"/>
              <a:buNone/>
            </a:pPr>
            <a:endParaRPr kumimoji="1" lang="fr-FR" sz="5400" dirty="0">
              <a:solidFill>
                <a:srgbClr val="1B4A6E"/>
              </a:solidFill>
              <a:latin typeface="Arial" charset="0"/>
              <a:ea typeface="ＭＳ Ｐゴシック" charset="0"/>
              <a:cs typeface="Arial" charset="0"/>
            </a:endParaRPr>
          </a:p>
          <a:p>
            <a:pPr algn="ctr" eaLnBrk="1" hangingPunct="1">
              <a:spcBef>
                <a:spcPct val="0"/>
              </a:spcBef>
              <a:spcAft>
                <a:spcPct val="50000"/>
              </a:spcAft>
              <a:buClr>
                <a:srgbClr val="333399"/>
              </a:buClr>
              <a:buFont typeface="Wingdings" charset="0"/>
              <a:buNone/>
            </a:pPr>
            <a:endParaRPr kumimoji="1" lang="fr-FR" sz="1400" dirty="0">
              <a:solidFill>
                <a:srgbClr val="1B4A6E"/>
              </a:solidFill>
              <a:latin typeface="Arial" charset="0"/>
              <a:ea typeface="ＭＳ Ｐゴシック" charset="0"/>
              <a:cs typeface="Arial" charset="0"/>
            </a:endParaRPr>
          </a:p>
          <a:p>
            <a:pPr algn="ctr" eaLnBrk="1" hangingPunct="1">
              <a:spcBef>
                <a:spcPct val="0"/>
              </a:spcBef>
              <a:spcAft>
                <a:spcPct val="50000"/>
              </a:spcAft>
              <a:buClr>
                <a:srgbClr val="333399"/>
              </a:buClr>
              <a:buFont typeface="Wingdings" charset="0"/>
              <a:buNone/>
            </a:pPr>
            <a:endParaRPr kumimoji="1" lang="fr-FR" sz="1400" dirty="0">
              <a:solidFill>
                <a:srgbClr val="1B4A6E"/>
              </a:solidFill>
              <a:latin typeface="Arial" charset="0"/>
              <a:ea typeface="ＭＳ Ｐゴシック" charset="0"/>
              <a:cs typeface="Arial" charset="0"/>
            </a:endParaRPr>
          </a:p>
          <a:p>
            <a:pPr algn="ctr" eaLnBrk="1" hangingPunct="1">
              <a:spcBef>
                <a:spcPct val="0"/>
              </a:spcBef>
              <a:spcAft>
                <a:spcPct val="50000"/>
              </a:spcAft>
              <a:buClr>
                <a:srgbClr val="333399"/>
              </a:buClr>
              <a:buFont typeface="Wingdings" charset="0"/>
              <a:buNone/>
            </a:pPr>
            <a:endParaRPr kumimoji="1" lang="fr-FR" sz="1400" dirty="0">
              <a:solidFill>
                <a:srgbClr val="1B4A6E"/>
              </a:solidFill>
              <a:latin typeface="Arial" charset="0"/>
              <a:ea typeface="ＭＳ Ｐゴシック" charset="0"/>
              <a:cs typeface="Arial" charset="0"/>
            </a:endParaRPr>
          </a:p>
          <a:p>
            <a:pPr algn="ctr" eaLnBrk="1" hangingPunct="1">
              <a:spcBef>
                <a:spcPct val="0"/>
              </a:spcBef>
              <a:spcAft>
                <a:spcPct val="50000"/>
              </a:spcAft>
              <a:buClr>
                <a:srgbClr val="333399"/>
              </a:buClr>
              <a:buFont typeface="Wingdings" charset="0"/>
              <a:buNone/>
            </a:pPr>
            <a:r>
              <a:rPr kumimoji="1" lang="fr-FR" sz="1400" dirty="0">
                <a:solidFill>
                  <a:srgbClr val="1B4A6E"/>
                </a:solidFill>
                <a:latin typeface="Arial" charset="0"/>
                <a:ea typeface="ＭＳ Ｐゴシック" charset="0"/>
                <a:cs typeface="Arial" charset="0"/>
              </a:rPr>
              <a:t>Erik Doerflinger</a:t>
            </a:r>
          </a:p>
        </p:txBody>
      </p:sp>
      <p:sp>
        <p:nvSpPr>
          <p:cNvPr id="5123"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512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122C63A9-5940-584A-8DCA-7D65C074F982}" type="slidenum">
              <a:rPr kumimoji="0" lang="fr-FR" sz="800">
                <a:solidFill>
                  <a:srgbClr val="FFFFFF"/>
                </a:solidFill>
              </a:rPr>
              <a:pPr eaLnBrk="1" hangingPunct="1"/>
              <a:t>1</a:t>
            </a:fld>
            <a:endParaRPr kumimoji="0" lang="fr-FR" sz="800">
              <a:solidFill>
                <a:srgbClr val="FFFFFF"/>
              </a:solidFill>
            </a:endParaRPr>
          </a:p>
        </p:txBody>
      </p:sp>
      <p:sp>
        <p:nvSpPr>
          <p:cNvPr id="5125" name="Espace réservé du pied de page 4"/>
          <p:cNvSpPr>
            <a:spLocks noGrp="1"/>
          </p:cNvSpPr>
          <p:nvPr>
            <p:ph type="ftr" sz="quarter" idx="11"/>
          </p:nvPr>
        </p:nvSpPr>
        <p:spPr>
          <a:xfrm rot="16200000">
            <a:off x="-1525587" y="1824037"/>
            <a:ext cx="3500438"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r>
              <a:rPr kumimoji="0" lang="fr-FR" sz="800" dirty="0" smtClean="0">
                <a:solidFill>
                  <a:srgbClr val="FFFFFF"/>
                </a:solidFill>
              </a:rPr>
              <a:t> </a:t>
            </a:r>
            <a:endParaRPr kumimoji="0" lang="fr-FR" sz="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Conclusion</a:t>
            </a:r>
            <a:endParaRPr lang="fr-FR" sz="1800" b="0" i="1">
              <a:solidFill>
                <a:srgbClr val="1B4A6E"/>
              </a:solidFill>
              <a:latin typeface="Arial" charset="0"/>
              <a:ea typeface="ＭＳ Ｐゴシック" charset="0"/>
              <a:cs typeface="ＭＳ Ｐゴシック" charset="0"/>
            </a:endParaRPr>
          </a:p>
        </p:txBody>
      </p:sp>
      <p:sp>
        <p:nvSpPr>
          <p:cNvPr id="1433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14339" name="Espace réservé du pied de page 4"/>
          <p:cNvSpPr>
            <a:spLocks noGrp="1"/>
          </p:cNvSpPr>
          <p:nvPr>
            <p:ph type="ftr" sz="quarter" idx="11"/>
          </p:nvPr>
        </p:nvSpPr>
        <p:spPr>
          <a:xfrm rot="16200000">
            <a:off x="-874712" y="1173162"/>
            <a:ext cx="2198688"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endParaRPr kumimoji="0" lang="fr-FR" sz="800" dirty="0">
              <a:solidFill>
                <a:srgbClr val="FFFFFF"/>
              </a:solidFill>
            </a:endParaRPr>
          </a:p>
        </p:txBody>
      </p:sp>
      <p:sp>
        <p:nvSpPr>
          <p:cNvPr id="1434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E9CB813B-F2EA-3748-A230-D5C1A3B70ABB}" type="slidenum">
              <a:rPr kumimoji="0" lang="fr-FR" sz="800">
                <a:solidFill>
                  <a:srgbClr val="FFFFFF"/>
                </a:solidFill>
              </a:rPr>
              <a:pPr eaLnBrk="1" hangingPunct="1"/>
              <a:t>10</a:t>
            </a:fld>
            <a:endParaRPr kumimoji="0" lang="fr-FR" sz="800">
              <a:solidFill>
                <a:srgbClr val="FFFFFF"/>
              </a:solidFill>
            </a:endParaRPr>
          </a:p>
        </p:txBody>
      </p:sp>
      <p:sp>
        <p:nvSpPr>
          <p:cNvPr id="14341" name="Rectangle 6"/>
          <p:cNvSpPr>
            <a:spLocks noChangeArrowheads="1"/>
          </p:cNvSpPr>
          <p:nvPr/>
        </p:nvSpPr>
        <p:spPr bwMode="auto">
          <a:xfrm>
            <a:off x="698500" y="657225"/>
            <a:ext cx="84455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lgn="l">
              <a:lnSpc>
                <a:spcPts val="3500"/>
              </a:lnSpc>
            </a:pPr>
            <a:r>
              <a:rPr lang="fr-FR" sz="3200" b="1">
                <a:solidFill>
                  <a:srgbClr val="000000"/>
                </a:solidFill>
                <a:latin typeface="Arial" charset="0"/>
                <a:cs typeface="Arial" charset="0"/>
              </a:rPr>
              <a:t>Géodésie terrestre</a:t>
            </a:r>
            <a:endParaRPr lang="fr-FR" sz="3200">
              <a:solidFill>
                <a:srgbClr val="000000"/>
              </a:solidFill>
              <a:latin typeface="Arial" charset="0"/>
              <a:cs typeface="Arial" charset="0"/>
            </a:endParaRPr>
          </a:p>
          <a:p>
            <a:pPr marL="273050" indent="-273050" algn="l">
              <a:lnSpc>
                <a:spcPts val="3500"/>
              </a:lnSpc>
            </a:pPr>
            <a:endParaRPr lang="fr-FR" sz="2000">
              <a:solidFill>
                <a:srgbClr val="000000"/>
              </a:solidFill>
              <a:latin typeface="Arial" charset="0"/>
              <a:cs typeface="Arial" charset="0"/>
            </a:endParaRPr>
          </a:p>
          <a:p>
            <a:pPr marL="273050" indent="-273050" algn="l">
              <a:lnSpc>
                <a:spcPts val="3500"/>
              </a:lnSpc>
            </a:pPr>
            <a:endParaRPr lang="fr-FR" sz="2800">
              <a:solidFill>
                <a:srgbClr val="800000"/>
              </a:solidFill>
              <a:latin typeface="Arial" charset="0"/>
              <a:cs typeface="Arial" charset="0"/>
            </a:endParaRPr>
          </a:p>
          <a:p>
            <a:pPr marL="273050" indent="-273050" algn="l">
              <a:lnSpc>
                <a:spcPts val="3500"/>
              </a:lnSpc>
            </a:pPr>
            <a:r>
              <a:rPr lang="fr-FR" sz="2800">
                <a:solidFill>
                  <a:srgbClr val="800000"/>
                </a:solidFill>
                <a:latin typeface="Wingdings" charset="0"/>
                <a:cs typeface="Wingdings" charset="0"/>
              </a:rPr>
              <a:t></a:t>
            </a:r>
            <a:r>
              <a:rPr lang="fr-FR" sz="2800">
                <a:solidFill>
                  <a:srgbClr val="800000"/>
                </a:solidFill>
                <a:latin typeface="Arial" charset="0"/>
                <a:cs typeface="Arial" charset="0"/>
              </a:rPr>
              <a:t> </a:t>
            </a:r>
            <a:r>
              <a:rPr lang="fr-FR" sz="2800" b="1">
                <a:solidFill>
                  <a:srgbClr val="800000"/>
                </a:solidFill>
                <a:latin typeface="Arial" charset="0"/>
                <a:cs typeface="Arial" charset="0"/>
              </a:rPr>
              <a:t>Composante planimétrique </a:t>
            </a:r>
          </a:p>
          <a:p>
            <a:pPr marL="273050" indent="-273050" algn="l">
              <a:lnSpc>
                <a:spcPts val="3500"/>
              </a:lnSpc>
            </a:pPr>
            <a:r>
              <a:rPr lang="fr-FR" sz="2800" b="1">
                <a:solidFill>
                  <a:srgbClr val="000000"/>
                </a:solidFill>
                <a:latin typeface="Arial" charset="0"/>
                <a:cs typeface="Arial" charset="0"/>
              </a:rPr>
              <a:t>	</a:t>
            </a:r>
            <a:r>
              <a:rPr lang="fr-FR" sz="2400" b="1">
                <a:solidFill>
                  <a:srgbClr val="000000"/>
                </a:solidFill>
                <a:latin typeface="Arial" charset="0"/>
                <a:cs typeface="Arial" charset="0"/>
              </a:rPr>
              <a:t>Triangulation </a:t>
            </a:r>
            <a:r>
              <a:rPr lang="fr-FR" sz="2400">
                <a:solidFill>
                  <a:srgbClr val="000000"/>
                </a:solidFill>
                <a:latin typeface="Arial" charset="0"/>
                <a:cs typeface="Arial" charset="0"/>
              </a:rPr>
              <a:t>: mesure des angles plus une distance</a:t>
            </a:r>
          </a:p>
          <a:p>
            <a:pPr marL="273050" indent="-273050" algn="l">
              <a:lnSpc>
                <a:spcPts val="3500"/>
              </a:lnSpc>
            </a:pPr>
            <a:endParaRPr lang="fr-FR" sz="2800" b="1">
              <a:solidFill>
                <a:srgbClr val="800000"/>
              </a:solidFill>
              <a:latin typeface="Arial" charset="0"/>
              <a:cs typeface="Arial" charset="0"/>
            </a:endParaRPr>
          </a:p>
          <a:p>
            <a:pPr marL="273050" indent="-273050" algn="l">
              <a:lnSpc>
                <a:spcPts val="3500"/>
              </a:lnSpc>
            </a:pPr>
            <a:r>
              <a:rPr lang="fr-FR" sz="2800">
                <a:solidFill>
                  <a:srgbClr val="800000"/>
                </a:solidFill>
                <a:latin typeface="Wingdings" charset="0"/>
                <a:cs typeface="Wingdings" charset="0"/>
              </a:rPr>
              <a:t></a:t>
            </a:r>
            <a:r>
              <a:rPr lang="fr-FR" sz="2800">
                <a:solidFill>
                  <a:srgbClr val="800000"/>
                </a:solidFill>
                <a:latin typeface="Arial" charset="0"/>
                <a:cs typeface="Arial" charset="0"/>
              </a:rPr>
              <a:t> </a:t>
            </a:r>
            <a:r>
              <a:rPr lang="fr-FR" sz="2800" b="1">
                <a:solidFill>
                  <a:srgbClr val="800000"/>
                </a:solidFill>
                <a:latin typeface="Arial" charset="0"/>
                <a:cs typeface="Arial" charset="0"/>
              </a:rPr>
              <a:t>Composante Altimétrique</a:t>
            </a:r>
          </a:p>
          <a:p>
            <a:pPr marL="273050" indent="-273050" algn="l">
              <a:lnSpc>
                <a:spcPts val="3500"/>
              </a:lnSpc>
            </a:pPr>
            <a:r>
              <a:rPr lang="fr-FR" sz="2400" b="1">
                <a:solidFill>
                  <a:srgbClr val="000000"/>
                </a:solidFill>
                <a:latin typeface="Arial" charset="0"/>
                <a:cs typeface="Arial" charset="0"/>
              </a:rPr>
              <a:t>	Nivellement</a:t>
            </a:r>
          </a:p>
          <a:p>
            <a:pPr marL="273050" indent="-273050" algn="l">
              <a:lnSpc>
                <a:spcPts val="3500"/>
              </a:lnSpc>
            </a:pPr>
            <a:endParaRPr lang="fr-FR" sz="2400" b="1">
              <a:solidFill>
                <a:srgbClr val="000000"/>
              </a:solidFill>
              <a:latin typeface="Arial" charset="0"/>
              <a:cs typeface="Arial" charset="0"/>
            </a:endParaRPr>
          </a:p>
          <a:p>
            <a:pPr marL="273050" indent="-273050" algn="l">
              <a:lnSpc>
                <a:spcPts val="3500"/>
              </a:lnSpc>
            </a:pPr>
            <a:endParaRPr lang="fr-FR" sz="2400" b="1">
              <a:solidFill>
                <a:srgbClr val="000000"/>
              </a:solidFill>
              <a:latin typeface="Arial" charset="0"/>
              <a:cs typeface="Arial" charset="0"/>
            </a:endParaRPr>
          </a:p>
          <a:p>
            <a:pPr marL="273050" indent="-273050" algn="l">
              <a:lnSpc>
                <a:spcPts val="3500"/>
              </a:lnSpc>
            </a:pPr>
            <a:r>
              <a:rPr lang="fr-FR" sz="3600" b="1">
                <a:solidFill>
                  <a:srgbClr val="000000"/>
                </a:solidFill>
                <a:latin typeface="Arial" charset="0"/>
                <a:cs typeface="Arial" charset="0"/>
              </a:rPr>
              <a:t>2 mesures totalement indépendantes</a:t>
            </a:r>
          </a:p>
        </p:txBody>
      </p:sp>
    </p:spTree>
    <p:extLst>
      <p:ext uri="{BB962C8B-B14F-4D97-AF65-F5344CB8AC3E}">
        <p14:creationId xmlns:p14="http://schemas.microsoft.com/office/powerpoint/2010/main" val="36970603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Imag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3995738"/>
            <a:ext cx="28765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Mesures de dénivelées, ou nivellement</a:t>
            </a:r>
            <a:endParaRPr lang="fr-FR" sz="1800" b="0" i="1">
              <a:solidFill>
                <a:srgbClr val="1B4A6E"/>
              </a:solidFill>
              <a:latin typeface="Arial" charset="0"/>
              <a:ea typeface="ＭＳ Ｐゴシック" charset="0"/>
              <a:cs typeface="ＭＳ Ｐゴシック" charset="0"/>
            </a:endParaRPr>
          </a:p>
        </p:txBody>
      </p:sp>
      <p:sp>
        <p:nvSpPr>
          <p:cNvPr id="12291"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12292" name="Espace réservé du pied de page 4"/>
          <p:cNvSpPr>
            <a:spLocks noGrp="1"/>
          </p:cNvSpPr>
          <p:nvPr>
            <p:ph type="ftr" sz="quarter" idx="11"/>
          </p:nvPr>
        </p:nvSpPr>
        <p:spPr>
          <a:xfrm rot="16200000">
            <a:off x="-796131" y="1094581"/>
            <a:ext cx="2041525"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endParaRPr kumimoji="0" lang="fr-FR" sz="800" dirty="0">
              <a:solidFill>
                <a:srgbClr val="FFFFFF"/>
              </a:solidFill>
            </a:endParaRPr>
          </a:p>
        </p:txBody>
      </p:sp>
      <p:sp>
        <p:nvSpPr>
          <p:cNvPr id="12293"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084C927E-6D9C-C443-B937-673B9C54F17F}" type="slidenum">
              <a:rPr kumimoji="0" lang="fr-FR" sz="800">
                <a:solidFill>
                  <a:srgbClr val="FFFFFF"/>
                </a:solidFill>
              </a:rPr>
              <a:pPr eaLnBrk="1" hangingPunct="1"/>
              <a:t>11</a:t>
            </a:fld>
            <a:endParaRPr kumimoji="0" lang="fr-FR" sz="800">
              <a:solidFill>
                <a:srgbClr val="FFFFFF"/>
              </a:solidFill>
            </a:endParaRPr>
          </a:p>
        </p:txBody>
      </p:sp>
      <p:sp>
        <p:nvSpPr>
          <p:cNvPr id="12294" name="Rectangle 11"/>
          <p:cNvSpPr>
            <a:spLocks noChangeArrowheads="1"/>
          </p:cNvSpPr>
          <p:nvPr/>
        </p:nvSpPr>
        <p:spPr bwMode="auto">
          <a:xfrm>
            <a:off x="1511300" y="6381750"/>
            <a:ext cx="321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i="1">
                <a:solidFill>
                  <a:schemeClr val="bg1"/>
                </a:solidFill>
                <a:latin typeface="Arial" charset="0"/>
              </a:rPr>
              <a:t>Principe du nivellement directe</a:t>
            </a:r>
          </a:p>
        </p:txBody>
      </p:sp>
      <p:pic>
        <p:nvPicPr>
          <p:cNvPr id="20" name="Imag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2413" y="3211513"/>
            <a:ext cx="287655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2454275"/>
            <a:ext cx="28765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6"/>
          <p:cNvSpPr>
            <a:spLocks noChangeArrowheads="1"/>
          </p:cNvSpPr>
          <p:nvPr/>
        </p:nvSpPr>
        <p:spPr bwMode="auto">
          <a:xfrm>
            <a:off x="698500" y="657225"/>
            <a:ext cx="81915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ts val="2300"/>
              </a:lnSpc>
            </a:pPr>
            <a:r>
              <a:rPr lang="fr-FR" sz="2000">
                <a:solidFill>
                  <a:srgbClr val="000000"/>
                </a:solidFill>
                <a:latin typeface="Arial" charset="0"/>
                <a:cs typeface="Arial" charset="0"/>
              </a:rPr>
              <a:t>Le nivellement est l'ensemble des opérations consistant à mesurer des différences de niveaux, pour déterminer des altitudes. </a:t>
            </a:r>
          </a:p>
          <a:p>
            <a:pPr algn="l">
              <a:lnSpc>
                <a:spcPts val="2300"/>
              </a:lnSpc>
            </a:pPr>
            <a:endParaRPr lang="fr-FR" sz="2000">
              <a:solidFill>
                <a:srgbClr val="000000"/>
              </a:solidFill>
              <a:latin typeface="Arial" charset="0"/>
              <a:cs typeface="Arial" charset="0"/>
            </a:endParaRPr>
          </a:p>
          <a:p>
            <a:pPr algn="l">
              <a:lnSpc>
                <a:spcPts val="2300"/>
              </a:lnSpc>
            </a:pPr>
            <a:r>
              <a:rPr lang="fr-FR" sz="1600">
                <a:solidFill>
                  <a:srgbClr val="000000"/>
                </a:solidFill>
                <a:latin typeface="Arial" charset="0"/>
                <a:cs typeface="Arial" charset="0"/>
              </a:rPr>
              <a:t>Le nivellement permet de mesurer des dénivelées puis de déduire l'altitude de repères ou de points caractéristiques. Les altitudes peuvent être rapportées à une référence locale, ou à un système de référence plus général. Le système utilisé en France rapporte toutes les altitudes à celle du niveau moyen de la mer dans le vieux port de Marseille, qui est l'altitude zéro, généralement dite "niveau de la mer".</a:t>
            </a:r>
          </a:p>
          <a:p>
            <a:pPr algn="l">
              <a:lnSpc>
                <a:spcPts val="2300"/>
              </a:lnSpc>
            </a:pPr>
            <a:endParaRPr lang="fr-FR" sz="2000" b="1">
              <a:solidFill>
                <a:srgbClr val="000000"/>
              </a:solidFill>
              <a:latin typeface="Arial" charset="0"/>
              <a:cs typeface="Arial" charset="0"/>
            </a:endParaRPr>
          </a:p>
        </p:txBody>
      </p:sp>
      <p:sp>
        <p:nvSpPr>
          <p:cNvPr id="23" name="Triangle rectangle 22"/>
          <p:cNvSpPr/>
          <p:nvPr/>
        </p:nvSpPr>
        <p:spPr bwMode="auto">
          <a:xfrm rot="5400000">
            <a:off x="1087437" y="6167438"/>
            <a:ext cx="257175" cy="914400"/>
          </a:xfrm>
          <a:prstGeom prst="rtTriangle">
            <a:avLst/>
          </a:prstGeom>
          <a:solidFill>
            <a:schemeClr val="accent2">
              <a:lumMod val="50000"/>
            </a:schemeClr>
          </a:solidFill>
          <a:ln w="9525" cap="flat" cmpd="sng" algn="ctr">
            <a:noFill/>
            <a:prstDash val="solid"/>
            <a:round/>
            <a:headEnd type="none" w="med" len="med"/>
            <a:tailEnd type="none" w="med" len="med"/>
          </a:ln>
          <a:effectLst/>
        </p:spPr>
        <p:txBody>
          <a:bodyPr wrap="none" anchor="ctr"/>
          <a:lstStyle/>
          <a:p>
            <a:pPr>
              <a:defRPr/>
            </a:pPr>
            <a:endParaRPr lang="fr-FR"/>
          </a:p>
        </p:txBody>
      </p:sp>
      <p:cxnSp>
        <p:nvCxnSpPr>
          <p:cNvPr id="27" name="Connecteur droit 26"/>
          <p:cNvCxnSpPr>
            <a:cxnSpLocks noChangeShapeType="1"/>
          </p:cNvCxnSpPr>
          <p:nvPr/>
        </p:nvCxnSpPr>
        <p:spPr bwMode="auto">
          <a:xfrm rot="10800000" flipV="1">
            <a:off x="758825" y="6505575"/>
            <a:ext cx="917575" cy="250825"/>
          </a:xfrm>
          <a:prstGeom prst="line">
            <a:avLst/>
          </a:prstGeom>
          <a:noFill/>
          <a:ln w="38100">
            <a:solidFill>
              <a:srgbClr val="9D5411">
                <a:alpha val="87057"/>
              </a:srgbClr>
            </a:solidFill>
            <a:round/>
            <a:headEnd/>
            <a:tailEnd/>
          </a:ln>
          <a:extLst>
            <a:ext uri="{909E8E84-426E-40dd-AFC4-6F175D3DCCD1}">
              <a14:hiddenFill xmlns:a14="http://schemas.microsoft.com/office/drawing/2010/main">
                <a:noFill/>
              </a14:hiddenFill>
            </a:ext>
          </a:extLst>
        </p:spPr>
      </p:cxnSp>
      <p:sp>
        <p:nvSpPr>
          <p:cNvPr id="31" name="Rectangle 30"/>
          <p:cNvSpPr>
            <a:spLocks noChangeArrowheads="1"/>
          </p:cNvSpPr>
          <p:nvPr/>
        </p:nvSpPr>
        <p:spPr bwMode="auto">
          <a:xfrm>
            <a:off x="352425" y="6061075"/>
            <a:ext cx="1298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sz="1200" b="1" i="1">
                <a:solidFill>
                  <a:schemeClr val="bg1"/>
                </a:solidFill>
                <a:latin typeface="Arial" charset="0"/>
              </a:rPr>
              <a:t>A Marseille</a:t>
            </a:r>
          </a:p>
          <a:p>
            <a:pPr algn="r"/>
            <a:r>
              <a:rPr lang="fr-FR" sz="1200" b="1" i="1">
                <a:solidFill>
                  <a:schemeClr val="bg1"/>
                </a:solidFill>
                <a:latin typeface="Arial" charset="0"/>
              </a:rPr>
              <a:t>Altitude = 0 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50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par>
                          <p:cTn id="11" fill="hold" nodeType="afterGroup">
                            <p:stCondLst>
                              <p:cond delay="70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nodeType="afterGroup">
                            <p:stCondLst>
                              <p:cond delay="750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nodeType="afterGroup">
                            <p:stCondLst>
                              <p:cond delay="80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Mesures de dénivelées, ou nivellement</a:t>
            </a:r>
            <a:endParaRPr lang="fr-FR" sz="1800" b="0" i="1">
              <a:solidFill>
                <a:srgbClr val="1B4A6E"/>
              </a:solidFill>
              <a:latin typeface="Arial" charset="0"/>
              <a:ea typeface="ＭＳ Ｐゴシック" charset="0"/>
              <a:cs typeface="ＭＳ Ｐゴシック" charset="0"/>
            </a:endParaRPr>
          </a:p>
        </p:txBody>
      </p:sp>
      <p:sp>
        <p:nvSpPr>
          <p:cNvPr id="1331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13315" name="Espace réservé du pied de page 4"/>
          <p:cNvSpPr>
            <a:spLocks noGrp="1"/>
          </p:cNvSpPr>
          <p:nvPr>
            <p:ph type="ftr" sz="quarter" idx="11"/>
          </p:nvPr>
        </p:nvSpPr>
        <p:spPr>
          <a:xfrm rot="16200000">
            <a:off x="-848518" y="1146968"/>
            <a:ext cx="2146300"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endParaRPr kumimoji="0" lang="fr-FR" sz="800" dirty="0">
              <a:solidFill>
                <a:srgbClr val="FFFFFF"/>
              </a:solidFill>
            </a:endParaRPr>
          </a:p>
        </p:txBody>
      </p:sp>
      <p:sp>
        <p:nvSpPr>
          <p:cNvPr id="1331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7FE13868-E46F-D34A-9F23-DF3F4AA66466}" type="slidenum">
              <a:rPr kumimoji="0" lang="fr-FR" sz="800">
                <a:solidFill>
                  <a:srgbClr val="FFFFFF"/>
                </a:solidFill>
              </a:rPr>
              <a:pPr eaLnBrk="1" hangingPunct="1"/>
              <a:t>12</a:t>
            </a:fld>
            <a:endParaRPr kumimoji="0" lang="fr-FR" sz="800">
              <a:solidFill>
                <a:srgbClr val="FFFFFF"/>
              </a:solidFill>
            </a:endParaRPr>
          </a:p>
        </p:txBody>
      </p:sp>
      <p:sp>
        <p:nvSpPr>
          <p:cNvPr id="13317" name="Rectangle 11"/>
          <p:cNvSpPr>
            <a:spLocks noChangeArrowheads="1"/>
          </p:cNvSpPr>
          <p:nvPr/>
        </p:nvSpPr>
        <p:spPr bwMode="auto">
          <a:xfrm>
            <a:off x="4427538" y="6284913"/>
            <a:ext cx="2151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i="1">
                <a:solidFill>
                  <a:schemeClr val="bg1"/>
                </a:solidFill>
                <a:latin typeface="Arial" charset="0"/>
              </a:rPr>
              <a:t>Niveau, mire et trépied</a:t>
            </a:r>
          </a:p>
        </p:txBody>
      </p:sp>
      <p:pic>
        <p:nvPicPr>
          <p:cNvPr id="13318" name="Imag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23241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2338388"/>
            <a:ext cx="239077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21113"/>
            <a:ext cx="32258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6"/>
          <p:cNvSpPr>
            <a:spLocks noChangeArrowheads="1"/>
          </p:cNvSpPr>
          <p:nvPr/>
        </p:nvSpPr>
        <p:spPr bwMode="auto">
          <a:xfrm>
            <a:off x="698500" y="657225"/>
            <a:ext cx="81915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8288" indent="-268288" algn="l">
              <a:lnSpc>
                <a:spcPts val="2300"/>
              </a:lnSpc>
            </a:pPr>
            <a:r>
              <a:rPr lang="fr-FR" sz="2000">
                <a:solidFill>
                  <a:srgbClr val="000000"/>
                </a:solidFill>
                <a:latin typeface="Wingdings" charset="0"/>
                <a:cs typeface="Wingdings" charset="0"/>
              </a:rPr>
              <a:t></a:t>
            </a:r>
            <a:r>
              <a:rPr lang="fr-FR" sz="2000">
                <a:solidFill>
                  <a:srgbClr val="000000"/>
                </a:solidFill>
                <a:latin typeface="Arial" charset="0"/>
                <a:cs typeface="Arial" charset="0"/>
              </a:rPr>
              <a:t> Le principal problème à résoudre par le nivellement est celui des </a:t>
            </a:r>
            <a:r>
              <a:rPr lang="fr-FR" sz="2000" b="1">
                <a:solidFill>
                  <a:srgbClr val="000000"/>
                </a:solidFill>
                <a:latin typeface="Arial" charset="0"/>
                <a:cs typeface="Arial" charset="0"/>
              </a:rPr>
              <a:t>écoulements d'eaux</a:t>
            </a:r>
          </a:p>
          <a:p>
            <a:pPr marL="268288" indent="-268288" algn="l">
              <a:lnSpc>
                <a:spcPts val="2300"/>
              </a:lnSpc>
            </a:pPr>
            <a:endParaRPr lang="fr-FR" sz="2000">
              <a:solidFill>
                <a:srgbClr val="000000"/>
              </a:solidFill>
              <a:latin typeface="Arial" charset="0"/>
              <a:cs typeface="Arial" charset="0"/>
            </a:endParaRPr>
          </a:p>
          <a:p>
            <a:pPr marL="268288" indent="-268288" algn="l">
              <a:lnSpc>
                <a:spcPts val="2300"/>
              </a:lnSpc>
            </a:pPr>
            <a:r>
              <a:rPr lang="fr-FR" sz="2000">
                <a:solidFill>
                  <a:srgbClr val="000000"/>
                </a:solidFill>
                <a:latin typeface="Wingdings" charset="0"/>
                <a:cs typeface="Wingdings" charset="0"/>
              </a:rPr>
              <a:t></a:t>
            </a:r>
            <a:r>
              <a:rPr lang="fr-FR" sz="2000">
                <a:solidFill>
                  <a:srgbClr val="000000"/>
                </a:solidFill>
                <a:latin typeface="Arial" charset="0"/>
                <a:cs typeface="Arial" charset="0"/>
              </a:rPr>
              <a:t> Une source d’imprécision est </a:t>
            </a:r>
            <a:r>
              <a:rPr lang="fr-FR" sz="2000" b="1">
                <a:solidFill>
                  <a:srgbClr val="000000"/>
                </a:solidFill>
                <a:latin typeface="Arial" charset="0"/>
                <a:cs typeface="Arial" charset="0"/>
              </a:rPr>
              <a:t>la réfractivité de l’atmosphère </a:t>
            </a:r>
            <a:r>
              <a:rPr lang="fr-FR" sz="2000">
                <a:solidFill>
                  <a:srgbClr val="000000"/>
                </a:solidFill>
                <a:latin typeface="Arial" charset="0"/>
                <a:cs typeface="Arial" charset="0"/>
              </a:rPr>
              <a:t>qui rend courbe les rayon lumineux. </a:t>
            </a:r>
          </a:p>
          <a:p>
            <a:pPr marL="268288" indent="-268288" algn="l">
              <a:lnSpc>
                <a:spcPts val="2300"/>
              </a:lnSpc>
            </a:pPr>
            <a:endParaRPr lang="fr-FR" sz="2000">
              <a:solidFill>
                <a:srgbClr val="000000"/>
              </a:solidFill>
              <a:latin typeface="Arial" charset="0"/>
              <a:cs typeface="Arial" charset="0"/>
            </a:endParaRPr>
          </a:p>
          <a:p>
            <a:pPr marL="268288" indent="-268288" algn="l">
              <a:lnSpc>
                <a:spcPts val="2300"/>
              </a:lnSpc>
              <a:buFont typeface="Wingdings" charset="0"/>
              <a:buChar char="w"/>
            </a:pPr>
            <a:r>
              <a:rPr lang="fr-FR" sz="2000">
                <a:solidFill>
                  <a:srgbClr val="000000"/>
                </a:solidFill>
                <a:latin typeface="Arial" charset="0"/>
                <a:cs typeface="Arial" charset="0"/>
              </a:rPr>
              <a:t>La mesure </a:t>
            </a:r>
            <a:r>
              <a:rPr lang="fr-FR" sz="2000" b="1">
                <a:solidFill>
                  <a:srgbClr val="000000"/>
                </a:solidFill>
                <a:latin typeface="Arial" charset="0"/>
                <a:cs typeface="Arial" charset="0"/>
              </a:rPr>
              <a:t>altimétrique</a:t>
            </a:r>
          </a:p>
          <a:p>
            <a:pPr marL="268288" indent="-268288" algn="l">
              <a:lnSpc>
                <a:spcPts val="2300"/>
              </a:lnSpc>
            </a:pPr>
            <a:r>
              <a:rPr lang="fr-FR" sz="2000">
                <a:solidFill>
                  <a:srgbClr val="000000"/>
                </a:solidFill>
                <a:latin typeface="Arial" charset="0"/>
                <a:cs typeface="Arial" charset="0"/>
              </a:rPr>
              <a:t>    Obtenue par nivellement</a:t>
            </a:r>
          </a:p>
          <a:p>
            <a:pPr marL="268288" indent="-268288" algn="l">
              <a:lnSpc>
                <a:spcPts val="2300"/>
              </a:lnSpc>
            </a:pPr>
            <a:r>
              <a:rPr lang="fr-FR" sz="2000">
                <a:solidFill>
                  <a:srgbClr val="000000"/>
                </a:solidFill>
                <a:latin typeface="Arial" charset="0"/>
                <a:cs typeface="Arial" charset="0"/>
              </a:rPr>
              <a:t>    est totalement </a:t>
            </a:r>
            <a:r>
              <a:rPr lang="fr-FR" sz="2000" b="1">
                <a:solidFill>
                  <a:srgbClr val="000000"/>
                </a:solidFill>
                <a:latin typeface="Arial" charset="0"/>
                <a:cs typeface="Arial" charset="0"/>
              </a:rPr>
              <a:t>indépendante</a:t>
            </a:r>
          </a:p>
          <a:p>
            <a:pPr marL="268288" indent="-268288" algn="l">
              <a:lnSpc>
                <a:spcPts val="2300"/>
              </a:lnSpc>
            </a:pPr>
            <a:r>
              <a:rPr lang="fr-FR" sz="2000">
                <a:solidFill>
                  <a:srgbClr val="000000"/>
                </a:solidFill>
                <a:latin typeface="Arial" charset="0"/>
                <a:cs typeface="Arial" charset="0"/>
              </a:rPr>
              <a:t>    des composantes</a:t>
            </a:r>
          </a:p>
          <a:p>
            <a:pPr marL="268288" indent="-268288" algn="l">
              <a:lnSpc>
                <a:spcPts val="2300"/>
              </a:lnSpc>
            </a:pPr>
            <a:r>
              <a:rPr lang="fr-FR" sz="2000" b="1">
                <a:solidFill>
                  <a:srgbClr val="000000"/>
                </a:solidFill>
                <a:latin typeface="Arial" charset="0"/>
                <a:cs typeface="Arial" charset="0"/>
              </a:rPr>
              <a:t>    planimétriques</a:t>
            </a:r>
            <a:r>
              <a:rPr lang="fr-FR" sz="2000">
                <a:solidFill>
                  <a:srgbClr val="000000"/>
                </a:solidFill>
                <a:latin typeface="Arial" charset="0"/>
                <a:cs typeface="Arial" charset="0"/>
              </a:rPr>
              <a:t>. </a:t>
            </a:r>
            <a:endParaRPr lang="fr-FR" sz="1600">
              <a:solidFill>
                <a:srgbClr val="660066"/>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Conclusion</a:t>
            </a:r>
            <a:endParaRPr lang="fr-FR" sz="1800" b="0" i="1">
              <a:solidFill>
                <a:srgbClr val="1B4A6E"/>
              </a:solidFill>
              <a:latin typeface="Arial" charset="0"/>
              <a:ea typeface="ＭＳ Ｐゴシック" charset="0"/>
              <a:cs typeface="ＭＳ Ｐゴシック" charset="0"/>
            </a:endParaRPr>
          </a:p>
        </p:txBody>
      </p:sp>
      <p:sp>
        <p:nvSpPr>
          <p:cNvPr id="1433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14339" name="Espace réservé du pied de page 4"/>
          <p:cNvSpPr>
            <a:spLocks noGrp="1"/>
          </p:cNvSpPr>
          <p:nvPr>
            <p:ph type="ftr" sz="quarter" idx="11"/>
          </p:nvPr>
        </p:nvSpPr>
        <p:spPr>
          <a:xfrm rot="16200000">
            <a:off x="-874712" y="1173162"/>
            <a:ext cx="2198688"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endParaRPr kumimoji="0" lang="fr-FR" sz="800" dirty="0">
              <a:solidFill>
                <a:srgbClr val="FFFFFF"/>
              </a:solidFill>
            </a:endParaRPr>
          </a:p>
        </p:txBody>
      </p:sp>
      <p:sp>
        <p:nvSpPr>
          <p:cNvPr id="1434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E9CB813B-F2EA-3748-A230-D5C1A3B70ABB}" type="slidenum">
              <a:rPr kumimoji="0" lang="fr-FR" sz="800">
                <a:solidFill>
                  <a:srgbClr val="FFFFFF"/>
                </a:solidFill>
              </a:rPr>
              <a:pPr eaLnBrk="1" hangingPunct="1"/>
              <a:t>13</a:t>
            </a:fld>
            <a:endParaRPr kumimoji="0" lang="fr-FR" sz="800">
              <a:solidFill>
                <a:srgbClr val="FFFFFF"/>
              </a:solidFill>
            </a:endParaRPr>
          </a:p>
        </p:txBody>
      </p:sp>
      <p:sp>
        <p:nvSpPr>
          <p:cNvPr id="14341" name="Rectangle 6"/>
          <p:cNvSpPr>
            <a:spLocks noChangeArrowheads="1"/>
          </p:cNvSpPr>
          <p:nvPr/>
        </p:nvSpPr>
        <p:spPr bwMode="auto">
          <a:xfrm>
            <a:off x="698500" y="657225"/>
            <a:ext cx="84455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lgn="l">
              <a:lnSpc>
                <a:spcPts val="3500"/>
              </a:lnSpc>
            </a:pPr>
            <a:r>
              <a:rPr lang="fr-FR" sz="3200" b="1">
                <a:solidFill>
                  <a:srgbClr val="000000"/>
                </a:solidFill>
                <a:latin typeface="Arial" charset="0"/>
                <a:cs typeface="Arial" charset="0"/>
              </a:rPr>
              <a:t>Géodésie terrestre</a:t>
            </a:r>
            <a:endParaRPr lang="fr-FR" sz="3200">
              <a:solidFill>
                <a:srgbClr val="000000"/>
              </a:solidFill>
              <a:latin typeface="Arial" charset="0"/>
              <a:cs typeface="Arial" charset="0"/>
            </a:endParaRPr>
          </a:p>
          <a:p>
            <a:pPr marL="273050" indent="-273050" algn="l">
              <a:lnSpc>
                <a:spcPts val="3500"/>
              </a:lnSpc>
            </a:pPr>
            <a:endParaRPr lang="fr-FR" sz="2000">
              <a:solidFill>
                <a:srgbClr val="000000"/>
              </a:solidFill>
              <a:latin typeface="Arial" charset="0"/>
              <a:cs typeface="Arial" charset="0"/>
            </a:endParaRPr>
          </a:p>
          <a:p>
            <a:pPr marL="273050" indent="-273050" algn="l">
              <a:lnSpc>
                <a:spcPts val="3500"/>
              </a:lnSpc>
            </a:pPr>
            <a:endParaRPr lang="fr-FR" sz="2800">
              <a:solidFill>
                <a:srgbClr val="800000"/>
              </a:solidFill>
              <a:latin typeface="Arial" charset="0"/>
              <a:cs typeface="Arial" charset="0"/>
            </a:endParaRPr>
          </a:p>
          <a:p>
            <a:pPr marL="273050" indent="-273050" algn="l">
              <a:lnSpc>
                <a:spcPts val="3500"/>
              </a:lnSpc>
            </a:pPr>
            <a:r>
              <a:rPr lang="fr-FR" sz="2800">
                <a:solidFill>
                  <a:srgbClr val="800000"/>
                </a:solidFill>
                <a:latin typeface="Wingdings" charset="0"/>
                <a:cs typeface="Wingdings" charset="0"/>
              </a:rPr>
              <a:t></a:t>
            </a:r>
            <a:r>
              <a:rPr lang="fr-FR" sz="2800">
                <a:solidFill>
                  <a:srgbClr val="800000"/>
                </a:solidFill>
                <a:latin typeface="Arial" charset="0"/>
                <a:cs typeface="Arial" charset="0"/>
              </a:rPr>
              <a:t> </a:t>
            </a:r>
            <a:r>
              <a:rPr lang="fr-FR" sz="2800" b="1">
                <a:solidFill>
                  <a:srgbClr val="800000"/>
                </a:solidFill>
                <a:latin typeface="Arial" charset="0"/>
                <a:cs typeface="Arial" charset="0"/>
              </a:rPr>
              <a:t>Composante planimétrique </a:t>
            </a:r>
          </a:p>
          <a:p>
            <a:pPr marL="273050" indent="-273050" algn="l">
              <a:lnSpc>
                <a:spcPts val="3500"/>
              </a:lnSpc>
            </a:pPr>
            <a:r>
              <a:rPr lang="fr-FR" sz="2800" b="1">
                <a:solidFill>
                  <a:srgbClr val="000000"/>
                </a:solidFill>
                <a:latin typeface="Arial" charset="0"/>
                <a:cs typeface="Arial" charset="0"/>
              </a:rPr>
              <a:t>	</a:t>
            </a:r>
            <a:r>
              <a:rPr lang="fr-FR" sz="2400" b="1">
                <a:solidFill>
                  <a:srgbClr val="000000"/>
                </a:solidFill>
                <a:latin typeface="Arial" charset="0"/>
                <a:cs typeface="Arial" charset="0"/>
              </a:rPr>
              <a:t>Triangulation </a:t>
            </a:r>
            <a:r>
              <a:rPr lang="fr-FR" sz="2400">
                <a:solidFill>
                  <a:srgbClr val="000000"/>
                </a:solidFill>
                <a:latin typeface="Arial" charset="0"/>
                <a:cs typeface="Arial" charset="0"/>
              </a:rPr>
              <a:t>: mesure des angles plus une distance</a:t>
            </a:r>
          </a:p>
          <a:p>
            <a:pPr marL="273050" indent="-273050" algn="l">
              <a:lnSpc>
                <a:spcPts val="3500"/>
              </a:lnSpc>
            </a:pPr>
            <a:endParaRPr lang="fr-FR" sz="2800" b="1">
              <a:solidFill>
                <a:srgbClr val="800000"/>
              </a:solidFill>
              <a:latin typeface="Arial" charset="0"/>
              <a:cs typeface="Arial" charset="0"/>
            </a:endParaRPr>
          </a:p>
          <a:p>
            <a:pPr marL="273050" indent="-273050" algn="l">
              <a:lnSpc>
                <a:spcPts val="3500"/>
              </a:lnSpc>
            </a:pPr>
            <a:r>
              <a:rPr lang="fr-FR" sz="2800">
                <a:solidFill>
                  <a:srgbClr val="800000"/>
                </a:solidFill>
                <a:latin typeface="Wingdings" charset="0"/>
                <a:cs typeface="Wingdings" charset="0"/>
              </a:rPr>
              <a:t></a:t>
            </a:r>
            <a:r>
              <a:rPr lang="fr-FR" sz="2800">
                <a:solidFill>
                  <a:srgbClr val="800000"/>
                </a:solidFill>
                <a:latin typeface="Arial" charset="0"/>
                <a:cs typeface="Arial" charset="0"/>
              </a:rPr>
              <a:t> </a:t>
            </a:r>
            <a:r>
              <a:rPr lang="fr-FR" sz="2800" b="1">
                <a:solidFill>
                  <a:srgbClr val="800000"/>
                </a:solidFill>
                <a:latin typeface="Arial" charset="0"/>
                <a:cs typeface="Arial" charset="0"/>
              </a:rPr>
              <a:t>Composante Altimétrique</a:t>
            </a:r>
          </a:p>
          <a:p>
            <a:pPr marL="273050" indent="-273050" algn="l">
              <a:lnSpc>
                <a:spcPts val="3500"/>
              </a:lnSpc>
            </a:pPr>
            <a:r>
              <a:rPr lang="fr-FR" sz="2400" b="1">
                <a:solidFill>
                  <a:srgbClr val="000000"/>
                </a:solidFill>
                <a:latin typeface="Arial" charset="0"/>
                <a:cs typeface="Arial" charset="0"/>
              </a:rPr>
              <a:t>	Nivellement</a:t>
            </a:r>
          </a:p>
          <a:p>
            <a:pPr marL="273050" indent="-273050" algn="l">
              <a:lnSpc>
                <a:spcPts val="3500"/>
              </a:lnSpc>
            </a:pPr>
            <a:endParaRPr lang="fr-FR" sz="2400" b="1">
              <a:solidFill>
                <a:srgbClr val="000000"/>
              </a:solidFill>
              <a:latin typeface="Arial" charset="0"/>
              <a:cs typeface="Arial" charset="0"/>
            </a:endParaRPr>
          </a:p>
          <a:p>
            <a:pPr marL="273050" indent="-273050" algn="l">
              <a:lnSpc>
                <a:spcPts val="3500"/>
              </a:lnSpc>
            </a:pPr>
            <a:endParaRPr lang="fr-FR" sz="2400" b="1">
              <a:solidFill>
                <a:srgbClr val="000000"/>
              </a:solidFill>
              <a:latin typeface="Arial" charset="0"/>
              <a:cs typeface="Arial" charset="0"/>
            </a:endParaRPr>
          </a:p>
          <a:p>
            <a:pPr marL="273050" indent="-273050" algn="l">
              <a:lnSpc>
                <a:spcPts val="3500"/>
              </a:lnSpc>
            </a:pPr>
            <a:r>
              <a:rPr lang="fr-FR" sz="3600" b="1">
                <a:solidFill>
                  <a:srgbClr val="000000"/>
                </a:solidFill>
                <a:latin typeface="Arial" charset="0"/>
                <a:cs typeface="Arial" charset="0"/>
              </a:rPr>
              <a:t>2 mesures totalement indépendantes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Conclusion</a:t>
            </a:r>
            <a:endParaRPr lang="fr-FR" sz="1800" b="0" i="1">
              <a:solidFill>
                <a:srgbClr val="1B4A6E"/>
              </a:solidFill>
              <a:latin typeface="Arial" charset="0"/>
              <a:ea typeface="ＭＳ Ｐゴシック" charset="0"/>
              <a:cs typeface="ＭＳ Ｐゴシック" charset="0"/>
            </a:endParaRPr>
          </a:p>
        </p:txBody>
      </p:sp>
      <p:sp>
        <p:nvSpPr>
          <p:cNvPr id="1433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14339" name="Espace réservé du pied de page 4"/>
          <p:cNvSpPr>
            <a:spLocks noGrp="1"/>
          </p:cNvSpPr>
          <p:nvPr>
            <p:ph type="ftr" sz="quarter" idx="11"/>
          </p:nvPr>
        </p:nvSpPr>
        <p:spPr>
          <a:xfrm rot="16200000">
            <a:off x="-874712" y="1173162"/>
            <a:ext cx="2198688"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endParaRPr kumimoji="0" lang="fr-FR" sz="800" dirty="0">
              <a:solidFill>
                <a:srgbClr val="FFFFFF"/>
              </a:solidFill>
            </a:endParaRPr>
          </a:p>
        </p:txBody>
      </p:sp>
      <p:sp>
        <p:nvSpPr>
          <p:cNvPr id="1434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E9CB813B-F2EA-3748-A230-D5C1A3B70ABB}" type="slidenum">
              <a:rPr kumimoji="0" lang="fr-FR" sz="800">
                <a:solidFill>
                  <a:srgbClr val="FFFFFF"/>
                </a:solidFill>
              </a:rPr>
              <a:pPr eaLnBrk="1" hangingPunct="1"/>
              <a:t>2</a:t>
            </a:fld>
            <a:endParaRPr kumimoji="0" lang="fr-FR" sz="800">
              <a:solidFill>
                <a:srgbClr val="FFFFFF"/>
              </a:solidFill>
            </a:endParaRPr>
          </a:p>
        </p:txBody>
      </p:sp>
      <p:sp>
        <p:nvSpPr>
          <p:cNvPr id="14341" name="Rectangle 6"/>
          <p:cNvSpPr>
            <a:spLocks noChangeArrowheads="1"/>
          </p:cNvSpPr>
          <p:nvPr/>
        </p:nvSpPr>
        <p:spPr bwMode="auto">
          <a:xfrm>
            <a:off x="698500" y="657225"/>
            <a:ext cx="84455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lgn="l">
              <a:lnSpc>
                <a:spcPts val="3500"/>
              </a:lnSpc>
            </a:pPr>
            <a:r>
              <a:rPr lang="fr-FR" sz="3200" b="1">
                <a:solidFill>
                  <a:srgbClr val="000000"/>
                </a:solidFill>
                <a:latin typeface="Arial" charset="0"/>
                <a:cs typeface="Arial" charset="0"/>
              </a:rPr>
              <a:t>Géodésie terrestre</a:t>
            </a:r>
            <a:endParaRPr lang="fr-FR" sz="3200">
              <a:solidFill>
                <a:srgbClr val="000000"/>
              </a:solidFill>
              <a:latin typeface="Arial" charset="0"/>
              <a:cs typeface="Arial" charset="0"/>
            </a:endParaRPr>
          </a:p>
          <a:p>
            <a:pPr marL="273050" indent="-273050" algn="l">
              <a:lnSpc>
                <a:spcPts val="3500"/>
              </a:lnSpc>
            </a:pPr>
            <a:endParaRPr lang="fr-FR" sz="2000">
              <a:solidFill>
                <a:srgbClr val="000000"/>
              </a:solidFill>
              <a:latin typeface="Arial" charset="0"/>
              <a:cs typeface="Arial" charset="0"/>
            </a:endParaRPr>
          </a:p>
          <a:p>
            <a:pPr marL="273050" indent="-273050" algn="l">
              <a:lnSpc>
                <a:spcPts val="3500"/>
              </a:lnSpc>
            </a:pPr>
            <a:endParaRPr lang="fr-FR" sz="2800">
              <a:solidFill>
                <a:srgbClr val="800000"/>
              </a:solidFill>
              <a:latin typeface="Arial" charset="0"/>
              <a:cs typeface="Arial" charset="0"/>
            </a:endParaRPr>
          </a:p>
          <a:p>
            <a:pPr marL="273050" indent="-273050" algn="l">
              <a:lnSpc>
                <a:spcPts val="3500"/>
              </a:lnSpc>
            </a:pPr>
            <a:r>
              <a:rPr lang="fr-FR" sz="2800">
                <a:solidFill>
                  <a:srgbClr val="800000"/>
                </a:solidFill>
                <a:latin typeface="Wingdings" charset="0"/>
                <a:cs typeface="Wingdings" charset="0"/>
              </a:rPr>
              <a:t></a:t>
            </a:r>
            <a:r>
              <a:rPr lang="fr-FR" sz="2800">
                <a:solidFill>
                  <a:srgbClr val="800000"/>
                </a:solidFill>
                <a:latin typeface="Arial" charset="0"/>
                <a:cs typeface="Arial" charset="0"/>
              </a:rPr>
              <a:t> </a:t>
            </a:r>
            <a:r>
              <a:rPr lang="fr-FR" sz="2800" b="1">
                <a:solidFill>
                  <a:srgbClr val="800000"/>
                </a:solidFill>
                <a:latin typeface="Arial" charset="0"/>
                <a:cs typeface="Arial" charset="0"/>
              </a:rPr>
              <a:t>Composante planimétrique </a:t>
            </a:r>
          </a:p>
          <a:p>
            <a:pPr marL="273050" indent="-273050" algn="l">
              <a:lnSpc>
                <a:spcPts val="3500"/>
              </a:lnSpc>
            </a:pPr>
            <a:r>
              <a:rPr lang="fr-FR" sz="2800" b="1">
                <a:solidFill>
                  <a:srgbClr val="000000"/>
                </a:solidFill>
                <a:latin typeface="Arial" charset="0"/>
                <a:cs typeface="Arial" charset="0"/>
              </a:rPr>
              <a:t>	</a:t>
            </a:r>
            <a:r>
              <a:rPr lang="fr-FR" sz="2400" b="1">
                <a:solidFill>
                  <a:srgbClr val="000000"/>
                </a:solidFill>
                <a:latin typeface="Arial" charset="0"/>
                <a:cs typeface="Arial" charset="0"/>
              </a:rPr>
              <a:t>Triangulation </a:t>
            </a:r>
            <a:r>
              <a:rPr lang="fr-FR" sz="2400">
                <a:solidFill>
                  <a:srgbClr val="000000"/>
                </a:solidFill>
                <a:latin typeface="Arial" charset="0"/>
                <a:cs typeface="Arial" charset="0"/>
              </a:rPr>
              <a:t>: mesure des angles plus une distance</a:t>
            </a:r>
          </a:p>
          <a:p>
            <a:pPr marL="273050" indent="-273050" algn="l">
              <a:lnSpc>
                <a:spcPts val="3500"/>
              </a:lnSpc>
            </a:pPr>
            <a:endParaRPr lang="fr-FR" sz="2800" b="1">
              <a:solidFill>
                <a:srgbClr val="800000"/>
              </a:solidFill>
              <a:latin typeface="Arial" charset="0"/>
              <a:cs typeface="Arial" charset="0"/>
            </a:endParaRPr>
          </a:p>
          <a:p>
            <a:pPr marL="273050" indent="-273050" algn="l">
              <a:lnSpc>
                <a:spcPts val="3500"/>
              </a:lnSpc>
            </a:pPr>
            <a:r>
              <a:rPr lang="fr-FR" sz="2800">
                <a:solidFill>
                  <a:srgbClr val="800000"/>
                </a:solidFill>
                <a:latin typeface="Wingdings" charset="0"/>
                <a:cs typeface="Wingdings" charset="0"/>
              </a:rPr>
              <a:t></a:t>
            </a:r>
            <a:r>
              <a:rPr lang="fr-FR" sz="2800">
                <a:solidFill>
                  <a:srgbClr val="800000"/>
                </a:solidFill>
                <a:latin typeface="Arial" charset="0"/>
                <a:cs typeface="Arial" charset="0"/>
              </a:rPr>
              <a:t> </a:t>
            </a:r>
            <a:r>
              <a:rPr lang="fr-FR" sz="2800" b="1">
                <a:solidFill>
                  <a:srgbClr val="800000"/>
                </a:solidFill>
                <a:latin typeface="Arial" charset="0"/>
                <a:cs typeface="Arial" charset="0"/>
              </a:rPr>
              <a:t>Composante Altimétrique</a:t>
            </a:r>
          </a:p>
          <a:p>
            <a:pPr marL="273050" indent="-273050" algn="l">
              <a:lnSpc>
                <a:spcPts val="3500"/>
              </a:lnSpc>
            </a:pPr>
            <a:r>
              <a:rPr lang="fr-FR" sz="2400" b="1">
                <a:solidFill>
                  <a:srgbClr val="000000"/>
                </a:solidFill>
                <a:latin typeface="Arial" charset="0"/>
                <a:cs typeface="Arial" charset="0"/>
              </a:rPr>
              <a:t>	Nivellement</a:t>
            </a:r>
          </a:p>
          <a:p>
            <a:pPr marL="273050" indent="-273050" algn="l">
              <a:lnSpc>
                <a:spcPts val="3500"/>
              </a:lnSpc>
            </a:pPr>
            <a:endParaRPr lang="fr-FR" sz="2400" b="1">
              <a:solidFill>
                <a:srgbClr val="000000"/>
              </a:solidFill>
              <a:latin typeface="Arial" charset="0"/>
              <a:cs typeface="Arial" charset="0"/>
            </a:endParaRPr>
          </a:p>
          <a:p>
            <a:pPr marL="273050" indent="-273050" algn="l">
              <a:lnSpc>
                <a:spcPts val="3500"/>
              </a:lnSpc>
            </a:pPr>
            <a:endParaRPr lang="fr-FR" sz="2400" b="1">
              <a:solidFill>
                <a:srgbClr val="000000"/>
              </a:solidFill>
              <a:latin typeface="Arial" charset="0"/>
              <a:cs typeface="Arial" charset="0"/>
            </a:endParaRPr>
          </a:p>
          <a:p>
            <a:pPr marL="273050" indent="-273050" algn="l">
              <a:lnSpc>
                <a:spcPts val="3500"/>
              </a:lnSpc>
            </a:pPr>
            <a:r>
              <a:rPr lang="fr-FR" sz="3600" b="1">
                <a:solidFill>
                  <a:srgbClr val="000000"/>
                </a:solidFill>
                <a:latin typeface="Arial" charset="0"/>
                <a:cs typeface="Arial" charset="0"/>
              </a:rPr>
              <a:t>2 mesures totalement indépendantes</a:t>
            </a:r>
          </a:p>
        </p:txBody>
      </p:sp>
    </p:spTree>
    <p:extLst>
      <p:ext uri="{BB962C8B-B14F-4D97-AF65-F5344CB8AC3E}">
        <p14:creationId xmlns:p14="http://schemas.microsoft.com/office/powerpoint/2010/main" val="14187980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Triangulation : Mesures d’angles</a:t>
            </a:r>
            <a:endParaRPr lang="fr-FR" sz="1800" b="0" i="1">
              <a:solidFill>
                <a:srgbClr val="1B4A6E"/>
              </a:solidFill>
              <a:latin typeface="Arial" charset="0"/>
              <a:ea typeface="ＭＳ Ｐゴシック" charset="0"/>
              <a:cs typeface="ＭＳ Ｐゴシック" charset="0"/>
            </a:endParaRPr>
          </a:p>
        </p:txBody>
      </p:sp>
      <p:sp>
        <p:nvSpPr>
          <p:cNvPr id="614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6147" name="Espace réservé du pied de page 4"/>
          <p:cNvSpPr>
            <a:spLocks noGrp="1"/>
          </p:cNvSpPr>
          <p:nvPr>
            <p:ph type="ftr" sz="quarter" idx="11"/>
          </p:nvPr>
        </p:nvSpPr>
        <p:spPr>
          <a:xfrm rot="16200000">
            <a:off x="-769937" y="1068387"/>
            <a:ext cx="1989138"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endParaRPr kumimoji="0" lang="fr-FR" sz="800" dirty="0">
              <a:solidFill>
                <a:srgbClr val="FFFFFF"/>
              </a:solidFill>
            </a:endParaRPr>
          </a:p>
        </p:txBody>
      </p:sp>
      <p:sp>
        <p:nvSpPr>
          <p:cNvPr id="614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97C68B97-BC93-DA43-B767-B706A8103D88}" type="slidenum">
              <a:rPr kumimoji="0" lang="fr-FR" sz="800">
                <a:solidFill>
                  <a:srgbClr val="FFFFFF"/>
                </a:solidFill>
              </a:rPr>
              <a:pPr eaLnBrk="1" hangingPunct="1"/>
              <a:t>3</a:t>
            </a:fld>
            <a:endParaRPr kumimoji="0" lang="fr-FR" sz="800">
              <a:solidFill>
                <a:srgbClr val="FFFFFF"/>
              </a:solidFill>
            </a:endParaRPr>
          </a:p>
        </p:txBody>
      </p:sp>
      <p:sp>
        <p:nvSpPr>
          <p:cNvPr id="6149" name="Rectangle 6"/>
          <p:cNvSpPr>
            <a:spLocks noChangeArrowheads="1"/>
          </p:cNvSpPr>
          <p:nvPr/>
        </p:nvSpPr>
        <p:spPr bwMode="auto">
          <a:xfrm>
            <a:off x="698500" y="747713"/>
            <a:ext cx="8191500" cy="546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ts val="3000"/>
              </a:lnSpc>
            </a:pPr>
            <a:r>
              <a:rPr lang="fr-FR" sz="2800" b="1" dirty="0">
                <a:solidFill>
                  <a:srgbClr val="000000"/>
                </a:solidFill>
                <a:latin typeface="Arial" charset="0"/>
                <a:cs typeface="Arial" charset="0"/>
              </a:rPr>
              <a:t>La triangulation </a:t>
            </a:r>
            <a:r>
              <a:rPr lang="fr-FR" sz="2000" dirty="0">
                <a:solidFill>
                  <a:srgbClr val="000000"/>
                </a:solidFill>
                <a:latin typeface="Arial" charset="0"/>
                <a:cs typeface="Arial" charset="0"/>
              </a:rPr>
              <a:t>est une technique permettant de déterminer les éléments d’une figure en la décomposant en </a:t>
            </a:r>
            <a:r>
              <a:rPr lang="fr-FR" sz="2000" dirty="0" smtClean="0">
                <a:solidFill>
                  <a:srgbClr val="000000"/>
                </a:solidFill>
                <a:latin typeface="Arial" charset="0"/>
                <a:cs typeface="Arial" charset="0"/>
              </a:rPr>
              <a:t>triangle </a:t>
            </a:r>
            <a:r>
              <a:rPr lang="fr-FR" sz="2000" dirty="0">
                <a:solidFill>
                  <a:srgbClr val="000000"/>
                </a:solidFill>
                <a:latin typeface="Arial" charset="0"/>
                <a:cs typeface="Arial" charset="0"/>
              </a:rPr>
              <a:t>adjacents dont on </a:t>
            </a:r>
            <a:r>
              <a:rPr lang="fr-FR" sz="2800" b="1" dirty="0">
                <a:solidFill>
                  <a:srgbClr val="000000"/>
                </a:solidFill>
                <a:latin typeface="Arial" charset="0"/>
                <a:cs typeface="Arial" charset="0"/>
              </a:rPr>
              <a:t>mesure les angles </a:t>
            </a:r>
            <a:r>
              <a:rPr lang="fr-FR" sz="2000" dirty="0">
                <a:solidFill>
                  <a:srgbClr val="000000"/>
                </a:solidFill>
                <a:latin typeface="Arial" charset="0"/>
                <a:cs typeface="Arial" charset="0"/>
              </a:rPr>
              <a:t>au théodolite et dont </a:t>
            </a:r>
            <a:r>
              <a:rPr lang="fr-FR" sz="2800" b="1" dirty="0">
                <a:solidFill>
                  <a:srgbClr val="000000"/>
                </a:solidFill>
                <a:latin typeface="Arial" charset="0"/>
                <a:cs typeface="Arial" charset="0"/>
              </a:rPr>
              <a:t>un côté au moins est connu</a:t>
            </a:r>
            <a:r>
              <a:rPr lang="fr-FR" sz="2800" dirty="0">
                <a:solidFill>
                  <a:srgbClr val="000000"/>
                </a:solidFill>
                <a:latin typeface="Arial" charset="0"/>
                <a:cs typeface="Arial" charset="0"/>
              </a:rPr>
              <a:t>.</a:t>
            </a:r>
          </a:p>
          <a:p>
            <a:pPr algn="l">
              <a:lnSpc>
                <a:spcPts val="3000"/>
              </a:lnSpc>
            </a:pPr>
            <a:endParaRPr lang="fr-FR" sz="2000" dirty="0">
              <a:solidFill>
                <a:srgbClr val="000000"/>
              </a:solidFill>
              <a:latin typeface="Arial" charset="0"/>
              <a:cs typeface="Arial" charset="0"/>
            </a:endParaRPr>
          </a:p>
          <a:p>
            <a:pPr algn="l">
              <a:lnSpc>
                <a:spcPts val="3000"/>
              </a:lnSpc>
            </a:pPr>
            <a:r>
              <a:rPr lang="fr-FR" sz="2000" i="1" dirty="0">
                <a:solidFill>
                  <a:srgbClr val="000000"/>
                </a:solidFill>
                <a:latin typeface="Arial" charset="0"/>
                <a:cs typeface="Arial" charset="0"/>
              </a:rPr>
              <a:t>C'est le procédé </a:t>
            </a:r>
            <a:r>
              <a:rPr lang="fr-FR" sz="2000" i="1" dirty="0" err="1">
                <a:solidFill>
                  <a:srgbClr val="000000"/>
                </a:solidFill>
                <a:latin typeface="Arial" charset="0"/>
                <a:cs typeface="Arial" charset="0"/>
              </a:rPr>
              <a:t>topométrique</a:t>
            </a:r>
            <a:r>
              <a:rPr lang="fr-FR" sz="2000" i="1" dirty="0">
                <a:solidFill>
                  <a:srgbClr val="000000"/>
                </a:solidFill>
                <a:latin typeface="Arial" charset="0"/>
                <a:cs typeface="Arial" charset="0"/>
              </a:rPr>
              <a:t> employé depuis le plus longtemps et jusqu'aux années 70, c'était pratiquement avec le chaînage direct de longueurs la base de tous les travaux de terrain.</a:t>
            </a:r>
          </a:p>
          <a:p>
            <a:pPr algn="l">
              <a:lnSpc>
                <a:spcPts val="3000"/>
              </a:lnSpc>
            </a:pPr>
            <a:endParaRPr lang="fr-FR" sz="2000" dirty="0">
              <a:solidFill>
                <a:srgbClr val="000000"/>
              </a:solidFill>
              <a:latin typeface="Arial" charset="0"/>
              <a:cs typeface="Arial" charset="0"/>
            </a:endParaRPr>
          </a:p>
          <a:p>
            <a:pPr algn="l">
              <a:lnSpc>
                <a:spcPts val="3000"/>
              </a:lnSpc>
            </a:pPr>
            <a:endParaRPr lang="fr-FR" sz="2000" dirty="0">
              <a:solidFill>
                <a:srgbClr val="000000"/>
              </a:solidFill>
              <a:latin typeface="Arial" charset="0"/>
              <a:cs typeface="Arial" charset="0"/>
            </a:endParaRPr>
          </a:p>
          <a:p>
            <a:pPr algn="l">
              <a:lnSpc>
                <a:spcPts val="3000"/>
              </a:lnSpc>
            </a:pPr>
            <a:r>
              <a:rPr lang="fr-FR" sz="2000" dirty="0">
                <a:solidFill>
                  <a:srgbClr val="660066"/>
                </a:solidFill>
                <a:latin typeface="Arial" charset="0"/>
                <a:cs typeface="Arial" charset="0"/>
              </a:rPr>
              <a:t>Cette méthodologie, qui n'exige </a:t>
            </a:r>
            <a:r>
              <a:rPr lang="fr-FR" sz="2000" b="1" dirty="0">
                <a:solidFill>
                  <a:srgbClr val="660066"/>
                </a:solidFill>
                <a:latin typeface="Arial" charset="0"/>
                <a:cs typeface="Arial" charset="0"/>
              </a:rPr>
              <a:t>aucune altimétrie </a:t>
            </a:r>
            <a:r>
              <a:rPr lang="fr-FR" sz="2000" dirty="0">
                <a:solidFill>
                  <a:srgbClr val="660066"/>
                </a:solidFill>
                <a:latin typeface="Arial" charset="0"/>
                <a:cs typeface="Arial" charset="0"/>
              </a:rPr>
              <a:t>et n'en fournit aucune</a:t>
            </a:r>
            <a:r>
              <a:rPr lang="fr-FR" sz="2000" dirty="0" smtClean="0">
                <a:solidFill>
                  <a:srgbClr val="660066"/>
                </a:solidFill>
                <a:latin typeface="Arial" charset="0"/>
                <a:cs typeface="Arial" charset="0"/>
              </a:rPr>
              <a:t>, a </a:t>
            </a:r>
            <a:r>
              <a:rPr lang="fr-FR" sz="2000" dirty="0">
                <a:solidFill>
                  <a:srgbClr val="660066"/>
                </a:solidFill>
                <a:latin typeface="Arial" charset="0"/>
                <a:cs typeface="Arial" charset="0"/>
              </a:rPr>
              <a:t>eu pour conséquences </a:t>
            </a:r>
            <a:r>
              <a:rPr lang="fr-FR" sz="2000" dirty="0" smtClean="0">
                <a:solidFill>
                  <a:srgbClr val="660066"/>
                </a:solidFill>
                <a:latin typeface="Arial" charset="0"/>
                <a:cs typeface="Arial" charset="0"/>
              </a:rPr>
              <a:t>de</a:t>
            </a:r>
          </a:p>
          <a:p>
            <a:pPr algn="l">
              <a:lnSpc>
                <a:spcPts val="3000"/>
              </a:lnSpc>
            </a:pPr>
            <a:r>
              <a:rPr lang="fr-FR" sz="2800" b="1" dirty="0" smtClean="0">
                <a:solidFill>
                  <a:srgbClr val="660066"/>
                </a:solidFill>
                <a:latin typeface="Arial" charset="0"/>
                <a:cs typeface="Arial" charset="0"/>
              </a:rPr>
              <a:t>toujours séparer </a:t>
            </a:r>
            <a:r>
              <a:rPr lang="fr-FR" sz="2800" b="1" dirty="0">
                <a:solidFill>
                  <a:srgbClr val="660066"/>
                </a:solidFill>
                <a:latin typeface="Arial" charset="0"/>
                <a:cs typeface="Arial" charset="0"/>
              </a:rPr>
              <a:t>les déterminations planimétriques et altimétriques.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Mesures d’angles</a:t>
            </a:r>
            <a:endParaRPr lang="fr-FR" sz="1800" b="0" i="1">
              <a:solidFill>
                <a:srgbClr val="1B4A6E"/>
              </a:solidFill>
              <a:latin typeface="Arial" charset="0"/>
              <a:ea typeface="ＭＳ Ｐゴシック" charset="0"/>
              <a:cs typeface="ＭＳ Ｐゴシック" charset="0"/>
            </a:endParaRPr>
          </a:p>
        </p:txBody>
      </p:sp>
      <p:sp>
        <p:nvSpPr>
          <p:cNvPr id="921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9219" name="Espace réservé du pied de page 4"/>
          <p:cNvSpPr>
            <a:spLocks noGrp="1"/>
          </p:cNvSpPr>
          <p:nvPr>
            <p:ph type="ftr" sz="quarter" idx="11"/>
          </p:nvPr>
        </p:nvSpPr>
        <p:spPr>
          <a:xfrm rot="16200000">
            <a:off x="-1000918" y="1299368"/>
            <a:ext cx="2451100"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endParaRPr kumimoji="0" lang="fr-FR" sz="800" dirty="0">
              <a:solidFill>
                <a:srgbClr val="FFFFFF"/>
              </a:solidFill>
            </a:endParaRPr>
          </a:p>
        </p:txBody>
      </p:sp>
      <p:sp>
        <p:nvSpPr>
          <p:cNvPr id="922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28E866E0-6AF5-AF4B-8F15-B49066AB6021}" type="slidenum">
              <a:rPr kumimoji="0" lang="fr-FR" sz="800">
                <a:solidFill>
                  <a:srgbClr val="FFFFFF"/>
                </a:solidFill>
              </a:rPr>
              <a:pPr eaLnBrk="1" hangingPunct="1"/>
              <a:t>4</a:t>
            </a:fld>
            <a:endParaRPr kumimoji="0" lang="fr-FR" sz="800">
              <a:solidFill>
                <a:srgbClr val="FFFFFF"/>
              </a:solidFill>
            </a:endParaRPr>
          </a:p>
        </p:txBody>
      </p:sp>
      <p:sp>
        <p:nvSpPr>
          <p:cNvPr id="9221" name="Rectangle 6"/>
          <p:cNvSpPr>
            <a:spLocks noChangeArrowheads="1"/>
          </p:cNvSpPr>
          <p:nvPr/>
        </p:nvSpPr>
        <p:spPr bwMode="auto">
          <a:xfrm>
            <a:off x="3962400" y="987425"/>
            <a:ext cx="5030788"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ts val="2200"/>
              </a:lnSpc>
              <a:buClr>
                <a:srgbClr val="660066"/>
              </a:buClr>
            </a:pPr>
            <a:r>
              <a:rPr lang="fr-FR" sz="1600" b="1" dirty="0">
                <a:solidFill>
                  <a:srgbClr val="000000"/>
                </a:solidFill>
                <a:latin typeface="Arial" charset="0"/>
                <a:cs typeface="Arial" charset="0"/>
              </a:rPr>
              <a:t>Exercice :</a:t>
            </a:r>
          </a:p>
          <a:p>
            <a:pPr algn="l">
              <a:lnSpc>
                <a:spcPts val="2200"/>
              </a:lnSpc>
              <a:buClr>
                <a:srgbClr val="660066"/>
              </a:buClr>
            </a:pPr>
            <a:endParaRPr lang="fr-FR" sz="1600" dirty="0">
              <a:solidFill>
                <a:srgbClr val="000000"/>
              </a:solidFill>
              <a:latin typeface="Arial" charset="0"/>
              <a:cs typeface="Arial" charset="0"/>
            </a:endParaRPr>
          </a:p>
          <a:p>
            <a:pPr algn="l">
              <a:lnSpc>
                <a:spcPts val="2200"/>
              </a:lnSpc>
              <a:buClr>
                <a:srgbClr val="660066"/>
              </a:buClr>
            </a:pPr>
            <a:r>
              <a:rPr lang="fr-FR" sz="1600" dirty="0">
                <a:solidFill>
                  <a:srgbClr val="000000"/>
                </a:solidFill>
                <a:latin typeface="Arial" charset="0"/>
                <a:cs typeface="Arial" charset="0"/>
              </a:rPr>
              <a:t>Le but de cet exercice est de calculer la distance AE.</a:t>
            </a:r>
          </a:p>
          <a:p>
            <a:pPr algn="l">
              <a:lnSpc>
                <a:spcPts val="2200"/>
              </a:lnSpc>
              <a:buClr>
                <a:srgbClr val="660066"/>
              </a:buClr>
            </a:pPr>
            <a:endParaRPr lang="fr-FR" sz="1600" dirty="0">
              <a:solidFill>
                <a:srgbClr val="000000"/>
              </a:solidFill>
              <a:latin typeface="Arial" charset="0"/>
              <a:cs typeface="Arial" charset="0"/>
            </a:endParaRPr>
          </a:p>
          <a:p>
            <a:pPr algn="l">
              <a:lnSpc>
                <a:spcPts val="2200"/>
              </a:lnSpc>
              <a:buClr>
                <a:srgbClr val="660066"/>
              </a:buClr>
            </a:pPr>
            <a:r>
              <a:rPr lang="fr-FR" sz="1600" dirty="0">
                <a:solidFill>
                  <a:srgbClr val="000000"/>
                </a:solidFill>
                <a:latin typeface="Arial" charset="0"/>
                <a:cs typeface="Arial" charset="0"/>
              </a:rPr>
              <a:t>Pour cela, on a « enfermé » le segment correspondant dans une chaîne de trois triangles, et on a réalisé les mesures angulaires portées sur le schéma.</a:t>
            </a:r>
          </a:p>
          <a:p>
            <a:pPr algn="l">
              <a:lnSpc>
                <a:spcPts val="2200"/>
              </a:lnSpc>
              <a:buClr>
                <a:srgbClr val="660066"/>
              </a:buClr>
            </a:pPr>
            <a:endParaRPr lang="fr-FR" sz="1600" dirty="0">
              <a:solidFill>
                <a:srgbClr val="000000"/>
              </a:solidFill>
              <a:latin typeface="Arial" charset="0"/>
              <a:cs typeface="Arial" charset="0"/>
            </a:endParaRPr>
          </a:p>
          <a:p>
            <a:pPr algn="l">
              <a:lnSpc>
                <a:spcPts val="2200"/>
              </a:lnSpc>
              <a:buClr>
                <a:srgbClr val="660066"/>
              </a:buClr>
            </a:pPr>
            <a:r>
              <a:rPr lang="fr-FR" sz="1600" dirty="0">
                <a:solidFill>
                  <a:srgbClr val="000000"/>
                </a:solidFill>
                <a:latin typeface="Arial" charset="0"/>
                <a:cs typeface="Arial" charset="0"/>
              </a:rPr>
              <a:t>On dispose d’une unique distance,  AC = 250 m.</a:t>
            </a:r>
          </a:p>
          <a:p>
            <a:pPr algn="l">
              <a:lnSpc>
                <a:spcPts val="2200"/>
              </a:lnSpc>
              <a:buClr>
                <a:srgbClr val="660066"/>
              </a:buClr>
            </a:pPr>
            <a:r>
              <a:rPr lang="fr-FR" sz="1600" dirty="0">
                <a:solidFill>
                  <a:srgbClr val="000000"/>
                </a:solidFill>
                <a:latin typeface="Arial" charset="0"/>
                <a:cs typeface="Arial" charset="0"/>
              </a:rPr>
              <a:t>L’angle α a pour mesure 27°.</a:t>
            </a:r>
          </a:p>
          <a:p>
            <a:pPr algn="l">
              <a:lnSpc>
                <a:spcPts val="2200"/>
              </a:lnSpc>
              <a:buClr>
                <a:srgbClr val="660066"/>
              </a:buClr>
            </a:pPr>
            <a:endParaRPr lang="fr-FR" sz="1600" dirty="0">
              <a:solidFill>
                <a:srgbClr val="000000"/>
              </a:solidFill>
              <a:latin typeface="Arial" charset="0"/>
              <a:cs typeface="Arial" charset="0"/>
            </a:endParaRPr>
          </a:p>
          <a:p>
            <a:pPr algn="l">
              <a:lnSpc>
                <a:spcPts val="2200"/>
              </a:lnSpc>
              <a:buClr>
                <a:srgbClr val="660066"/>
              </a:buClr>
            </a:pPr>
            <a:r>
              <a:rPr lang="fr-FR" sz="1600" dirty="0">
                <a:solidFill>
                  <a:srgbClr val="000000"/>
                </a:solidFill>
                <a:latin typeface="Arial" charset="0"/>
                <a:cs typeface="Arial" charset="0"/>
              </a:rPr>
              <a:t>1°) Calculer les distances AM et MC.</a:t>
            </a:r>
          </a:p>
          <a:p>
            <a:pPr algn="l">
              <a:lnSpc>
                <a:spcPts val="2200"/>
              </a:lnSpc>
              <a:buClr>
                <a:srgbClr val="660066"/>
              </a:buClr>
            </a:pPr>
            <a:endParaRPr lang="fr-FR" sz="1600" dirty="0">
              <a:solidFill>
                <a:srgbClr val="000000"/>
              </a:solidFill>
              <a:latin typeface="Arial" charset="0"/>
              <a:cs typeface="Arial" charset="0"/>
            </a:endParaRPr>
          </a:p>
          <a:p>
            <a:pPr algn="l">
              <a:lnSpc>
                <a:spcPts val="2200"/>
              </a:lnSpc>
              <a:buClr>
                <a:srgbClr val="660066"/>
              </a:buClr>
            </a:pPr>
            <a:r>
              <a:rPr lang="fr-FR" sz="1600" dirty="0">
                <a:solidFill>
                  <a:srgbClr val="000000"/>
                </a:solidFill>
                <a:latin typeface="Arial" charset="0"/>
                <a:cs typeface="Arial" charset="0"/>
              </a:rPr>
              <a:t>2°) Calculer les distances MN et NE.</a:t>
            </a:r>
          </a:p>
          <a:p>
            <a:pPr algn="l">
              <a:lnSpc>
                <a:spcPts val="2200"/>
              </a:lnSpc>
              <a:buClr>
                <a:srgbClr val="660066"/>
              </a:buClr>
            </a:pPr>
            <a:endParaRPr lang="fr-FR" sz="1600" dirty="0">
              <a:solidFill>
                <a:srgbClr val="000000"/>
              </a:solidFill>
              <a:latin typeface="Arial" charset="0"/>
              <a:cs typeface="Arial" charset="0"/>
            </a:endParaRPr>
          </a:p>
          <a:p>
            <a:pPr algn="l">
              <a:lnSpc>
                <a:spcPts val="2200"/>
              </a:lnSpc>
              <a:buClr>
                <a:srgbClr val="660066"/>
              </a:buClr>
            </a:pPr>
            <a:r>
              <a:rPr lang="fr-FR" sz="1600" dirty="0">
                <a:solidFill>
                  <a:srgbClr val="000000"/>
                </a:solidFill>
                <a:latin typeface="Arial" charset="0"/>
                <a:cs typeface="Arial" charset="0"/>
              </a:rPr>
              <a:t>En déduire la distance AE.</a:t>
            </a:r>
            <a:endParaRPr lang="fr-FR" sz="2000" dirty="0">
              <a:solidFill>
                <a:srgbClr val="000000"/>
              </a:solidFill>
              <a:latin typeface="Arial" charset="0"/>
              <a:cs typeface="Arial" charset="0"/>
            </a:endParaRPr>
          </a:p>
        </p:txBody>
      </p:sp>
      <p:pic>
        <p:nvPicPr>
          <p:cNvPr id="9222"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8" y="889000"/>
            <a:ext cx="35433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ag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5969000"/>
            <a:ext cx="25019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6413" y="3429000"/>
            <a:ext cx="35433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750888" y="2536571"/>
            <a:ext cx="7080250" cy="952500"/>
          </a:xfrm>
          <a:prstGeom prst="rect">
            <a:avLst/>
          </a:prstGeom>
          <a:solidFill>
            <a:schemeClr val="accent6">
              <a:lumMod val="40000"/>
              <a:lumOff val="60000"/>
            </a:schemeClr>
          </a:solidFill>
          <a:ln w="38100" cap="flat" cmpd="sng" algn="ctr">
            <a:solidFill>
              <a:schemeClr val="accent6">
                <a:lumMod val="50000"/>
              </a:schemeClr>
            </a:solidFill>
            <a:prstDash val="solid"/>
            <a:round/>
            <a:headEnd type="none" w="med" len="med"/>
            <a:tailEnd type="none" w="med" len="med"/>
          </a:ln>
          <a:effectLst/>
        </p:spPr>
        <p:txBody>
          <a:bodyPr wrap="none" anchor="ctr"/>
          <a:lstStyle/>
          <a:p>
            <a:pPr>
              <a:defRPr/>
            </a:pPr>
            <a:endParaRPr lang="fr-FR"/>
          </a:p>
        </p:txBody>
      </p:sp>
      <p:sp>
        <p:nvSpPr>
          <p:cNvPr id="7" name="Rectangle 6"/>
          <p:cNvSpPr/>
          <p:nvPr/>
        </p:nvSpPr>
        <p:spPr bwMode="auto">
          <a:xfrm>
            <a:off x="750888" y="3897630"/>
            <a:ext cx="3059112" cy="1293813"/>
          </a:xfrm>
          <a:prstGeom prst="rect">
            <a:avLst/>
          </a:prstGeom>
          <a:solidFill>
            <a:schemeClr val="accent6">
              <a:lumMod val="40000"/>
              <a:lumOff val="60000"/>
            </a:schemeClr>
          </a:solidFill>
          <a:ln w="38100" cap="flat" cmpd="sng" algn="ctr">
            <a:solidFill>
              <a:schemeClr val="accent6">
                <a:lumMod val="50000"/>
              </a:schemeClr>
            </a:solidFill>
            <a:prstDash val="solid"/>
            <a:round/>
            <a:headEnd type="none" w="med" len="med"/>
            <a:tailEnd type="none" w="med" len="med"/>
          </a:ln>
          <a:effectLst/>
        </p:spPr>
        <p:txBody>
          <a:bodyPr wrap="none" anchor="ctr"/>
          <a:lstStyle/>
          <a:p>
            <a:pPr>
              <a:defRPr/>
            </a:pPr>
            <a:endParaRPr lang="fr-FR"/>
          </a:p>
        </p:txBody>
      </p:sp>
      <p:sp>
        <p:nvSpPr>
          <p:cNvPr id="10243"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Mesures d’angles</a:t>
            </a:r>
            <a:endParaRPr lang="fr-FR" sz="1800" b="0" i="1">
              <a:solidFill>
                <a:srgbClr val="1B4A6E"/>
              </a:solidFill>
              <a:latin typeface="Arial" charset="0"/>
              <a:ea typeface="ＭＳ Ｐゴシック" charset="0"/>
              <a:cs typeface="ＭＳ Ｐゴシック" charset="0"/>
            </a:endParaRPr>
          </a:p>
        </p:txBody>
      </p:sp>
      <p:sp>
        <p:nvSpPr>
          <p:cNvPr id="1024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10245" name="Espace réservé du pied de page 4"/>
          <p:cNvSpPr>
            <a:spLocks noGrp="1"/>
          </p:cNvSpPr>
          <p:nvPr>
            <p:ph type="ftr" sz="quarter" idx="11"/>
          </p:nvPr>
        </p:nvSpPr>
        <p:spPr>
          <a:xfrm rot="16200000">
            <a:off x="-1000918" y="1299368"/>
            <a:ext cx="2451100"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endParaRPr kumimoji="0" lang="fr-FR" sz="800" dirty="0">
              <a:solidFill>
                <a:srgbClr val="FFFFFF"/>
              </a:solidFill>
            </a:endParaRPr>
          </a:p>
        </p:txBody>
      </p:sp>
      <p:sp>
        <p:nvSpPr>
          <p:cNvPr id="1024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DE0738F2-9143-D945-90CC-4CF439B89E9D}" type="slidenum">
              <a:rPr kumimoji="0" lang="fr-FR" sz="800">
                <a:solidFill>
                  <a:srgbClr val="FFFFFF"/>
                </a:solidFill>
              </a:rPr>
              <a:pPr eaLnBrk="1" hangingPunct="1"/>
              <a:t>5</a:t>
            </a:fld>
            <a:endParaRPr kumimoji="0" lang="fr-FR" sz="800">
              <a:solidFill>
                <a:srgbClr val="FFFFFF"/>
              </a:solidFill>
            </a:endParaRPr>
          </a:p>
        </p:txBody>
      </p:sp>
      <p:sp>
        <p:nvSpPr>
          <p:cNvPr id="10247" name="Rectangle 13"/>
          <p:cNvSpPr>
            <a:spLocks noChangeArrowheads="1"/>
          </p:cNvSpPr>
          <p:nvPr/>
        </p:nvSpPr>
        <p:spPr bwMode="auto">
          <a:xfrm>
            <a:off x="3729038" y="3033459"/>
            <a:ext cx="1928812" cy="366712"/>
          </a:xfrm>
          <a:prstGeom prst="rect">
            <a:avLst/>
          </a:prstGeom>
          <a:solidFill>
            <a:srgbClr val="FFFFFF"/>
          </a:solidFill>
          <a:ln w="9525">
            <a:solidFill>
              <a:srgbClr val="FFFFFF"/>
            </a:solidFill>
            <a:round/>
            <a:headEnd/>
            <a:tailEnd/>
          </a:ln>
        </p:spPr>
        <p:txBody>
          <a:bodyPr wrap="none" anchor="ctr"/>
          <a:lstStyle/>
          <a:p>
            <a:endParaRPr lang="fr-FR"/>
          </a:p>
        </p:txBody>
      </p:sp>
      <p:sp>
        <p:nvSpPr>
          <p:cNvPr id="10248" name="Rectangle 6"/>
          <p:cNvSpPr>
            <a:spLocks noChangeArrowheads="1"/>
          </p:cNvSpPr>
          <p:nvPr/>
        </p:nvSpPr>
        <p:spPr bwMode="auto">
          <a:xfrm>
            <a:off x="750888" y="663575"/>
            <a:ext cx="7888287"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ts val="2200"/>
              </a:lnSpc>
              <a:buClr>
                <a:srgbClr val="660066"/>
              </a:buClr>
            </a:pPr>
            <a:r>
              <a:rPr lang="fr-FR" sz="1600" b="1" dirty="0">
                <a:solidFill>
                  <a:srgbClr val="000000"/>
                </a:solidFill>
                <a:latin typeface="Arial" charset="0"/>
                <a:cs typeface="Arial" charset="0"/>
              </a:rPr>
              <a:t>Tout petit rappel…</a:t>
            </a:r>
          </a:p>
          <a:p>
            <a:pPr algn="l">
              <a:lnSpc>
                <a:spcPts val="2200"/>
              </a:lnSpc>
              <a:buClr>
                <a:srgbClr val="660066"/>
              </a:buClr>
            </a:pPr>
            <a:endParaRPr lang="fr-FR" sz="1600" dirty="0">
              <a:solidFill>
                <a:srgbClr val="000000"/>
              </a:solidFill>
              <a:latin typeface="Arial" charset="0"/>
              <a:cs typeface="Arial" charset="0"/>
            </a:endParaRPr>
          </a:p>
          <a:p>
            <a:pPr algn="l">
              <a:lnSpc>
                <a:spcPts val="2200"/>
              </a:lnSpc>
              <a:buClr>
                <a:srgbClr val="660066"/>
              </a:buClr>
            </a:pPr>
            <a:r>
              <a:rPr lang="fr-FR" sz="1600" dirty="0">
                <a:solidFill>
                  <a:srgbClr val="000000"/>
                </a:solidFill>
                <a:latin typeface="Arial" charset="0"/>
                <a:cs typeface="Arial" charset="0"/>
              </a:rPr>
              <a:t>On considère un </a:t>
            </a:r>
            <a:r>
              <a:rPr lang="fr-FR" sz="1600" b="1" dirty="0">
                <a:solidFill>
                  <a:srgbClr val="000000"/>
                </a:solidFill>
                <a:latin typeface="Arial" charset="0"/>
                <a:cs typeface="Arial" charset="0"/>
              </a:rPr>
              <a:t>triangle quelconque </a:t>
            </a:r>
            <a:r>
              <a:rPr lang="fr-FR" sz="1600" dirty="0">
                <a:solidFill>
                  <a:srgbClr val="000000"/>
                </a:solidFill>
                <a:latin typeface="Arial" charset="0"/>
                <a:cs typeface="Arial" charset="0"/>
              </a:rPr>
              <a:t>ABC, avec </a:t>
            </a:r>
            <a:r>
              <a:rPr lang="fr-FR" sz="1600" dirty="0" smtClean="0">
                <a:solidFill>
                  <a:srgbClr val="000000"/>
                </a:solidFill>
                <a:latin typeface="Arial" charset="0"/>
                <a:cs typeface="Arial" charset="0"/>
              </a:rPr>
              <a:t>:</a:t>
            </a:r>
          </a:p>
          <a:p>
            <a:pPr algn="l">
              <a:lnSpc>
                <a:spcPts val="2200"/>
              </a:lnSpc>
              <a:buClr>
                <a:srgbClr val="660066"/>
              </a:buClr>
            </a:pPr>
            <a:r>
              <a:rPr lang="fr-FR" sz="1600" dirty="0">
                <a:solidFill>
                  <a:srgbClr val="000000"/>
                </a:solidFill>
                <a:latin typeface="Arial" charset="0"/>
                <a:cs typeface="Arial" charset="0"/>
              </a:rPr>
              <a:t>	</a:t>
            </a:r>
            <a:r>
              <a:rPr lang="fr-FR" sz="1200" dirty="0" smtClean="0">
                <a:solidFill>
                  <a:srgbClr val="000000"/>
                </a:solidFill>
                <a:latin typeface="Arial" charset="0"/>
                <a:cs typeface="Arial" charset="0"/>
              </a:rPr>
              <a:t>a </a:t>
            </a:r>
            <a:r>
              <a:rPr lang="fr-FR" sz="1200" dirty="0">
                <a:solidFill>
                  <a:srgbClr val="000000"/>
                </a:solidFill>
                <a:latin typeface="Arial" charset="0"/>
                <a:cs typeface="Arial" charset="0"/>
              </a:rPr>
              <a:t>= BC et α = angle formé par [AB] et [AC]</a:t>
            </a:r>
          </a:p>
          <a:p>
            <a:pPr algn="l">
              <a:lnSpc>
                <a:spcPts val="2200"/>
              </a:lnSpc>
              <a:buClr>
                <a:srgbClr val="660066"/>
              </a:buClr>
            </a:pPr>
            <a:r>
              <a:rPr lang="fr-FR" sz="1200" dirty="0">
                <a:solidFill>
                  <a:srgbClr val="000000"/>
                </a:solidFill>
                <a:latin typeface="Arial" charset="0"/>
                <a:cs typeface="Arial" charset="0"/>
              </a:rPr>
              <a:t>	b = AC et β = angle formé par [BA] et [BC]</a:t>
            </a:r>
          </a:p>
          <a:p>
            <a:pPr algn="l">
              <a:lnSpc>
                <a:spcPts val="2200"/>
              </a:lnSpc>
              <a:buClr>
                <a:srgbClr val="660066"/>
              </a:buClr>
            </a:pPr>
            <a:r>
              <a:rPr lang="fr-FR" sz="1200" dirty="0">
                <a:solidFill>
                  <a:srgbClr val="000000"/>
                </a:solidFill>
                <a:latin typeface="Arial" charset="0"/>
                <a:cs typeface="Arial" charset="0"/>
              </a:rPr>
              <a:t>	c = AB et </a:t>
            </a:r>
            <a:r>
              <a:rPr lang="fr-FR" sz="1200" dirty="0" err="1">
                <a:solidFill>
                  <a:srgbClr val="000000"/>
                </a:solidFill>
                <a:latin typeface="Arial" charset="0"/>
                <a:cs typeface="Arial" charset="0"/>
              </a:rPr>
              <a:t>γ</a:t>
            </a:r>
            <a:r>
              <a:rPr lang="fr-FR" sz="1200" dirty="0">
                <a:solidFill>
                  <a:srgbClr val="000000"/>
                </a:solidFill>
                <a:latin typeface="Arial" charset="0"/>
                <a:cs typeface="Arial" charset="0"/>
              </a:rPr>
              <a:t> = angle formé par [CA] et [CB]</a:t>
            </a:r>
          </a:p>
          <a:p>
            <a:pPr algn="l">
              <a:lnSpc>
                <a:spcPts val="2200"/>
              </a:lnSpc>
              <a:buClr>
                <a:srgbClr val="660066"/>
              </a:buClr>
            </a:pPr>
            <a:endParaRPr lang="fr-FR" sz="1200" dirty="0">
              <a:solidFill>
                <a:srgbClr val="000000"/>
              </a:solidFill>
              <a:latin typeface="Arial" charset="0"/>
              <a:cs typeface="Arial" charset="0"/>
            </a:endParaRPr>
          </a:p>
          <a:p>
            <a:pPr algn="l">
              <a:lnSpc>
                <a:spcPts val="2200"/>
              </a:lnSpc>
              <a:buClr>
                <a:srgbClr val="660066"/>
              </a:buClr>
            </a:pPr>
            <a:r>
              <a:rPr lang="fr-FR" sz="1600" dirty="0">
                <a:solidFill>
                  <a:srgbClr val="000000"/>
                </a:solidFill>
                <a:latin typeface="Arial" charset="0"/>
                <a:cs typeface="Arial" charset="0"/>
              </a:rPr>
              <a:t>La </a:t>
            </a:r>
            <a:r>
              <a:rPr lang="fr-FR" sz="1600" b="1" dirty="0">
                <a:solidFill>
                  <a:srgbClr val="000000"/>
                </a:solidFill>
                <a:latin typeface="Arial" charset="0"/>
                <a:cs typeface="Arial" charset="0"/>
              </a:rPr>
              <a:t>somme des angles </a:t>
            </a:r>
            <a:r>
              <a:rPr lang="fr-FR" sz="1600" dirty="0">
                <a:solidFill>
                  <a:srgbClr val="000000"/>
                </a:solidFill>
                <a:latin typeface="Arial" charset="0"/>
                <a:cs typeface="Arial" charset="0"/>
              </a:rPr>
              <a:t>d'un triangle est égale à l'angle plat, soit </a:t>
            </a:r>
            <a:r>
              <a:rPr lang="fr-FR" sz="1600" b="1" dirty="0">
                <a:solidFill>
                  <a:srgbClr val="000000"/>
                </a:solidFill>
                <a:latin typeface="Arial" charset="0"/>
                <a:cs typeface="Arial" charset="0"/>
              </a:rPr>
              <a:t>180 degrés</a:t>
            </a:r>
          </a:p>
          <a:p>
            <a:pPr>
              <a:lnSpc>
                <a:spcPct val="150000"/>
              </a:lnSpc>
              <a:buClr>
                <a:srgbClr val="660066"/>
              </a:buClr>
            </a:pPr>
            <a:r>
              <a:rPr lang="fr-FR" sz="2000" dirty="0">
                <a:solidFill>
                  <a:srgbClr val="000000"/>
                </a:solidFill>
                <a:latin typeface="Arial" charset="0"/>
                <a:cs typeface="Arial" charset="0"/>
              </a:rPr>
              <a:t>α + β + </a:t>
            </a:r>
            <a:r>
              <a:rPr lang="fr-FR" sz="2000" dirty="0" err="1">
                <a:solidFill>
                  <a:srgbClr val="000000"/>
                </a:solidFill>
                <a:latin typeface="Arial" charset="0"/>
                <a:cs typeface="Arial" charset="0"/>
              </a:rPr>
              <a:t>γ</a:t>
            </a:r>
            <a:r>
              <a:rPr lang="fr-FR" sz="2000" dirty="0">
                <a:solidFill>
                  <a:srgbClr val="000000"/>
                </a:solidFill>
                <a:latin typeface="Arial" charset="0"/>
                <a:cs typeface="Arial" charset="0"/>
              </a:rPr>
              <a:t> = 180° </a:t>
            </a:r>
          </a:p>
          <a:p>
            <a:pPr>
              <a:lnSpc>
                <a:spcPct val="150000"/>
              </a:lnSpc>
              <a:buClr>
                <a:srgbClr val="660066"/>
              </a:buClr>
            </a:pPr>
            <a:endParaRPr lang="fr-FR" sz="2000" dirty="0">
              <a:solidFill>
                <a:srgbClr val="000000"/>
              </a:solidFill>
              <a:latin typeface="Arial" charset="0"/>
              <a:cs typeface="Arial" charset="0"/>
            </a:endParaRPr>
          </a:p>
          <a:p>
            <a:pPr algn="l">
              <a:lnSpc>
                <a:spcPct val="150000"/>
              </a:lnSpc>
              <a:buClr>
                <a:srgbClr val="660066"/>
              </a:buClr>
            </a:pPr>
            <a:r>
              <a:rPr lang="fr-FR" sz="2000" b="1" dirty="0">
                <a:solidFill>
                  <a:schemeClr val="bg1"/>
                </a:solidFill>
                <a:latin typeface="Arial" charset="0"/>
                <a:cs typeface="Arial" charset="0"/>
              </a:rPr>
              <a:t>Loi des sinus…</a:t>
            </a:r>
            <a:endParaRPr lang="fr-FR" sz="2000" dirty="0">
              <a:solidFill>
                <a:schemeClr val="bg1"/>
              </a:solidFill>
              <a:latin typeface="Arial" charset="0"/>
              <a:cs typeface="Arial" charset="0"/>
            </a:endParaRPr>
          </a:p>
        </p:txBody>
      </p:sp>
      <p:pic>
        <p:nvPicPr>
          <p:cNvPr id="10249"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3379407"/>
            <a:ext cx="7418388"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4875" y="4392930"/>
            <a:ext cx="27416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903278" y="748094"/>
            <a:ext cx="7766871" cy="4191000"/>
          </a:xfrm>
        </p:spPr>
        <p:txBody>
          <a:bodyPr/>
          <a:lstStyle/>
          <a:p>
            <a:pPr marL="0" indent="0">
              <a:buNone/>
            </a:pPr>
            <a:r>
              <a:rPr lang="fr-FR" sz="2000" b="1" dirty="0" smtClean="0">
                <a:latin typeface="+mj-lt"/>
              </a:rPr>
              <a:t>Démonstration </a:t>
            </a:r>
            <a:r>
              <a:rPr lang="fr-FR" sz="2000" b="1" dirty="0" smtClean="0">
                <a:latin typeface="+mj-lt"/>
              </a:rPr>
              <a:t>de la loi des cosinus </a:t>
            </a:r>
            <a:r>
              <a:rPr lang="fr-FR" sz="2000" dirty="0" smtClean="0">
                <a:latin typeface="+mj-lt"/>
              </a:rPr>
              <a:t>(théorème </a:t>
            </a:r>
            <a:r>
              <a:rPr lang="fr-FR" sz="2000" dirty="0">
                <a:latin typeface="+mj-lt"/>
              </a:rPr>
              <a:t>d'Al-</a:t>
            </a:r>
            <a:r>
              <a:rPr lang="fr-FR" sz="2000" dirty="0" smtClean="0">
                <a:latin typeface="+mj-lt"/>
              </a:rPr>
              <a:t>Kashi)</a:t>
            </a:r>
            <a:endParaRPr lang="fr-FR" sz="2000" dirty="0">
              <a:latin typeface="+mj-lt"/>
            </a:endParaRPr>
          </a:p>
        </p:txBody>
      </p:sp>
      <p:sp>
        <p:nvSpPr>
          <p:cNvPr id="4" name="Espace réservé de la date 3"/>
          <p:cNvSpPr>
            <a:spLocks noGrp="1"/>
          </p:cNvSpPr>
          <p:nvPr>
            <p:ph type="dt" sz="half" idx="10"/>
          </p:nvPr>
        </p:nvSpPr>
        <p:spPr/>
        <p:txBody>
          <a:bodyPr/>
          <a:lstStyle/>
          <a:p>
            <a:pPr>
              <a:defRPr/>
            </a:pPr>
            <a:r>
              <a:rPr lang="fr-FR" smtClean="0"/>
              <a:t>Erik </a:t>
            </a:r>
            <a:r>
              <a:rPr lang="fr-FR" smtClean="0">
                <a:latin typeface="Arial" charset="0"/>
                <a:cs typeface="Arial" charset="0"/>
              </a:rPr>
              <a:t>Doerflinger</a:t>
            </a:r>
            <a:endParaRPr lang="fr-FR">
              <a:latin typeface="Arial" charset="0"/>
              <a:cs typeface="Arial" charset="0"/>
            </a:endParaRPr>
          </a:p>
        </p:txBody>
      </p:sp>
      <p:sp>
        <p:nvSpPr>
          <p:cNvPr id="5" name="Espace réservé du pied de page 4"/>
          <p:cNvSpPr>
            <a:spLocks noGrp="1"/>
          </p:cNvSpPr>
          <p:nvPr>
            <p:ph type="ftr" sz="quarter" idx="11"/>
          </p:nvPr>
        </p:nvSpPr>
        <p:spPr/>
        <p:txBody>
          <a:bodyPr/>
          <a:lstStyle/>
          <a:p>
            <a:pPr>
              <a:defRPr/>
            </a:pPr>
            <a:r>
              <a:rPr lang="fr-FR" dirty="0" smtClean="0"/>
              <a:t>Introduction - </a:t>
            </a:r>
            <a:r>
              <a:rPr lang="fr-FR" dirty="0" smtClean="0"/>
              <a:t>2016</a:t>
            </a:r>
            <a:endParaRPr lang="fr-FR" dirty="0"/>
          </a:p>
        </p:txBody>
      </p:sp>
      <p:sp>
        <p:nvSpPr>
          <p:cNvPr id="6" name="Espace réservé du numéro de diapositive 5"/>
          <p:cNvSpPr>
            <a:spLocks noGrp="1"/>
          </p:cNvSpPr>
          <p:nvPr>
            <p:ph type="sldNum" sz="quarter" idx="12"/>
          </p:nvPr>
        </p:nvSpPr>
        <p:spPr/>
        <p:txBody>
          <a:bodyPr/>
          <a:lstStyle/>
          <a:p>
            <a:pPr>
              <a:defRPr/>
            </a:pPr>
            <a:fld id="{8352C54C-ACE5-3540-A13D-E87869A9F7EA}" type="slidenum">
              <a:rPr lang="fr-FR" smtClean="0"/>
              <a:pPr>
                <a:defRPr/>
              </a:pPr>
              <a:t>6</a:t>
            </a:fld>
            <a:endParaRPr lang="fr-FR"/>
          </a:p>
        </p:txBody>
      </p:sp>
      <p:pic>
        <p:nvPicPr>
          <p:cNvPr id="7" name="Image 6"/>
          <p:cNvPicPr>
            <a:picLocks noChangeAspect="1"/>
          </p:cNvPicPr>
          <p:nvPr/>
        </p:nvPicPr>
        <p:blipFill>
          <a:blip r:embed="rId2"/>
          <a:stretch>
            <a:fillRect/>
          </a:stretch>
        </p:blipFill>
        <p:spPr>
          <a:xfrm>
            <a:off x="4828849" y="1533370"/>
            <a:ext cx="4064000" cy="2286000"/>
          </a:xfrm>
          <a:prstGeom prst="rect">
            <a:avLst/>
          </a:prstGeom>
        </p:spPr>
      </p:pic>
      <p:pic>
        <p:nvPicPr>
          <p:cNvPr id="8" name="Image 7"/>
          <p:cNvPicPr>
            <a:picLocks noChangeAspect="1"/>
          </p:cNvPicPr>
          <p:nvPr/>
        </p:nvPicPr>
        <p:blipFill>
          <a:blip r:embed="rId3"/>
          <a:stretch>
            <a:fillRect/>
          </a:stretch>
        </p:blipFill>
        <p:spPr>
          <a:xfrm>
            <a:off x="1110931" y="1669527"/>
            <a:ext cx="3187700" cy="292100"/>
          </a:xfrm>
          <a:prstGeom prst="rect">
            <a:avLst/>
          </a:prstGeom>
        </p:spPr>
      </p:pic>
      <p:pic>
        <p:nvPicPr>
          <p:cNvPr id="9" name="Image 8"/>
          <p:cNvPicPr>
            <a:picLocks noChangeAspect="1"/>
          </p:cNvPicPr>
          <p:nvPr/>
        </p:nvPicPr>
        <p:blipFill>
          <a:blip r:embed="rId4"/>
          <a:stretch>
            <a:fillRect/>
          </a:stretch>
        </p:blipFill>
        <p:spPr>
          <a:xfrm>
            <a:off x="1110931" y="2179806"/>
            <a:ext cx="4330700" cy="279400"/>
          </a:xfrm>
          <a:prstGeom prst="rect">
            <a:avLst/>
          </a:prstGeom>
        </p:spPr>
      </p:pic>
      <p:sp>
        <p:nvSpPr>
          <p:cNvPr id="10" name="Rectangle 9"/>
          <p:cNvSpPr/>
          <p:nvPr/>
        </p:nvSpPr>
        <p:spPr>
          <a:xfrm>
            <a:off x="903278" y="4146479"/>
            <a:ext cx="6233502" cy="830997"/>
          </a:xfrm>
          <a:prstGeom prst="rect">
            <a:avLst/>
          </a:prstGeom>
        </p:spPr>
        <p:txBody>
          <a:bodyPr wrap="square">
            <a:spAutoFit/>
          </a:bodyPr>
          <a:lstStyle/>
          <a:p>
            <a:pPr algn="l"/>
            <a:r>
              <a:rPr lang="fr-FR" sz="1600" dirty="0" smtClean="0">
                <a:solidFill>
                  <a:prstClr val="black"/>
                </a:solidFill>
                <a:latin typeface="+mj-lt"/>
              </a:rPr>
              <a:t>En </a:t>
            </a:r>
            <a:r>
              <a:rPr lang="fr-FR" sz="1600" dirty="0">
                <a:solidFill>
                  <a:prstClr val="black"/>
                </a:solidFill>
                <a:latin typeface="+mj-lt"/>
              </a:rPr>
              <a:t>utilisant l'identité remarquable</a:t>
            </a:r>
          </a:p>
          <a:p>
            <a:pPr algn="l"/>
            <a:endParaRPr lang="fr-FR" sz="1600" dirty="0">
              <a:solidFill>
                <a:prstClr val="black"/>
              </a:solidFill>
              <a:latin typeface="+mj-lt"/>
            </a:endParaRPr>
          </a:p>
          <a:p>
            <a:pPr algn="l"/>
            <a:r>
              <a:rPr lang="fr-FR" sz="1600" dirty="0">
                <a:solidFill>
                  <a:prstClr val="black"/>
                </a:solidFill>
                <a:latin typeface="+mj-lt"/>
              </a:rPr>
              <a:t>On obtient le résultat escompté, après </a:t>
            </a:r>
            <a:r>
              <a:rPr lang="fr-FR" sz="1600" dirty="0" smtClean="0">
                <a:solidFill>
                  <a:prstClr val="black"/>
                </a:solidFill>
                <a:latin typeface="+mj-lt"/>
              </a:rPr>
              <a:t>simplification</a:t>
            </a:r>
            <a:endParaRPr lang="fr-FR" sz="1600" dirty="0">
              <a:solidFill>
                <a:prstClr val="black"/>
              </a:solidFill>
              <a:latin typeface="+mj-lt"/>
            </a:endParaRPr>
          </a:p>
        </p:txBody>
      </p:sp>
      <p:pic>
        <p:nvPicPr>
          <p:cNvPr id="11" name="Image 10"/>
          <p:cNvPicPr>
            <a:picLocks noChangeAspect="1"/>
          </p:cNvPicPr>
          <p:nvPr/>
        </p:nvPicPr>
        <p:blipFill>
          <a:blip r:embed="rId5"/>
          <a:stretch>
            <a:fillRect/>
          </a:stretch>
        </p:blipFill>
        <p:spPr>
          <a:xfrm>
            <a:off x="4298631" y="4163510"/>
            <a:ext cx="1955800" cy="279400"/>
          </a:xfrm>
          <a:prstGeom prst="rect">
            <a:avLst/>
          </a:prstGeom>
        </p:spPr>
      </p:pic>
      <p:sp>
        <p:nvSpPr>
          <p:cNvPr id="14" name="Rectangle 13"/>
          <p:cNvSpPr/>
          <p:nvPr/>
        </p:nvSpPr>
        <p:spPr bwMode="auto">
          <a:xfrm>
            <a:off x="1031252" y="5333786"/>
            <a:ext cx="5605042" cy="1293813"/>
          </a:xfrm>
          <a:prstGeom prst="rect">
            <a:avLst/>
          </a:prstGeom>
          <a:solidFill>
            <a:schemeClr val="accent6">
              <a:lumMod val="40000"/>
              <a:lumOff val="60000"/>
            </a:schemeClr>
          </a:solidFill>
          <a:ln w="38100" cap="flat" cmpd="sng" algn="ctr">
            <a:solidFill>
              <a:schemeClr val="accent6">
                <a:lumMod val="50000"/>
              </a:schemeClr>
            </a:solidFill>
            <a:prstDash val="solid"/>
            <a:round/>
            <a:headEnd type="none" w="med" len="med"/>
            <a:tailEnd type="none" w="med" len="med"/>
          </a:ln>
          <a:effectLst/>
        </p:spPr>
        <p:txBody>
          <a:bodyPr wrap="none" anchor="ctr"/>
          <a:lstStyle/>
          <a:p>
            <a:pPr>
              <a:defRPr/>
            </a:pPr>
            <a:endParaRPr lang="fr-FR" dirty="0"/>
          </a:p>
        </p:txBody>
      </p:sp>
      <p:sp>
        <p:nvSpPr>
          <p:cNvPr id="12" name="Rectangle 11"/>
          <p:cNvSpPr/>
          <p:nvPr/>
        </p:nvSpPr>
        <p:spPr>
          <a:xfrm>
            <a:off x="1110931" y="5290550"/>
            <a:ext cx="2379402" cy="528350"/>
          </a:xfrm>
          <a:prstGeom prst="rect">
            <a:avLst/>
          </a:prstGeom>
        </p:spPr>
        <p:txBody>
          <a:bodyPr wrap="none">
            <a:spAutoFit/>
          </a:bodyPr>
          <a:lstStyle/>
          <a:p>
            <a:pPr algn="l">
              <a:lnSpc>
                <a:spcPct val="150000"/>
              </a:lnSpc>
              <a:buClr>
                <a:srgbClr val="660066"/>
              </a:buClr>
            </a:pPr>
            <a:r>
              <a:rPr lang="fr-FR" sz="2000" b="1" dirty="0">
                <a:solidFill>
                  <a:schemeClr val="bg1"/>
                </a:solidFill>
                <a:latin typeface="Arial" charset="0"/>
                <a:cs typeface="Arial" charset="0"/>
              </a:rPr>
              <a:t>Loi des </a:t>
            </a:r>
            <a:r>
              <a:rPr lang="fr-FR" sz="2000" b="1" dirty="0" smtClean="0">
                <a:solidFill>
                  <a:schemeClr val="bg1"/>
                </a:solidFill>
                <a:latin typeface="Arial" charset="0"/>
                <a:cs typeface="Arial" charset="0"/>
              </a:rPr>
              <a:t>cosinus</a:t>
            </a:r>
            <a:r>
              <a:rPr lang="fr-FR" sz="2000" b="1" dirty="0">
                <a:solidFill>
                  <a:schemeClr val="bg1"/>
                </a:solidFill>
                <a:latin typeface="Arial" charset="0"/>
                <a:cs typeface="Arial" charset="0"/>
              </a:rPr>
              <a:t>…</a:t>
            </a:r>
            <a:endParaRPr lang="fr-FR" sz="2000" dirty="0">
              <a:solidFill>
                <a:schemeClr val="bg1"/>
              </a:solidFill>
              <a:latin typeface="Arial" charset="0"/>
              <a:cs typeface="Arial" charset="0"/>
            </a:endParaRPr>
          </a:p>
        </p:txBody>
      </p:sp>
      <p:sp>
        <p:nvSpPr>
          <p:cNvPr id="16" name="Rectangle 15"/>
          <p:cNvSpPr/>
          <p:nvPr/>
        </p:nvSpPr>
        <p:spPr bwMode="auto">
          <a:xfrm>
            <a:off x="1690106" y="5948533"/>
            <a:ext cx="4726569" cy="606255"/>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fr-FR" sz="1400" b="0" i="0" u="none" strike="noStrike" cap="none" normalizeH="0" baseline="0">
              <a:ln>
                <a:noFill/>
              </a:ln>
              <a:solidFill>
                <a:srgbClr val="FFFFFF"/>
              </a:solidFill>
              <a:effectLst/>
              <a:latin typeface="Times New Roman" charset="0"/>
            </a:endParaRPr>
          </a:p>
        </p:txBody>
      </p:sp>
      <p:pic>
        <p:nvPicPr>
          <p:cNvPr id="13" name="Image 12"/>
          <p:cNvPicPr>
            <a:picLocks noChangeAspect="1"/>
          </p:cNvPicPr>
          <p:nvPr/>
        </p:nvPicPr>
        <p:blipFill>
          <a:blip r:embed="rId6"/>
          <a:stretch>
            <a:fillRect/>
          </a:stretch>
        </p:blipFill>
        <p:spPr>
          <a:xfrm>
            <a:off x="2050061" y="6035012"/>
            <a:ext cx="4204370" cy="432225"/>
          </a:xfrm>
          <a:prstGeom prst="rect">
            <a:avLst/>
          </a:prstGeom>
        </p:spPr>
      </p:pic>
    </p:spTree>
    <p:extLst>
      <p:ext uri="{BB962C8B-B14F-4D97-AF65-F5344CB8AC3E}">
        <p14:creationId xmlns:p14="http://schemas.microsoft.com/office/powerpoint/2010/main" val="1607003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Mesures d’angles</a:t>
            </a:r>
            <a:endParaRPr lang="fr-FR" sz="1800" b="0" i="1">
              <a:solidFill>
                <a:srgbClr val="1B4A6E"/>
              </a:solidFill>
              <a:latin typeface="Arial" charset="0"/>
              <a:ea typeface="ＭＳ Ｐゴシック" charset="0"/>
              <a:cs typeface="ＭＳ Ｐゴシック" charset="0"/>
            </a:endParaRPr>
          </a:p>
        </p:txBody>
      </p:sp>
      <p:sp>
        <p:nvSpPr>
          <p:cNvPr id="819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8195" name="Espace réservé du pied de page 4"/>
          <p:cNvSpPr>
            <a:spLocks noGrp="1"/>
          </p:cNvSpPr>
          <p:nvPr>
            <p:ph type="ftr" sz="quarter" idx="11"/>
          </p:nvPr>
        </p:nvSpPr>
        <p:spPr>
          <a:xfrm rot="16200000">
            <a:off x="-858837" y="1157287"/>
            <a:ext cx="2166938"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endParaRPr kumimoji="0" lang="fr-FR" sz="800" dirty="0">
              <a:solidFill>
                <a:srgbClr val="FFFFFF"/>
              </a:solidFill>
            </a:endParaRPr>
          </a:p>
        </p:txBody>
      </p:sp>
      <p:sp>
        <p:nvSpPr>
          <p:cNvPr id="819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9F6191B6-DB81-E84C-B062-23C1589F9CF8}" type="slidenum">
              <a:rPr kumimoji="0" lang="fr-FR" sz="800">
                <a:solidFill>
                  <a:srgbClr val="FFFFFF"/>
                </a:solidFill>
              </a:rPr>
              <a:pPr eaLnBrk="1" hangingPunct="1"/>
              <a:t>7</a:t>
            </a:fld>
            <a:endParaRPr kumimoji="0" lang="fr-FR" sz="800">
              <a:solidFill>
                <a:srgbClr val="FFFFFF"/>
              </a:solidFill>
            </a:endParaRPr>
          </a:p>
        </p:txBody>
      </p:sp>
      <p:pic>
        <p:nvPicPr>
          <p:cNvPr id="8197" name="Imag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1635125"/>
            <a:ext cx="347345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1681163"/>
            <a:ext cx="21971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6"/>
          <p:cNvSpPr>
            <a:spLocks noChangeArrowheads="1"/>
          </p:cNvSpPr>
          <p:nvPr/>
        </p:nvSpPr>
        <p:spPr bwMode="auto">
          <a:xfrm>
            <a:off x="665163" y="5432425"/>
            <a:ext cx="33655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i="1">
                <a:solidFill>
                  <a:schemeClr val="bg1"/>
                </a:solidFill>
                <a:latin typeface="Arial" charset="0"/>
              </a:rPr>
              <a:t>Pour calculer la longueur de l’arc de méridien, Delambre et Méchain réalisent durant 7 ans des mesures qui vont « enfermer » celui-ci dans une chaine de 94 triangles.</a:t>
            </a:r>
          </a:p>
        </p:txBody>
      </p:sp>
      <p:sp>
        <p:nvSpPr>
          <p:cNvPr id="8200" name="Rectangle 17"/>
          <p:cNvSpPr>
            <a:spLocks noChangeArrowheads="1"/>
          </p:cNvSpPr>
          <p:nvPr/>
        </p:nvSpPr>
        <p:spPr bwMode="auto">
          <a:xfrm>
            <a:off x="763588" y="617538"/>
            <a:ext cx="838041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2000" b="1" dirty="0">
                <a:solidFill>
                  <a:schemeClr val="bg1"/>
                </a:solidFill>
                <a:latin typeface="Arial" charset="0"/>
              </a:rPr>
              <a:t>Mètre et système métrique décimal : </a:t>
            </a:r>
            <a:endParaRPr lang="fr-FR" sz="2000" b="1" dirty="0" smtClean="0">
              <a:solidFill>
                <a:schemeClr val="bg1"/>
              </a:solidFill>
              <a:latin typeface="Arial" charset="0"/>
            </a:endParaRPr>
          </a:p>
          <a:p>
            <a:pPr algn="l"/>
            <a:r>
              <a:rPr lang="fr-FR" sz="2000" b="1" dirty="0">
                <a:solidFill>
                  <a:schemeClr val="bg1"/>
                </a:solidFill>
                <a:latin typeface="Arial" charset="0"/>
              </a:rPr>
              <a:t>	</a:t>
            </a:r>
            <a:r>
              <a:rPr lang="fr-FR" sz="2000" b="1" dirty="0" smtClean="0">
                <a:solidFill>
                  <a:schemeClr val="bg1"/>
                </a:solidFill>
                <a:latin typeface="Arial" charset="0"/>
              </a:rPr>
              <a:t>			Enfants </a:t>
            </a:r>
            <a:r>
              <a:rPr lang="fr-FR" sz="2000" b="1" dirty="0">
                <a:solidFill>
                  <a:schemeClr val="bg1"/>
                </a:solidFill>
                <a:latin typeface="Arial" charset="0"/>
              </a:rPr>
              <a:t>de la Révolution française</a:t>
            </a:r>
          </a:p>
          <a:p>
            <a:pPr algn="l"/>
            <a:endParaRPr lang="fr-FR" sz="1600" dirty="0">
              <a:solidFill>
                <a:schemeClr val="bg1"/>
              </a:solidFill>
              <a:latin typeface="Arial" charset="0"/>
            </a:endParaRPr>
          </a:p>
          <a:p>
            <a:pPr algn="l"/>
            <a:endParaRPr lang="fr-FR" sz="1600" u="sng" dirty="0" smtClean="0">
              <a:solidFill>
                <a:schemeClr val="bg1"/>
              </a:solidFill>
              <a:latin typeface="Arial" charset="0"/>
            </a:endParaRPr>
          </a:p>
          <a:p>
            <a:pPr algn="l"/>
            <a:endParaRPr lang="fr-FR" sz="1600" u="sng" dirty="0">
              <a:solidFill>
                <a:schemeClr val="bg1"/>
              </a:solidFill>
              <a:latin typeface="Arial" charset="0"/>
            </a:endParaRPr>
          </a:p>
          <a:p>
            <a:pPr algn="l"/>
            <a:endParaRPr lang="fr-FR" sz="1600" u="sng" dirty="0" smtClean="0">
              <a:solidFill>
                <a:schemeClr val="bg1"/>
              </a:solidFill>
              <a:latin typeface="Arial" charset="0"/>
            </a:endParaRPr>
          </a:p>
          <a:p>
            <a:pPr algn="l"/>
            <a:endParaRPr lang="fr-FR" sz="1600" u="sng" dirty="0">
              <a:solidFill>
                <a:schemeClr val="bg1"/>
              </a:solidFill>
              <a:latin typeface="Arial" charset="0"/>
            </a:endParaRPr>
          </a:p>
          <a:p>
            <a:pPr algn="l"/>
            <a:endParaRPr lang="fr-FR" sz="1600" u="sng" dirty="0" smtClean="0">
              <a:solidFill>
                <a:schemeClr val="bg1"/>
              </a:solidFill>
              <a:latin typeface="Arial" charset="0"/>
            </a:endParaRPr>
          </a:p>
          <a:p>
            <a:pPr algn="l"/>
            <a:endParaRPr lang="fr-FR" sz="1600" u="sng" dirty="0">
              <a:solidFill>
                <a:schemeClr val="bg1"/>
              </a:solidFill>
              <a:latin typeface="Arial" charset="0"/>
            </a:endParaRPr>
          </a:p>
          <a:p>
            <a:pPr algn="l"/>
            <a:r>
              <a:rPr lang="fr-FR" sz="1800" u="sng" dirty="0" smtClean="0">
                <a:solidFill>
                  <a:schemeClr val="bg1"/>
                </a:solidFill>
                <a:latin typeface="Arial" charset="0"/>
              </a:rPr>
              <a:t>L'unité </a:t>
            </a:r>
            <a:r>
              <a:rPr lang="fr-FR" sz="1800" u="sng" dirty="0">
                <a:solidFill>
                  <a:schemeClr val="bg1"/>
                </a:solidFill>
                <a:latin typeface="Arial" charset="0"/>
              </a:rPr>
              <a:t>de mesure linéaire : </a:t>
            </a:r>
            <a:endParaRPr lang="fr-FR" sz="1800" u="sng" dirty="0" smtClean="0">
              <a:solidFill>
                <a:schemeClr val="bg1"/>
              </a:solidFill>
              <a:latin typeface="Arial" charset="0"/>
            </a:endParaRPr>
          </a:p>
          <a:p>
            <a:pPr algn="l"/>
            <a:r>
              <a:rPr lang="fr-FR" sz="1800" dirty="0" smtClean="0">
                <a:solidFill>
                  <a:schemeClr val="bg1"/>
                </a:solidFill>
                <a:latin typeface="Arial" charset="0"/>
              </a:rPr>
              <a:t>Dix </a:t>
            </a:r>
            <a:r>
              <a:rPr lang="fr-FR" sz="1800" dirty="0">
                <a:solidFill>
                  <a:schemeClr val="bg1"/>
                </a:solidFill>
                <a:latin typeface="Arial" charset="0"/>
              </a:rPr>
              <a:t>millionième </a:t>
            </a:r>
            <a:r>
              <a:rPr lang="fr-FR" sz="1800" dirty="0" smtClean="0">
                <a:solidFill>
                  <a:schemeClr val="bg1"/>
                </a:solidFill>
                <a:latin typeface="Arial" charset="0"/>
              </a:rPr>
              <a:t>partie</a:t>
            </a:r>
          </a:p>
          <a:p>
            <a:pPr algn="l"/>
            <a:r>
              <a:rPr lang="fr-FR" sz="1800" dirty="0" smtClean="0">
                <a:solidFill>
                  <a:schemeClr val="bg1"/>
                </a:solidFill>
                <a:latin typeface="Arial" charset="0"/>
              </a:rPr>
              <a:t>du </a:t>
            </a:r>
            <a:r>
              <a:rPr lang="fr-FR" sz="1800" dirty="0">
                <a:solidFill>
                  <a:schemeClr val="bg1"/>
                </a:solidFill>
                <a:latin typeface="Arial" charset="0"/>
              </a:rPr>
              <a:t>quart du </a:t>
            </a:r>
            <a:r>
              <a:rPr lang="fr-FR" sz="1800" dirty="0" smtClean="0">
                <a:solidFill>
                  <a:schemeClr val="bg1"/>
                </a:solidFill>
                <a:latin typeface="Arial" charset="0"/>
              </a:rPr>
              <a:t>méridien</a:t>
            </a:r>
          </a:p>
          <a:p>
            <a:pPr algn="l"/>
            <a:r>
              <a:rPr lang="fr-FR" sz="1800" dirty="0" smtClean="0">
                <a:solidFill>
                  <a:schemeClr val="bg1"/>
                </a:solidFill>
                <a:latin typeface="Arial" charset="0"/>
              </a:rPr>
              <a:t>terrestre adoptée</a:t>
            </a:r>
          </a:p>
          <a:p>
            <a:pPr algn="l"/>
            <a:r>
              <a:rPr lang="fr-FR" sz="1800" dirty="0" smtClean="0">
                <a:solidFill>
                  <a:schemeClr val="bg1"/>
                </a:solidFill>
                <a:latin typeface="Arial" charset="0"/>
              </a:rPr>
              <a:t>le </a:t>
            </a:r>
            <a:r>
              <a:rPr lang="fr-FR" sz="1800" dirty="0">
                <a:solidFill>
                  <a:srgbClr val="000000"/>
                </a:solidFill>
                <a:latin typeface="Arial" charset="0"/>
              </a:rPr>
              <a:t>10 décembre 1799</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Triangulation : Mesures d’angles</a:t>
            </a:r>
            <a:endParaRPr lang="fr-FR" sz="1800" b="0" i="1">
              <a:solidFill>
                <a:srgbClr val="1B4A6E"/>
              </a:solidFill>
              <a:latin typeface="Arial" charset="0"/>
              <a:ea typeface="ＭＳ Ｐゴシック" charset="0"/>
              <a:cs typeface="ＭＳ Ｐゴシック" charset="0"/>
            </a:endParaRPr>
          </a:p>
        </p:txBody>
      </p:sp>
      <p:sp>
        <p:nvSpPr>
          <p:cNvPr id="717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7171" name="Espace réservé du pied de page 4"/>
          <p:cNvSpPr>
            <a:spLocks noGrp="1"/>
          </p:cNvSpPr>
          <p:nvPr>
            <p:ph type="ftr" sz="quarter" idx="11"/>
          </p:nvPr>
        </p:nvSpPr>
        <p:spPr>
          <a:xfrm rot="16200000">
            <a:off x="-1000918" y="1299368"/>
            <a:ext cx="2451100"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endParaRPr kumimoji="0" lang="fr-FR" sz="800" dirty="0">
              <a:solidFill>
                <a:srgbClr val="FFFFFF"/>
              </a:solidFill>
            </a:endParaRPr>
          </a:p>
        </p:txBody>
      </p:sp>
      <p:sp>
        <p:nvSpPr>
          <p:cNvPr id="717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783B0673-5D11-3E47-B13B-C954B408AB6B}" type="slidenum">
              <a:rPr kumimoji="0" lang="fr-FR" sz="800">
                <a:solidFill>
                  <a:srgbClr val="FFFFFF"/>
                </a:solidFill>
              </a:rPr>
              <a:pPr eaLnBrk="1" hangingPunct="1"/>
              <a:t>8</a:t>
            </a:fld>
            <a:endParaRPr kumimoji="0" lang="fr-FR" sz="800">
              <a:solidFill>
                <a:srgbClr val="FFFFFF"/>
              </a:solidFill>
            </a:endParaRPr>
          </a:p>
        </p:txBody>
      </p:sp>
      <p:sp>
        <p:nvSpPr>
          <p:cNvPr id="7173" name="Rectangle 6"/>
          <p:cNvSpPr>
            <a:spLocks noChangeArrowheads="1"/>
          </p:cNvSpPr>
          <p:nvPr/>
        </p:nvSpPr>
        <p:spPr bwMode="auto">
          <a:xfrm>
            <a:off x="698500" y="747713"/>
            <a:ext cx="8191500" cy="611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ts val="3000"/>
              </a:lnSpc>
            </a:pPr>
            <a:r>
              <a:rPr lang="fr-FR" sz="2000" b="1" dirty="0">
                <a:solidFill>
                  <a:srgbClr val="000000"/>
                </a:solidFill>
                <a:latin typeface="Arial" charset="0"/>
                <a:cs typeface="Arial" charset="0"/>
              </a:rPr>
              <a:t>Un théodolite </a:t>
            </a:r>
            <a:r>
              <a:rPr lang="fr-FR" sz="2000" dirty="0">
                <a:solidFill>
                  <a:srgbClr val="000000"/>
                </a:solidFill>
                <a:latin typeface="Arial" charset="0"/>
                <a:cs typeface="Arial" charset="0"/>
              </a:rPr>
              <a:t>est une </a:t>
            </a:r>
            <a:r>
              <a:rPr lang="fr-FR" sz="2000" b="1" dirty="0">
                <a:solidFill>
                  <a:srgbClr val="000000"/>
                </a:solidFill>
                <a:latin typeface="Arial" charset="0"/>
                <a:cs typeface="Arial" charset="0"/>
              </a:rPr>
              <a:t>lunette </a:t>
            </a:r>
            <a:r>
              <a:rPr lang="fr-FR" sz="2000" dirty="0">
                <a:solidFill>
                  <a:srgbClr val="000000"/>
                </a:solidFill>
                <a:latin typeface="Arial" charset="0"/>
                <a:cs typeface="Arial" charset="0"/>
              </a:rPr>
              <a:t>montée sur les </a:t>
            </a:r>
            <a:r>
              <a:rPr lang="fr-FR" sz="2000" b="1" dirty="0">
                <a:solidFill>
                  <a:srgbClr val="000000"/>
                </a:solidFill>
                <a:latin typeface="Arial" charset="0"/>
                <a:cs typeface="Arial" charset="0"/>
              </a:rPr>
              <a:t>deux </a:t>
            </a:r>
            <a:r>
              <a:rPr lang="fr-FR" sz="2000" b="1" dirty="0" smtClean="0">
                <a:solidFill>
                  <a:srgbClr val="000000"/>
                </a:solidFill>
                <a:latin typeface="Arial" charset="0"/>
                <a:cs typeface="Arial" charset="0"/>
              </a:rPr>
              <a:t>axes; </a:t>
            </a:r>
            <a:r>
              <a:rPr lang="fr-FR" sz="2000" b="1" dirty="0">
                <a:solidFill>
                  <a:srgbClr val="000000"/>
                </a:solidFill>
                <a:latin typeface="Arial" charset="0"/>
                <a:cs typeface="Arial" charset="0"/>
              </a:rPr>
              <a:t>vertical </a:t>
            </a:r>
            <a:r>
              <a:rPr lang="fr-FR" sz="2000" dirty="0">
                <a:solidFill>
                  <a:srgbClr val="000000"/>
                </a:solidFill>
                <a:latin typeface="Arial" charset="0"/>
                <a:cs typeface="Arial" charset="0"/>
              </a:rPr>
              <a:t>et </a:t>
            </a:r>
            <a:r>
              <a:rPr lang="fr-FR" sz="2000" b="1" dirty="0">
                <a:solidFill>
                  <a:srgbClr val="000000"/>
                </a:solidFill>
                <a:latin typeface="Arial" charset="0"/>
                <a:cs typeface="Arial" charset="0"/>
              </a:rPr>
              <a:t>horizontal</a:t>
            </a:r>
            <a:r>
              <a:rPr lang="fr-FR" sz="2000" dirty="0">
                <a:solidFill>
                  <a:srgbClr val="000000"/>
                </a:solidFill>
                <a:latin typeface="Arial" charset="0"/>
                <a:cs typeface="Arial" charset="0"/>
              </a:rPr>
              <a:t>. Chacun des axes est équipé d’un cercle gradué permettant les lectures des angles.</a:t>
            </a:r>
          </a:p>
          <a:p>
            <a:pPr algn="l">
              <a:lnSpc>
                <a:spcPts val="3000"/>
              </a:lnSpc>
            </a:pPr>
            <a:endParaRPr lang="fr-FR" sz="2000" dirty="0">
              <a:solidFill>
                <a:srgbClr val="000000"/>
              </a:solidFill>
              <a:latin typeface="Arial" charset="0"/>
              <a:cs typeface="Arial" charset="0"/>
            </a:endParaRPr>
          </a:p>
          <a:p>
            <a:pPr algn="l">
              <a:lnSpc>
                <a:spcPts val="3000"/>
              </a:lnSpc>
            </a:pPr>
            <a:endParaRPr lang="fr-FR" sz="2000" dirty="0">
              <a:solidFill>
                <a:srgbClr val="000000"/>
              </a:solidFill>
              <a:latin typeface="Arial" charset="0"/>
              <a:cs typeface="Arial" charset="0"/>
            </a:endParaRPr>
          </a:p>
          <a:p>
            <a:pPr algn="l">
              <a:lnSpc>
                <a:spcPts val="3000"/>
              </a:lnSpc>
            </a:pPr>
            <a:endParaRPr lang="fr-FR" sz="2000" dirty="0">
              <a:solidFill>
                <a:srgbClr val="000000"/>
              </a:solidFill>
              <a:latin typeface="Arial" charset="0"/>
              <a:cs typeface="Arial" charset="0"/>
            </a:endParaRPr>
          </a:p>
          <a:p>
            <a:pPr algn="l">
              <a:lnSpc>
                <a:spcPts val="3000"/>
              </a:lnSpc>
            </a:pPr>
            <a:endParaRPr lang="fr-FR" sz="2000" dirty="0">
              <a:solidFill>
                <a:srgbClr val="000000"/>
              </a:solidFill>
              <a:latin typeface="Arial" charset="0"/>
              <a:cs typeface="Arial" charset="0"/>
            </a:endParaRPr>
          </a:p>
          <a:p>
            <a:pPr algn="l">
              <a:lnSpc>
                <a:spcPts val="3000"/>
              </a:lnSpc>
            </a:pPr>
            <a:endParaRPr lang="fr-FR" sz="2000" dirty="0">
              <a:solidFill>
                <a:srgbClr val="000000"/>
              </a:solidFill>
              <a:latin typeface="Arial" charset="0"/>
              <a:cs typeface="Arial" charset="0"/>
            </a:endParaRPr>
          </a:p>
          <a:p>
            <a:pPr algn="l">
              <a:lnSpc>
                <a:spcPts val="3000"/>
              </a:lnSpc>
            </a:pPr>
            <a:endParaRPr lang="fr-FR" sz="2000" dirty="0">
              <a:solidFill>
                <a:srgbClr val="000000"/>
              </a:solidFill>
              <a:latin typeface="Arial" charset="0"/>
              <a:cs typeface="Arial" charset="0"/>
            </a:endParaRPr>
          </a:p>
          <a:p>
            <a:pPr algn="l">
              <a:lnSpc>
                <a:spcPts val="3000"/>
              </a:lnSpc>
            </a:pPr>
            <a:endParaRPr lang="fr-FR" sz="2000" dirty="0">
              <a:solidFill>
                <a:srgbClr val="000000"/>
              </a:solidFill>
              <a:latin typeface="Arial" charset="0"/>
              <a:cs typeface="Arial" charset="0"/>
            </a:endParaRPr>
          </a:p>
          <a:p>
            <a:pPr algn="l">
              <a:lnSpc>
                <a:spcPts val="3000"/>
              </a:lnSpc>
            </a:pPr>
            <a:endParaRPr lang="fr-FR" sz="2000" dirty="0">
              <a:solidFill>
                <a:srgbClr val="000000"/>
              </a:solidFill>
              <a:latin typeface="Arial" charset="0"/>
              <a:cs typeface="Arial" charset="0"/>
            </a:endParaRPr>
          </a:p>
          <a:p>
            <a:pPr algn="l">
              <a:lnSpc>
                <a:spcPts val="3000"/>
              </a:lnSpc>
            </a:pPr>
            <a:endParaRPr lang="fr-FR" sz="2000" dirty="0">
              <a:solidFill>
                <a:srgbClr val="000000"/>
              </a:solidFill>
              <a:latin typeface="Arial" charset="0"/>
              <a:cs typeface="Arial" charset="0"/>
            </a:endParaRPr>
          </a:p>
          <a:p>
            <a:pPr algn="l">
              <a:lnSpc>
                <a:spcPts val="2200"/>
              </a:lnSpc>
            </a:pPr>
            <a:endParaRPr lang="fr-FR" sz="1600" dirty="0">
              <a:solidFill>
                <a:srgbClr val="000000"/>
              </a:solidFill>
              <a:latin typeface="Arial" charset="0"/>
              <a:cs typeface="Arial" charset="0"/>
            </a:endParaRPr>
          </a:p>
          <a:p>
            <a:pPr algn="l">
              <a:lnSpc>
                <a:spcPts val="2200"/>
              </a:lnSpc>
            </a:pPr>
            <a:r>
              <a:rPr lang="fr-FR" sz="1600" i="1" dirty="0">
                <a:solidFill>
                  <a:srgbClr val="410040"/>
                </a:solidFill>
                <a:latin typeface="Arial" charset="0"/>
                <a:cs typeface="Arial" charset="0"/>
              </a:rPr>
              <a:t>Le théodolite se pose sur un support et doit se caler sur le plan horizontal ; il est souvent placé sur un trépied, et à la verticale exacte d’un point connu en coordonnées, à l’aide d’un fil à plomb et d’un niveau à bulle sphérique, et sa base doit être parfaitement horizontale. L’ensemble de cette phase d’utilisation se nomme la « mise en station ». </a:t>
            </a:r>
          </a:p>
        </p:txBody>
      </p:sp>
      <p:pic>
        <p:nvPicPr>
          <p:cNvPr id="7174" name="Imag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050" y="2125663"/>
            <a:ext cx="25400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ag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1670050"/>
            <a:ext cx="426085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ChangeArrowheads="1"/>
          </p:cNvSpPr>
          <p:nvPr/>
        </p:nvSpPr>
        <p:spPr bwMode="auto">
          <a:xfrm>
            <a:off x="3357563" y="5238750"/>
            <a:ext cx="5456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i="1">
                <a:solidFill>
                  <a:schemeClr val="bg1"/>
                </a:solidFill>
                <a:latin typeface="Arial" charset="0"/>
              </a:rPr>
              <a:t>Théodolite                           Axes et cercles gradués d’un théodolite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Les mesures électro-optiques de distances</a:t>
            </a:r>
            <a:endParaRPr lang="fr-FR" sz="1800" b="0" i="1">
              <a:solidFill>
                <a:srgbClr val="1B4A6E"/>
              </a:solidFill>
              <a:latin typeface="Arial" charset="0"/>
              <a:ea typeface="ＭＳ Ｐゴシック" charset="0"/>
              <a:cs typeface="ＭＳ Ｐゴシック" charset="0"/>
            </a:endParaRPr>
          </a:p>
        </p:txBody>
      </p:sp>
      <p:sp>
        <p:nvSpPr>
          <p:cNvPr id="1126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11267" name="Espace réservé du pied de page 4"/>
          <p:cNvSpPr>
            <a:spLocks noGrp="1"/>
          </p:cNvSpPr>
          <p:nvPr>
            <p:ph type="ftr" sz="quarter" idx="11"/>
          </p:nvPr>
        </p:nvSpPr>
        <p:spPr>
          <a:xfrm rot="16200000">
            <a:off x="-1095375" y="1393825"/>
            <a:ext cx="2640013"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Méthodes de la géodésie terrestre - </a:t>
            </a:r>
            <a:r>
              <a:rPr kumimoji="0" lang="fr-FR" sz="800" dirty="0" smtClean="0">
                <a:solidFill>
                  <a:srgbClr val="FFFFFF"/>
                </a:solidFill>
              </a:rPr>
              <a:t>2016</a:t>
            </a:r>
            <a:endParaRPr kumimoji="0" lang="fr-FR" sz="800" dirty="0">
              <a:solidFill>
                <a:srgbClr val="FFFFFF"/>
              </a:solidFill>
            </a:endParaRPr>
          </a:p>
        </p:txBody>
      </p:sp>
      <p:sp>
        <p:nvSpPr>
          <p:cNvPr id="1126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B382DB2E-21BC-064F-8769-71EAD3D1D543}" type="slidenum">
              <a:rPr kumimoji="0" lang="fr-FR" sz="800">
                <a:solidFill>
                  <a:srgbClr val="FFFFFF"/>
                </a:solidFill>
              </a:rPr>
              <a:pPr eaLnBrk="1" hangingPunct="1"/>
              <a:t>9</a:t>
            </a:fld>
            <a:endParaRPr kumimoji="0" lang="fr-FR" sz="800">
              <a:solidFill>
                <a:srgbClr val="FFFFFF"/>
              </a:solidFill>
            </a:endParaRPr>
          </a:p>
        </p:txBody>
      </p:sp>
      <p:sp>
        <p:nvSpPr>
          <p:cNvPr id="11269" name="Rectangle 6"/>
          <p:cNvSpPr>
            <a:spLocks noChangeArrowheads="1"/>
          </p:cNvSpPr>
          <p:nvPr/>
        </p:nvSpPr>
        <p:spPr bwMode="auto">
          <a:xfrm>
            <a:off x="698500" y="657225"/>
            <a:ext cx="81915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ts val="2300"/>
              </a:lnSpc>
            </a:pPr>
            <a:r>
              <a:rPr lang="fr-FR" sz="2000" b="1">
                <a:solidFill>
                  <a:srgbClr val="000000"/>
                </a:solidFill>
                <a:latin typeface="Arial" charset="0"/>
                <a:cs typeface="Arial" charset="0"/>
              </a:rPr>
              <a:t>Le Chainage </a:t>
            </a:r>
            <a:endParaRPr lang="fr-FR" sz="2000">
              <a:solidFill>
                <a:srgbClr val="000000"/>
              </a:solidFill>
              <a:latin typeface="Arial" charset="0"/>
              <a:cs typeface="Arial" charset="0"/>
            </a:endParaRPr>
          </a:p>
          <a:p>
            <a:pPr algn="l">
              <a:lnSpc>
                <a:spcPts val="2300"/>
              </a:lnSpc>
              <a:spcBef>
                <a:spcPts val="600"/>
              </a:spcBef>
            </a:pPr>
            <a:r>
              <a:rPr lang="fr-FR" sz="1600">
                <a:solidFill>
                  <a:srgbClr val="000000"/>
                </a:solidFill>
                <a:latin typeface="Arial" charset="0"/>
                <a:cs typeface="Arial" charset="0"/>
              </a:rPr>
              <a:t>Autrefois les arpenteurs utilisaient une véritable chaîne composée de maillons pour mesurer une distance entre deux points. C'est pourquoi cette opération s'appelle un chaînage. Aujourd'hui la chaîne a été remplacée par un ruban à mesurer, généralement fabriqué en acier.</a:t>
            </a:r>
            <a:endParaRPr lang="fr-FR" sz="1000">
              <a:solidFill>
                <a:srgbClr val="000000"/>
              </a:solidFill>
              <a:latin typeface="Arial" charset="0"/>
              <a:cs typeface="Arial" charset="0"/>
            </a:endParaRPr>
          </a:p>
          <a:p>
            <a:pPr algn="l">
              <a:lnSpc>
                <a:spcPts val="2300"/>
              </a:lnSpc>
              <a:spcBef>
                <a:spcPts val="600"/>
              </a:spcBef>
            </a:pPr>
            <a:endParaRPr lang="fr-FR" sz="800">
              <a:solidFill>
                <a:srgbClr val="000000"/>
              </a:solidFill>
              <a:latin typeface="Arial" charset="0"/>
              <a:cs typeface="Arial" charset="0"/>
            </a:endParaRPr>
          </a:p>
          <a:p>
            <a:pPr algn="l">
              <a:lnSpc>
                <a:spcPts val="1500"/>
              </a:lnSpc>
            </a:pPr>
            <a:r>
              <a:rPr lang="fr-FR" sz="2000" b="1">
                <a:solidFill>
                  <a:srgbClr val="000000"/>
                </a:solidFill>
                <a:latin typeface="Arial" charset="0"/>
                <a:cs typeface="Arial" charset="0"/>
              </a:rPr>
              <a:t>Appareils Electroniques de Mesures de Distances </a:t>
            </a:r>
            <a:r>
              <a:rPr lang="fr-FR" sz="2000">
                <a:solidFill>
                  <a:srgbClr val="000000"/>
                </a:solidFill>
                <a:latin typeface="Arial" charset="0"/>
                <a:cs typeface="Arial" charset="0"/>
              </a:rPr>
              <a:t>(EDM)</a:t>
            </a:r>
            <a:r>
              <a:rPr lang="fr-FR" sz="2000" b="1">
                <a:solidFill>
                  <a:srgbClr val="000000"/>
                </a:solidFill>
                <a:latin typeface="Arial" charset="0"/>
                <a:cs typeface="Arial" charset="0"/>
              </a:rPr>
              <a:t> : </a:t>
            </a:r>
          </a:p>
          <a:p>
            <a:pPr algn="l">
              <a:lnSpc>
                <a:spcPts val="2300"/>
              </a:lnSpc>
              <a:spcBef>
                <a:spcPts val="600"/>
              </a:spcBef>
            </a:pPr>
            <a:endParaRPr lang="fr-FR" sz="1600">
              <a:solidFill>
                <a:srgbClr val="660066"/>
              </a:solidFill>
              <a:latin typeface="Arial" charset="0"/>
              <a:cs typeface="Arial" charset="0"/>
            </a:endParaRPr>
          </a:p>
        </p:txBody>
      </p:sp>
      <p:pic>
        <p:nvPicPr>
          <p:cNvPr id="11270"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5213" y="3881438"/>
            <a:ext cx="2830512"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825" y="3092450"/>
            <a:ext cx="187801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11"/>
          <p:cNvSpPr>
            <a:spLocks noChangeArrowheads="1"/>
          </p:cNvSpPr>
          <p:nvPr/>
        </p:nvSpPr>
        <p:spPr bwMode="auto">
          <a:xfrm>
            <a:off x="466725" y="6403975"/>
            <a:ext cx="21510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i="1">
                <a:solidFill>
                  <a:schemeClr val="bg1"/>
                </a:solidFill>
                <a:latin typeface="Arial" charset="0"/>
              </a:rPr>
              <a:t>Distancemètre Laser</a:t>
            </a:r>
          </a:p>
        </p:txBody>
      </p:sp>
      <p:sp>
        <p:nvSpPr>
          <p:cNvPr id="11273" name="Rectangle 6"/>
          <p:cNvSpPr>
            <a:spLocks noChangeArrowheads="1"/>
          </p:cNvSpPr>
          <p:nvPr/>
        </p:nvSpPr>
        <p:spPr bwMode="auto">
          <a:xfrm>
            <a:off x="2854325" y="2967038"/>
            <a:ext cx="391477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ts val="2300"/>
              </a:lnSpc>
              <a:spcBef>
                <a:spcPts val="600"/>
              </a:spcBef>
            </a:pPr>
            <a:r>
              <a:rPr lang="fr-FR" sz="1600">
                <a:solidFill>
                  <a:srgbClr val="000000"/>
                </a:solidFill>
                <a:latin typeface="Arial" charset="0"/>
                <a:cs typeface="Arial" charset="0"/>
              </a:rPr>
              <a:t>L'appareil émet une onde (infra rouge, laser, …) qui se réfléchit et revient vers l'appareil. La vitesse de propagation de l’onde est connue. Le temps mis par le rayon pour revenir est mesuré et la distance séparant l'utilisateur de la cible est calculée.</a:t>
            </a:r>
            <a:endParaRPr lang="fr-FR" sz="1600">
              <a:solidFill>
                <a:srgbClr val="660066"/>
              </a:solidFill>
              <a:latin typeface="Arial" charset="0"/>
              <a:cs typeface="Arial" charset="0"/>
            </a:endParaRPr>
          </a:p>
        </p:txBody>
      </p:sp>
      <p:sp>
        <p:nvSpPr>
          <p:cNvPr id="11274" name="Rectangle 8"/>
          <p:cNvSpPr>
            <a:spLocks noChangeArrowheads="1"/>
          </p:cNvSpPr>
          <p:nvPr/>
        </p:nvSpPr>
        <p:spPr bwMode="auto">
          <a:xfrm>
            <a:off x="3713163" y="6421438"/>
            <a:ext cx="3001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i="1">
                <a:solidFill>
                  <a:schemeClr val="bg1"/>
                </a:solidFill>
                <a:latin typeface="Arial" charset="0"/>
              </a:rPr>
              <a:t>Tachéomètre = théodolite + EDM.</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urs_GPS_05">
  <a:themeElements>
    <a:clrScheme name="cours_GPS_05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fontScheme name="cours_GPS_05">
      <a:majorFont>
        <a:latin typeface="Arial"/>
        <a:ea typeface=""/>
        <a:cs typeface=""/>
      </a:majorFont>
      <a:minorFont>
        <a:latin typeface="Arial Narrow"/>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400" b="0" i="0" u="none" strike="noStrike" cap="none" normalizeH="0" baseline="0">
            <a:ln>
              <a:noFill/>
            </a:ln>
            <a:solidFill>
              <a:schemeClr val="tx1"/>
            </a:solidFill>
            <a:effectLst/>
            <a:latin typeface="Times New Roman" charset="0"/>
          </a:defRPr>
        </a:defPPr>
      </a:lstStyle>
    </a:lnDef>
  </a:objectDefaults>
  <a:extraClrSchemeLst>
    <a:extraClrScheme>
      <a:clrScheme name="cours_GPS_05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cours_GPS_05 2">
        <a:dk1>
          <a:srgbClr val="000000"/>
        </a:dk1>
        <a:lt1>
          <a:srgbClr val="FDE3BA"/>
        </a:lt1>
        <a:dk2>
          <a:srgbClr val="000000"/>
        </a:dk2>
        <a:lt2>
          <a:srgbClr val="FF9933"/>
        </a:lt2>
        <a:accent1>
          <a:srgbClr val="FF6C49"/>
        </a:accent1>
        <a:accent2>
          <a:srgbClr val="99CCFF"/>
        </a:accent2>
        <a:accent3>
          <a:srgbClr val="FEEFD9"/>
        </a:accent3>
        <a:accent4>
          <a:srgbClr val="000000"/>
        </a:accent4>
        <a:accent5>
          <a:srgbClr val="FFBAB1"/>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cours_GPS_05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47169</TotalTime>
  <Words>830</Words>
  <Application>Microsoft Macintosh PowerPoint</Application>
  <PresentationFormat>Présentation à l'écran (4:3)</PresentationFormat>
  <Paragraphs>209</Paragraphs>
  <Slides>13</Slides>
  <Notes>2</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cours_GPS_05</vt:lpstr>
      <vt:lpstr>Présentation PowerPoint</vt:lpstr>
      <vt:lpstr>   Conclusion</vt:lpstr>
      <vt:lpstr>   Triangulation : Mesures d’angles</vt:lpstr>
      <vt:lpstr>   Mesures d’angles</vt:lpstr>
      <vt:lpstr>   Mesures d’angles</vt:lpstr>
      <vt:lpstr>Présentation PowerPoint</vt:lpstr>
      <vt:lpstr>   Mesures d’angles</vt:lpstr>
      <vt:lpstr>   Triangulation : Mesures d’angles</vt:lpstr>
      <vt:lpstr>   Les mesures électro-optiques de distances</vt:lpstr>
      <vt:lpstr>   Conclusion</vt:lpstr>
      <vt:lpstr>   Mesures de dénivelées, ou nivellement</vt:lpstr>
      <vt:lpstr>   Mesures de dénivelées, ou nivellement</vt:lpstr>
      <vt:lpstr>   Conclusion</vt:lpstr>
    </vt:vector>
  </TitlesOfParts>
  <Company>GTS / CNRS /UM2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Origines de la situation</dc:title>
  <dc:creator>Erik Doerflinger</dc:creator>
  <cp:lastModifiedBy>erik doerflinger</cp:lastModifiedBy>
  <cp:revision>353</cp:revision>
  <cp:lastPrinted>1601-01-01T00:00:00Z</cp:lastPrinted>
  <dcterms:created xsi:type="dcterms:W3CDTF">2011-09-19T14:11:03Z</dcterms:created>
  <dcterms:modified xsi:type="dcterms:W3CDTF">2016-01-14T15:05:07Z</dcterms:modified>
</cp:coreProperties>
</file>