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Lst>
  <p:notesMasterIdLst>
    <p:notesMasterId r:id="rId24"/>
  </p:notesMasterIdLst>
  <p:handoutMasterIdLst>
    <p:handoutMasterId r:id="rId25"/>
  </p:handoutMasterIdLst>
  <p:sldIdLst>
    <p:sldId id="454" r:id="rId2"/>
    <p:sldId id="456" r:id="rId3"/>
    <p:sldId id="480" r:id="rId4"/>
    <p:sldId id="490" r:id="rId5"/>
    <p:sldId id="491" r:id="rId6"/>
    <p:sldId id="513" r:id="rId7"/>
    <p:sldId id="492" r:id="rId8"/>
    <p:sldId id="493" r:id="rId9"/>
    <p:sldId id="494" r:id="rId10"/>
    <p:sldId id="495" r:id="rId11"/>
    <p:sldId id="496" r:id="rId12"/>
    <p:sldId id="512" r:id="rId13"/>
    <p:sldId id="497" r:id="rId14"/>
    <p:sldId id="498" r:id="rId15"/>
    <p:sldId id="499" r:id="rId16"/>
    <p:sldId id="500" r:id="rId17"/>
    <p:sldId id="501" r:id="rId18"/>
    <p:sldId id="502" r:id="rId19"/>
    <p:sldId id="503" r:id="rId20"/>
    <p:sldId id="504" r:id="rId21"/>
    <p:sldId id="505" r:id="rId22"/>
    <p:sldId id="514" r:id="rId23"/>
  </p:sldIdLst>
  <p:sldSz cx="9144000" cy="6858000" type="screen4x3"/>
  <p:notesSz cx="6781800" cy="9918700"/>
  <p:defaultTextStyle>
    <a:defPPr>
      <a:defRPr lang="en-US"/>
    </a:defPPr>
    <a:lvl1pPr algn="ctr" rtl="0" fontAlgn="base">
      <a:spcBef>
        <a:spcPct val="0"/>
      </a:spcBef>
      <a:spcAft>
        <a:spcPct val="0"/>
      </a:spcAft>
      <a:defRPr kumimoji="1" sz="1400" kern="1200">
        <a:solidFill>
          <a:schemeClr val="tx1"/>
        </a:solidFill>
        <a:latin typeface="Times New Roman" charset="0"/>
        <a:ea typeface="ＭＳ Ｐゴシック" charset="0"/>
        <a:cs typeface="ＭＳ Ｐゴシック" charset="0"/>
      </a:defRPr>
    </a:lvl1pPr>
    <a:lvl2pPr marL="457200" algn="ctr" rtl="0" fontAlgn="base">
      <a:spcBef>
        <a:spcPct val="0"/>
      </a:spcBef>
      <a:spcAft>
        <a:spcPct val="0"/>
      </a:spcAft>
      <a:defRPr kumimoji="1" sz="1400" kern="1200">
        <a:solidFill>
          <a:schemeClr val="tx1"/>
        </a:solidFill>
        <a:latin typeface="Times New Roman" charset="0"/>
        <a:ea typeface="ＭＳ Ｐゴシック" charset="0"/>
        <a:cs typeface="ＭＳ Ｐゴシック" charset="0"/>
      </a:defRPr>
    </a:lvl2pPr>
    <a:lvl3pPr marL="914400" algn="ctr" rtl="0" fontAlgn="base">
      <a:spcBef>
        <a:spcPct val="0"/>
      </a:spcBef>
      <a:spcAft>
        <a:spcPct val="0"/>
      </a:spcAft>
      <a:defRPr kumimoji="1" sz="1400" kern="1200">
        <a:solidFill>
          <a:schemeClr val="tx1"/>
        </a:solidFill>
        <a:latin typeface="Times New Roman" charset="0"/>
        <a:ea typeface="ＭＳ Ｐゴシック" charset="0"/>
        <a:cs typeface="ＭＳ Ｐゴシック" charset="0"/>
      </a:defRPr>
    </a:lvl3pPr>
    <a:lvl4pPr marL="1371600" algn="ctr" rtl="0" fontAlgn="base">
      <a:spcBef>
        <a:spcPct val="0"/>
      </a:spcBef>
      <a:spcAft>
        <a:spcPct val="0"/>
      </a:spcAft>
      <a:defRPr kumimoji="1" sz="1400" kern="1200">
        <a:solidFill>
          <a:schemeClr val="tx1"/>
        </a:solidFill>
        <a:latin typeface="Times New Roman" charset="0"/>
        <a:ea typeface="ＭＳ Ｐゴシック" charset="0"/>
        <a:cs typeface="ＭＳ Ｐゴシック" charset="0"/>
      </a:defRPr>
    </a:lvl4pPr>
    <a:lvl5pPr marL="1828800" algn="ctr" rtl="0" fontAlgn="base">
      <a:spcBef>
        <a:spcPct val="0"/>
      </a:spcBef>
      <a:spcAft>
        <a:spcPct val="0"/>
      </a:spcAft>
      <a:defRPr kumimoji="1" sz="1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kumimoji="1" sz="1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kumimoji="1" sz="1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kumimoji="1" sz="1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kumimoji="1" sz="1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554340"/>
    <a:srgbClr val="406274"/>
    <a:srgbClr val="002540"/>
    <a:srgbClr val="002C4D"/>
    <a:srgbClr val="340032"/>
    <a:srgbClr val="410040"/>
    <a:srgbClr val="003F6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3" d="100"/>
          <a:sy n="133" d="100"/>
        </p:scale>
        <p:origin x="-175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354"/>
    </p:cViewPr>
  </p:sorterViewPr>
  <p:notesViewPr>
    <p:cSldViewPr snapToGrid="0" snapToObjects="1">
      <p:cViewPr varScale="1">
        <p:scale>
          <a:sx n="95" d="100"/>
          <a:sy n="95" d="100"/>
        </p:scale>
        <p:origin x="-3736" y="-120"/>
      </p:cViewPr>
      <p:guideLst>
        <p:guide orient="horz" pos="3124"/>
        <p:guide pos="2136"/>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43225" cy="492125"/>
          </a:xfrm>
          <a:prstGeom prst="rect">
            <a:avLst/>
          </a:prstGeom>
          <a:noFill/>
          <a:ln w="9525">
            <a:noFill/>
            <a:miter lim="800000"/>
            <a:headEnd/>
            <a:tailEnd/>
          </a:ln>
          <a:effectLst/>
        </p:spPr>
        <p:txBody>
          <a:bodyPr vert="horz" wrap="square" lIns="94616" tIns="47306" rIns="94616" bIns="47306" numCol="1" anchor="t" anchorCtr="0" compatLnSpc="1">
            <a:prstTxWarp prst="textNoShape">
              <a:avLst/>
            </a:prstTxWarp>
          </a:bodyPr>
          <a:lstStyle>
            <a:lvl1pPr algn="l" defTabSz="946150">
              <a:defRPr sz="1200"/>
            </a:lvl1pPr>
          </a:lstStyle>
          <a:p>
            <a:pPr>
              <a:defRPr/>
            </a:pPr>
            <a:endParaRPr lang="fr-FR"/>
          </a:p>
        </p:txBody>
      </p:sp>
      <p:sp>
        <p:nvSpPr>
          <p:cNvPr id="16387" name="Rectangle 3"/>
          <p:cNvSpPr>
            <a:spLocks noGrp="1" noChangeArrowheads="1"/>
          </p:cNvSpPr>
          <p:nvPr>
            <p:ph type="dt" sz="quarter" idx="1"/>
          </p:nvPr>
        </p:nvSpPr>
        <p:spPr bwMode="auto">
          <a:xfrm>
            <a:off x="3851275" y="0"/>
            <a:ext cx="2943225" cy="492125"/>
          </a:xfrm>
          <a:prstGeom prst="rect">
            <a:avLst/>
          </a:prstGeom>
          <a:noFill/>
          <a:ln w="9525">
            <a:noFill/>
            <a:miter lim="800000"/>
            <a:headEnd/>
            <a:tailEnd/>
          </a:ln>
          <a:effectLst/>
        </p:spPr>
        <p:txBody>
          <a:bodyPr vert="horz" wrap="square" lIns="94616" tIns="47306" rIns="94616" bIns="47306" numCol="1" anchor="t" anchorCtr="0" compatLnSpc="1">
            <a:prstTxWarp prst="textNoShape">
              <a:avLst/>
            </a:prstTxWarp>
          </a:bodyPr>
          <a:lstStyle>
            <a:lvl1pPr algn="r" defTabSz="946150">
              <a:defRPr sz="1200"/>
            </a:lvl1pPr>
          </a:lstStyle>
          <a:p>
            <a:pPr>
              <a:defRPr/>
            </a:pPr>
            <a:endParaRPr lang="fr-FR"/>
          </a:p>
        </p:txBody>
      </p:sp>
      <p:sp>
        <p:nvSpPr>
          <p:cNvPr id="16388" name="Rectangle 4"/>
          <p:cNvSpPr>
            <a:spLocks noGrp="1" noChangeArrowheads="1"/>
          </p:cNvSpPr>
          <p:nvPr>
            <p:ph type="ftr" sz="quarter" idx="2"/>
          </p:nvPr>
        </p:nvSpPr>
        <p:spPr bwMode="auto">
          <a:xfrm>
            <a:off x="0" y="9451975"/>
            <a:ext cx="2943225" cy="492125"/>
          </a:xfrm>
          <a:prstGeom prst="rect">
            <a:avLst/>
          </a:prstGeom>
          <a:noFill/>
          <a:ln w="9525">
            <a:noFill/>
            <a:miter lim="800000"/>
            <a:headEnd/>
            <a:tailEnd/>
          </a:ln>
          <a:effectLst/>
        </p:spPr>
        <p:txBody>
          <a:bodyPr vert="horz" wrap="square" lIns="94616" tIns="47306" rIns="94616" bIns="47306" numCol="1" anchor="b" anchorCtr="0" compatLnSpc="1">
            <a:prstTxWarp prst="textNoShape">
              <a:avLst/>
            </a:prstTxWarp>
          </a:bodyPr>
          <a:lstStyle>
            <a:lvl1pPr algn="l" defTabSz="946150">
              <a:defRPr sz="1200"/>
            </a:lvl1pPr>
          </a:lstStyle>
          <a:p>
            <a:pPr>
              <a:defRPr/>
            </a:pPr>
            <a:endParaRPr lang="fr-FR"/>
          </a:p>
        </p:txBody>
      </p:sp>
      <p:sp>
        <p:nvSpPr>
          <p:cNvPr id="16389" name="Rectangle 5"/>
          <p:cNvSpPr>
            <a:spLocks noGrp="1" noChangeArrowheads="1"/>
          </p:cNvSpPr>
          <p:nvPr>
            <p:ph type="sldNum" sz="quarter" idx="3"/>
          </p:nvPr>
        </p:nvSpPr>
        <p:spPr bwMode="auto">
          <a:xfrm>
            <a:off x="3851275" y="9451975"/>
            <a:ext cx="2943225" cy="492125"/>
          </a:xfrm>
          <a:prstGeom prst="rect">
            <a:avLst/>
          </a:prstGeom>
          <a:noFill/>
          <a:ln w="9525">
            <a:noFill/>
            <a:miter lim="800000"/>
            <a:headEnd/>
            <a:tailEnd/>
          </a:ln>
          <a:effectLst/>
        </p:spPr>
        <p:txBody>
          <a:bodyPr vert="horz" wrap="square" lIns="94616" tIns="47306" rIns="94616" bIns="47306" numCol="1" anchor="b" anchorCtr="0" compatLnSpc="1">
            <a:prstTxWarp prst="textNoShape">
              <a:avLst/>
            </a:prstTxWarp>
          </a:bodyPr>
          <a:lstStyle>
            <a:lvl1pPr algn="r" defTabSz="946150">
              <a:defRPr sz="1200"/>
            </a:lvl1pPr>
          </a:lstStyle>
          <a:p>
            <a:pPr>
              <a:defRPr/>
            </a:pPr>
            <a:fld id="{FF45547A-B866-274C-9F9C-0000874724DD}" type="slidenum">
              <a:rPr lang="fr-FR"/>
              <a:pPr>
                <a:defRPr/>
              </a:pPr>
              <a:t>‹#›</a:t>
            </a:fld>
            <a:endParaRPr lang="fr-FR"/>
          </a:p>
        </p:txBody>
      </p:sp>
    </p:spTree>
    <p:extLst>
      <p:ext uri="{BB962C8B-B14F-4D97-AF65-F5344CB8AC3E}">
        <p14:creationId xmlns:p14="http://schemas.microsoft.com/office/powerpoint/2010/main" val="1325576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43225" cy="492125"/>
          </a:xfrm>
          <a:prstGeom prst="rect">
            <a:avLst/>
          </a:prstGeom>
          <a:noFill/>
          <a:ln w="9525">
            <a:noFill/>
            <a:miter lim="800000"/>
            <a:headEnd/>
            <a:tailEnd/>
          </a:ln>
          <a:effectLst/>
        </p:spPr>
        <p:txBody>
          <a:bodyPr vert="horz" wrap="square" lIns="94616" tIns="47306" rIns="94616" bIns="47306" numCol="1" anchor="t" anchorCtr="0" compatLnSpc="1">
            <a:prstTxWarp prst="textNoShape">
              <a:avLst/>
            </a:prstTxWarp>
          </a:bodyPr>
          <a:lstStyle>
            <a:lvl1pPr algn="l" defTabSz="946150">
              <a:defRPr sz="1200"/>
            </a:lvl1pPr>
          </a:lstStyle>
          <a:p>
            <a:pPr>
              <a:defRPr/>
            </a:pPr>
            <a:endParaRPr lang="fr-FR"/>
          </a:p>
        </p:txBody>
      </p:sp>
      <p:sp>
        <p:nvSpPr>
          <p:cNvPr id="15363" name="Rectangle 3"/>
          <p:cNvSpPr>
            <a:spLocks noGrp="1" noChangeArrowheads="1"/>
          </p:cNvSpPr>
          <p:nvPr>
            <p:ph type="dt" idx="1"/>
          </p:nvPr>
        </p:nvSpPr>
        <p:spPr bwMode="auto">
          <a:xfrm>
            <a:off x="3851275" y="0"/>
            <a:ext cx="2943225" cy="492125"/>
          </a:xfrm>
          <a:prstGeom prst="rect">
            <a:avLst/>
          </a:prstGeom>
          <a:noFill/>
          <a:ln w="9525">
            <a:noFill/>
            <a:miter lim="800000"/>
            <a:headEnd/>
            <a:tailEnd/>
          </a:ln>
          <a:effectLst/>
        </p:spPr>
        <p:txBody>
          <a:bodyPr vert="horz" wrap="square" lIns="94616" tIns="47306" rIns="94616" bIns="47306" numCol="1" anchor="t" anchorCtr="0" compatLnSpc="1">
            <a:prstTxWarp prst="textNoShape">
              <a:avLst/>
            </a:prstTxWarp>
          </a:bodyPr>
          <a:lstStyle>
            <a:lvl1pPr algn="r" defTabSz="946150">
              <a:defRPr sz="1200"/>
            </a:lvl1pPr>
          </a:lstStyle>
          <a:p>
            <a:pPr>
              <a:defRPr/>
            </a:pPr>
            <a:endParaRPr lang="fr-FR"/>
          </a:p>
        </p:txBody>
      </p:sp>
      <p:sp>
        <p:nvSpPr>
          <p:cNvPr id="4100" name="Rectangle 4"/>
          <p:cNvSpPr>
            <a:spLocks noGrp="1" noRot="1" noChangeAspect="1" noChangeArrowheads="1" noTextEdit="1"/>
          </p:cNvSpPr>
          <p:nvPr>
            <p:ph type="sldImg" idx="2"/>
          </p:nvPr>
        </p:nvSpPr>
        <p:spPr bwMode="auto">
          <a:xfrm>
            <a:off x="933450" y="739775"/>
            <a:ext cx="4929188" cy="36972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5" name="Rectangle 5"/>
          <p:cNvSpPr>
            <a:spLocks noGrp="1" noChangeArrowheads="1"/>
          </p:cNvSpPr>
          <p:nvPr>
            <p:ph type="body" sz="quarter" idx="3"/>
          </p:nvPr>
        </p:nvSpPr>
        <p:spPr bwMode="auto">
          <a:xfrm>
            <a:off x="904875" y="4684713"/>
            <a:ext cx="4983163" cy="4519612"/>
          </a:xfrm>
          <a:prstGeom prst="rect">
            <a:avLst/>
          </a:prstGeom>
          <a:noFill/>
          <a:ln w="9525">
            <a:noFill/>
            <a:miter lim="800000"/>
            <a:headEnd/>
            <a:tailEnd/>
          </a:ln>
          <a:effectLst/>
        </p:spPr>
        <p:txBody>
          <a:bodyPr vert="horz" wrap="square" lIns="94616" tIns="47306" rIns="94616" bIns="47306"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15366" name="Rectangle 6"/>
          <p:cNvSpPr>
            <a:spLocks noGrp="1" noChangeArrowheads="1"/>
          </p:cNvSpPr>
          <p:nvPr>
            <p:ph type="ftr" sz="quarter" idx="4"/>
          </p:nvPr>
        </p:nvSpPr>
        <p:spPr bwMode="auto">
          <a:xfrm>
            <a:off x="0" y="9451975"/>
            <a:ext cx="2943225" cy="492125"/>
          </a:xfrm>
          <a:prstGeom prst="rect">
            <a:avLst/>
          </a:prstGeom>
          <a:noFill/>
          <a:ln w="9525">
            <a:noFill/>
            <a:miter lim="800000"/>
            <a:headEnd/>
            <a:tailEnd/>
          </a:ln>
          <a:effectLst/>
        </p:spPr>
        <p:txBody>
          <a:bodyPr vert="horz" wrap="square" lIns="94616" tIns="47306" rIns="94616" bIns="47306" numCol="1" anchor="b" anchorCtr="0" compatLnSpc="1">
            <a:prstTxWarp prst="textNoShape">
              <a:avLst/>
            </a:prstTxWarp>
          </a:bodyPr>
          <a:lstStyle>
            <a:lvl1pPr algn="l" defTabSz="946150">
              <a:defRPr sz="1200"/>
            </a:lvl1pPr>
          </a:lstStyle>
          <a:p>
            <a:pPr>
              <a:defRPr/>
            </a:pPr>
            <a:endParaRPr lang="fr-FR"/>
          </a:p>
        </p:txBody>
      </p:sp>
      <p:sp>
        <p:nvSpPr>
          <p:cNvPr id="15367" name="Rectangle 7"/>
          <p:cNvSpPr>
            <a:spLocks noGrp="1" noChangeArrowheads="1"/>
          </p:cNvSpPr>
          <p:nvPr>
            <p:ph type="sldNum" sz="quarter" idx="5"/>
          </p:nvPr>
        </p:nvSpPr>
        <p:spPr bwMode="auto">
          <a:xfrm>
            <a:off x="3851275" y="9451975"/>
            <a:ext cx="2943225" cy="492125"/>
          </a:xfrm>
          <a:prstGeom prst="rect">
            <a:avLst/>
          </a:prstGeom>
          <a:noFill/>
          <a:ln w="9525">
            <a:noFill/>
            <a:miter lim="800000"/>
            <a:headEnd/>
            <a:tailEnd/>
          </a:ln>
          <a:effectLst/>
        </p:spPr>
        <p:txBody>
          <a:bodyPr vert="horz" wrap="square" lIns="94616" tIns="47306" rIns="94616" bIns="47306" numCol="1" anchor="b" anchorCtr="0" compatLnSpc="1">
            <a:prstTxWarp prst="textNoShape">
              <a:avLst/>
            </a:prstTxWarp>
          </a:bodyPr>
          <a:lstStyle>
            <a:lvl1pPr algn="r" defTabSz="946150">
              <a:defRPr sz="1200"/>
            </a:lvl1pPr>
          </a:lstStyle>
          <a:p>
            <a:pPr>
              <a:defRPr/>
            </a:pPr>
            <a:fld id="{3F2FDD2E-E928-7844-9FE1-71D4120BC061}" type="slidenum">
              <a:rPr lang="fr-FR"/>
              <a:pPr>
                <a:defRPr/>
              </a:pPr>
              <a:t>‹#›</a:t>
            </a:fld>
            <a:endParaRPr lang="fr-FR"/>
          </a:p>
        </p:txBody>
      </p:sp>
    </p:spTree>
    <p:extLst>
      <p:ext uri="{BB962C8B-B14F-4D97-AF65-F5344CB8AC3E}">
        <p14:creationId xmlns:p14="http://schemas.microsoft.com/office/powerpoint/2010/main" val="1673927567"/>
      </p:ext>
    </p:extLst>
  </p:cSld>
  <p:clrMap bg1="lt1" tx1="dk1" bg2="lt2" tx2="dk2" accent1="accent1" accent2="accent2" accent3="accent3" accent4="accent4" accent5="accent5" accent6="accent6" hlink="hlink" folHlink="folHlink"/>
  <p:notesStyle>
    <a:lvl1pPr algn="l" defTabSz="911225" rtl="0" eaLnBrk="0" fontAlgn="base" hangingPunct="0">
      <a:spcBef>
        <a:spcPct val="30000"/>
      </a:spcBef>
      <a:spcAft>
        <a:spcPct val="0"/>
      </a:spcAft>
      <a:defRPr kumimoji="1" sz="1200" kern="1200">
        <a:solidFill>
          <a:schemeClr val="tx1"/>
        </a:solidFill>
        <a:latin typeface="Times New Roman" charset="0"/>
        <a:ea typeface="ＭＳ Ｐゴシック" pitchFamily="-65" charset="-128"/>
        <a:cs typeface="ＭＳ Ｐゴシック" pitchFamily="-65" charset="-128"/>
      </a:defRPr>
    </a:lvl1pPr>
    <a:lvl2pPr marL="455613" algn="l" defTabSz="911225"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2pPr>
    <a:lvl3pPr marL="912813" algn="l" defTabSz="911225"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3pPr>
    <a:lvl4pPr marL="1368425" algn="l" defTabSz="911225"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4pPr>
    <a:lvl5pPr marL="1825625" algn="l" defTabSz="911225"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fr-FR"/>
              <a:t>Erik </a:t>
            </a:r>
            <a:r>
              <a:rPr lang="fr-FR">
                <a:latin typeface="Arial" charset="0"/>
                <a:cs typeface="Arial" charset="0"/>
              </a:rPr>
              <a:t>Doerflinger</a:t>
            </a:r>
          </a:p>
        </p:txBody>
      </p:sp>
      <p:sp>
        <p:nvSpPr>
          <p:cNvPr id="5" name="Rectangle 6"/>
          <p:cNvSpPr>
            <a:spLocks noGrp="1" noChangeArrowheads="1"/>
          </p:cNvSpPr>
          <p:nvPr>
            <p:ph type="ftr" sz="quarter" idx="11"/>
          </p:nvPr>
        </p:nvSpPr>
        <p:spPr>
          <a:ln/>
        </p:spPr>
        <p:txBody>
          <a:bodyPr/>
          <a:lstStyle>
            <a:lvl1pPr>
              <a:defRPr/>
            </a:lvl1pPr>
          </a:lstStyle>
          <a:p>
            <a:pPr>
              <a:defRPr/>
            </a:pPr>
            <a:r>
              <a:rPr lang="fr-FR" dirty="0"/>
              <a:t>Introduction - </a:t>
            </a:r>
            <a:r>
              <a:rPr lang="fr-FR" dirty="0" smtClean="0"/>
              <a:t>2016</a:t>
            </a:r>
            <a:endParaRPr lang="fr-FR" dirty="0"/>
          </a:p>
        </p:txBody>
      </p:sp>
      <p:sp>
        <p:nvSpPr>
          <p:cNvPr id="6" name="Rectangle 7"/>
          <p:cNvSpPr>
            <a:spLocks noGrp="1" noChangeArrowheads="1"/>
          </p:cNvSpPr>
          <p:nvPr>
            <p:ph type="sldNum" sz="quarter" idx="12"/>
          </p:nvPr>
        </p:nvSpPr>
        <p:spPr>
          <a:ln/>
        </p:spPr>
        <p:txBody>
          <a:bodyPr/>
          <a:lstStyle>
            <a:lvl1pPr>
              <a:defRPr/>
            </a:lvl1pPr>
          </a:lstStyle>
          <a:p>
            <a:pPr>
              <a:defRPr/>
            </a:pPr>
            <a:fld id="{38C4229E-9580-7E44-A946-8C570B332AF8}" type="slidenum">
              <a:rPr lang="fr-FR"/>
              <a:pPr>
                <a:defRPr/>
              </a:pPr>
              <a:t>‹#›</a:t>
            </a:fld>
            <a:endParaRPr lang="fr-FR"/>
          </a:p>
        </p:txBody>
      </p:sp>
    </p:spTree>
    <p:extLst>
      <p:ext uri="{BB962C8B-B14F-4D97-AF65-F5344CB8AC3E}">
        <p14:creationId xmlns:p14="http://schemas.microsoft.com/office/powerpoint/2010/main" val="593856421"/>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676400" y="1981200"/>
            <a:ext cx="701198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7" name="Rectangle 4"/>
          <p:cNvSpPr>
            <a:spLocks noGrp="1" noChangeArrowheads="1"/>
          </p:cNvSpPr>
          <p:nvPr>
            <p:ph type="title"/>
          </p:nvPr>
        </p:nvSpPr>
        <p:spPr bwMode="auto">
          <a:xfrm>
            <a:off x="469900" y="0"/>
            <a:ext cx="8674100" cy="349250"/>
          </a:xfrm>
          <a:prstGeom prst="rect">
            <a:avLst/>
          </a:prstGeom>
          <a:gradFill rotWithShape="1">
            <a:gsLst>
              <a:gs pos="0">
                <a:srgbClr val="FFFFFF"/>
              </a:gs>
              <a:gs pos="49001">
                <a:srgbClr val="FFFFFF"/>
              </a:gs>
              <a:gs pos="100000">
                <a:srgbClr val="265A88"/>
              </a:gs>
            </a:gsLst>
            <a:lin ang="4800000"/>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fr-FR"/>
              <a:t>TECHNIQUES INSTRUMENTALES EN GEODESIE-GRAVIMETRIE</a:t>
            </a:r>
          </a:p>
        </p:txBody>
      </p:sp>
      <p:sp>
        <p:nvSpPr>
          <p:cNvPr id="251909" name="Rectangle 5"/>
          <p:cNvSpPr>
            <a:spLocks noGrp="1" noChangeArrowheads="1"/>
          </p:cNvSpPr>
          <p:nvPr>
            <p:ph type="dt" sz="half" idx="2"/>
          </p:nvPr>
        </p:nvSpPr>
        <p:spPr bwMode="auto">
          <a:xfrm rot="16200000">
            <a:off x="-237331" y="5703094"/>
            <a:ext cx="931862" cy="3111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kumimoji="0" sz="800">
                <a:solidFill>
                  <a:srgbClr val="FFFFFF"/>
                </a:solidFill>
              </a:defRPr>
            </a:lvl1pPr>
          </a:lstStyle>
          <a:p>
            <a:pPr>
              <a:defRPr/>
            </a:pPr>
            <a:r>
              <a:rPr lang="fr-FR"/>
              <a:t>Erik </a:t>
            </a:r>
            <a:r>
              <a:rPr lang="fr-FR">
                <a:latin typeface="Arial" charset="0"/>
                <a:cs typeface="Arial" charset="0"/>
              </a:rPr>
              <a:t>Doerflinger</a:t>
            </a:r>
          </a:p>
        </p:txBody>
      </p:sp>
      <p:sp>
        <p:nvSpPr>
          <p:cNvPr id="251910" name="Rectangle 6"/>
          <p:cNvSpPr>
            <a:spLocks noGrp="1" noChangeArrowheads="1"/>
          </p:cNvSpPr>
          <p:nvPr>
            <p:ph type="ftr" sz="quarter" idx="3"/>
          </p:nvPr>
        </p:nvSpPr>
        <p:spPr bwMode="auto">
          <a:xfrm rot="16200000">
            <a:off x="-335756" y="634206"/>
            <a:ext cx="1120775" cy="3032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spcBef>
                <a:spcPct val="50000"/>
              </a:spcBef>
              <a:defRPr kumimoji="0" sz="800" i="1" dirty="0">
                <a:solidFill>
                  <a:srgbClr val="FFFFFF"/>
                </a:solidFill>
              </a:defRPr>
            </a:lvl1pPr>
          </a:lstStyle>
          <a:p>
            <a:pPr>
              <a:defRPr/>
            </a:pPr>
            <a:r>
              <a:rPr lang="fr-FR" dirty="0"/>
              <a:t>Introduction - </a:t>
            </a:r>
            <a:r>
              <a:rPr lang="fr-FR" dirty="0" smtClean="0"/>
              <a:t>2016</a:t>
            </a:r>
            <a:endParaRPr lang="fr-FR" dirty="0"/>
          </a:p>
        </p:txBody>
      </p:sp>
      <p:sp>
        <p:nvSpPr>
          <p:cNvPr id="251911" name="Rectangle 7"/>
          <p:cNvSpPr>
            <a:spLocks noGrp="1" noChangeArrowheads="1"/>
          </p:cNvSpPr>
          <p:nvPr>
            <p:ph type="sldNum" sz="quarter" idx="4"/>
          </p:nvPr>
        </p:nvSpPr>
        <p:spPr bwMode="auto">
          <a:xfrm>
            <a:off x="36513" y="6554788"/>
            <a:ext cx="396875" cy="303212"/>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0" sz="800">
                <a:solidFill>
                  <a:srgbClr val="FFFFFF"/>
                </a:solidFill>
              </a:defRPr>
            </a:lvl1pPr>
          </a:lstStyle>
          <a:p>
            <a:pPr>
              <a:defRPr/>
            </a:pPr>
            <a:fld id="{72AE16B6-87F1-914E-A9FB-4B9DB6056AE8}" type="slidenum">
              <a:rPr lang="fr-FR"/>
              <a:pPr>
                <a:defRPr/>
              </a:pPr>
              <a:t>‹#›</a:t>
            </a:fld>
            <a:endParaRPr lang="fr-FR"/>
          </a:p>
        </p:txBody>
      </p:sp>
    </p:spTree>
  </p:cSld>
  <p:clrMap bg1="dk2" tx1="lt1" bg2="dk1" tx2="lt2" accent1="accent1" accent2="accent2" accent3="accent3" accent4="accent4" accent5="accent5" accent6="accent6" hlink="hlink" folHlink="folHlink"/>
  <p:sldLayoutIdLst>
    <p:sldLayoutId id="2147483653" r:id="rId1"/>
  </p:sldLayoutIdLst>
  <p:timing>
    <p:tnLst>
      <p:par>
        <p:cTn xmlns:p14="http://schemas.microsoft.com/office/powerpoint/2010/main" id="1" dur="indefinite" restart="never" nodeType="tmRoot"/>
      </p:par>
    </p:tnLst>
  </p:timing>
  <p:hf hdr="0"/>
  <p:txStyles>
    <p:titleStyle>
      <a:lvl1pPr algn="l" rtl="0" eaLnBrk="0" fontAlgn="base" hangingPunct="0">
        <a:spcBef>
          <a:spcPct val="0"/>
        </a:spcBef>
        <a:spcAft>
          <a:spcPct val="0"/>
        </a:spcAft>
        <a:defRPr sz="2000" b="1">
          <a:solidFill>
            <a:srgbClr val="333399"/>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rgbClr val="333399"/>
          </a:solidFill>
          <a:latin typeface="Arial"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rgbClr val="333399"/>
          </a:solidFill>
          <a:latin typeface="Arial" charset="0"/>
        </a:defRPr>
      </a:lvl6pPr>
      <a:lvl7pPr marL="914400" algn="l" rtl="0" fontAlgn="base">
        <a:spcBef>
          <a:spcPct val="0"/>
        </a:spcBef>
        <a:spcAft>
          <a:spcPct val="0"/>
        </a:spcAft>
        <a:defRPr sz="2000" b="1">
          <a:solidFill>
            <a:srgbClr val="333399"/>
          </a:solidFill>
          <a:latin typeface="Arial" charset="0"/>
        </a:defRPr>
      </a:lvl7pPr>
      <a:lvl8pPr marL="1371600" algn="l" rtl="0" fontAlgn="base">
        <a:spcBef>
          <a:spcPct val="0"/>
        </a:spcBef>
        <a:spcAft>
          <a:spcPct val="0"/>
        </a:spcAft>
        <a:defRPr sz="2000" b="1">
          <a:solidFill>
            <a:srgbClr val="333399"/>
          </a:solidFill>
          <a:latin typeface="Arial" charset="0"/>
        </a:defRPr>
      </a:lvl8pPr>
      <a:lvl9pPr marL="1828800" algn="l" rtl="0" fontAlgn="base">
        <a:spcBef>
          <a:spcPct val="0"/>
        </a:spcBef>
        <a:spcAft>
          <a:spcPct val="0"/>
        </a:spcAft>
        <a:defRPr sz="2000" b="1">
          <a:solidFill>
            <a:srgbClr val="333399"/>
          </a:solidFill>
          <a:latin typeface="Arial" charset="0"/>
        </a:defRPr>
      </a:lvl9pPr>
    </p:titleStyle>
    <p:bodyStyle>
      <a:lvl1pPr marL="342900" indent="-342900" algn="l" rtl="0" eaLnBrk="0" fontAlgn="base" hangingPunct="0">
        <a:spcBef>
          <a:spcPct val="20000"/>
        </a:spcBef>
        <a:spcAft>
          <a:spcPct val="0"/>
        </a:spcAft>
        <a:buClr>
          <a:srgbClr val="FF9900"/>
        </a:buClr>
        <a:buFont typeface="Wingdings" charset="0"/>
        <a:buChar char="u"/>
        <a:defRPr sz="3200">
          <a:solidFill>
            <a:schemeClr val="bg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rgbClr val="FF9900"/>
        </a:buClr>
        <a:buChar char="–"/>
        <a:defRPr sz="2800">
          <a:solidFill>
            <a:schemeClr val="bg1"/>
          </a:solidFill>
          <a:latin typeface="+mn-lt"/>
          <a:ea typeface="ＭＳ Ｐゴシック" charset="-128"/>
        </a:defRPr>
      </a:lvl2pPr>
      <a:lvl3pPr marL="1143000" indent="-228600" algn="l" rtl="0" eaLnBrk="0" fontAlgn="base" hangingPunct="0">
        <a:spcBef>
          <a:spcPct val="20000"/>
        </a:spcBef>
        <a:spcAft>
          <a:spcPct val="0"/>
        </a:spcAft>
        <a:buClr>
          <a:srgbClr val="FF9900"/>
        </a:buClr>
        <a:buFont typeface="Wingdings" charset="0"/>
        <a:buChar char="t"/>
        <a:defRPr sz="2400">
          <a:solidFill>
            <a:schemeClr val="bg1"/>
          </a:solidFill>
          <a:latin typeface="+mn-lt"/>
          <a:ea typeface="ＭＳ Ｐゴシック" charset="-128"/>
        </a:defRPr>
      </a:lvl3pPr>
      <a:lvl4pPr marL="1600200" indent="-228600" algn="l" rtl="0" eaLnBrk="0" fontAlgn="base" hangingPunct="0">
        <a:spcBef>
          <a:spcPct val="20000"/>
        </a:spcBef>
        <a:spcAft>
          <a:spcPct val="0"/>
        </a:spcAft>
        <a:buClr>
          <a:srgbClr val="FF9900"/>
        </a:buClr>
        <a:buChar char="–"/>
        <a:defRPr sz="2000">
          <a:solidFill>
            <a:schemeClr val="bg1"/>
          </a:solidFill>
          <a:latin typeface="+mn-lt"/>
          <a:ea typeface="ＭＳ Ｐゴシック" charset="-128"/>
        </a:defRPr>
      </a:lvl4pPr>
      <a:lvl5pPr marL="2057400" indent="-228600" algn="l" rtl="0" eaLnBrk="0" fontAlgn="base" hangingPunct="0">
        <a:spcBef>
          <a:spcPct val="20000"/>
        </a:spcBef>
        <a:spcAft>
          <a:spcPct val="0"/>
        </a:spcAft>
        <a:buClr>
          <a:srgbClr val="FF9900"/>
        </a:buClr>
        <a:buChar char="•"/>
        <a:defRPr sz="2000">
          <a:solidFill>
            <a:schemeClr val="bg1"/>
          </a:solidFill>
          <a:latin typeface="+mn-lt"/>
          <a:ea typeface="ＭＳ Ｐゴシック" charset="-128"/>
        </a:defRPr>
      </a:lvl5pPr>
      <a:lvl6pPr marL="2514600" indent="-228600" algn="l" rtl="0" fontAlgn="base">
        <a:spcBef>
          <a:spcPct val="20000"/>
        </a:spcBef>
        <a:spcAft>
          <a:spcPct val="0"/>
        </a:spcAft>
        <a:buClr>
          <a:srgbClr val="FF9900"/>
        </a:buClr>
        <a:buChar char="•"/>
        <a:defRPr sz="2000">
          <a:solidFill>
            <a:schemeClr val="bg1"/>
          </a:solidFill>
          <a:latin typeface="+mn-lt"/>
          <a:ea typeface="ＭＳ Ｐゴシック" charset="-128"/>
        </a:defRPr>
      </a:lvl6pPr>
      <a:lvl7pPr marL="2971800" indent="-228600" algn="l" rtl="0" fontAlgn="base">
        <a:spcBef>
          <a:spcPct val="20000"/>
        </a:spcBef>
        <a:spcAft>
          <a:spcPct val="0"/>
        </a:spcAft>
        <a:buClr>
          <a:srgbClr val="FF9900"/>
        </a:buClr>
        <a:buChar char="•"/>
        <a:defRPr sz="2000">
          <a:solidFill>
            <a:schemeClr val="bg1"/>
          </a:solidFill>
          <a:latin typeface="+mn-lt"/>
          <a:ea typeface="ＭＳ Ｐゴシック" charset="-128"/>
        </a:defRPr>
      </a:lvl7pPr>
      <a:lvl8pPr marL="3429000" indent="-228600" algn="l" rtl="0" fontAlgn="base">
        <a:spcBef>
          <a:spcPct val="20000"/>
        </a:spcBef>
        <a:spcAft>
          <a:spcPct val="0"/>
        </a:spcAft>
        <a:buClr>
          <a:srgbClr val="FF9900"/>
        </a:buClr>
        <a:buChar char="•"/>
        <a:defRPr sz="2000">
          <a:solidFill>
            <a:schemeClr val="bg1"/>
          </a:solidFill>
          <a:latin typeface="+mn-lt"/>
          <a:ea typeface="ＭＳ Ｐゴシック" charset="-128"/>
        </a:defRPr>
      </a:lvl8pPr>
      <a:lvl9pPr marL="3886200" indent="-228600" algn="l" rtl="0" fontAlgn="base">
        <a:spcBef>
          <a:spcPct val="20000"/>
        </a:spcBef>
        <a:spcAft>
          <a:spcPct val="0"/>
        </a:spcAft>
        <a:buClr>
          <a:srgbClr val="FF9900"/>
        </a:buClr>
        <a:buChar char="•"/>
        <a:defRPr sz="2000">
          <a:solidFill>
            <a:schemeClr val="bg1"/>
          </a:solidFill>
          <a:latin typeface="+mn-lt"/>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oleObject" Target="file:///\\localhost\Users\erik\Enseignement\Master%201\2013-1014\cours\!OLE_LINK3" TargetMode="External"/><Relationship Id="rId4" Type="http://schemas.openxmlformats.org/officeDocument/2006/relationships/image" Target="../media/image15.png"/><Relationship Id="rId5" Type="http://schemas.openxmlformats.org/officeDocument/2006/relationships/oleObject" Target="file:///\\localhost\Users\erik\Enseignement\Master%201\2013-1014\cours\!OLE_LINK4" TargetMode="External"/><Relationship Id="rId6" Type="http://schemas.openxmlformats.org/officeDocument/2006/relationships/image" Target="../media/image16.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oleObject" Target="file:///\\localhost\Users\erik\Enseignement\Master%201\2013-1014\cours\!OLE_LINK6" TargetMode="External"/><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tif"/><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a:xfrm>
            <a:off x="469900" y="1381125"/>
            <a:ext cx="8674100" cy="3971925"/>
          </a:xfrm>
        </p:spPr>
        <p:txBody>
          <a:bodyPr/>
          <a:lstStyle/>
          <a:p>
            <a:pPr eaLnBrk="1" hangingPunct="1"/>
            <a:r>
              <a:rPr lang="fr-FR">
                <a:latin typeface="Arial" charset="0"/>
                <a:ea typeface="ＭＳ Ｐゴシック" charset="0"/>
                <a:cs typeface="ＭＳ Ｐゴシック" charset="0"/>
              </a:rPr>
              <a:t> </a:t>
            </a:r>
          </a:p>
        </p:txBody>
      </p:sp>
      <p:sp>
        <p:nvSpPr>
          <p:cNvPr id="10242" name="Espace réservé du contenu 2"/>
          <p:cNvSpPr>
            <a:spLocks noGrp="1"/>
          </p:cNvSpPr>
          <p:nvPr>
            <p:ph idx="1"/>
          </p:nvPr>
        </p:nvSpPr>
        <p:spPr>
          <a:xfrm>
            <a:off x="647700" y="180975"/>
            <a:ext cx="8345488" cy="6426200"/>
          </a:xfrm>
        </p:spPr>
        <p:txBody>
          <a:bodyPr/>
          <a:lstStyle/>
          <a:p>
            <a:pPr algn="ctr" eaLnBrk="1" hangingPunct="1">
              <a:buFont typeface="Wingdings" charset="0"/>
              <a:buNone/>
            </a:pPr>
            <a:r>
              <a:rPr lang="fr-FR" sz="1200" dirty="0">
                <a:solidFill>
                  <a:srgbClr val="1B4A6E"/>
                </a:solidFill>
                <a:latin typeface="Arial" charset="0"/>
                <a:ea typeface="ＭＳ Ｐゴシック" charset="0"/>
                <a:cs typeface="Arial" charset="0"/>
              </a:rPr>
              <a:t>Université </a:t>
            </a:r>
            <a:r>
              <a:rPr lang="fr-FR" sz="1200" dirty="0" smtClean="0">
                <a:solidFill>
                  <a:srgbClr val="1B4A6E"/>
                </a:solidFill>
                <a:latin typeface="Arial" charset="0"/>
                <a:ea typeface="ＭＳ Ｐゴシック" charset="0"/>
                <a:cs typeface="Arial" charset="0"/>
              </a:rPr>
              <a:t>Montpellier</a:t>
            </a:r>
            <a:endParaRPr lang="fr-FR" sz="1200" dirty="0">
              <a:solidFill>
                <a:srgbClr val="1B4A6E"/>
              </a:solidFill>
              <a:latin typeface="Arial" charset="0"/>
              <a:ea typeface="ＭＳ Ｐゴシック" charset="0"/>
              <a:cs typeface="Arial" charset="0"/>
            </a:endParaRPr>
          </a:p>
          <a:p>
            <a:pPr algn="ctr" eaLnBrk="1" hangingPunct="1">
              <a:buFont typeface="Wingdings" charset="0"/>
              <a:buNone/>
            </a:pPr>
            <a:r>
              <a:rPr lang="fr-FR" sz="1200" dirty="0">
                <a:solidFill>
                  <a:srgbClr val="1B4A6E"/>
                </a:solidFill>
                <a:latin typeface="Arial" charset="0"/>
                <a:ea typeface="ＭＳ Ｐゴシック" charset="0"/>
                <a:cs typeface="Arial" charset="0"/>
              </a:rPr>
              <a:t>Master Dynamique terrestre et Risques naturels</a:t>
            </a:r>
          </a:p>
          <a:p>
            <a:pPr algn="ctr" eaLnBrk="1" hangingPunct="1">
              <a:buNone/>
            </a:pPr>
            <a:r>
              <a:rPr lang="fr-FR" sz="1200" dirty="0">
                <a:solidFill>
                  <a:srgbClr val="1B4A6E"/>
                </a:solidFill>
                <a:latin typeface="Arial" charset="0"/>
                <a:ea typeface="ＭＳ Ｐゴシック" charset="0"/>
                <a:cs typeface="Arial" charset="0"/>
              </a:rPr>
              <a:t>2015 / 2016 – 2er semestre M1</a:t>
            </a:r>
          </a:p>
          <a:p>
            <a:pPr algn="ctr" eaLnBrk="1" hangingPunct="1">
              <a:buFont typeface="Wingdings" charset="0"/>
              <a:buNone/>
            </a:pPr>
            <a:endParaRPr lang="fr-FR" sz="1000" dirty="0">
              <a:solidFill>
                <a:srgbClr val="1B4A6E"/>
              </a:solidFill>
              <a:latin typeface="Arial" charset="0"/>
              <a:ea typeface="ＭＳ Ｐゴシック" charset="0"/>
              <a:cs typeface="Arial" charset="0"/>
            </a:endParaRPr>
          </a:p>
          <a:p>
            <a:pPr algn="ctr" eaLnBrk="1" hangingPunct="1">
              <a:buFont typeface="Wingdings" charset="0"/>
              <a:buNone/>
            </a:pPr>
            <a:r>
              <a:rPr lang="fr-FR" sz="1800" b="1" dirty="0">
                <a:solidFill>
                  <a:srgbClr val="1B4A6E"/>
                </a:solidFill>
                <a:latin typeface="Arial" charset="0"/>
                <a:ea typeface="ＭＳ Ｐゴシック" charset="0"/>
                <a:cs typeface="Arial" charset="0"/>
              </a:rPr>
              <a:t>Module de Géodésie</a:t>
            </a:r>
            <a:endParaRPr lang="fr-FR" sz="1800" dirty="0">
              <a:solidFill>
                <a:srgbClr val="1B4A6E"/>
              </a:solidFill>
              <a:latin typeface="Arial" charset="0"/>
              <a:ea typeface="ＭＳ Ｐゴシック" charset="0"/>
              <a:cs typeface="Arial" charset="0"/>
            </a:endParaRPr>
          </a:p>
          <a:p>
            <a:pPr algn="ctr" eaLnBrk="1" hangingPunct="1">
              <a:buFont typeface="Wingdings" charset="0"/>
              <a:buNone/>
            </a:pPr>
            <a:r>
              <a:rPr lang="fr-FR" sz="1600" dirty="0">
                <a:solidFill>
                  <a:srgbClr val="1B4A6E"/>
                </a:solidFill>
                <a:latin typeface="Arial" charset="0"/>
                <a:ea typeface="ＭＳ Ｐゴシック" charset="0"/>
                <a:cs typeface="Arial" charset="0"/>
              </a:rPr>
              <a:t>  </a:t>
            </a:r>
          </a:p>
          <a:p>
            <a:pPr algn="ctr" eaLnBrk="1" hangingPunct="1">
              <a:buFont typeface="Wingdings" charset="0"/>
              <a:buNone/>
            </a:pPr>
            <a:endParaRPr lang="fr-FR" sz="1600" dirty="0">
              <a:solidFill>
                <a:srgbClr val="1B4A6E"/>
              </a:solidFill>
              <a:latin typeface="Arial" charset="0"/>
              <a:ea typeface="ＭＳ Ｐゴシック" charset="0"/>
              <a:cs typeface="Arial" charset="0"/>
            </a:endParaRPr>
          </a:p>
          <a:p>
            <a:pPr algn="ctr" eaLnBrk="1" hangingPunct="1">
              <a:buFont typeface="Wingdings" charset="0"/>
              <a:buNone/>
            </a:pPr>
            <a:r>
              <a:rPr lang="fr-FR" sz="6600" b="1" dirty="0">
                <a:ln w="9000" cmpd="sng">
                  <a:solidFill>
                    <a:schemeClr val="bg1"/>
                  </a:solidFill>
                  <a:prstDash val="solid"/>
                </a:ln>
                <a:solidFill>
                  <a:srgbClr val="003F6E"/>
                </a:solidFill>
                <a:effectLst>
                  <a:reflection blurRad="12700" stA="28000" endPos="45000" dist="1000" dir="5400000" sy="-100000" algn="bl" rotWithShape="0"/>
                </a:effectLst>
                <a:latin typeface="Courier" charset="0"/>
                <a:ea typeface="ＭＳ Ｐゴシック" charset="0"/>
                <a:cs typeface="Courier" charset="0"/>
              </a:rPr>
              <a:t>Définition</a:t>
            </a:r>
          </a:p>
          <a:p>
            <a:pPr algn="ctr" eaLnBrk="1" hangingPunct="1">
              <a:buFont typeface="Wingdings" charset="0"/>
              <a:buNone/>
            </a:pPr>
            <a:r>
              <a:rPr lang="fr-FR" sz="6600" b="1" dirty="0">
                <a:ln w="9000" cmpd="sng">
                  <a:solidFill>
                    <a:schemeClr val="bg1"/>
                  </a:solidFill>
                  <a:prstDash val="solid"/>
                </a:ln>
                <a:solidFill>
                  <a:srgbClr val="003F6E"/>
                </a:solidFill>
                <a:effectLst>
                  <a:reflection blurRad="12700" stA="28000" endPos="45000" dist="1000" dir="5400000" sy="-100000" algn="bl" rotWithShape="0"/>
                </a:effectLst>
                <a:latin typeface="Courier" charset="0"/>
                <a:ea typeface="ＭＳ Ｐゴシック" charset="0"/>
                <a:cs typeface="Courier" charset="0"/>
              </a:rPr>
              <a:t>de la géodésie…</a:t>
            </a:r>
          </a:p>
          <a:p>
            <a:pPr algn="ctr" eaLnBrk="1" hangingPunct="1">
              <a:buFont typeface="Wingdings" charset="0"/>
              <a:buNone/>
            </a:pPr>
            <a:endParaRPr lang="fr-FR" sz="2800" i="1" dirty="0">
              <a:latin typeface="Courier" charset="0"/>
              <a:ea typeface="ＭＳ Ｐゴシック" charset="0"/>
              <a:cs typeface="Courier" charset="0"/>
            </a:endParaRPr>
          </a:p>
          <a:p>
            <a:pPr algn="ctr" eaLnBrk="1" hangingPunct="1">
              <a:spcBef>
                <a:spcPct val="0"/>
              </a:spcBef>
              <a:spcAft>
                <a:spcPct val="50000"/>
              </a:spcAft>
              <a:buClr>
                <a:srgbClr val="333399"/>
              </a:buClr>
              <a:buFont typeface="Wingdings" charset="0"/>
              <a:buNone/>
            </a:pPr>
            <a:endParaRPr kumimoji="1" lang="fr-FR" sz="1400" dirty="0">
              <a:solidFill>
                <a:srgbClr val="1B4A6E"/>
              </a:solidFill>
              <a:latin typeface="Arial" charset="0"/>
              <a:ea typeface="ＭＳ Ｐゴシック" charset="0"/>
              <a:cs typeface="Arial" charset="0"/>
            </a:endParaRPr>
          </a:p>
          <a:p>
            <a:pPr algn="ctr" eaLnBrk="1" hangingPunct="1">
              <a:spcBef>
                <a:spcPct val="0"/>
              </a:spcBef>
              <a:spcAft>
                <a:spcPct val="50000"/>
              </a:spcAft>
              <a:buClr>
                <a:srgbClr val="333399"/>
              </a:buClr>
              <a:buFont typeface="Wingdings" charset="0"/>
              <a:buNone/>
            </a:pPr>
            <a:endParaRPr kumimoji="1" lang="fr-FR" sz="1400" dirty="0">
              <a:solidFill>
                <a:srgbClr val="1B4A6E"/>
              </a:solidFill>
              <a:latin typeface="Arial" charset="0"/>
              <a:ea typeface="ＭＳ Ｐゴシック" charset="0"/>
              <a:cs typeface="Arial" charset="0"/>
            </a:endParaRPr>
          </a:p>
          <a:p>
            <a:pPr algn="ctr" eaLnBrk="1" hangingPunct="1">
              <a:spcBef>
                <a:spcPct val="0"/>
              </a:spcBef>
              <a:spcAft>
                <a:spcPct val="50000"/>
              </a:spcAft>
              <a:buClr>
                <a:srgbClr val="333399"/>
              </a:buClr>
              <a:buFont typeface="Wingdings" charset="0"/>
              <a:buNone/>
            </a:pPr>
            <a:r>
              <a:rPr kumimoji="1" lang="fr-FR" sz="1400" dirty="0">
                <a:solidFill>
                  <a:srgbClr val="1B4A6E"/>
                </a:solidFill>
                <a:latin typeface="Arial" charset="0"/>
                <a:ea typeface="ＭＳ Ｐゴシック" charset="0"/>
                <a:cs typeface="Arial" charset="0"/>
              </a:rPr>
              <a:t>Erik Doerflinger</a:t>
            </a:r>
          </a:p>
          <a:p>
            <a:pPr algn="ctr" eaLnBrk="1" hangingPunct="1">
              <a:spcBef>
                <a:spcPct val="0"/>
              </a:spcBef>
              <a:spcAft>
                <a:spcPct val="50000"/>
              </a:spcAft>
              <a:buClr>
                <a:srgbClr val="333399"/>
              </a:buClr>
              <a:buFont typeface="Wingdings" charset="0"/>
              <a:buNone/>
            </a:pPr>
            <a:endParaRPr kumimoji="1" lang="fr-FR" sz="1400" dirty="0">
              <a:solidFill>
                <a:srgbClr val="1B4A6E"/>
              </a:solidFill>
              <a:latin typeface="Arial" charset="0"/>
              <a:ea typeface="ＭＳ Ｐゴシック" charset="0"/>
              <a:cs typeface="Arial" charset="0"/>
            </a:endParaRPr>
          </a:p>
          <a:p>
            <a:pPr algn="ctr" eaLnBrk="1" hangingPunct="1">
              <a:spcBef>
                <a:spcPct val="0"/>
              </a:spcBef>
              <a:spcAft>
                <a:spcPct val="50000"/>
              </a:spcAft>
              <a:buClr>
                <a:srgbClr val="333399"/>
              </a:buClr>
              <a:buFont typeface="Wingdings" charset="0"/>
              <a:buNone/>
            </a:pPr>
            <a:endParaRPr kumimoji="1" lang="fr-FR" sz="1400" dirty="0">
              <a:solidFill>
                <a:srgbClr val="1B4A6E"/>
              </a:solidFill>
              <a:latin typeface="Arial" charset="0"/>
              <a:ea typeface="ＭＳ Ｐゴシック" charset="0"/>
              <a:cs typeface="Arial" charset="0"/>
            </a:endParaRPr>
          </a:p>
          <a:p>
            <a:pPr algn="ctr" eaLnBrk="1" hangingPunct="1">
              <a:spcBef>
                <a:spcPct val="0"/>
              </a:spcBef>
              <a:spcAft>
                <a:spcPct val="50000"/>
              </a:spcAft>
              <a:buClr>
                <a:srgbClr val="333399"/>
              </a:buClr>
              <a:buFont typeface="Wingdings" charset="0"/>
              <a:buNone/>
            </a:pPr>
            <a:endParaRPr kumimoji="1" lang="fr-FR" sz="1400" dirty="0">
              <a:solidFill>
                <a:srgbClr val="1B4A6E"/>
              </a:solidFill>
              <a:latin typeface="Arial" charset="0"/>
              <a:ea typeface="ＭＳ Ｐゴシック" charset="0"/>
              <a:cs typeface="Arial" charset="0"/>
            </a:endParaRPr>
          </a:p>
        </p:txBody>
      </p:sp>
      <p:sp>
        <p:nvSpPr>
          <p:cNvPr id="10243"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a:t>
            </a:r>
            <a:r>
              <a:rPr kumimoji="0" lang="fr-FR" sz="800">
                <a:solidFill>
                  <a:srgbClr val="FFFFFF"/>
                </a:solidFill>
                <a:latin typeface="Arial" charset="0"/>
                <a:cs typeface="Arial" charset="0"/>
              </a:rPr>
              <a:t>Doerflinger</a:t>
            </a:r>
          </a:p>
        </p:txBody>
      </p:sp>
      <p:sp>
        <p:nvSpPr>
          <p:cNvPr id="10244"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4B15F3E8-6DE8-A84F-B5C2-80DFD6F08458}" type="slidenum">
              <a:rPr kumimoji="0" lang="fr-FR" sz="800">
                <a:solidFill>
                  <a:srgbClr val="FFFFFF"/>
                </a:solidFill>
              </a:rPr>
              <a:pPr eaLnBrk="1" hangingPunct="1"/>
              <a:t>1</a:t>
            </a:fld>
            <a:endParaRPr kumimoji="0" lang="fr-FR" sz="800">
              <a:solidFill>
                <a:srgbClr val="FFFFFF"/>
              </a:solidFill>
            </a:endParaRPr>
          </a:p>
        </p:txBody>
      </p:sp>
      <p:sp>
        <p:nvSpPr>
          <p:cNvPr id="10245" name="Espace réservé du pied de page 4"/>
          <p:cNvSpPr>
            <a:spLocks noGrp="1"/>
          </p:cNvSpPr>
          <p:nvPr>
            <p:ph type="ftr" sz="quarter" idx="11"/>
          </p:nvPr>
        </p:nvSpPr>
        <p:spPr>
          <a:xfrm rot="16200000">
            <a:off x="-932656" y="1231106"/>
            <a:ext cx="2314575"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Définition de la Géodésie - </a:t>
            </a:r>
            <a:r>
              <a:rPr kumimoji="0" lang="fr-FR" sz="800" dirty="0" smtClean="0">
                <a:solidFill>
                  <a:srgbClr val="FFFFFF"/>
                </a:solidFill>
              </a:rPr>
              <a:t>2016</a:t>
            </a:r>
            <a:endParaRPr kumimoji="0" lang="fr-FR" sz="8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6"/>
          <p:cNvSpPr>
            <a:spLocks noChangeArrowheads="1"/>
          </p:cNvSpPr>
          <p:nvPr/>
        </p:nvSpPr>
        <p:spPr bwMode="auto">
          <a:xfrm>
            <a:off x="698500" y="3575050"/>
            <a:ext cx="2929977" cy="328613"/>
          </a:xfrm>
          <a:prstGeom prst="rect">
            <a:avLst/>
          </a:prstGeom>
          <a:solidFill>
            <a:srgbClr val="66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p>
        </p:txBody>
      </p:sp>
      <p:sp>
        <p:nvSpPr>
          <p:cNvPr id="18434" name="Rectangle 7"/>
          <p:cNvSpPr>
            <a:spLocks noChangeArrowheads="1"/>
          </p:cNvSpPr>
          <p:nvPr/>
        </p:nvSpPr>
        <p:spPr bwMode="auto">
          <a:xfrm>
            <a:off x="7883525" y="3275013"/>
            <a:ext cx="649288" cy="330200"/>
          </a:xfrm>
          <a:prstGeom prst="rect">
            <a:avLst/>
          </a:prstGeom>
          <a:solidFill>
            <a:srgbClr val="66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p>
        </p:txBody>
      </p:sp>
      <p:sp>
        <p:nvSpPr>
          <p:cNvPr id="18435" name="Titre 1"/>
          <p:cNvSpPr>
            <a:spLocks noGrp="1"/>
          </p:cNvSpPr>
          <p:nvPr>
            <p:ph type="title"/>
          </p:nvPr>
        </p:nvSpPr>
        <p:spPr/>
        <p:txBody>
          <a:bodyPr/>
          <a:lstStyle/>
          <a:p>
            <a:pPr eaLnBrk="1" hangingPunct="1"/>
            <a:r>
              <a:rPr lang="fr-FR">
                <a:solidFill>
                  <a:srgbClr val="1B4A6E"/>
                </a:solidFill>
                <a:latin typeface="Arial" charset="0"/>
                <a:ea typeface="ＭＳ Ｐゴシック" charset="0"/>
                <a:cs typeface="ＭＳ Ｐゴシック" charset="0"/>
              </a:rPr>
              <a:t>   L’antiquité</a:t>
            </a:r>
          </a:p>
        </p:txBody>
      </p:sp>
      <p:sp>
        <p:nvSpPr>
          <p:cNvPr id="18436"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a:t>
            </a:r>
            <a:r>
              <a:rPr kumimoji="0" lang="fr-FR" sz="800">
                <a:solidFill>
                  <a:srgbClr val="FFFFFF"/>
                </a:solidFill>
                <a:latin typeface="Arial" charset="0"/>
                <a:cs typeface="Arial" charset="0"/>
              </a:rPr>
              <a:t>Doerflinger</a:t>
            </a:r>
          </a:p>
        </p:txBody>
      </p:sp>
      <p:sp>
        <p:nvSpPr>
          <p:cNvPr id="18437" name="Espace réservé du pied de page 4"/>
          <p:cNvSpPr>
            <a:spLocks noGrp="1"/>
          </p:cNvSpPr>
          <p:nvPr>
            <p:ph type="ftr" sz="quarter" idx="11"/>
          </p:nvPr>
        </p:nvSpPr>
        <p:spPr>
          <a:xfrm rot="16200000">
            <a:off x="-355600" y="654050"/>
            <a:ext cx="1160463"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Historique - </a:t>
            </a:r>
            <a:r>
              <a:rPr kumimoji="0" lang="fr-FR" sz="800" dirty="0" smtClean="0">
                <a:solidFill>
                  <a:srgbClr val="FFFFFF"/>
                </a:solidFill>
              </a:rPr>
              <a:t>2016</a:t>
            </a:r>
            <a:endParaRPr kumimoji="0" lang="fr-FR" sz="800" dirty="0">
              <a:solidFill>
                <a:srgbClr val="FFFFFF"/>
              </a:solidFill>
            </a:endParaRPr>
          </a:p>
        </p:txBody>
      </p:sp>
      <p:sp>
        <p:nvSpPr>
          <p:cNvPr id="18438"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3BFC622C-5EFE-AF47-9382-6C8D9D77D4C3}" type="slidenum">
              <a:rPr kumimoji="0" lang="fr-FR" sz="800">
                <a:solidFill>
                  <a:srgbClr val="FFFFFF"/>
                </a:solidFill>
              </a:rPr>
              <a:pPr eaLnBrk="1" hangingPunct="1"/>
              <a:t>10</a:t>
            </a:fld>
            <a:endParaRPr kumimoji="0" lang="fr-FR" sz="800">
              <a:solidFill>
                <a:srgbClr val="FFFFFF"/>
              </a:solidFill>
            </a:endParaRPr>
          </a:p>
        </p:txBody>
      </p:sp>
      <p:sp>
        <p:nvSpPr>
          <p:cNvPr id="18439" name="Rectangle 6"/>
          <p:cNvSpPr>
            <a:spLocks noChangeArrowheads="1"/>
          </p:cNvSpPr>
          <p:nvPr/>
        </p:nvSpPr>
        <p:spPr bwMode="auto">
          <a:xfrm>
            <a:off x="698500" y="622300"/>
            <a:ext cx="8191500" cy="555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ts val="3000"/>
              </a:lnSpc>
            </a:pPr>
            <a:r>
              <a:rPr lang="fr-FR" sz="2000" b="1" dirty="0">
                <a:solidFill>
                  <a:srgbClr val="660066"/>
                </a:solidFill>
                <a:latin typeface="Arial" charset="0"/>
                <a:cs typeface="Arial" charset="0"/>
              </a:rPr>
              <a:t>L’apport des philosophes grecs </a:t>
            </a:r>
            <a:r>
              <a:rPr lang="fr-FR" b="1" dirty="0" smtClean="0">
                <a:solidFill>
                  <a:srgbClr val="660066"/>
                </a:solidFill>
                <a:latin typeface="Arial" charset="0"/>
                <a:cs typeface="Arial" charset="0"/>
              </a:rPr>
              <a:t>(à partir </a:t>
            </a:r>
            <a:r>
              <a:rPr lang="fr-FR" b="1" dirty="0">
                <a:solidFill>
                  <a:srgbClr val="660066"/>
                </a:solidFill>
                <a:latin typeface="Arial" charset="0"/>
                <a:cs typeface="Arial" charset="0"/>
              </a:rPr>
              <a:t>des Ve / IVe siècles av. J.-C.)</a:t>
            </a:r>
          </a:p>
          <a:p>
            <a:pPr algn="l">
              <a:lnSpc>
                <a:spcPts val="2200"/>
              </a:lnSpc>
            </a:pPr>
            <a:endParaRPr lang="fr-FR" sz="2000" b="1" dirty="0">
              <a:solidFill>
                <a:srgbClr val="000000"/>
              </a:solidFill>
              <a:latin typeface="Arial" charset="0"/>
              <a:cs typeface="Arial" charset="0"/>
            </a:endParaRPr>
          </a:p>
          <a:p>
            <a:pPr algn="l">
              <a:lnSpc>
                <a:spcPts val="2200"/>
              </a:lnSpc>
            </a:pPr>
            <a:r>
              <a:rPr lang="fr-FR" sz="1600" dirty="0">
                <a:solidFill>
                  <a:srgbClr val="000000"/>
                </a:solidFill>
                <a:latin typeface="Arial" charset="0"/>
                <a:cs typeface="Arial" charset="0"/>
              </a:rPr>
              <a:t>En Grèce, la démocratie et la spéculation philosophique amènent au débat contradictoire sur la forme de la terre.</a:t>
            </a:r>
          </a:p>
          <a:p>
            <a:pPr algn="l">
              <a:lnSpc>
                <a:spcPts val="2200"/>
              </a:lnSpc>
            </a:pPr>
            <a:endParaRPr lang="fr-FR" sz="1600" b="1" dirty="0">
              <a:solidFill>
                <a:srgbClr val="000000"/>
              </a:solidFill>
              <a:latin typeface="Arial" charset="0"/>
              <a:cs typeface="Arial" charset="0"/>
            </a:endParaRPr>
          </a:p>
          <a:p>
            <a:pPr algn="l">
              <a:lnSpc>
                <a:spcPts val="2200"/>
              </a:lnSpc>
            </a:pPr>
            <a:r>
              <a:rPr lang="fr-FR" sz="1600" b="1" dirty="0">
                <a:solidFill>
                  <a:srgbClr val="000000"/>
                </a:solidFill>
                <a:latin typeface="Arial" charset="0"/>
                <a:cs typeface="Arial" charset="0"/>
              </a:rPr>
              <a:t>Pythagore </a:t>
            </a:r>
            <a:r>
              <a:rPr lang="fr-FR" sz="1600" dirty="0">
                <a:solidFill>
                  <a:srgbClr val="000000"/>
                </a:solidFill>
                <a:latin typeface="Arial" charset="0"/>
                <a:cs typeface="Arial" charset="0"/>
              </a:rPr>
              <a:t>reconnaît que la terre est sphérique, hypothèse étayée par quelques arguments (navire qui arrive de l'horizon, position de l'étoile polaire dans le ciel en fonction de la latitude, éclipses).</a:t>
            </a:r>
          </a:p>
          <a:p>
            <a:pPr algn="l">
              <a:lnSpc>
                <a:spcPts val="2200"/>
              </a:lnSpc>
            </a:pPr>
            <a:endParaRPr lang="fr-FR" sz="1600" b="1" dirty="0">
              <a:solidFill>
                <a:srgbClr val="000000"/>
              </a:solidFill>
              <a:latin typeface="Arial" charset="0"/>
              <a:cs typeface="Arial" charset="0"/>
            </a:endParaRPr>
          </a:p>
          <a:p>
            <a:pPr algn="l">
              <a:lnSpc>
                <a:spcPts val="2200"/>
              </a:lnSpc>
            </a:pPr>
            <a:r>
              <a:rPr lang="fr-FR" sz="1600" b="1" dirty="0">
                <a:solidFill>
                  <a:srgbClr val="000000"/>
                </a:solidFill>
                <a:latin typeface="Arial" charset="0"/>
                <a:cs typeface="Arial" charset="0"/>
              </a:rPr>
              <a:t>Aristote </a:t>
            </a:r>
            <a:r>
              <a:rPr lang="fr-FR" sz="1600" dirty="0">
                <a:solidFill>
                  <a:srgbClr val="000000"/>
                </a:solidFill>
                <a:latin typeface="Arial" charset="0"/>
                <a:cs typeface="Arial" charset="0"/>
              </a:rPr>
              <a:t>conduit à la notion de masse terrestre s'organisant sous la </a:t>
            </a:r>
            <a:r>
              <a:rPr lang="fr-FR" sz="1600" dirty="0">
                <a:solidFill>
                  <a:schemeClr val="bg1"/>
                </a:solidFill>
                <a:latin typeface="Arial" charset="0"/>
                <a:cs typeface="Arial" charset="0"/>
              </a:rPr>
              <a:t>forme d'un </a:t>
            </a:r>
            <a:r>
              <a:rPr lang="fr-FR" sz="1600" b="1" i="1" dirty="0">
                <a:solidFill>
                  <a:srgbClr val="FFFFFF"/>
                </a:solidFill>
                <a:latin typeface="Arial" charset="0"/>
                <a:cs typeface="Arial" charset="0"/>
              </a:rPr>
              <a:t>globe parfait au centre de l'univers</a:t>
            </a:r>
            <a:r>
              <a:rPr lang="fr-FR" sz="1600" dirty="0">
                <a:solidFill>
                  <a:srgbClr val="000000"/>
                </a:solidFill>
                <a:latin typeface="Arial" charset="0"/>
                <a:cs typeface="Arial" charset="0"/>
              </a:rPr>
              <a:t>. Pendant toute la suite de l'Antiquité, et au Moyen âge encore, c'est cette vision qui l'emportera. </a:t>
            </a:r>
          </a:p>
          <a:p>
            <a:pPr algn="l">
              <a:lnSpc>
                <a:spcPts val="2200"/>
              </a:lnSpc>
            </a:pPr>
            <a:endParaRPr lang="fr-FR" sz="1600" dirty="0">
              <a:solidFill>
                <a:srgbClr val="000000"/>
              </a:solidFill>
              <a:latin typeface="Arial" charset="0"/>
              <a:cs typeface="Arial" charset="0"/>
            </a:endParaRPr>
          </a:p>
          <a:p>
            <a:pPr algn="l">
              <a:lnSpc>
                <a:spcPts val="2200"/>
              </a:lnSpc>
            </a:pPr>
            <a:endParaRPr lang="fr-FR" sz="1600" dirty="0">
              <a:solidFill>
                <a:srgbClr val="000000"/>
              </a:solidFill>
              <a:latin typeface="Arial" charset="0"/>
              <a:cs typeface="Arial" charset="0"/>
            </a:endParaRPr>
          </a:p>
          <a:p>
            <a:pPr algn="l">
              <a:lnSpc>
                <a:spcPts val="2200"/>
              </a:lnSpc>
            </a:pPr>
            <a:r>
              <a:rPr lang="fr-FR" sz="1600" b="1" dirty="0">
                <a:solidFill>
                  <a:srgbClr val="000000"/>
                </a:solidFill>
                <a:latin typeface="Arial" charset="0"/>
                <a:cs typeface="Arial" charset="0"/>
              </a:rPr>
              <a:t>L'école d'Alexandrie </a:t>
            </a:r>
            <a:r>
              <a:rPr lang="fr-FR" sz="1600" dirty="0">
                <a:solidFill>
                  <a:srgbClr val="000000"/>
                </a:solidFill>
                <a:latin typeface="Arial" charset="0"/>
                <a:cs typeface="Arial" charset="0"/>
              </a:rPr>
              <a:t>s'attacha à donner les dimensions de la terre. C'est le cas d'</a:t>
            </a:r>
            <a:r>
              <a:rPr lang="fr-FR" sz="1600" b="1" dirty="0">
                <a:solidFill>
                  <a:srgbClr val="000000"/>
                </a:solidFill>
                <a:latin typeface="Arial" charset="0"/>
                <a:cs typeface="Arial" charset="0"/>
              </a:rPr>
              <a:t>Eratosthène</a:t>
            </a:r>
            <a:r>
              <a:rPr lang="fr-FR" sz="1600" dirty="0">
                <a:solidFill>
                  <a:srgbClr val="000000"/>
                </a:solidFill>
                <a:latin typeface="Arial" charset="0"/>
                <a:cs typeface="Arial" charset="0"/>
              </a:rPr>
              <a:t> (IIIe siècle Av. J. C.) qui à l'aide de mesures astronomiques détermina la courbure de la terre et son périmètre. </a:t>
            </a:r>
          </a:p>
          <a:p>
            <a:pPr algn="l">
              <a:lnSpc>
                <a:spcPts val="2200"/>
              </a:lnSpc>
            </a:pPr>
            <a:endParaRPr lang="fr-FR" sz="1600" dirty="0">
              <a:solidFill>
                <a:srgbClr val="000000"/>
              </a:solidFill>
              <a:latin typeface="Arial" charset="0"/>
              <a:cs typeface="Arial" charset="0"/>
            </a:endParaRPr>
          </a:p>
          <a:p>
            <a:pPr algn="l"/>
            <a:endParaRPr lang="fr-FR" sz="1800" dirty="0">
              <a:solidFill>
                <a:srgbClr val="000000"/>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age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9625" y="2482850"/>
            <a:ext cx="72390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itre 1"/>
          <p:cNvSpPr>
            <a:spLocks noGrp="1"/>
          </p:cNvSpPr>
          <p:nvPr>
            <p:ph type="title"/>
          </p:nvPr>
        </p:nvSpPr>
        <p:spPr/>
        <p:txBody>
          <a:bodyPr/>
          <a:lstStyle/>
          <a:p>
            <a:pPr eaLnBrk="1" hangingPunct="1"/>
            <a:r>
              <a:rPr lang="fr-FR">
                <a:solidFill>
                  <a:srgbClr val="1B4A6E"/>
                </a:solidFill>
                <a:latin typeface="Arial" charset="0"/>
                <a:ea typeface="ＭＳ Ｐゴシック" charset="0"/>
                <a:cs typeface="ＭＳ Ｐゴシック" charset="0"/>
              </a:rPr>
              <a:t>   L’antiquité</a:t>
            </a:r>
          </a:p>
        </p:txBody>
      </p:sp>
      <p:sp>
        <p:nvSpPr>
          <p:cNvPr id="19459"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a:t>
            </a:r>
            <a:r>
              <a:rPr kumimoji="0" lang="fr-FR" sz="800">
                <a:solidFill>
                  <a:srgbClr val="FFFFFF"/>
                </a:solidFill>
                <a:latin typeface="Arial" charset="0"/>
                <a:cs typeface="Arial" charset="0"/>
              </a:rPr>
              <a:t>Doerflinger</a:t>
            </a:r>
          </a:p>
        </p:txBody>
      </p:sp>
      <p:sp>
        <p:nvSpPr>
          <p:cNvPr id="19460" name="Espace réservé du pied de page 4"/>
          <p:cNvSpPr>
            <a:spLocks noGrp="1"/>
          </p:cNvSpPr>
          <p:nvPr>
            <p:ph type="ftr" sz="quarter" idx="11"/>
          </p:nvPr>
        </p:nvSpPr>
        <p:spPr>
          <a:xfrm rot="16200000">
            <a:off x="-355600" y="654050"/>
            <a:ext cx="1160463"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Historique - </a:t>
            </a:r>
            <a:r>
              <a:rPr kumimoji="0" lang="fr-FR" sz="800" dirty="0" smtClean="0">
                <a:solidFill>
                  <a:srgbClr val="FFFFFF"/>
                </a:solidFill>
              </a:rPr>
              <a:t>2016</a:t>
            </a:r>
            <a:endParaRPr kumimoji="0" lang="fr-FR" sz="800" dirty="0">
              <a:solidFill>
                <a:srgbClr val="FFFFFF"/>
              </a:solidFill>
            </a:endParaRPr>
          </a:p>
        </p:txBody>
      </p:sp>
      <p:sp>
        <p:nvSpPr>
          <p:cNvPr id="19461"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56FB2BF0-0C60-3345-98D0-65DF2950568D}" type="slidenum">
              <a:rPr kumimoji="0" lang="fr-FR" sz="800">
                <a:solidFill>
                  <a:srgbClr val="FFFFFF"/>
                </a:solidFill>
              </a:rPr>
              <a:pPr eaLnBrk="1" hangingPunct="1"/>
              <a:t>11</a:t>
            </a:fld>
            <a:endParaRPr kumimoji="0" lang="fr-FR" sz="800">
              <a:solidFill>
                <a:srgbClr val="FFFFFF"/>
              </a:solidFill>
            </a:endParaRPr>
          </a:p>
        </p:txBody>
      </p:sp>
      <p:sp>
        <p:nvSpPr>
          <p:cNvPr id="19462" name="Rectangle 10"/>
          <p:cNvSpPr>
            <a:spLocks noChangeArrowheads="1"/>
          </p:cNvSpPr>
          <p:nvPr/>
        </p:nvSpPr>
        <p:spPr bwMode="auto">
          <a:xfrm>
            <a:off x="5797550" y="6053138"/>
            <a:ext cx="30924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fr-FR" i="1">
                <a:solidFill>
                  <a:schemeClr val="bg1"/>
                </a:solidFill>
                <a:latin typeface="Arial" charset="0"/>
              </a:rPr>
              <a:t>Méthode d'Ératosthène pour déterminer le rayon de la Terre</a:t>
            </a:r>
          </a:p>
          <a:p>
            <a:pPr algn="r"/>
            <a:r>
              <a:rPr lang="fr-FR" i="1">
                <a:solidFill>
                  <a:schemeClr val="bg1"/>
                </a:solidFill>
                <a:latin typeface="Arial" charset="0"/>
              </a:rPr>
              <a:t>(IIIe av. J.-C.)</a:t>
            </a:r>
          </a:p>
        </p:txBody>
      </p:sp>
      <p:sp>
        <p:nvSpPr>
          <p:cNvPr id="19463" name="Rectangle 6"/>
          <p:cNvSpPr>
            <a:spLocks noChangeArrowheads="1"/>
          </p:cNvSpPr>
          <p:nvPr/>
        </p:nvSpPr>
        <p:spPr bwMode="auto">
          <a:xfrm>
            <a:off x="698500" y="622300"/>
            <a:ext cx="8191500"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ts val="3000"/>
              </a:lnSpc>
            </a:pPr>
            <a:r>
              <a:rPr lang="fr-FR" sz="2000" b="1" dirty="0">
                <a:solidFill>
                  <a:srgbClr val="660066"/>
                </a:solidFill>
                <a:latin typeface="Arial" charset="0"/>
                <a:cs typeface="Arial" charset="0"/>
              </a:rPr>
              <a:t>L’apport des philosophes grecs </a:t>
            </a:r>
            <a:r>
              <a:rPr lang="fr-FR" b="1" dirty="0" smtClean="0">
                <a:solidFill>
                  <a:srgbClr val="660066"/>
                </a:solidFill>
                <a:latin typeface="Arial" charset="0"/>
                <a:cs typeface="Arial" charset="0"/>
              </a:rPr>
              <a:t>(à partir </a:t>
            </a:r>
            <a:r>
              <a:rPr lang="fr-FR" b="1" dirty="0">
                <a:solidFill>
                  <a:srgbClr val="660066"/>
                </a:solidFill>
                <a:latin typeface="Arial" charset="0"/>
                <a:cs typeface="Arial" charset="0"/>
              </a:rPr>
              <a:t>des Ve / IVe siècles av. J.-C.)</a:t>
            </a:r>
          </a:p>
          <a:p>
            <a:pPr algn="l">
              <a:lnSpc>
                <a:spcPts val="2200"/>
              </a:lnSpc>
            </a:pPr>
            <a:endParaRPr lang="fr-FR" sz="2000" b="1" dirty="0">
              <a:solidFill>
                <a:srgbClr val="000000"/>
              </a:solidFill>
              <a:latin typeface="Arial" charset="0"/>
              <a:cs typeface="Arial" charset="0"/>
            </a:endParaRPr>
          </a:p>
          <a:p>
            <a:pPr algn="l">
              <a:lnSpc>
                <a:spcPts val="2200"/>
              </a:lnSpc>
            </a:pPr>
            <a:r>
              <a:rPr lang="fr-FR" sz="1600" b="1" dirty="0">
                <a:solidFill>
                  <a:srgbClr val="000000"/>
                </a:solidFill>
                <a:latin typeface="Arial" charset="0"/>
                <a:cs typeface="Arial" charset="0"/>
              </a:rPr>
              <a:t>La détermination du rayon de la Terre par Ératosthène</a:t>
            </a:r>
          </a:p>
          <a:p>
            <a:pPr algn="l">
              <a:lnSpc>
                <a:spcPts val="2200"/>
              </a:lnSpc>
            </a:pPr>
            <a:r>
              <a:rPr lang="fr-FR" sz="1600" dirty="0">
                <a:solidFill>
                  <a:srgbClr val="000000"/>
                </a:solidFill>
                <a:latin typeface="Arial" charset="0"/>
                <a:cs typeface="Arial" charset="0"/>
              </a:rPr>
              <a:t>« Ératosthène remarqua que le jour du solstice d'été, un puits de Syène (Assouan) était éclairé jusqu'au fond. Or ce même jour, le soleil n'était pas au Zénith à Alexandrie puisqu'un piquet de 1m de haut, planté verticalement avait une ombre de 12,6 cm. Au moyen de cet élément, de l’hypothèse que le soleil était </a:t>
            </a:r>
          </a:p>
          <a:p>
            <a:pPr algn="l">
              <a:lnSpc>
                <a:spcPts val="2200"/>
              </a:lnSpc>
            </a:pPr>
            <a:r>
              <a:rPr lang="fr-FR" sz="1600" dirty="0">
                <a:solidFill>
                  <a:srgbClr val="000000"/>
                </a:solidFill>
                <a:latin typeface="Arial" charset="0"/>
                <a:cs typeface="Arial" charset="0"/>
              </a:rPr>
              <a:t>assez éloigné pour que ses rayons soit parallèles, </a:t>
            </a:r>
          </a:p>
          <a:p>
            <a:pPr algn="l">
              <a:lnSpc>
                <a:spcPts val="2200"/>
              </a:lnSpc>
            </a:pPr>
            <a:r>
              <a:rPr lang="fr-FR" sz="1600" dirty="0">
                <a:solidFill>
                  <a:srgbClr val="000000"/>
                </a:solidFill>
                <a:latin typeface="Arial" charset="0"/>
                <a:cs typeface="Arial" charset="0"/>
              </a:rPr>
              <a:t>et de la distance de Syène à Alexandrie (5000 stades, </a:t>
            </a:r>
          </a:p>
          <a:p>
            <a:pPr algn="l">
              <a:lnSpc>
                <a:spcPts val="2200"/>
              </a:lnSpc>
            </a:pPr>
            <a:r>
              <a:rPr lang="fr-FR" sz="1600" dirty="0">
                <a:solidFill>
                  <a:srgbClr val="000000"/>
                </a:solidFill>
                <a:latin typeface="Arial" charset="0"/>
                <a:cs typeface="Arial" charset="0"/>
              </a:rPr>
              <a:t>1 stade mesurant 157,5 m), il parvint a fixer la</a:t>
            </a:r>
          </a:p>
          <a:p>
            <a:pPr algn="l">
              <a:lnSpc>
                <a:spcPts val="2200"/>
              </a:lnSpc>
            </a:pPr>
            <a:r>
              <a:rPr lang="fr-FR" sz="1600" dirty="0">
                <a:solidFill>
                  <a:srgbClr val="000000"/>
                </a:solidFill>
                <a:latin typeface="Arial" charset="0"/>
                <a:cs typeface="Arial" charset="0"/>
              </a:rPr>
              <a:t>longueur de la circonférence terrestre par</a:t>
            </a:r>
          </a:p>
          <a:p>
            <a:pPr algn="l">
              <a:lnSpc>
                <a:spcPts val="2200"/>
              </a:lnSpc>
            </a:pPr>
            <a:r>
              <a:rPr lang="fr-FR" sz="1600" dirty="0" smtClean="0">
                <a:solidFill>
                  <a:srgbClr val="000000"/>
                </a:solidFill>
                <a:latin typeface="Arial" charset="0"/>
                <a:cs typeface="Arial" charset="0"/>
              </a:rPr>
              <a:t>une </a:t>
            </a:r>
            <a:r>
              <a:rPr lang="fr-FR" sz="1600" dirty="0">
                <a:solidFill>
                  <a:srgbClr val="000000"/>
                </a:solidFill>
                <a:latin typeface="Arial" charset="0"/>
                <a:cs typeface="Arial" charset="0"/>
              </a:rPr>
              <a:t>méthode à la fois</a:t>
            </a:r>
          </a:p>
          <a:p>
            <a:pPr algn="l">
              <a:lnSpc>
                <a:spcPts val="2200"/>
              </a:lnSpc>
            </a:pPr>
            <a:r>
              <a:rPr lang="fr-FR" sz="1600" dirty="0">
                <a:solidFill>
                  <a:srgbClr val="000000"/>
                </a:solidFill>
                <a:latin typeface="Arial" charset="0"/>
                <a:cs typeface="Arial" charset="0"/>
              </a:rPr>
              <a:t>astronomique et </a:t>
            </a:r>
          </a:p>
          <a:p>
            <a:pPr algn="l">
              <a:lnSpc>
                <a:spcPts val="2200"/>
              </a:lnSpc>
            </a:pPr>
            <a:r>
              <a:rPr lang="fr-FR" sz="1600" dirty="0">
                <a:solidFill>
                  <a:srgbClr val="000000"/>
                </a:solidFill>
                <a:latin typeface="Arial" charset="0"/>
                <a:cs typeface="Arial" charset="0"/>
              </a:rPr>
              <a:t>géométrique.</a:t>
            </a:r>
            <a:endParaRPr lang="fr-FR" sz="1800" dirty="0">
              <a:solidFill>
                <a:srgbClr val="000000"/>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age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9625" y="2482850"/>
            <a:ext cx="72390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itre 1"/>
          <p:cNvSpPr>
            <a:spLocks noGrp="1"/>
          </p:cNvSpPr>
          <p:nvPr>
            <p:ph type="title"/>
          </p:nvPr>
        </p:nvSpPr>
        <p:spPr/>
        <p:txBody>
          <a:bodyPr/>
          <a:lstStyle/>
          <a:p>
            <a:pPr eaLnBrk="1" hangingPunct="1"/>
            <a:r>
              <a:rPr lang="fr-FR">
                <a:solidFill>
                  <a:srgbClr val="1B4A6E"/>
                </a:solidFill>
                <a:latin typeface="Arial" charset="0"/>
                <a:ea typeface="ＭＳ Ｐゴシック" charset="0"/>
                <a:cs typeface="ＭＳ Ｐゴシック" charset="0"/>
              </a:rPr>
              <a:t>   L’antiquité</a:t>
            </a:r>
          </a:p>
        </p:txBody>
      </p:sp>
      <p:sp>
        <p:nvSpPr>
          <p:cNvPr id="20483"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a:t>
            </a:r>
            <a:r>
              <a:rPr kumimoji="0" lang="fr-FR" sz="800">
                <a:solidFill>
                  <a:srgbClr val="FFFFFF"/>
                </a:solidFill>
                <a:latin typeface="Arial" charset="0"/>
                <a:cs typeface="Arial" charset="0"/>
              </a:rPr>
              <a:t>Doerflinger</a:t>
            </a:r>
          </a:p>
        </p:txBody>
      </p:sp>
      <p:sp>
        <p:nvSpPr>
          <p:cNvPr id="20484" name="Espace réservé du pied de page 4"/>
          <p:cNvSpPr>
            <a:spLocks noGrp="1"/>
          </p:cNvSpPr>
          <p:nvPr>
            <p:ph type="ftr" sz="quarter" idx="11"/>
          </p:nvPr>
        </p:nvSpPr>
        <p:spPr>
          <a:xfrm rot="16200000">
            <a:off x="-355600" y="654050"/>
            <a:ext cx="1160463"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Historique - </a:t>
            </a:r>
            <a:r>
              <a:rPr kumimoji="0" lang="fr-FR" sz="800" dirty="0" smtClean="0">
                <a:solidFill>
                  <a:srgbClr val="FFFFFF"/>
                </a:solidFill>
              </a:rPr>
              <a:t>2016</a:t>
            </a:r>
            <a:endParaRPr kumimoji="0" lang="fr-FR" sz="800" dirty="0">
              <a:solidFill>
                <a:srgbClr val="FFFFFF"/>
              </a:solidFill>
            </a:endParaRPr>
          </a:p>
        </p:txBody>
      </p:sp>
      <p:sp>
        <p:nvSpPr>
          <p:cNvPr id="20485"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0E139747-7D29-4B4B-B66C-8AE83D50DB98}" type="slidenum">
              <a:rPr kumimoji="0" lang="fr-FR" sz="800">
                <a:solidFill>
                  <a:srgbClr val="FFFFFF"/>
                </a:solidFill>
              </a:rPr>
              <a:pPr eaLnBrk="1" hangingPunct="1"/>
              <a:t>12</a:t>
            </a:fld>
            <a:endParaRPr kumimoji="0" lang="fr-FR" sz="800">
              <a:solidFill>
                <a:srgbClr val="FFFFFF"/>
              </a:solidFill>
            </a:endParaRPr>
          </a:p>
        </p:txBody>
      </p:sp>
      <p:sp>
        <p:nvSpPr>
          <p:cNvPr id="20486" name="Rectangle 10"/>
          <p:cNvSpPr>
            <a:spLocks noChangeArrowheads="1"/>
          </p:cNvSpPr>
          <p:nvPr/>
        </p:nvSpPr>
        <p:spPr bwMode="auto">
          <a:xfrm>
            <a:off x="5797550" y="6053138"/>
            <a:ext cx="30924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fr-FR" i="1">
                <a:solidFill>
                  <a:schemeClr val="bg1"/>
                </a:solidFill>
                <a:latin typeface="Arial" charset="0"/>
              </a:rPr>
              <a:t>Méthode d'Ératosthène pour déterminer le rayon de la Terre</a:t>
            </a:r>
          </a:p>
          <a:p>
            <a:pPr algn="r"/>
            <a:r>
              <a:rPr lang="fr-FR" i="1">
                <a:solidFill>
                  <a:schemeClr val="bg1"/>
                </a:solidFill>
                <a:latin typeface="Arial" charset="0"/>
              </a:rPr>
              <a:t>(IIIe av. J.-C.)</a:t>
            </a:r>
          </a:p>
        </p:txBody>
      </p:sp>
      <p:sp>
        <p:nvSpPr>
          <p:cNvPr id="20487" name="Rectangle 6"/>
          <p:cNvSpPr>
            <a:spLocks noChangeArrowheads="1"/>
          </p:cNvSpPr>
          <p:nvPr/>
        </p:nvSpPr>
        <p:spPr bwMode="auto">
          <a:xfrm>
            <a:off x="698500" y="622300"/>
            <a:ext cx="81915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ts val="3000"/>
              </a:lnSpc>
            </a:pPr>
            <a:r>
              <a:rPr lang="fr-FR" sz="2000" b="1" dirty="0">
                <a:solidFill>
                  <a:srgbClr val="660066"/>
                </a:solidFill>
                <a:latin typeface="Arial" charset="0"/>
                <a:cs typeface="Arial" charset="0"/>
              </a:rPr>
              <a:t>L’apport des philosophes grecs </a:t>
            </a:r>
            <a:r>
              <a:rPr lang="fr-FR" b="1" dirty="0" smtClean="0">
                <a:solidFill>
                  <a:srgbClr val="660066"/>
                </a:solidFill>
                <a:latin typeface="Arial" charset="0"/>
                <a:cs typeface="Arial" charset="0"/>
              </a:rPr>
              <a:t>(à partir </a:t>
            </a:r>
            <a:r>
              <a:rPr lang="fr-FR" b="1" dirty="0">
                <a:solidFill>
                  <a:srgbClr val="660066"/>
                </a:solidFill>
                <a:latin typeface="Arial" charset="0"/>
                <a:cs typeface="Arial" charset="0"/>
              </a:rPr>
              <a:t>des Ve / IVe siècles av. J.-C.)</a:t>
            </a:r>
          </a:p>
        </p:txBody>
      </p:sp>
      <p:sp>
        <p:nvSpPr>
          <p:cNvPr id="25" name="ZoneTexte 24"/>
          <p:cNvSpPr txBox="1"/>
          <p:nvPr/>
        </p:nvSpPr>
        <p:spPr>
          <a:xfrm>
            <a:off x="698500" y="1263650"/>
            <a:ext cx="6440488" cy="1108075"/>
          </a:xfrm>
          <a:prstGeom prst="rect">
            <a:avLst/>
          </a:prstGeom>
          <a:noFill/>
          <a:ln w="38100" cmpd="sng">
            <a:solidFill>
              <a:schemeClr val="accent2">
                <a:lumMod val="50000"/>
              </a:schemeClr>
            </a:solidFill>
          </a:ln>
        </p:spPr>
        <p:txBody>
          <a:bodyPr>
            <a:spAutoFit/>
          </a:bodyPr>
          <a:lstStyle/>
          <a:p>
            <a:pPr algn="l">
              <a:tabLst>
                <a:tab pos="1250950" algn="l"/>
              </a:tabLst>
              <a:defRPr/>
            </a:pPr>
            <a:r>
              <a:rPr lang="fr-FR" sz="1600" b="1" u="sng" dirty="0">
                <a:solidFill>
                  <a:schemeClr val="bg1"/>
                </a:solidFill>
                <a:latin typeface="+mj-lt"/>
              </a:rPr>
              <a:t>Il cherche l’angle DHA</a:t>
            </a:r>
          </a:p>
          <a:p>
            <a:pPr algn="l">
              <a:tabLst>
                <a:tab pos="1250950" algn="l"/>
              </a:tabLst>
              <a:defRPr/>
            </a:pPr>
            <a:endParaRPr lang="fr-FR" sz="800" b="1" u="sng" dirty="0">
              <a:solidFill>
                <a:schemeClr val="bg1"/>
              </a:solidFill>
              <a:latin typeface="+mj-lt"/>
            </a:endParaRPr>
          </a:p>
          <a:p>
            <a:pPr algn="l">
              <a:tabLst>
                <a:tab pos="1250950" algn="l"/>
              </a:tabLst>
              <a:defRPr/>
            </a:pPr>
            <a:r>
              <a:rPr lang="fr-FR" sz="1600" b="1" dirty="0">
                <a:solidFill>
                  <a:schemeClr val="bg1"/>
                </a:solidFill>
                <a:latin typeface="+mj-lt"/>
              </a:rPr>
              <a:t>Il sait que : 	</a:t>
            </a:r>
            <a:r>
              <a:rPr lang="fr-FR" sz="1600" b="1" dirty="0">
                <a:solidFill>
                  <a:schemeClr val="accent2">
                    <a:lumMod val="50000"/>
                  </a:schemeClr>
                </a:solidFill>
                <a:latin typeface="+mj-lt"/>
              </a:rPr>
              <a:t>AH = 1 m		</a:t>
            </a:r>
            <a:r>
              <a:rPr lang="fr-FR" sz="1600" b="1" dirty="0">
                <a:solidFill>
                  <a:srgbClr val="000000"/>
                </a:solidFill>
                <a:latin typeface="Arial"/>
              </a:rPr>
              <a:t>Il mesure :     </a:t>
            </a:r>
            <a:r>
              <a:rPr lang="fr-FR" sz="1600" b="1" dirty="0">
                <a:solidFill>
                  <a:srgbClr val="FF0000"/>
                </a:solidFill>
                <a:latin typeface="Arial"/>
              </a:rPr>
              <a:t>DA = 12,6 cm</a:t>
            </a:r>
          </a:p>
          <a:p>
            <a:pPr algn="l">
              <a:tabLst>
                <a:tab pos="1250950" algn="l"/>
              </a:tabLst>
              <a:defRPr/>
            </a:pPr>
            <a:endParaRPr lang="fr-FR" sz="800" b="1" dirty="0">
              <a:solidFill>
                <a:srgbClr val="FF0000"/>
              </a:solidFill>
              <a:latin typeface="Arial"/>
            </a:endParaRPr>
          </a:p>
          <a:p>
            <a:pPr algn="l">
              <a:defRPr/>
            </a:pPr>
            <a:r>
              <a:rPr lang="fr-FR" sz="1600" b="1" dirty="0">
                <a:solidFill>
                  <a:srgbClr val="000000"/>
                </a:solidFill>
                <a:latin typeface="Arial"/>
              </a:rPr>
              <a:t>Tan </a:t>
            </a:r>
            <a:r>
              <a:rPr lang="fr-FR" sz="1600" b="1" dirty="0">
                <a:solidFill>
                  <a:srgbClr val="008000"/>
                </a:solidFill>
                <a:latin typeface="Arial"/>
              </a:rPr>
              <a:t>DHA</a:t>
            </a:r>
            <a:r>
              <a:rPr lang="fr-FR" sz="1600" b="1" dirty="0">
                <a:solidFill>
                  <a:srgbClr val="000000"/>
                </a:solidFill>
                <a:latin typeface="Arial"/>
              </a:rPr>
              <a:t> = </a:t>
            </a:r>
            <a:r>
              <a:rPr lang="fr-FR" sz="1600" b="1" dirty="0">
                <a:solidFill>
                  <a:srgbClr val="FF0000"/>
                </a:solidFill>
                <a:latin typeface="Arial"/>
              </a:rPr>
              <a:t>DA</a:t>
            </a:r>
            <a:r>
              <a:rPr lang="fr-FR" sz="1600" b="1" dirty="0">
                <a:solidFill>
                  <a:srgbClr val="000000"/>
                </a:solidFill>
                <a:latin typeface="Arial"/>
              </a:rPr>
              <a:t> / </a:t>
            </a:r>
            <a:r>
              <a:rPr lang="fr-FR" sz="1600" b="1" dirty="0">
                <a:solidFill>
                  <a:srgbClr val="99CCFF">
                    <a:lumMod val="50000"/>
                  </a:srgbClr>
                </a:solidFill>
                <a:latin typeface="Arial"/>
              </a:rPr>
              <a:t>AH </a:t>
            </a:r>
            <a:r>
              <a:rPr lang="fr-FR" sz="1600" b="1" dirty="0">
                <a:solidFill>
                  <a:srgbClr val="000000"/>
                </a:solidFill>
                <a:latin typeface="Arial"/>
              </a:rPr>
              <a:t>=</a:t>
            </a:r>
            <a:r>
              <a:rPr lang="fr-FR" sz="1600" b="1" dirty="0">
                <a:solidFill>
                  <a:srgbClr val="99CCFF">
                    <a:lumMod val="50000"/>
                  </a:srgbClr>
                </a:solidFill>
                <a:latin typeface="Arial"/>
              </a:rPr>
              <a:t> </a:t>
            </a:r>
            <a:r>
              <a:rPr lang="fr-FR" sz="1600" b="1" dirty="0">
                <a:solidFill>
                  <a:srgbClr val="FF0000"/>
                </a:solidFill>
                <a:latin typeface="Arial"/>
              </a:rPr>
              <a:t>0,126 </a:t>
            </a:r>
            <a:r>
              <a:rPr lang="fr-FR" sz="1600" b="1" dirty="0">
                <a:solidFill>
                  <a:srgbClr val="000000"/>
                </a:solidFill>
                <a:latin typeface="Arial"/>
              </a:rPr>
              <a:t>/ </a:t>
            </a:r>
            <a:r>
              <a:rPr lang="fr-FR" sz="1600" b="1" dirty="0" smtClean="0">
                <a:solidFill>
                  <a:srgbClr val="99CCFF">
                    <a:lumMod val="50000"/>
                  </a:srgbClr>
                </a:solidFill>
                <a:latin typeface="Arial"/>
              </a:rPr>
              <a:t>1     </a:t>
            </a:r>
            <a:r>
              <a:rPr lang="fr-FR" sz="1800" b="1" dirty="0" smtClean="0">
                <a:solidFill>
                  <a:srgbClr val="000000"/>
                </a:solidFill>
                <a:latin typeface="Arial"/>
                <a:ea typeface="Wingdings"/>
                <a:cs typeface="Wingdings"/>
                <a:sym typeface="Wingdings"/>
              </a:rPr>
              <a:t>  </a:t>
            </a:r>
            <a:r>
              <a:rPr lang="fr-FR" sz="1600" b="1" dirty="0">
                <a:solidFill>
                  <a:srgbClr val="000000"/>
                </a:solidFill>
                <a:latin typeface="Wingdings"/>
                <a:ea typeface="Wingdings"/>
                <a:cs typeface="Wingdings"/>
                <a:sym typeface="Wingdings"/>
              </a:rPr>
              <a:t>  </a:t>
            </a:r>
            <a:r>
              <a:rPr lang="fr-FR" sz="1600" b="1" dirty="0">
                <a:solidFill>
                  <a:srgbClr val="000000"/>
                </a:solidFill>
                <a:latin typeface="Arial"/>
              </a:rPr>
              <a:t> </a:t>
            </a:r>
            <a:r>
              <a:rPr lang="fr-FR" sz="1600" b="1" dirty="0">
                <a:solidFill>
                  <a:srgbClr val="008000"/>
                </a:solidFill>
                <a:latin typeface="Arial"/>
              </a:rPr>
              <a:t>DAH</a:t>
            </a:r>
            <a:r>
              <a:rPr lang="fr-FR" sz="1600" b="1" dirty="0">
                <a:solidFill>
                  <a:srgbClr val="000000"/>
                </a:solidFill>
                <a:latin typeface="Arial"/>
              </a:rPr>
              <a:t> ≈ </a:t>
            </a:r>
            <a:r>
              <a:rPr lang="fr-FR" sz="1600" b="1" dirty="0">
                <a:solidFill>
                  <a:srgbClr val="008000"/>
                </a:solidFill>
                <a:latin typeface="Arial"/>
              </a:rPr>
              <a:t>7,2°</a:t>
            </a:r>
            <a:r>
              <a:rPr lang="fr-FR" sz="1600" b="1" dirty="0">
                <a:solidFill>
                  <a:srgbClr val="000000"/>
                </a:solidFill>
                <a:latin typeface="Arial"/>
              </a:rPr>
              <a:t> ≈ </a:t>
            </a:r>
            <a:r>
              <a:rPr lang="fr-FR" sz="1600" b="1" dirty="0">
                <a:solidFill>
                  <a:srgbClr val="008000"/>
                </a:solidFill>
                <a:latin typeface="Arial"/>
              </a:rPr>
              <a:t>AOS</a:t>
            </a:r>
          </a:p>
        </p:txBody>
      </p:sp>
      <p:sp>
        <p:nvSpPr>
          <p:cNvPr id="11" name="ZoneTexte 10"/>
          <p:cNvSpPr txBox="1"/>
          <p:nvPr/>
        </p:nvSpPr>
        <p:spPr>
          <a:xfrm>
            <a:off x="698500" y="2632075"/>
            <a:ext cx="4438650" cy="1570038"/>
          </a:xfrm>
          <a:prstGeom prst="rect">
            <a:avLst/>
          </a:prstGeom>
          <a:noFill/>
          <a:ln w="38100" cmpd="sng">
            <a:solidFill>
              <a:schemeClr val="accent2">
                <a:lumMod val="50000"/>
              </a:schemeClr>
            </a:solidFill>
          </a:ln>
        </p:spPr>
        <p:txBody>
          <a:bodyPr>
            <a:spAutoFit/>
          </a:bodyPr>
          <a:lstStyle/>
          <a:p>
            <a:pPr algn="l">
              <a:defRPr/>
            </a:pPr>
            <a:r>
              <a:rPr lang="fr-FR" sz="1600" b="1" u="sng" dirty="0">
                <a:solidFill>
                  <a:srgbClr val="000000"/>
                </a:solidFill>
                <a:latin typeface="Arial"/>
              </a:rPr>
              <a:t>Il Cherche la circonférence de la terre : P</a:t>
            </a:r>
          </a:p>
          <a:p>
            <a:pPr algn="l">
              <a:defRPr/>
            </a:pPr>
            <a:endParaRPr lang="fr-FR" sz="800" b="1" u="sng" dirty="0">
              <a:solidFill>
                <a:srgbClr val="000000"/>
              </a:solidFill>
              <a:latin typeface="Arial"/>
            </a:endParaRPr>
          </a:p>
          <a:p>
            <a:pPr algn="l">
              <a:tabLst>
                <a:tab pos="1250950" algn="l"/>
              </a:tabLst>
              <a:defRPr/>
            </a:pPr>
            <a:r>
              <a:rPr lang="fr-FR" sz="1600" b="1" dirty="0">
                <a:solidFill>
                  <a:srgbClr val="000000"/>
                </a:solidFill>
                <a:latin typeface="Arial"/>
              </a:rPr>
              <a:t>Il sait que : 	</a:t>
            </a:r>
            <a:r>
              <a:rPr lang="fr-FR" sz="1600" b="1" dirty="0">
                <a:solidFill>
                  <a:schemeClr val="accent2">
                    <a:lumMod val="50000"/>
                  </a:schemeClr>
                </a:solidFill>
                <a:latin typeface="Arial"/>
              </a:rPr>
              <a:t>DHA ≈ 7,2°</a:t>
            </a:r>
          </a:p>
          <a:p>
            <a:pPr algn="l">
              <a:tabLst>
                <a:tab pos="1250950" algn="l"/>
              </a:tabLst>
              <a:defRPr/>
            </a:pPr>
            <a:r>
              <a:rPr lang="fr-FR" sz="1600" b="1" dirty="0">
                <a:solidFill>
                  <a:schemeClr val="accent2">
                    <a:lumMod val="50000"/>
                  </a:schemeClr>
                </a:solidFill>
                <a:latin typeface="Arial"/>
              </a:rPr>
              <a:t>	</a:t>
            </a:r>
            <a:r>
              <a:rPr lang="fr-FR" sz="1600" b="1" dirty="0">
                <a:solidFill>
                  <a:srgbClr val="0066CC"/>
                </a:solidFill>
                <a:latin typeface="Arial"/>
              </a:rPr>
              <a:t>DHA = AOS</a:t>
            </a:r>
          </a:p>
          <a:p>
            <a:pPr algn="l">
              <a:tabLst>
                <a:tab pos="1250950" algn="l"/>
              </a:tabLst>
              <a:defRPr/>
            </a:pPr>
            <a:r>
              <a:rPr lang="fr-FR" sz="1600" b="1" dirty="0">
                <a:solidFill>
                  <a:srgbClr val="000000"/>
                </a:solidFill>
                <a:latin typeface="Arial"/>
              </a:rPr>
              <a:t>Il mesure : </a:t>
            </a:r>
            <a:r>
              <a:rPr lang="fr-FR" sz="1600" b="1" dirty="0">
                <a:solidFill>
                  <a:srgbClr val="0066CC"/>
                </a:solidFill>
                <a:latin typeface="Arial"/>
              </a:rPr>
              <a:t>	</a:t>
            </a:r>
            <a:r>
              <a:rPr lang="fr-FR" sz="1600" b="1" dirty="0">
                <a:solidFill>
                  <a:srgbClr val="FF0000"/>
                </a:solidFill>
                <a:latin typeface="Arial"/>
              </a:rPr>
              <a:t>AS</a:t>
            </a:r>
            <a:r>
              <a:rPr lang="fr-FR" sz="1600" b="1" dirty="0">
                <a:solidFill>
                  <a:srgbClr val="FF0000"/>
                </a:solidFill>
                <a:latin typeface="Arial"/>
                <a:sym typeface="Wingdings"/>
              </a:rPr>
              <a:t> = </a:t>
            </a:r>
            <a:r>
              <a:rPr lang="fr-FR" sz="1600" b="1" dirty="0">
                <a:solidFill>
                  <a:srgbClr val="FF0000"/>
                </a:solidFill>
                <a:latin typeface="Arial"/>
              </a:rPr>
              <a:t>5000 stades</a:t>
            </a:r>
          </a:p>
          <a:p>
            <a:pPr algn="l">
              <a:tabLst>
                <a:tab pos="1250950" algn="l"/>
              </a:tabLst>
              <a:defRPr/>
            </a:pPr>
            <a:endParaRPr lang="fr-FR" sz="800" b="1" dirty="0">
              <a:solidFill>
                <a:srgbClr val="FF0000"/>
              </a:solidFill>
              <a:latin typeface="Arial"/>
            </a:endParaRPr>
          </a:p>
          <a:p>
            <a:pPr algn="l">
              <a:defRPr/>
            </a:pPr>
            <a:r>
              <a:rPr lang="fr-FR" sz="1600" b="1" dirty="0">
                <a:solidFill>
                  <a:srgbClr val="000000"/>
                </a:solidFill>
                <a:latin typeface="Arial"/>
              </a:rPr>
              <a:t>P = </a:t>
            </a:r>
            <a:r>
              <a:rPr lang="fr-FR" sz="1600" b="1" dirty="0">
                <a:solidFill>
                  <a:srgbClr val="FF0000"/>
                </a:solidFill>
                <a:latin typeface="Arial"/>
              </a:rPr>
              <a:t>5000</a:t>
            </a:r>
            <a:r>
              <a:rPr lang="fr-FR" sz="1600" b="1" dirty="0">
                <a:solidFill>
                  <a:srgbClr val="0066CC"/>
                </a:solidFill>
                <a:latin typeface="Arial"/>
              </a:rPr>
              <a:t> </a:t>
            </a:r>
            <a:r>
              <a:rPr lang="fr-FR" sz="1600" b="1" dirty="0">
                <a:solidFill>
                  <a:srgbClr val="000000"/>
                </a:solidFill>
                <a:latin typeface="Arial"/>
              </a:rPr>
              <a:t>/ </a:t>
            </a:r>
            <a:r>
              <a:rPr lang="fr-FR" sz="1600" b="1" dirty="0">
                <a:solidFill>
                  <a:srgbClr val="0066CC"/>
                </a:solidFill>
                <a:latin typeface="Arial"/>
              </a:rPr>
              <a:t>7,2</a:t>
            </a:r>
            <a:r>
              <a:rPr lang="fr-FR" sz="1600" b="1" dirty="0">
                <a:solidFill>
                  <a:srgbClr val="000000"/>
                </a:solidFill>
                <a:latin typeface="Arial"/>
              </a:rPr>
              <a:t>*360 </a:t>
            </a:r>
            <a:r>
              <a:rPr lang="fr-FR" sz="1600" b="1" dirty="0">
                <a:solidFill>
                  <a:srgbClr val="000000"/>
                </a:solidFill>
              </a:rPr>
              <a:t>≈</a:t>
            </a:r>
            <a:r>
              <a:rPr lang="fr-FR" sz="1600" b="1" dirty="0">
                <a:solidFill>
                  <a:srgbClr val="000000"/>
                </a:solidFill>
                <a:latin typeface="Arial"/>
              </a:rPr>
              <a:t> </a:t>
            </a:r>
            <a:r>
              <a:rPr lang="fr-FR" sz="1600" b="1" dirty="0">
                <a:solidFill>
                  <a:srgbClr val="008000"/>
                </a:solidFill>
                <a:latin typeface="Arial"/>
              </a:rPr>
              <a:t>250000 stades</a:t>
            </a:r>
            <a:endParaRPr lang="fr-FR" sz="1600" b="1" dirty="0">
              <a:solidFill>
                <a:srgbClr val="FF0000"/>
              </a:solidFill>
              <a:latin typeface="Arial"/>
            </a:endParaRPr>
          </a:p>
        </p:txBody>
      </p:sp>
      <p:sp>
        <p:nvSpPr>
          <p:cNvPr id="20490" name="ZoneTexte 3"/>
          <p:cNvSpPr txBox="1">
            <a:spLocks noChangeArrowheads="1"/>
          </p:cNvSpPr>
          <p:nvPr/>
        </p:nvSpPr>
        <p:spPr bwMode="auto">
          <a:xfrm>
            <a:off x="6307138" y="2868613"/>
            <a:ext cx="6842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lang="fr-FR" sz="1800" b="1">
                <a:solidFill>
                  <a:srgbClr val="008000"/>
                </a:solidFill>
                <a:latin typeface="ＭＳ ゴシック" charset="0"/>
                <a:ea typeface="ＭＳ ゴシック" charset="0"/>
                <a:cs typeface="ＭＳ ゴシック" charset="0"/>
              </a:rPr>
              <a:t>∧</a:t>
            </a:r>
            <a:endParaRPr lang="fr-FR" sz="1800" b="1">
              <a:solidFill>
                <a:srgbClr val="008000"/>
              </a:solidFill>
              <a:latin typeface="Arial" charset="0"/>
            </a:endParaRPr>
          </a:p>
          <a:p>
            <a:pPr eaLnBrk="1" hangingPunct="1"/>
            <a:r>
              <a:rPr lang="fr-FR" sz="1800" b="1">
                <a:solidFill>
                  <a:srgbClr val="008000"/>
                </a:solidFill>
                <a:latin typeface="Arial" charset="0"/>
              </a:rPr>
              <a:t>DHA</a:t>
            </a:r>
            <a:endParaRPr lang="fr-FR" sz="1800">
              <a:solidFill>
                <a:srgbClr val="008000"/>
              </a:solidFill>
            </a:endParaRPr>
          </a:p>
        </p:txBody>
      </p:sp>
      <p:sp>
        <p:nvSpPr>
          <p:cNvPr id="5" name="Ellipse 4"/>
          <p:cNvSpPr>
            <a:spLocks noChangeArrowheads="1"/>
          </p:cNvSpPr>
          <p:nvPr/>
        </p:nvSpPr>
        <p:spPr bwMode="auto">
          <a:xfrm>
            <a:off x="2079625" y="4591050"/>
            <a:ext cx="3913188" cy="3903663"/>
          </a:xfrm>
          <a:prstGeom prst="ellipse">
            <a:avLst/>
          </a:pr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2" name="ZoneTexte 11"/>
          <p:cNvSpPr txBox="1"/>
          <p:nvPr/>
        </p:nvSpPr>
        <p:spPr>
          <a:xfrm>
            <a:off x="698500" y="4483100"/>
            <a:ext cx="3186113" cy="2184400"/>
          </a:xfrm>
          <a:prstGeom prst="rect">
            <a:avLst/>
          </a:prstGeom>
          <a:solidFill>
            <a:srgbClr val="FFFFFF"/>
          </a:solidFill>
          <a:ln w="38100" cmpd="sng">
            <a:solidFill>
              <a:schemeClr val="accent2">
                <a:lumMod val="50000"/>
              </a:schemeClr>
            </a:solidFill>
          </a:ln>
        </p:spPr>
        <p:txBody>
          <a:bodyPr>
            <a:spAutoFit/>
          </a:bodyPr>
          <a:lstStyle/>
          <a:p>
            <a:pPr algn="l">
              <a:defRPr/>
            </a:pPr>
            <a:r>
              <a:rPr lang="fr-FR" sz="1600" b="1" u="sng" dirty="0">
                <a:solidFill>
                  <a:srgbClr val="000000"/>
                </a:solidFill>
                <a:latin typeface="Arial"/>
              </a:rPr>
              <a:t>Il Cherche le rayon terrestre : r</a:t>
            </a:r>
          </a:p>
          <a:p>
            <a:pPr algn="l">
              <a:defRPr/>
            </a:pPr>
            <a:endParaRPr lang="fr-FR" sz="800" b="1" u="sng" dirty="0">
              <a:solidFill>
                <a:srgbClr val="000000"/>
              </a:solidFill>
              <a:latin typeface="Arial"/>
            </a:endParaRPr>
          </a:p>
          <a:p>
            <a:pPr algn="l">
              <a:defRPr/>
            </a:pPr>
            <a:r>
              <a:rPr lang="fr-FR" sz="1600" b="1" dirty="0">
                <a:solidFill>
                  <a:srgbClr val="000000"/>
                </a:solidFill>
                <a:latin typeface="Arial"/>
              </a:rPr>
              <a:t>Il sait que </a:t>
            </a:r>
            <a:r>
              <a:rPr lang="fr-FR" sz="1600" b="1" dirty="0">
                <a:solidFill>
                  <a:schemeClr val="accent2">
                    <a:lumMod val="50000"/>
                  </a:schemeClr>
                </a:solidFill>
                <a:latin typeface="Arial"/>
              </a:rPr>
              <a:t>:  P = 250000 stades</a:t>
            </a:r>
          </a:p>
          <a:p>
            <a:pPr algn="l">
              <a:tabLst>
                <a:tab pos="1166813" algn="l"/>
              </a:tabLst>
              <a:defRPr/>
            </a:pPr>
            <a:r>
              <a:rPr lang="fr-FR" sz="1600" b="1" dirty="0">
                <a:solidFill>
                  <a:schemeClr val="accent2">
                    <a:lumMod val="50000"/>
                  </a:schemeClr>
                </a:solidFill>
                <a:latin typeface="Arial"/>
              </a:rPr>
              <a:t>	</a:t>
            </a:r>
            <a:r>
              <a:rPr lang="fr-FR" sz="1600" b="1" dirty="0">
                <a:solidFill>
                  <a:srgbClr val="99CCFF">
                    <a:lumMod val="50000"/>
                  </a:srgbClr>
                </a:solidFill>
                <a:latin typeface="Arial"/>
              </a:rPr>
              <a:t>1 stade = 157,5 m</a:t>
            </a:r>
          </a:p>
          <a:p>
            <a:pPr algn="l">
              <a:tabLst>
                <a:tab pos="1166813" algn="l"/>
              </a:tabLst>
              <a:defRPr/>
            </a:pPr>
            <a:endParaRPr lang="fr-FR" sz="800" b="1" dirty="0">
              <a:solidFill>
                <a:srgbClr val="99CCFF">
                  <a:lumMod val="50000"/>
                </a:srgbClr>
              </a:solidFill>
              <a:latin typeface="Arial"/>
            </a:endParaRPr>
          </a:p>
          <a:p>
            <a:pPr algn="l">
              <a:defRPr/>
            </a:pPr>
            <a:r>
              <a:rPr lang="fr-FR" sz="1600" b="1" dirty="0">
                <a:solidFill>
                  <a:srgbClr val="008000"/>
                </a:solidFill>
                <a:latin typeface="Arial"/>
              </a:rPr>
              <a:t>r </a:t>
            </a:r>
            <a:r>
              <a:rPr lang="fr-FR" sz="1600" b="1" dirty="0">
                <a:solidFill>
                  <a:srgbClr val="000000"/>
                </a:solidFill>
                <a:latin typeface="Arial"/>
              </a:rPr>
              <a:t>= </a:t>
            </a:r>
            <a:r>
              <a:rPr lang="fr-FR" sz="1600" b="1" dirty="0">
                <a:solidFill>
                  <a:srgbClr val="008000"/>
                </a:solidFill>
                <a:latin typeface="Arial"/>
              </a:rPr>
              <a:t>250000</a:t>
            </a:r>
            <a:r>
              <a:rPr lang="fr-FR" sz="1600" b="1" dirty="0">
                <a:solidFill>
                  <a:srgbClr val="000000"/>
                </a:solidFill>
                <a:latin typeface="Arial"/>
              </a:rPr>
              <a:t> /</a:t>
            </a:r>
            <a:r>
              <a:rPr lang="fr-FR" sz="1600" b="1" dirty="0">
                <a:solidFill>
                  <a:srgbClr val="008000"/>
                </a:solidFill>
                <a:latin typeface="Arial"/>
              </a:rPr>
              <a:t> </a:t>
            </a:r>
            <a:r>
              <a:rPr lang="fr-FR" sz="1600" b="1" dirty="0">
                <a:solidFill>
                  <a:srgbClr val="000000"/>
                </a:solidFill>
                <a:latin typeface="Arial"/>
              </a:rPr>
              <a:t>2 π </a:t>
            </a:r>
            <a:r>
              <a:rPr lang="fr-FR" sz="1600" b="1" dirty="0">
                <a:solidFill>
                  <a:srgbClr val="000000"/>
                </a:solidFill>
              </a:rPr>
              <a:t>≈ </a:t>
            </a:r>
            <a:r>
              <a:rPr lang="fr-FR" sz="1600" b="1" dirty="0">
                <a:solidFill>
                  <a:srgbClr val="008000"/>
                </a:solidFill>
                <a:latin typeface="Arial"/>
              </a:rPr>
              <a:t>39789 stades</a:t>
            </a:r>
          </a:p>
          <a:p>
            <a:pPr algn="l">
              <a:defRPr/>
            </a:pPr>
            <a:endParaRPr lang="fr-FR" sz="800" b="1" dirty="0">
              <a:solidFill>
                <a:srgbClr val="008000"/>
              </a:solidFill>
              <a:latin typeface="Arial"/>
            </a:endParaRPr>
          </a:p>
          <a:p>
            <a:pPr algn="l">
              <a:defRPr/>
            </a:pPr>
            <a:endParaRPr lang="fr-FR" sz="800" b="1" dirty="0">
              <a:solidFill>
                <a:srgbClr val="008000"/>
              </a:solidFill>
              <a:latin typeface="Arial"/>
            </a:endParaRPr>
          </a:p>
          <a:p>
            <a:pPr algn="l">
              <a:defRPr/>
            </a:pPr>
            <a:endParaRPr lang="fr-FR" sz="800" b="1" dirty="0">
              <a:solidFill>
                <a:srgbClr val="008000"/>
              </a:solidFill>
              <a:latin typeface="Arial"/>
            </a:endParaRPr>
          </a:p>
          <a:p>
            <a:pPr algn="l">
              <a:defRPr/>
            </a:pPr>
            <a:endParaRPr lang="fr-FR" sz="800" b="1" dirty="0">
              <a:solidFill>
                <a:srgbClr val="008000"/>
              </a:solidFill>
              <a:latin typeface="Arial"/>
            </a:endParaRPr>
          </a:p>
          <a:p>
            <a:pPr algn="l">
              <a:defRPr/>
            </a:pPr>
            <a:endParaRPr lang="fr-FR" sz="800" b="1" dirty="0">
              <a:solidFill>
                <a:srgbClr val="008000"/>
              </a:solidFill>
              <a:latin typeface="Arial"/>
            </a:endParaRPr>
          </a:p>
          <a:p>
            <a:pPr algn="l">
              <a:defRPr/>
            </a:pPr>
            <a:endParaRPr lang="fr-FR" sz="800" b="1" dirty="0">
              <a:solidFill>
                <a:srgbClr val="008000"/>
              </a:solidFill>
              <a:latin typeface="Arial"/>
            </a:endParaRPr>
          </a:p>
          <a:p>
            <a:pPr algn="l">
              <a:defRPr/>
            </a:pPr>
            <a:endParaRPr lang="fr-FR" sz="800" b="1" dirty="0">
              <a:solidFill>
                <a:srgbClr val="008000"/>
              </a:solidFill>
              <a:latin typeface="Arial"/>
            </a:endParaRPr>
          </a:p>
        </p:txBody>
      </p:sp>
      <p:cxnSp>
        <p:nvCxnSpPr>
          <p:cNvPr id="7" name="Connecteur droit 6"/>
          <p:cNvCxnSpPr>
            <a:cxnSpLocks noChangeShapeType="1"/>
          </p:cNvCxnSpPr>
          <p:nvPr/>
        </p:nvCxnSpPr>
        <p:spPr bwMode="auto">
          <a:xfrm flipH="1">
            <a:off x="4016375" y="5653088"/>
            <a:ext cx="1781175" cy="90170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cxnSp>
      <p:sp>
        <p:nvSpPr>
          <p:cNvPr id="3" name="ZoneTexte 2"/>
          <p:cNvSpPr txBox="1"/>
          <p:nvPr/>
        </p:nvSpPr>
        <p:spPr>
          <a:xfrm>
            <a:off x="1204913" y="5918200"/>
            <a:ext cx="2190750" cy="585788"/>
          </a:xfrm>
          <a:prstGeom prst="rect">
            <a:avLst/>
          </a:prstGeom>
          <a:solidFill>
            <a:schemeClr val="bg1"/>
          </a:solidFill>
        </p:spPr>
        <p:txBody>
          <a:bodyPr>
            <a:spAutoFit/>
          </a:bodyPr>
          <a:lstStyle/>
          <a:p>
            <a:pPr>
              <a:defRPr/>
            </a:pPr>
            <a:endParaRPr lang="fr-FR" sz="800" b="1" dirty="0">
              <a:solidFill>
                <a:srgbClr val="FFFFFF"/>
              </a:solidFill>
              <a:latin typeface="Arial"/>
            </a:endParaRPr>
          </a:p>
          <a:p>
            <a:pPr>
              <a:defRPr/>
            </a:pPr>
            <a:r>
              <a:rPr lang="fr-FR" sz="1600" b="1" dirty="0">
                <a:solidFill>
                  <a:srgbClr val="FFFFFF"/>
                </a:solidFill>
                <a:latin typeface="Arial"/>
              </a:rPr>
              <a:t>Soit r </a:t>
            </a:r>
            <a:r>
              <a:rPr lang="fr-FR" sz="1600" b="1" dirty="0">
                <a:solidFill>
                  <a:srgbClr val="FFFFFF"/>
                </a:solidFill>
              </a:rPr>
              <a:t>≈ </a:t>
            </a:r>
            <a:r>
              <a:rPr lang="fr-FR" sz="1600" b="1" dirty="0">
                <a:solidFill>
                  <a:srgbClr val="FFFFFF"/>
                </a:solidFill>
                <a:latin typeface="Arial"/>
              </a:rPr>
              <a:t>6267 km</a:t>
            </a:r>
            <a:endParaRPr lang="fr-FR" sz="1600" dirty="0">
              <a:solidFill>
                <a:srgbClr val="FFFFFF"/>
              </a:solidFill>
            </a:endParaRPr>
          </a:p>
          <a:p>
            <a:pPr>
              <a:defRPr/>
            </a:pPr>
            <a:endParaRPr lang="fr-FR" sz="800"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19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1999"/>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xit" presetSubtype="21" fill="hold" grpId="1" nodeType="clickEffect">
                                  <p:stCondLst>
                                    <p:cond delay="0"/>
                                  </p:stCondLst>
                                  <p:childTnLst>
                                    <p:animEffect transition="out" filter="barn(inVertical)">
                                      <p:cBhvr>
                                        <p:cTn id="14" dur="100"/>
                                        <p:tgtEl>
                                          <p:spTgt spid="5"/>
                                        </p:tgtEl>
                                      </p:cBhvr>
                                    </p:animEffect>
                                    <p:set>
                                      <p:cBhvr>
                                        <p:cTn id="15" dur="1" fill="hold">
                                          <p:stCondLst>
                                            <p:cond delay="99"/>
                                          </p:stCondLst>
                                        </p:cTn>
                                        <p:tgtEl>
                                          <p:spTgt spid="5"/>
                                        </p:tgtEl>
                                        <p:attrNameLst>
                                          <p:attrName>style.visibility</p:attrName>
                                        </p:attrNameLst>
                                      </p:cBhvr>
                                      <p:to>
                                        <p:strVal val="hidden"/>
                                      </p:to>
                                    </p:set>
                                  </p:childTnLst>
                                </p:cTn>
                              </p:par>
                              <p:par>
                                <p:cTn id="16" presetID="16" presetClass="exit" presetSubtype="21" fill="hold" nodeType="withEffect">
                                  <p:stCondLst>
                                    <p:cond delay="0"/>
                                  </p:stCondLst>
                                  <p:childTnLst>
                                    <p:animEffect transition="out" filter="barn(inVertical)">
                                      <p:cBhvr>
                                        <p:cTn id="17" dur="100"/>
                                        <p:tgtEl>
                                          <p:spTgt spid="7"/>
                                        </p:tgtEl>
                                      </p:cBhvr>
                                    </p:animEffect>
                                    <p:set>
                                      <p:cBhvr>
                                        <p:cTn id="18" dur="1" fill="hold">
                                          <p:stCondLst>
                                            <p:cond delay="99"/>
                                          </p:stCondLst>
                                        </p:cTn>
                                        <p:tgtEl>
                                          <p:spTgt spid="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209"/>
                                          </p:stCondLst>
                                        </p:cTn>
                                        <p:tgtEl>
                                          <p:spTgt spid="2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2"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50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1" grpId="0" animBg="1"/>
      <p:bldP spid="5" grpId="0" animBg="1"/>
      <p:bldP spid="5" grpId="1" animBg="1"/>
      <p:bldP spid="5" grpId="2" animBg="1"/>
      <p:bldP spid="1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re 1"/>
          <p:cNvSpPr>
            <a:spLocks noGrp="1"/>
          </p:cNvSpPr>
          <p:nvPr>
            <p:ph type="title"/>
          </p:nvPr>
        </p:nvSpPr>
        <p:spPr/>
        <p:txBody>
          <a:bodyPr/>
          <a:lstStyle/>
          <a:p>
            <a:pPr eaLnBrk="1" hangingPunct="1"/>
            <a:r>
              <a:rPr lang="fr-FR">
                <a:solidFill>
                  <a:srgbClr val="1B4A6E"/>
                </a:solidFill>
                <a:latin typeface="Arial" charset="0"/>
                <a:ea typeface="ＭＳ Ｐゴシック" charset="0"/>
                <a:cs typeface="ＭＳ Ｐゴシック" charset="0"/>
              </a:rPr>
              <a:t>   Le moyen âge</a:t>
            </a:r>
          </a:p>
        </p:txBody>
      </p:sp>
      <p:sp>
        <p:nvSpPr>
          <p:cNvPr id="21506"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a:t>
            </a:r>
            <a:r>
              <a:rPr kumimoji="0" lang="fr-FR" sz="800">
                <a:solidFill>
                  <a:srgbClr val="FFFFFF"/>
                </a:solidFill>
                <a:latin typeface="Arial" charset="0"/>
                <a:cs typeface="Arial" charset="0"/>
              </a:rPr>
              <a:t>Doerflinger</a:t>
            </a:r>
          </a:p>
        </p:txBody>
      </p:sp>
      <p:sp>
        <p:nvSpPr>
          <p:cNvPr id="21507" name="Espace réservé du pied de page 4"/>
          <p:cNvSpPr>
            <a:spLocks noGrp="1"/>
          </p:cNvSpPr>
          <p:nvPr>
            <p:ph type="ftr" sz="quarter" idx="11"/>
          </p:nvPr>
        </p:nvSpPr>
        <p:spPr>
          <a:xfrm rot="16200000">
            <a:off x="-355600" y="654050"/>
            <a:ext cx="1160463"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Historique - </a:t>
            </a:r>
            <a:r>
              <a:rPr kumimoji="0" lang="fr-FR" sz="800" dirty="0" smtClean="0">
                <a:solidFill>
                  <a:srgbClr val="FFFFFF"/>
                </a:solidFill>
              </a:rPr>
              <a:t>2016</a:t>
            </a:r>
            <a:endParaRPr kumimoji="0" lang="fr-FR" sz="800" dirty="0">
              <a:solidFill>
                <a:srgbClr val="FFFFFF"/>
              </a:solidFill>
            </a:endParaRPr>
          </a:p>
        </p:txBody>
      </p:sp>
      <p:sp>
        <p:nvSpPr>
          <p:cNvPr id="21508"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A4D57C61-6E1F-4C44-BDF9-DB59FA2B0112}" type="slidenum">
              <a:rPr kumimoji="0" lang="fr-FR" sz="800">
                <a:solidFill>
                  <a:srgbClr val="FFFFFF"/>
                </a:solidFill>
              </a:rPr>
              <a:pPr eaLnBrk="1" hangingPunct="1"/>
              <a:t>13</a:t>
            </a:fld>
            <a:endParaRPr kumimoji="0" lang="fr-FR" sz="800">
              <a:solidFill>
                <a:srgbClr val="FFFFFF"/>
              </a:solidFill>
            </a:endParaRPr>
          </a:p>
        </p:txBody>
      </p:sp>
      <p:sp>
        <p:nvSpPr>
          <p:cNvPr id="21509" name="Rectangle 6"/>
          <p:cNvSpPr>
            <a:spLocks noChangeArrowheads="1"/>
          </p:cNvSpPr>
          <p:nvPr/>
        </p:nvSpPr>
        <p:spPr bwMode="auto">
          <a:xfrm>
            <a:off x="698500" y="622300"/>
            <a:ext cx="81915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ts val="2200"/>
              </a:lnSpc>
            </a:pPr>
            <a:r>
              <a:rPr lang="fr-FR" sz="1600">
                <a:solidFill>
                  <a:srgbClr val="000000"/>
                </a:solidFill>
                <a:latin typeface="Arial" charset="0"/>
                <a:cs typeface="Arial" charset="0"/>
              </a:rPr>
              <a:t>La science antique continue à fructifier dans le monde arabo-musulman alors que quelques théologiens continue à adopter la théologie biblique et l’idée d’une terre plate (Saint Augustin,…)(absurdité d’humains vivant la tête en bas !).</a:t>
            </a:r>
          </a:p>
        </p:txBody>
      </p:sp>
      <p:sp>
        <p:nvSpPr>
          <p:cNvPr id="21510" name="Rectangle 10"/>
          <p:cNvSpPr>
            <a:spLocks noChangeArrowheads="1"/>
          </p:cNvSpPr>
          <p:nvPr/>
        </p:nvSpPr>
        <p:spPr bwMode="auto">
          <a:xfrm>
            <a:off x="441325" y="5884863"/>
            <a:ext cx="26447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fr-FR" i="1">
                <a:solidFill>
                  <a:schemeClr val="bg1"/>
                </a:solidFill>
                <a:latin typeface="Arial" charset="0"/>
              </a:rPr>
              <a:t>Cosmographie de Ptomémée par Schenk et Valk</a:t>
            </a:r>
          </a:p>
          <a:p>
            <a:pPr algn="r"/>
            <a:r>
              <a:rPr lang="fr-FR" i="1">
                <a:solidFill>
                  <a:schemeClr val="bg1"/>
                </a:solidFill>
                <a:latin typeface="Arial" charset="0"/>
              </a:rPr>
              <a:t>(XVII-XVIII siècles)</a:t>
            </a:r>
          </a:p>
        </p:txBody>
      </p:sp>
      <p:pic>
        <p:nvPicPr>
          <p:cNvPr id="21511" name="Imag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51188" y="1830388"/>
            <a:ext cx="5734050" cy="47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Rectangle 6"/>
          <p:cNvSpPr>
            <a:spLocks noChangeArrowheads="1"/>
          </p:cNvSpPr>
          <p:nvPr/>
        </p:nvSpPr>
        <p:spPr bwMode="auto">
          <a:xfrm>
            <a:off x="714375" y="1844675"/>
            <a:ext cx="242411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ts val="2200"/>
              </a:lnSpc>
              <a:tabLst>
                <a:tab pos="6811963" algn="l"/>
              </a:tabLst>
            </a:pPr>
            <a:r>
              <a:rPr lang="fr-FR" sz="1600">
                <a:solidFill>
                  <a:srgbClr val="000000"/>
                </a:solidFill>
                <a:latin typeface="Arial" charset="0"/>
                <a:cs typeface="Arial" charset="0"/>
              </a:rPr>
              <a:t>A cette époque on admet une </a:t>
            </a:r>
            <a:r>
              <a:rPr lang="fr-FR" sz="1600" b="1">
                <a:solidFill>
                  <a:srgbClr val="000000"/>
                </a:solidFill>
                <a:latin typeface="Arial" charset="0"/>
                <a:cs typeface="Arial" charset="0"/>
              </a:rPr>
              <a:t>terre sphérique placée au centre du monde formé d’un emboîtement de sphères</a:t>
            </a:r>
            <a:r>
              <a:rPr lang="fr-FR" sz="1600">
                <a:solidFill>
                  <a:srgbClr val="000000"/>
                </a:solidFill>
                <a:latin typeface="Arial" charset="0"/>
                <a:cs typeface="Arial" charset="0"/>
              </a:rPr>
              <a:t>.</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re 1"/>
          <p:cNvSpPr>
            <a:spLocks noGrp="1"/>
          </p:cNvSpPr>
          <p:nvPr>
            <p:ph type="title"/>
          </p:nvPr>
        </p:nvSpPr>
        <p:spPr/>
        <p:txBody>
          <a:bodyPr/>
          <a:lstStyle/>
          <a:p>
            <a:pPr eaLnBrk="1" hangingPunct="1"/>
            <a:r>
              <a:rPr lang="fr-FR">
                <a:solidFill>
                  <a:srgbClr val="1B4A6E"/>
                </a:solidFill>
                <a:latin typeface="Arial" charset="0"/>
                <a:ea typeface="ＭＳ Ｐゴシック" charset="0"/>
                <a:cs typeface="ＭＳ Ｐゴシック" charset="0"/>
              </a:rPr>
              <a:t>   La renaissance</a:t>
            </a:r>
          </a:p>
        </p:txBody>
      </p:sp>
      <p:sp>
        <p:nvSpPr>
          <p:cNvPr id="22530"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a:t>
            </a:r>
            <a:r>
              <a:rPr kumimoji="0" lang="fr-FR" sz="800">
                <a:solidFill>
                  <a:srgbClr val="FFFFFF"/>
                </a:solidFill>
                <a:latin typeface="Arial" charset="0"/>
                <a:cs typeface="Arial" charset="0"/>
              </a:rPr>
              <a:t>Doerflinger</a:t>
            </a:r>
          </a:p>
        </p:txBody>
      </p:sp>
      <p:sp>
        <p:nvSpPr>
          <p:cNvPr id="22531" name="Espace réservé du pied de page 4"/>
          <p:cNvSpPr>
            <a:spLocks noGrp="1"/>
          </p:cNvSpPr>
          <p:nvPr>
            <p:ph type="ftr" sz="quarter" idx="11"/>
          </p:nvPr>
        </p:nvSpPr>
        <p:spPr>
          <a:xfrm rot="16200000">
            <a:off x="-355600" y="654050"/>
            <a:ext cx="1160463"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Historique - </a:t>
            </a:r>
            <a:r>
              <a:rPr kumimoji="0" lang="fr-FR" sz="800" dirty="0" smtClean="0">
                <a:solidFill>
                  <a:srgbClr val="FFFFFF"/>
                </a:solidFill>
              </a:rPr>
              <a:t>2016</a:t>
            </a:r>
            <a:endParaRPr kumimoji="0" lang="fr-FR" sz="800" dirty="0">
              <a:solidFill>
                <a:srgbClr val="FFFFFF"/>
              </a:solidFill>
            </a:endParaRPr>
          </a:p>
        </p:txBody>
      </p:sp>
      <p:sp>
        <p:nvSpPr>
          <p:cNvPr id="22532"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820C8926-352F-3C4E-8473-8E7748D3A1F6}" type="slidenum">
              <a:rPr kumimoji="0" lang="fr-FR" sz="800">
                <a:solidFill>
                  <a:srgbClr val="FFFFFF"/>
                </a:solidFill>
              </a:rPr>
              <a:pPr eaLnBrk="1" hangingPunct="1"/>
              <a:t>14</a:t>
            </a:fld>
            <a:endParaRPr kumimoji="0" lang="fr-FR" sz="800">
              <a:solidFill>
                <a:srgbClr val="FFFFFF"/>
              </a:solidFill>
            </a:endParaRPr>
          </a:p>
        </p:txBody>
      </p:sp>
      <p:sp>
        <p:nvSpPr>
          <p:cNvPr id="22533" name="Rectangle 6"/>
          <p:cNvSpPr>
            <a:spLocks noChangeArrowheads="1"/>
          </p:cNvSpPr>
          <p:nvPr/>
        </p:nvSpPr>
        <p:spPr bwMode="auto">
          <a:xfrm>
            <a:off x="698500" y="603250"/>
            <a:ext cx="81915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ts val="2200"/>
              </a:lnSpc>
            </a:pPr>
            <a:r>
              <a:rPr lang="fr-FR" sz="1600">
                <a:solidFill>
                  <a:srgbClr val="000000"/>
                </a:solidFill>
                <a:latin typeface="Arial" charset="0"/>
                <a:cs typeface="Arial" charset="0"/>
              </a:rPr>
              <a:t>Il faut attendre la période des grandes </a:t>
            </a:r>
            <a:r>
              <a:rPr lang="fr-FR" sz="1600" b="1">
                <a:solidFill>
                  <a:srgbClr val="000000"/>
                </a:solidFill>
                <a:latin typeface="Arial" charset="0"/>
                <a:cs typeface="Arial" charset="0"/>
              </a:rPr>
              <a:t>découvertes maritimes </a:t>
            </a:r>
            <a:r>
              <a:rPr lang="fr-FR" sz="1600">
                <a:solidFill>
                  <a:srgbClr val="000000"/>
                </a:solidFill>
                <a:latin typeface="Arial" charset="0"/>
                <a:cs typeface="Arial" charset="0"/>
              </a:rPr>
              <a:t>(C. Colomb, 1492 ; Magellan, 1520,..) pour que la question des dimensions du globe se repose à nouveau. </a:t>
            </a:r>
          </a:p>
          <a:p>
            <a:pPr algn="l">
              <a:lnSpc>
                <a:spcPts val="2200"/>
              </a:lnSpc>
            </a:pPr>
            <a:endParaRPr lang="fr-FR" sz="1600">
              <a:solidFill>
                <a:srgbClr val="000000"/>
              </a:solidFill>
              <a:latin typeface="Arial" charset="0"/>
              <a:cs typeface="Arial" charset="0"/>
            </a:endParaRPr>
          </a:p>
          <a:p>
            <a:pPr algn="l">
              <a:lnSpc>
                <a:spcPts val="2200"/>
              </a:lnSpc>
            </a:pPr>
            <a:r>
              <a:rPr lang="fr-FR" sz="1600" b="1">
                <a:solidFill>
                  <a:srgbClr val="000000"/>
                </a:solidFill>
                <a:latin typeface="Arial" charset="0"/>
                <a:cs typeface="Arial" charset="0"/>
              </a:rPr>
              <a:t>Mercator </a:t>
            </a:r>
            <a:r>
              <a:rPr lang="fr-FR" sz="1600">
                <a:solidFill>
                  <a:srgbClr val="000000"/>
                </a:solidFill>
                <a:latin typeface="Arial" charset="0"/>
                <a:cs typeface="Arial" charset="0"/>
              </a:rPr>
              <a:t>introduit un nouveau type de projection cartographique adapté aux navigateurs (apparition de la perspective ou de la projection chez les peintres de la renaissance). </a:t>
            </a:r>
          </a:p>
          <a:p>
            <a:pPr algn="l">
              <a:lnSpc>
                <a:spcPts val="2200"/>
              </a:lnSpc>
            </a:pPr>
            <a:endParaRPr lang="fr-FR" sz="1600">
              <a:solidFill>
                <a:srgbClr val="000000"/>
              </a:solidFill>
              <a:latin typeface="Arial" charset="0"/>
              <a:cs typeface="Arial" charset="0"/>
            </a:endParaRPr>
          </a:p>
          <a:p>
            <a:pPr algn="l">
              <a:lnSpc>
                <a:spcPts val="2200"/>
              </a:lnSpc>
            </a:pPr>
            <a:r>
              <a:rPr lang="fr-FR" sz="1600" b="1">
                <a:solidFill>
                  <a:srgbClr val="000000"/>
                </a:solidFill>
                <a:latin typeface="Arial" charset="0"/>
                <a:cs typeface="Arial" charset="0"/>
              </a:rPr>
              <a:t>Le métier d’arpenteur est créé </a:t>
            </a:r>
            <a:r>
              <a:rPr lang="fr-FR" sz="1600">
                <a:solidFill>
                  <a:srgbClr val="000000"/>
                </a:solidFill>
                <a:latin typeface="Arial" charset="0"/>
                <a:cs typeface="Arial" charset="0"/>
              </a:rPr>
              <a:t>au XIIIème siècle (cadastre).</a:t>
            </a:r>
          </a:p>
          <a:p>
            <a:pPr algn="l">
              <a:lnSpc>
                <a:spcPts val="2200"/>
              </a:lnSpc>
            </a:pPr>
            <a:endParaRPr lang="fr-FR" sz="1600">
              <a:solidFill>
                <a:srgbClr val="000000"/>
              </a:solidFill>
              <a:latin typeface="Arial" charset="0"/>
              <a:cs typeface="Arial" charset="0"/>
            </a:endParaRPr>
          </a:p>
          <a:p>
            <a:pPr algn="l">
              <a:lnSpc>
                <a:spcPts val="2200"/>
              </a:lnSpc>
            </a:pPr>
            <a:r>
              <a:rPr lang="fr-FR" sz="1600" b="1">
                <a:solidFill>
                  <a:srgbClr val="000000"/>
                </a:solidFill>
                <a:latin typeface="Arial" charset="0"/>
                <a:cs typeface="Arial" charset="0"/>
              </a:rPr>
              <a:t>Fernel</a:t>
            </a:r>
            <a:r>
              <a:rPr lang="fr-FR" sz="1600">
                <a:solidFill>
                  <a:srgbClr val="000000"/>
                </a:solidFill>
                <a:latin typeface="Arial" charset="0"/>
                <a:cs typeface="Arial" charset="0"/>
              </a:rPr>
              <a:t>, médecin d’Henri II, mesura  en 1525 la distance du méridien entre Paris et Amiens à l’aide des roues d’un carrosse et d’un cadran.  Reprenant la méthode d'Eratosthène, il s'éloigne de Paris vers le nord jusqu'à trouver une hauteur méridienne du Soleil plus faible de 1°. </a:t>
            </a:r>
          </a:p>
          <a:p>
            <a:pPr algn="l">
              <a:lnSpc>
                <a:spcPts val="2200"/>
              </a:lnSpc>
            </a:pPr>
            <a:endParaRPr lang="fr-FR" sz="1600">
              <a:solidFill>
                <a:srgbClr val="000000"/>
              </a:solidFill>
              <a:latin typeface="Arial" charset="0"/>
              <a:cs typeface="Arial" charset="0"/>
            </a:endParaRPr>
          </a:p>
          <a:p>
            <a:pPr algn="l">
              <a:lnSpc>
                <a:spcPts val="2200"/>
              </a:lnSpc>
            </a:pPr>
            <a:r>
              <a:rPr lang="fr-FR" sz="1600">
                <a:solidFill>
                  <a:srgbClr val="000000"/>
                </a:solidFill>
                <a:latin typeface="Arial" charset="0"/>
                <a:cs typeface="Arial" charset="0"/>
              </a:rPr>
              <a:t>C’est en </a:t>
            </a:r>
            <a:r>
              <a:rPr lang="fr-FR" sz="1600" b="1">
                <a:solidFill>
                  <a:srgbClr val="000000"/>
                </a:solidFill>
                <a:latin typeface="Arial" charset="0"/>
                <a:cs typeface="Arial" charset="0"/>
              </a:rPr>
              <a:t>1533 </a:t>
            </a:r>
            <a:r>
              <a:rPr lang="fr-FR" sz="1600">
                <a:solidFill>
                  <a:srgbClr val="000000"/>
                </a:solidFill>
                <a:latin typeface="Arial" charset="0"/>
                <a:cs typeface="Arial" charset="0"/>
              </a:rPr>
              <a:t>que </a:t>
            </a:r>
            <a:r>
              <a:rPr lang="fr-FR" sz="1600" b="1">
                <a:solidFill>
                  <a:srgbClr val="000000"/>
                </a:solidFill>
                <a:latin typeface="Arial" charset="0"/>
                <a:cs typeface="Arial" charset="0"/>
              </a:rPr>
              <a:t>Gemma Frisius </a:t>
            </a:r>
            <a:r>
              <a:rPr lang="fr-FR" sz="1600">
                <a:solidFill>
                  <a:srgbClr val="000000"/>
                </a:solidFill>
                <a:latin typeface="Arial" charset="0"/>
                <a:cs typeface="Arial" charset="0"/>
              </a:rPr>
              <a:t>pose les fondements de la géodésie moderne en décrivant les principes de </a:t>
            </a:r>
            <a:r>
              <a:rPr lang="fr-FR" sz="1600" b="1">
                <a:solidFill>
                  <a:srgbClr val="660066"/>
                </a:solidFill>
                <a:latin typeface="Arial" charset="0"/>
                <a:cs typeface="Arial" charset="0"/>
              </a:rPr>
              <a:t>la triangulation moderne</a:t>
            </a:r>
            <a:r>
              <a:rPr lang="fr-FR" sz="1600">
                <a:solidFill>
                  <a:srgbClr val="000000"/>
                </a:solidFill>
                <a:latin typeface="Arial" charset="0"/>
                <a:cs typeface="Arial" charset="0"/>
              </a:rPr>
              <a:t>. En mesurant la longueur d'un côté de départ (la base) et l'ensemble des angles, on peut par trigonométrie établir la longueur de tous les côtés des triangles. Il reste à orienter le réseau de triangles par rapport au méridien pour connaître par projection la distance entre les deux lieux. La détermination de la différence de latitude se fait par l'observation de la distance zénithale d'une même étoile.</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re 1"/>
          <p:cNvSpPr>
            <a:spLocks noGrp="1"/>
          </p:cNvSpPr>
          <p:nvPr>
            <p:ph type="title"/>
          </p:nvPr>
        </p:nvSpPr>
        <p:spPr/>
        <p:txBody>
          <a:bodyPr/>
          <a:lstStyle/>
          <a:p>
            <a:pPr eaLnBrk="1" hangingPunct="1"/>
            <a:r>
              <a:rPr lang="fr-FR">
                <a:solidFill>
                  <a:srgbClr val="1B4A6E"/>
                </a:solidFill>
                <a:latin typeface="Arial" charset="0"/>
                <a:ea typeface="ＭＳ Ｐゴシック" charset="0"/>
                <a:cs typeface="ＭＳ Ｐゴシック" charset="0"/>
              </a:rPr>
              <a:t>   La renaissance</a:t>
            </a:r>
          </a:p>
        </p:txBody>
      </p:sp>
      <p:sp>
        <p:nvSpPr>
          <p:cNvPr id="23554"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a:t>
            </a:r>
            <a:r>
              <a:rPr kumimoji="0" lang="fr-FR" sz="800">
                <a:solidFill>
                  <a:srgbClr val="FFFFFF"/>
                </a:solidFill>
                <a:latin typeface="Arial" charset="0"/>
                <a:cs typeface="Arial" charset="0"/>
              </a:rPr>
              <a:t>Doerflinger</a:t>
            </a:r>
          </a:p>
        </p:txBody>
      </p:sp>
      <p:sp>
        <p:nvSpPr>
          <p:cNvPr id="23555" name="Espace réservé du pied de page 4"/>
          <p:cNvSpPr>
            <a:spLocks noGrp="1"/>
          </p:cNvSpPr>
          <p:nvPr>
            <p:ph type="ftr" sz="quarter" idx="11"/>
          </p:nvPr>
        </p:nvSpPr>
        <p:spPr>
          <a:xfrm rot="16200000">
            <a:off x="-355600" y="654050"/>
            <a:ext cx="1160463"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Historique - </a:t>
            </a:r>
            <a:r>
              <a:rPr kumimoji="0" lang="fr-FR" sz="800" dirty="0" smtClean="0">
                <a:solidFill>
                  <a:srgbClr val="FFFFFF"/>
                </a:solidFill>
              </a:rPr>
              <a:t>2016</a:t>
            </a:r>
            <a:endParaRPr kumimoji="0" lang="fr-FR" sz="800" dirty="0">
              <a:solidFill>
                <a:srgbClr val="FFFFFF"/>
              </a:solidFill>
            </a:endParaRPr>
          </a:p>
        </p:txBody>
      </p:sp>
      <p:sp>
        <p:nvSpPr>
          <p:cNvPr id="23556"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87631922-F57D-6946-8815-3A23A1143EDF}" type="slidenum">
              <a:rPr kumimoji="0" lang="fr-FR" sz="800">
                <a:solidFill>
                  <a:srgbClr val="FFFFFF"/>
                </a:solidFill>
              </a:rPr>
              <a:pPr eaLnBrk="1" hangingPunct="1"/>
              <a:t>15</a:t>
            </a:fld>
            <a:endParaRPr kumimoji="0" lang="fr-FR" sz="800">
              <a:solidFill>
                <a:srgbClr val="FFFFFF"/>
              </a:solidFill>
            </a:endParaRPr>
          </a:p>
        </p:txBody>
      </p:sp>
      <p:sp>
        <p:nvSpPr>
          <p:cNvPr id="23557" name="Rectangle 9"/>
          <p:cNvSpPr>
            <a:spLocks noChangeArrowheads="1"/>
          </p:cNvSpPr>
          <p:nvPr/>
        </p:nvSpPr>
        <p:spPr bwMode="auto">
          <a:xfrm>
            <a:off x="744538" y="5780088"/>
            <a:ext cx="80502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fr-FR" i="1">
                <a:solidFill>
                  <a:schemeClr val="bg1"/>
                </a:solidFill>
                <a:latin typeface="Arial" charset="0"/>
              </a:rPr>
              <a:t>Mesure de la largeur d'une rivière au XVI siècle. On se sert d'une triangulation au moyen d'un compas de visée. L'illustration est tirée d'un livre de Hulsius qui à l'époque constituait le traité le plus complet sur le quadrant et son application en astronomie et en topométrie.</a:t>
            </a:r>
          </a:p>
        </p:txBody>
      </p:sp>
      <p:pic>
        <p:nvPicPr>
          <p:cNvPr id="23558" name="Imag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5013" y="566738"/>
            <a:ext cx="6786562"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re 1"/>
          <p:cNvSpPr>
            <a:spLocks noGrp="1"/>
          </p:cNvSpPr>
          <p:nvPr>
            <p:ph type="title"/>
          </p:nvPr>
        </p:nvSpPr>
        <p:spPr/>
        <p:txBody>
          <a:bodyPr/>
          <a:lstStyle/>
          <a:p>
            <a:pPr eaLnBrk="1" hangingPunct="1"/>
            <a:r>
              <a:rPr lang="fr-FR">
                <a:solidFill>
                  <a:srgbClr val="1B4A6E"/>
                </a:solidFill>
                <a:latin typeface="Arial" charset="0"/>
                <a:ea typeface="ＭＳ Ｐゴシック" charset="0"/>
                <a:cs typeface="ＭＳ Ｐゴシック" charset="0"/>
              </a:rPr>
              <a:t>   La renaissance</a:t>
            </a:r>
          </a:p>
        </p:txBody>
      </p:sp>
      <p:sp>
        <p:nvSpPr>
          <p:cNvPr id="24578"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a:t>
            </a:r>
            <a:r>
              <a:rPr kumimoji="0" lang="fr-FR" sz="800">
                <a:solidFill>
                  <a:srgbClr val="FFFFFF"/>
                </a:solidFill>
                <a:latin typeface="Arial" charset="0"/>
                <a:cs typeface="Arial" charset="0"/>
              </a:rPr>
              <a:t>Doerflinger</a:t>
            </a:r>
          </a:p>
        </p:txBody>
      </p:sp>
      <p:sp>
        <p:nvSpPr>
          <p:cNvPr id="24579" name="Espace réservé du pied de page 4"/>
          <p:cNvSpPr>
            <a:spLocks noGrp="1"/>
          </p:cNvSpPr>
          <p:nvPr>
            <p:ph type="ftr" sz="quarter" idx="11"/>
          </p:nvPr>
        </p:nvSpPr>
        <p:spPr>
          <a:xfrm rot="16200000">
            <a:off x="-355600" y="654050"/>
            <a:ext cx="1160463"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Historique - </a:t>
            </a:r>
            <a:r>
              <a:rPr kumimoji="0" lang="fr-FR" sz="800" dirty="0" smtClean="0">
                <a:solidFill>
                  <a:srgbClr val="FFFFFF"/>
                </a:solidFill>
              </a:rPr>
              <a:t>2016</a:t>
            </a:r>
            <a:endParaRPr kumimoji="0" lang="fr-FR" sz="800" dirty="0">
              <a:solidFill>
                <a:srgbClr val="FFFFFF"/>
              </a:solidFill>
            </a:endParaRPr>
          </a:p>
        </p:txBody>
      </p:sp>
      <p:sp>
        <p:nvSpPr>
          <p:cNvPr id="24580"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F710B02E-AFE5-D74F-9820-D23F1D4E08E4}" type="slidenum">
              <a:rPr kumimoji="0" lang="fr-FR" sz="800">
                <a:solidFill>
                  <a:srgbClr val="FFFFFF"/>
                </a:solidFill>
              </a:rPr>
              <a:pPr eaLnBrk="1" hangingPunct="1"/>
              <a:t>16</a:t>
            </a:fld>
            <a:endParaRPr kumimoji="0" lang="fr-FR" sz="800">
              <a:solidFill>
                <a:srgbClr val="FFFFFF"/>
              </a:solidFill>
            </a:endParaRPr>
          </a:p>
        </p:txBody>
      </p:sp>
      <p:sp>
        <p:nvSpPr>
          <p:cNvPr id="24581" name="Rectangle 9"/>
          <p:cNvSpPr>
            <a:spLocks noChangeArrowheads="1"/>
          </p:cNvSpPr>
          <p:nvPr/>
        </p:nvSpPr>
        <p:spPr bwMode="auto">
          <a:xfrm>
            <a:off x="2624138" y="6334125"/>
            <a:ext cx="5981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fr-FR" i="1">
                <a:solidFill>
                  <a:schemeClr val="bg1"/>
                </a:solidFill>
                <a:latin typeface="Arial" charset="0"/>
              </a:rPr>
              <a:t>Triangulation géodésique entre Paris et Dunkerque pour mesurer la méridienne de France (1683-1718)</a:t>
            </a:r>
          </a:p>
        </p:txBody>
      </p:sp>
      <p:pic>
        <p:nvPicPr>
          <p:cNvPr id="24582" name="Imag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4688" y="366713"/>
            <a:ext cx="1973262" cy="649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Imag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3450" y="538163"/>
            <a:ext cx="5070475"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12"/>
          <p:cNvSpPr>
            <a:spLocks noChangeArrowheads="1"/>
          </p:cNvSpPr>
          <p:nvPr/>
        </p:nvSpPr>
        <p:spPr bwMode="auto">
          <a:xfrm>
            <a:off x="3965575" y="5518150"/>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fr-FR" i="1">
                <a:solidFill>
                  <a:schemeClr val="bg1"/>
                </a:solidFill>
                <a:latin typeface="Arial" charset="0"/>
              </a:rPr>
              <a:t>Schéma général de la triangulation réalisée pour mesurer la méridienne de France entre 1683 et 1718</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8"/>
          <p:cNvSpPr>
            <a:spLocks noChangeArrowheads="1"/>
          </p:cNvSpPr>
          <p:nvPr/>
        </p:nvSpPr>
        <p:spPr bwMode="auto">
          <a:xfrm>
            <a:off x="5653088" y="1778000"/>
            <a:ext cx="2259012" cy="328613"/>
          </a:xfrm>
          <a:prstGeom prst="rect">
            <a:avLst/>
          </a:prstGeom>
          <a:solidFill>
            <a:srgbClr val="66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p>
        </p:txBody>
      </p:sp>
      <p:sp>
        <p:nvSpPr>
          <p:cNvPr id="25602" name="Titre 1"/>
          <p:cNvSpPr>
            <a:spLocks noGrp="1"/>
          </p:cNvSpPr>
          <p:nvPr>
            <p:ph type="title"/>
          </p:nvPr>
        </p:nvSpPr>
        <p:spPr/>
        <p:txBody>
          <a:bodyPr/>
          <a:lstStyle/>
          <a:p>
            <a:pPr eaLnBrk="1" hangingPunct="1"/>
            <a:r>
              <a:rPr lang="fr-FR">
                <a:solidFill>
                  <a:srgbClr val="1B4A6E"/>
                </a:solidFill>
                <a:latin typeface="Arial" charset="0"/>
                <a:ea typeface="ＭＳ Ｐゴシック" charset="0"/>
                <a:cs typeface="ＭＳ Ｐゴシック" charset="0"/>
              </a:rPr>
              <a:t>   La renaissance</a:t>
            </a:r>
          </a:p>
        </p:txBody>
      </p:sp>
      <p:sp>
        <p:nvSpPr>
          <p:cNvPr id="25603"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a:t>
            </a:r>
            <a:r>
              <a:rPr kumimoji="0" lang="fr-FR" sz="800">
                <a:solidFill>
                  <a:srgbClr val="FFFFFF"/>
                </a:solidFill>
                <a:latin typeface="Arial" charset="0"/>
                <a:cs typeface="Arial" charset="0"/>
              </a:rPr>
              <a:t>Doerflinger</a:t>
            </a:r>
          </a:p>
        </p:txBody>
      </p:sp>
      <p:sp>
        <p:nvSpPr>
          <p:cNvPr id="25604" name="Espace réservé du pied de page 4"/>
          <p:cNvSpPr>
            <a:spLocks noGrp="1"/>
          </p:cNvSpPr>
          <p:nvPr>
            <p:ph type="ftr" sz="quarter" idx="11"/>
          </p:nvPr>
        </p:nvSpPr>
        <p:spPr>
          <a:xfrm rot="16200000">
            <a:off x="-355600" y="654050"/>
            <a:ext cx="1160463"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Historique - </a:t>
            </a:r>
            <a:r>
              <a:rPr kumimoji="0" lang="fr-FR" sz="800" dirty="0" smtClean="0">
                <a:solidFill>
                  <a:srgbClr val="FFFFFF"/>
                </a:solidFill>
              </a:rPr>
              <a:t>2016</a:t>
            </a:r>
            <a:endParaRPr kumimoji="0" lang="fr-FR" sz="800" dirty="0">
              <a:solidFill>
                <a:srgbClr val="FFFFFF"/>
              </a:solidFill>
            </a:endParaRPr>
          </a:p>
        </p:txBody>
      </p:sp>
      <p:sp>
        <p:nvSpPr>
          <p:cNvPr id="25605"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3832EED7-DF5B-934A-AD6B-772060868EFD}" type="slidenum">
              <a:rPr kumimoji="0" lang="fr-FR" sz="800">
                <a:solidFill>
                  <a:srgbClr val="FFFFFF"/>
                </a:solidFill>
              </a:rPr>
              <a:pPr eaLnBrk="1" hangingPunct="1"/>
              <a:t>17</a:t>
            </a:fld>
            <a:endParaRPr kumimoji="0" lang="fr-FR" sz="800">
              <a:solidFill>
                <a:srgbClr val="FFFFFF"/>
              </a:solidFill>
            </a:endParaRPr>
          </a:p>
        </p:txBody>
      </p:sp>
      <p:sp>
        <p:nvSpPr>
          <p:cNvPr id="25606" name="Rectangle 6"/>
          <p:cNvSpPr>
            <a:spLocks noChangeArrowheads="1"/>
          </p:cNvSpPr>
          <p:nvPr/>
        </p:nvSpPr>
        <p:spPr bwMode="auto">
          <a:xfrm>
            <a:off x="698500" y="603250"/>
            <a:ext cx="8191500" cy="601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ts val="2200"/>
              </a:lnSpc>
            </a:pPr>
            <a:endParaRPr lang="fr-FR" sz="1600">
              <a:solidFill>
                <a:srgbClr val="000000"/>
              </a:solidFill>
              <a:latin typeface="Arial" charset="0"/>
              <a:cs typeface="Arial" charset="0"/>
            </a:endParaRPr>
          </a:p>
          <a:p>
            <a:pPr algn="l">
              <a:lnSpc>
                <a:spcPts val="2200"/>
              </a:lnSpc>
            </a:pPr>
            <a:r>
              <a:rPr lang="fr-FR" sz="2000" b="1">
                <a:solidFill>
                  <a:srgbClr val="660066"/>
                </a:solidFill>
                <a:latin typeface="Arial" charset="0"/>
                <a:cs typeface="Arial" charset="0"/>
              </a:rPr>
              <a:t>Et le Soleil détrôna la Terre</a:t>
            </a:r>
          </a:p>
          <a:p>
            <a:pPr algn="l">
              <a:lnSpc>
                <a:spcPts val="2200"/>
              </a:lnSpc>
            </a:pPr>
            <a:endParaRPr lang="fr-FR" sz="1600">
              <a:solidFill>
                <a:srgbClr val="000000"/>
              </a:solidFill>
              <a:latin typeface="Arial" charset="0"/>
              <a:cs typeface="Arial" charset="0"/>
            </a:endParaRPr>
          </a:p>
          <a:p>
            <a:pPr algn="l">
              <a:lnSpc>
                <a:spcPts val="2200"/>
              </a:lnSpc>
            </a:pPr>
            <a:r>
              <a:rPr lang="fr-FR" sz="1600">
                <a:solidFill>
                  <a:srgbClr val="000000"/>
                </a:solidFill>
                <a:latin typeface="Arial" charset="0"/>
                <a:cs typeface="Arial" charset="0"/>
              </a:rPr>
              <a:t>Pendant cette époque s’engage tout un </a:t>
            </a:r>
            <a:r>
              <a:rPr lang="fr-FR" sz="1600" b="1">
                <a:solidFill>
                  <a:srgbClr val="000000"/>
                </a:solidFill>
                <a:latin typeface="Arial" charset="0"/>
                <a:cs typeface="Arial" charset="0"/>
              </a:rPr>
              <a:t>débat </a:t>
            </a:r>
            <a:r>
              <a:rPr lang="fr-FR" sz="1600">
                <a:solidFill>
                  <a:srgbClr val="000000"/>
                </a:solidFill>
                <a:latin typeface="Arial" charset="0"/>
                <a:cs typeface="Arial" charset="0"/>
              </a:rPr>
              <a:t>contradictoire entre l’idée d’un univers </a:t>
            </a:r>
            <a:r>
              <a:rPr lang="fr-FR" sz="1600" b="1">
                <a:solidFill>
                  <a:srgbClr val="000000"/>
                </a:solidFill>
                <a:latin typeface="Arial" charset="0"/>
                <a:cs typeface="Arial" charset="0"/>
              </a:rPr>
              <a:t>géocentrique </a:t>
            </a:r>
            <a:r>
              <a:rPr lang="fr-FR" sz="1600">
                <a:solidFill>
                  <a:srgbClr val="000000"/>
                </a:solidFill>
                <a:latin typeface="Arial" charset="0"/>
                <a:cs typeface="Arial" charset="0"/>
              </a:rPr>
              <a:t>(conception aristotélicien)  et celle d’un </a:t>
            </a:r>
            <a:r>
              <a:rPr lang="fr-FR" sz="1600" b="1">
                <a:solidFill>
                  <a:srgbClr val="FFFFFF"/>
                </a:solidFill>
                <a:latin typeface="Arial" charset="0"/>
                <a:cs typeface="Arial" charset="0"/>
              </a:rPr>
              <a:t>univers héliocentrique </a:t>
            </a:r>
            <a:r>
              <a:rPr lang="fr-FR" sz="1600">
                <a:solidFill>
                  <a:srgbClr val="000000"/>
                </a:solidFill>
                <a:latin typeface="Arial" charset="0"/>
                <a:cs typeface="Arial" charset="0"/>
              </a:rPr>
              <a:t>(</a:t>
            </a:r>
            <a:r>
              <a:rPr lang="fr-FR" sz="1600" b="1">
                <a:solidFill>
                  <a:srgbClr val="000000"/>
                </a:solidFill>
                <a:latin typeface="Arial" charset="0"/>
                <a:cs typeface="Arial" charset="0"/>
              </a:rPr>
              <a:t>Copernic</a:t>
            </a:r>
            <a:r>
              <a:rPr lang="fr-FR" sz="1600">
                <a:solidFill>
                  <a:srgbClr val="000000"/>
                </a:solidFill>
                <a:latin typeface="Arial" charset="0"/>
                <a:cs typeface="Arial" charset="0"/>
              </a:rPr>
              <a:t>, 1473-1543 ; Galilée, 1522-1591). Les interdits sur la théorie de l’héliocentrique  furent levés en 1741 et 1757 par Benoît XIV.</a:t>
            </a:r>
          </a:p>
          <a:p>
            <a:pPr algn="l">
              <a:lnSpc>
                <a:spcPts val="2200"/>
              </a:lnSpc>
            </a:pPr>
            <a:endParaRPr lang="fr-FR" sz="1600">
              <a:solidFill>
                <a:srgbClr val="000000"/>
              </a:solidFill>
              <a:latin typeface="Arial" charset="0"/>
              <a:cs typeface="Arial" charset="0"/>
            </a:endParaRPr>
          </a:p>
          <a:p>
            <a:pPr algn="l">
              <a:lnSpc>
                <a:spcPts val="2200"/>
              </a:lnSpc>
            </a:pPr>
            <a:endParaRPr lang="fr-FR" sz="1600">
              <a:solidFill>
                <a:srgbClr val="000000"/>
              </a:solidFill>
              <a:latin typeface="Arial" charset="0"/>
              <a:cs typeface="Arial" charset="0"/>
            </a:endParaRPr>
          </a:p>
          <a:p>
            <a:pPr algn="l">
              <a:lnSpc>
                <a:spcPts val="2200"/>
              </a:lnSpc>
            </a:pPr>
            <a:endParaRPr lang="fr-FR" sz="1600">
              <a:solidFill>
                <a:srgbClr val="000000"/>
              </a:solidFill>
              <a:latin typeface="Arial" charset="0"/>
              <a:cs typeface="Arial" charset="0"/>
            </a:endParaRPr>
          </a:p>
          <a:p>
            <a:pPr algn="l">
              <a:lnSpc>
                <a:spcPts val="2200"/>
              </a:lnSpc>
            </a:pPr>
            <a:endParaRPr lang="fr-FR" sz="1600">
              <a:solidFill>
                <a:srgbClr val="000000"/>
              </a:solidFill>
              <a:latin typeface="Arial" charset="0"/>
              <a:cs typeface="Arial" charset="0"/>
            </a:endParaRPr>
          </a:p>
          <a:p>
            <a:pPr algn="l">
              <a:lnSpc>
                <a:spcPts val="2200"/>
              </a:lnSpc>
            </a:pPr>
            <a:endParaRPr lang="fr-FR" sz="1600">
              <a:solidFill>
                <a:srgbClr val="000000"/>
              </a:solidFill>
              <a:latin typeface="Arial" charset="0"/>
              <a:cs typeface="Arial" charset="0"/>
            </a:endParaRPr>
          </a:p>
          <a:p>
            <a:pPr algn="l">
              <a:lnSpc>
                <a:spcPts val="2200"/>
              </a:lnSpc>
            </a:pPr>
            <a:endParaRPr lang="fr-FR" sz="1600">
              <a:solidFill>
                <a:srgbClr val="000000"/>
              </a:solidFill>
              <a:latin typeface="Arial" charset="0"/>
              <a:cs typeface="Arial" charset="0"/>
            </a:endParaRPr>
          </a:p>
          <a:p>
            <a:pPr algn="l">
              <a:lnSpc>
                <a:spcPts val="2200"/>
              </a:lnSpc>
            </a:pPr>
            <a:endParaRPr lang="fr-FR" sz="1600">
              <a:solidFill>
                <a:srgbClr val="000000"/>
              </a:solidFill>
              <a:latin typeface="Arial" charset="0"/>
              <a:cs typeface="Arial" charset="0"/>
            </a:endParaRPr>
          </a:p>
          <a:p>
            <a:pPr algn="l">
              <a:lnSpc>
                <a:spcPts val="2200"/>
              </a:lnSpc>
            </a:pPr>
            <a:endParaRPr lang="fr-FR" sz="1600">
              <a:solidFill>
                <a:srgbClr val="000000"/>
              </a:solidFill>
              <a:latin typeface="Arial" charset="0"/>
              <a:cs typeface="Arial" charset="0"/>
            </a:endParaRPr>
          </a:p>
          <a:p>
            <a:pPr algn="l">
              <a:lnSpc>
                <a:spcPts val="2200"/>
              </a:lnSpc>
            </a:pPr>
            <a:endParaRPr lang="fr-FR" sz="1600">
              <a:solidFill>
                <a:srgbClr val="000000"/>
              </a:solidFill>
              <a:latin typeface="Arial" charset="0"/>
              <a:cs typeface="Arial" charset="0"/>
            </a:endParaRPr>
          </a:p>
          <a:p>
            <a:pPr algn="l">
              <a:lnSpc>
                <a:spcPts val="2200"/>
              </a:lnSpc>
            </a:pPr>
            <a:endParaRPr lang="fr-FR" sz="1600">
              <a:solidFill>
                <a:srgbClr val="000000"/>
              </a:solidFill>
              <a:latin typeface="Arial" charset="0"/>
              <a:cs typeface="Arial" charset="0"/>
            </a:endParaRPr>
          </a:p>
          <a:p>
            <a:pPr algn="l">
              <a:lnSpc>
                <a:spcPts val="2200"/>
              </a:lnSpc>
            </a:pPr>
            <a:endParaRPr lang="fr-FR" sz="1600">
              <a:solidFill>
                <a:srgbClr val="000000"/>
              </a:solidFill>
              <a:latin typeface="Arial" charset="0"/>
              <a:cs typeface="Arial" charset="0"/>
            </a:endParaRPr>
          </a:p>
          <a:p>
            <a:pPr algn="l">
              <a:lnSpc>
                <a:spcPts val="2200"/>
              </a:lnSpc>
            </a:pPr>
            <a:endParaRPr lang="fr-FR" sz="1600">
              <a:solidFill>
                <a:srgbClr val="000000"/>
              </a:solidFill>
              <a:latin typeface="Arial" charset="0"/>
              <a:cs typeface="Arial" charset="0"/>
            </a:endParaRPr>
          </a:p>
          <a:p>
            <a:pPr algn="l">
              <a:lnSpc>
                <a:spcPts val="2200"/>
              </a:lnSpc>
            </a:pPr>
            <a:r>
              <a:rPr lang="fr-FR" sz="1600">
                <a:solidFill>
                  <a:srgbClr val="000000"/>
                </a:solidFill>
                <a:latin typeface="Arial" charset="0"/>
                <a:cs typeface="Arial" charset="0"/>
              </a:rPr>
              <a:t>Cette période correspond aussi à des avancées importantes en instrumentation (Kepler, 1611, télescope ; théodolite, Angleterre XVI siècle)</a:t>
            </a:r>
          </a:p>
        </p:txBody>
      </p:sp>
      <p:pic>
        <p:nvPicPr>
          <p:cNvPr id="25607"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5813" y="2794000"/>
            <a:ext cx="5557837"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Rectangle 7"/>
          <p:cNvSpPr>
            <a:spLocks noChangeArrowheads="1"/>
          </p:cNvSpPr>
          <p:nvPr/>
        </p:nvSpPr>
        <p:spPr bwMode="auto">
          <a:xfrm>
            <a:off x="6391275" y="4281488"/>
            <a:ext cx="254158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fr-FR" i="1">
                <a:solidFill>
                  <a:srgbClr val="000000"/>
                </a:solidFill>
                <a:latin typeface="Arial" charset="0"/>
              </a:rPr>
              <a:t>Galilée face au tribunal de l'Inquisition Catholique Romain peint au XIXe siècle par Joseph-Nicolas Robert-Fleury.</a:t>
            </a:r>
            <a:endParaRPr lang="fr-FR" i="1">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re 1"/>
          <p:cNvSpPr>
            <a:spLocks noGrp="1"/>
          </p:cNvSpPr>
          <p:nvPr>
            <p:ph type="title"/>
          </p:nvPr>
        </p:nvSpPr>
        <p:spPr/>
        <p:txBody>
          <a:bodyPr/>
          <a:lstStyle/>
          <a:p>
            <a:pPr eaLnBrk="1" hangingPunct="1"/>
            <a:r>
              <a:rPr lang="fr-FR">
                <a:solidFill>
                  <a:srgbClr val="1B4A6E"/>
                </a:solidFill>
                <a:latin typeface="Arial" charset="0"/>
                <a:ea typeface="ＭＳ Ｐゴシック" charset="0"/>
                <a:cs typeface="ＭＳ Ｐゴシック" charset="0"/>
              </a:rPr>
              <a:t>   Le XVII et  XVIII ème siècle</a:t>
            </a:r>
          </a:p>
        </p:txBody>
      </p:sp>
      <p:sp>
        <p:nvSpPr>
          <p:cNvPr id="26626"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a:t>
            </a:r>
            <a:r>
              <a:rPr kumimoji="0" lang="fr-FR" sz="800">
                <a:solidFill>
                  <a:srgbClr val="FFFFFF"/>
                </a:solidFill>
                <a:latin typeface="Arial" charset="0"/>
                <a:cs typeface="Arial" charset="0"/>
              </a:rPr>
              <a:t>Doerflinger</a:t>
            </a:r>
          </a:p>
        </p:txBody>
      </p:sp>
      <p:sp>
        <p:nvSpPr>
          <p:cNvPr id="26627" name="Espace réservé du pied de page 4"/>
          <p:cNvSpPr>
            <a:spLocks noGrp="1"/>
          </p:cNvSpPr>
          <p:nvPr>
            <p:ph type="ftr" sz="quarter" idx="11"/>
          </p:nvPr>
        </p:nvSpPr>
        <p:spPr>
          <a:xfrm rot="16200000">
            <a:off x="-355600" y="654050"/>
            <a:ext cx="1160463"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Historique - </a:t>
            </a:r>
            <a:r>
              <a:rPr kumimoji="0" lang="fr-FR" sz="800" dirty="0" smtClean="0">
                <a:solidFill>
                  <a:srgbClr val="FFFFFF"/>
                </a:solidFill>
              </a:rPr>
              <a:t>2016</a:t>
            </a:r>
            <a:endParaRPr kumimoji="0" lang="fr-FR" sz="800" dirty="0">
              <a:solidFill>
                <a:srgbClr val="FFFFFF"/>
              </a:solidFill>
            </a:endParaRPr>
          </a:p>
        </p:txBody>
      </p:sp>
      <p:sp>
        <p:nvSpPr>
          <p:cNvPr id="26628"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862E66A3-DCAA-804A-A33F-FDD415383EE2}" type="slidenum">
              <a:rPr kumimoji="0" lang="fr-FR" sz="800">
                <a:solidFill>
                  <a:srgbClr val="FFFFFF"/>
                </a:solidFill>
              </a:rPr>
              <a:pPr eaLnBrk="1" hangingPunct="1"/>
              <a:t>18</a:t>
            </a:fld>
            <a:endParaRPr kumimoji="0" lang="fr-FR" sz="800">
              <a:solidFill>
                <a:srgbClr val="FFFFFF"/>
              </a:solidFill>
            </a:endParaRPr>
          </a:p>
        </p:txBody>
      </p:sp>
      <p:sp>
        <p:nvSpPr>
          <p:cNvPr id="26629" name="Rectangle 6"/>
          <p:cNvSpPr>
            <a:spLocks noChangeArrowheads="1"/>
          </p:cNvSpPr>
          <p:nvPr/>
        </p:nvSpPr>
        <p:spPr bwMode="auto">
          <a:xfrm>
            <a:off x="698500" y="603250"/>
            <a:ext cx="8191500"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ts val="2200"/>
              </a:lnSpc>
            </a:pPr>
            <a:r>
              <a:rPr lang="fr-FR" sz="1600" b="1">
                <a:solidFill>
                  <a:srgbClr val="000000"/>
                </a:solidFill>
                <a:latin typeface="Arial" charset="0"/>
                <a:cs typeface="Arial" charset="0"/>
              </a:rPr>
              <a:t>L'abbé Picard</a:t>
            </a:r>
            <a:r>
              <a:rPr lang="fr-FR" sz="1600">
                <a:solidFill>
                  <a:srgbClr val="000000"/>
                </a:solidFill>
                <a:latin typeface="Arial" charset="0"/>
                <a:cs typeface="Arial" charset="0"/>
              </a:rPr>
              <a:t> (1620-1682) utilise la triangulation géodésique en 1669-1670.  « L'arc qu'il entreprend de mesurer s'étend de Malvoisine (à 30 km au sud de Paris) jusqu'à Sourdon (à 20 km d'Amiens) et comprend treize triangles principaux. Grâce à une instrumentation perfectionnée par ses soins, il peut effectuer des mesures précises et obtient pour le degré du méridien une longueur de 57 060 toises, soit un peu plus de 111 km. Picard peut vraiment être considéré comme </a:t>
            </a:r>
            <a:r>
              <a:rPr lang="fr-FR" sz="1600" b="1">
                <a:solidFill>
                  <a:srgbClr val="000000"/>
                </a:solidFill>
                <a:latin typeface="Arial" charset="0"/>
                <a:cs typeface="Arial" charset="0"/>
              </a:rPr>
              <a:t>le père de la géodésie géométrique</a:t>
            </a:r>
            <a:r>
              <a:rPr lang="fr-FR" sz="1600">
                <a:solidFill>
                  <a:srgbClr val="000000"/>
                </a:solidFill>
                <a:latin typeface="Arial" charset="0"/>
                <a:cs typeface="Arial" charset="0"/>
              </a:rPr>
              <a:t>.</a:t>
            </a:r>
          </a:p>
          <a:p>
            <a:pPr algn="l">
              <a:lnSpc>
                <a:spcPts val="2200"/>
              </a:lnSpc>
            </a:pPr>
            <a:r>
              <a:rPr lang="fr-FR" sz="1600">
                <a:solidFill>
                  <a:srgbClr val="000000"/>
                </a:solidFill>
                <a:latin typeface="Arial" charset="0"/>
                <a:cs typeface="Arial" charset="0"/>
              </a:rPr>
              <a:t> </a:t>
            </a:r>
          </a:p>
          <a:p>
            <a:pPr algn="l">
              <a:lnSpc>
                <a:spcPts val="2200"/>
              </a:lnSpc>
            </a:pPr>
            <a:r>
              <a:rPr lang="fr-FR" sz="1600" b="1">
                <a:solidFill>
                  <a:srgbClr val="000000"/>
                </a:solidFill>
                <a:latin typeface="Arial" charset="0"/>
                <a:cs typeface="Arial" charset="0"/>
              </a:rPr>
              <a:t>La terre est-elle vraiment une sphère ?</a:t>
            </a:r>
          </a:p>
          <a:p>
            <a:pPr algn="l">
              <a:lnSpc>
                <a:spcPts val="2200"/>
              </a:lnSpc>
            </a:pPr>
            <a:r>
              <a:rPr lang="fr-FR" sz="1600">
                <a:solidFill>
                  <a:srgbClr val="000000"/>
                </a:solidFill>
                <a:latin typeface="Arial" charset="0"/>
                <a:cs typeface="Arial" charset="0"/>
              </a:rPr>
              <a:t>Huygens (1629-1695) et Newton  (1642-1727 article Phil. Natur. Principia, 1687) invoquent des raisons théoriques pour construire un modèle de terre primitivement fluide, à l’équilibre sous l’action des forces de gravité et centrifuge dont la forme serait celle d’un ellipsoïde de révolution autour de l’axe des pôles et aplati au pôles.</a:t>
            </a:r>
          </a:p>
        </p:txBody>
      </p:sp>
      <p:graphicFrame>
        <p:nvGraphicFramePr>
          <p:cNvPr id="26630" name="Object 2"/>
          <p:cNvGraphicFramePr>
            <a:graphicFrameLocks noChangeAspect="1"/>
          </p:cNvGraphicFramePr>
          <p:nvPr/>
        </p:nvGraphicFramePr>
        <p:xfrm>
          <a:off x="7100888" y="4178300"/>
          <a:ext cx="1905000" cy="2679700"/>
        </p:xfrm>
        <a:graphic>
          <a:graphicData uri="http://schemas.openxmlformats.org/presentationml/2006/ole">
            <mc:AlternateContent xmlns:mc="http://schemas.openxmlformats.org/markup-compatibility/2006">
              <mc:Choice xmlns:v="urn:schemas-microsoft-com:vml" Requires="v">
                <p:oleObj spid="_x0000_s26704" name="Document" r:id="rId3" imgW="7619048" imgH="10717460" progId="Word.Document.12">
                  <p:link updateAutomatic="1"/>
                </p:oleObj>
              </mc:Choice>
              <mc:Fallback>
                <p:oleObj name="Document" r:id="rId3" imgW="7619048" imgH="10717460" progId="Word.Document.12">
                  <p:link updateAutomatic="1"/>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0888" y="4178300"/>
                        <a:ext cx="1905000" cy="267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graphicFrame>
        <p:nvGraphicFramePr>
          <p:cNvPr id="26631" name="Object 3"/>
          <p:cNvGraphicFramePr>
            <a:graphicFrameLocks noChangeAspect="1"/>
          </p:cNvGraphicFramePr>
          <p:nvPr/>
        </p:nvGraphicFramePr>
        <p:xfrm>
          <a:off x="785813" y="4152900"/>
          <a:ext cx="1905000" cy="2705100"/>
        </p:xfrm>
        <a:graphic>
          <a:graphicData uri="http://schemas.openxmlformats.org/presentationml/2006/ole">
            <mc:AlternateContent xmlns:mc="http://schemas.openxmlformats.org/markup-compatibility/2006">
              <mc:Choice xmlns:v="urn:schemas-microsoft-com:vml" Requires="v">
                <p:oleObj spid="_x0000_s26705" name="Document" r:id="rId5" imgW="7619048" imgH="10819048" progId="Word.Document.12">
                  <p:link updateAutomatic="1"/>
                </p:oleObj>
              </mc:Choice>
              <mc:Fallback>
                <p:oleObj name="Document" r:id="rId5" imgW="7619048" imgH="10819048" progId="Word.Document.12">
                  <p:link updateAutomatic="1"/>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813" y="4152900"/>
                        <a:ext cx="190500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26632" name="Rectangle 12"/>
          <p:cNvSpPr>
            <a:spLocks noChangeArrowheads="1"/>
          </p:cNvSpPr>
          <p:nvPr/>
        </p:nvSpPr>
        <p:spPr bwMode="auto">
          <a:xfrm>
            <a:off x="2579688" y="6284913"/>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fr-FR" i="1">
                <a:solidFill>
                  <a:schemeClr val="bg1"/>
                </a:solidFill>
                <a:latin typeface="Arial" charset="0"/>
              </a:rPr>
              <a:t>Isaac Newton et sont article </a:t>
            </a:r>
            <a:r>
              <a:rPr lang="fr-FR" i="1">
                <a:solidFill>
                  <a:srgbClr val="000000"/>
                </a:solidFill>
                <a:latin typeface="Arial" charset="0"/>
                <a:cs typeface="Arial" charset="0"/>
              </a:rPr>
              <a:t>Phil. Natur. Principia, 1687</a:t>
            </a:r>
            <a:r>
              <a:rPr lang="fr-FR" i="1">
                <a:solidFill>
                  <a:schemeClr val="bg1"/>
                </a:solidFill>
                <a:latin typeface="Arial" charset="0"/>
                <a:cs typeface="Arial" charset="0"/>
              </a:rPr>
              <a:t> </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0"/>
          <p:cNvSpPr>
            <a:spLocks noChangeArrowheads="1"/>
          </p:cNvSpPr>
          <p:nvPr/>
        </p:nvSpPr>
        <p:spPr bwMode="auto">
          <a:xfrm>
            <a:off x="3575050" y="3424238"/>
            <a:ext cx="2832100" cy="328612"/>
          </a:xfrm>
          <a:prstGeom prst="rect">
            <a:avLst/>
          </a:prstGeom>
          <a:solidFill>
            <a:srgbClr val="66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p>
        </p:txBody>
      </p:sp>
      <p:sp>
        <p:nvSpPr>
          <p:cNvPr id="27650" name="Titre 1"/>
          <p:cNvSpPr>
            <a:spLocks noGrp="1"/>
          </p:cNvSpPr>
          <p:nvPr>
            <p:ph type="title"/>
          </p:nvPr>
        </p:nvSpPr>
        <p:spPr/>
        <p:txBody>
          <a:bodyPr/>
          <a:lstStyle/>
          <a:p>
            <a:pPr eaLnBrk="1" hangingPunct="1"/>
            <a:r>
              <a:rPr lang="fr-FR">
                <a:solidFill>
                  <a:srgbClr val="1B4A6E"/>
                </a:solidFill>
                <a:latin typeface="Arial" charset="0"/>
                <a:ea typeface="ＭＳ Ｐゴシック" charset="0"/>
                <a:cs typeface="ＭＳ Ｐゴシック" charset="0"/>
              </a:rPr>
              <a:t>   Le XVII et  XVIII ème siècle</a:t>
            </a:r>
          </a:p>
        </p:txBody>
      </p:sp>
      <p:sp>
        <p:nvSpPr>
          <p:cNvPr id="27651"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a:t>
            </a:r>
            <a:r>
              <a:rPr kumimoji="0" lang="fr-FR" sz="800">
                <a:solidFill>
                  <a:srgbClr val="FFFFFF"/>
                </a:solidFill>
                <a:latin typeface="Arial" charset="0"/>
                <a:cs typeface="Arial" charset="0"/>
              </a:rPr>
              <a:t>Doerflinger</a:t>
            </a:r>
          </a:p>
        </p:txBody>
      </p:sp>
      <p:sp>
        <p:nvSpPr>
          <p:cNvPr id="27652" name="Espace réservé du pied de page 4"/>
          <p:cNvSpPr>
            <a:spLocks noGrp="1"/>
          </p:cNvSpPr>
          <p:nvPr>
            <p:ph type="ftr" sz="quarter" idx="11"/>
          </p:nvPr>
        </p:nvSpPr>
        <p:spPr>
          <a:xfrm rot="16200000">
            <a:off x="-355600" y="654050"/>
            <a:ext cx="1160463"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Historique - </a:t>
            </a:r>
            <a:r>
              <a:rPr kumimoji="0" lang="fr-FR" sz="800" dirty="0" smtClean="0">
                <a:solidFill>
                  <a:srgbClr val="FFFFFF"/>
                </a:solidFill>
              </a:rPr>
              <a:t>2016</a:t>
            </a:r>
            <a:endParaRPr kumimoji="0" lang="fr-FR" sz="800" dirty="0">
              <a:solidFill>
                <a:srgbClr val="FFFFFF"/>
              </a:solidFill>
            </a:endParaRPr>
          </a:p>
        </p:txBody>
      </p:sp>
      <p:sp>
        <p:nvSpPr>
          <p:cNvPr id="27653"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19405ABF-2E23-764A-AD49-660E99ED5292}" type="slidenum">
              <a:rPr kumimoji="0" lang="fr-FR" sz="800">
                <a:solidFill>
                  <a:srgbClr val="FFFFFF"/>
                </a:solidFill>
              </a:rPr>
              <a:pPr eaLnBrk="1" hangingPunct="1"/>
              <a:t>19</a:t>
            </a:fld>
            <a:endParaRPr kumimoji="0" lang="fr-FR" sz="800">
              <a:solidFill>
                <a:srgbClr val="FFFFFF"/>
              </a:solidFill>
            </a:endParaRPr>
          </a:p>
        </p:txBody>
      </p:sp>
      <p:sp>
        <p:nvSpPr>
          <p:cNvPr id="27654" name="Rectangle 6"/>
          <p:cNvSpPr>
            <a:spLocks noChangeArrowheads="1"/>
          </p:cNvSpPr>
          <p:nvPr/>
        </p:nvSpPr>
        <p:spPr bwMode="auto">
          <a:xfrm>
            <a:off x="698500" y="603250"/>
            <a:ext cx="8191500"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ts val="2200"/>
              </a:lnSpc>
            </a:pPr>
            <a:r>
              <a:rPr lang="fr-FR" sz="1600">
                <a:solidFill>
                  <a:srgbClr val="000000"/>
                </a:solidFill>
                <a:latin typeface="Arial" charset="0"/>
                <a:cs typeface="Arial" charset="0"/>
              </a:rPr>
              <a:t>Les géomètres et les astronomes se partagèrent donc en deux camps : les uns, les Anglais à leur tête, soutenaient les idées de Newton sur l'aplatissement; les autres, surtout ceux qui en France subissaient l'influence des Cassini, concluaient à un allongement. </a:t>
            </a:r>
          </a:p>
          <a:p>
            <a:pPr algn="l">
              <a:lnSpc>
                <a:spcPts val="2200"/>
              </a:lnSpc>
            </a:pPr>
            <a:endParaRPr lang="fr-FR" sz="1600">
              <a:solidFill>
                <a:srgbClr val="000000"/>
              </a:solidFill>
              <a:latin typeface="Arial" charset="0"/>
              <a:cs typeface="Arial" charset="0"/>
            </a:endParaRPr>
          </a:p>
          <a:p>
            <a:pPr algn="l">
              <a:lnSpc>
                <a:spcPts val="2200"/>
              </a:lnSpc>
            </a:pPr>
            <a:r>
              <a:rPr lang="fr-FR" sz="1600">
                <a:solidFill>
                  <a:srgbClr val="000000"/>
                </a:solidFill>
                <a:latin typeface="Arial" charset="0"/>
                <a:cs typeface="Arial" charset="0"/>
              </a:rPr>
              <a:t>L'Académie des sciences prit donc, en 1734, le parti de faire mesurer un arc de méridien près de l'équateur et un autre près du pôle. Deux expéditions furent conduites</a:t>
            </a:r>
          </a:p>
          <a:p>
            <a:pPr algn="l">
              <a:lnSpc>
                <a:spcPts val="2200"/>
              </a:lnSpc>
              <a:buFont typeface="Wingdings" charset="0"/>
              <a:buChar char="w"/>
            </a:pPr>
            <a:r>
              <a:rPr lang="fr-FR" sz="1600">
                <a:solidFill>
                  <a:srgbClr val="000000"/>
                </a:solidFill>
                <a:latin typeface="Arial" charset="0"/>
                <a:cs typeface="Arial" charset="0"/>
              </a:rPr>
              <a:t> Une au Pérou </a:t>
            </a:r>
            <a:r>
              <a:rPr lang="fr-FR">
                <a:solidFill>
                  <a:srgbClr val="000000"/>
                </a:solidFill>
                <a:latin typeface="Arial" charset="0"/>
                <a:cs typeface="Arial" charset="0"/>
              </a:rPr>
              <a:t>(</a:t>
            </a:r>
            <a:r>
              <a:rPr lang="fr-FR" b="1">
                <a:solidFill>
                  <a:srgbClr val="000000"/>
                </a:solidFill>
                <a:latin typeface="Arial" charset="0"/>
                <a:cs typeface="Arial" charset="0"/>
              </a:rPr>
              <a:t>1735</a:t>
            </a:r>
            <a:r>
              <a:rPr lang="fr-FR">
                <a:solidFill>
                  <a:srgbClr val="000000"/>
                </a:solidFill>
                <a:latin typeface="Arial" charset="0"/>
                <a:cs typeface="Arial" charset="0"/>
              </a:rPr>
              <a:t>, Godin (1704-1760) Bouguer (1698-1758) La Condamine (1701-1774))</a:t>
            </a:r>
          </a:p>
          <a:p>
            <a:pPr algn="l">
              <a:lnSpc>
                <a:spcPts val="2200"/>
              </a:lnSpc>
              <a:buFont typeface="Wingdings" charset="0"/>
              <a:buChar char="w"/>
            </a:pPr>
            <a:r>
              <a:rPr lang="fr-FR" sz="1600">
                <a:solidFill>
                  <a:srgbClr val="000000"/>
                </a:solidFill>
                <a:latin typeface="Arial" charset="0"/>
                <a:cs typeface="Arial" charset="0"/>
              </a:rPr>
              <a:t> Une en Laponie </a:t>
            </a:r>
            <a:r>
              <a:rPr lang="fr-FR">
                <a:solidFill>
                  <a:srgbClr val="000000"/>
                </a:solidFill>
                <a:latin typeface="Arial" charset="0"/>
                <a:cs typeface="Arial" charset="0"/>
              </a:rPr>
              <a:t>(</a:t>
            </a:r>
            <a:r>
              <a:rPr lang="fr-FR" b="1">
                <a:solidFill>
                  <a:srgbClr val="000000"/>
                </a:solidFill>
                <a:latin typeface="Arial" charset="0"/>
                <a:cs typeface="Arial" charset="0"/>
              </a:rPr>
              <a:t>1736</a:t>
            </a:r>
            <a:r>
              <a:rPr lang="fr-FR">
                <a:solidFill>
                  <a:srgbClr val="000000"/>
                </a:solidFill>
                <a:latin typeface="Arial" charset="0"/>
                <a:cs typeface="Arial" charset="0"/>
              </a:rPr>
              <a:t>, Maupertuis (1698-1759), Clairaut (1713-1765)).</a:t>
            </a:r>
          </a:p>
          <a:p>
            <a:pPr algn="l">
              <a:lnSpc>
                <a:spcPts val="2200"/>
              </a:lnSpc>
              <a:buFont typeface="Wingdings" charset="0"/>
              <a:buChar char="w"/>
            </a:pPr>
            <a:endParaRPr lang="fr-FR" sz="1600">
              <a:solidFill>
                <a:srgbClr val="000000"/>
              </a:solidFill>
              <a:latin typeface="Arial" charset="0"/>
              <a:cs typeface="Arial" charset="0"/>
            </a:endParaRPr>
          </a:p>
          <a:p>
            <a:pPr algn="l">
              <a:lnSpc>
                <a:spcPts val="2200"/>
              </a:lnSpc>
            </a:pPr>
            <a:r>
              <a:rPr lang="fr-FR" sz="1600">
                <a:solidFill>
                  <a:srgbClr val="000000"/>
                </a:solidFill>
                <a:latin typeface="Arial" charset="0"/>
                <a:cs typeface="Arial" charset="0"/>
              </a:rPr>
              <a:t>La théorie de Newton triomphe, </a:t>
            </a:r>
            <a:r>
              <a:rPr lang="fr-FR" sz="1600" b="1">
                <a:solidFill>
                  <a:srgbClr val="FFFFFF"/>
                </a:solidFill>
                <a:latin typeface="Arial" charset="0"/>
                <a:cs typeface="Arial" charset="0"/>
              </a:rPr>
              <a:t>la terre est aplatie aux pôles</a:t>
            </a:r>
          </a:p>
          <a:p>
            <a:pPr algn="l">
              <a:lnSpc>
                <a:spcPts val="2200"/>
              </a:lnSpc>
            </a:pPr>
            <a:endParaRPr lang="fr-FR" sz="1600">
              <a:solidFill>
                <a:srgbClr val="000000"/>
              </a:solidFill>
              <a:latin typeface="Arial" charset="0"/>
              <a:cs typeface="Arial" charset="0"/>
            </a:endParaRPr>
          </a:p>
          <a:p>
            <a:pPr algn="l">
              <a:lnSpc>
                <a:spcPts val="2200"/>
              </a:lnSpc>
            </a:pPr>
            <a:endParaRPr lang="fr-FR">
              <a:solidFill>
                <a:srgbClr val="000000"/>
              </a:solidFill>
              <a:latin typeface="Arial" charset="0"/>
              <a:cs typeface="Arial" charset="0"/>
            </a:endParaRPr>
          </a:p>
        </p:txBody>
      </p:sp>
      <p:graphicFrame>
        <p:nvGraphicFramePr>
          <p:cNvPr id="27655" name="Object 2"/>
          <p:cNvGraphicFramePr>
            <a:graphicFrameLocks noChangeAspect="1"/>
          </p:cNvGraphicFramePr>
          <p:nvPr/>
        </p:nvGraphicFramePr>
        <p:xfrm>
          <a:off x="6600825" y="3330575"/>
          <a:ext cx="2543175" cy="3527425"/>
        </p:xfrm>
        <a:graphic>
          <a:graphicData uri="http://schemas.openxmlformats.org/presentationml/2006/ole">
            <mc:AlternateContent xmlns:mc="http://schemas.openxmlformats.org/markup-compatibility/2006">
              <mc:Choice xmlns:v="urn:schemas-microsoft-com:vml" Requires="v">
                <p:oleObj spid="_x0000_s27698" name="Document" r:id="rId3" imgW="9701587" imgH="13460317" progId="Word.Document.12">
                  <p:link updateAutomatic="1"/>
                </p:oleObj>
              </mc:Choice>
              <mc:Fallback>
                <p:oleObj name="Document" r:id="rId3" imgW="9701587" imgH="13460317" progId="Word.Document.12">
                  <p:link updateAutomatic="1"/>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825" y="3330575"/>
                        <a:ext cx="2543175"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27656" name="Rectangle 11"/>
          <p:cNvSpPr>
            <a:spLocks noChangeArrowheads="1"/>
          </p:cNvSpPr>
          <p:nvPr/>
        </p:nvSpPr>
        <p:spPr bwMode="auto">
          <a:xfrm>
            <a:off x="4133850" y="6380163"/>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i="1">
                <a:solidFill>
                  <a:schemeClr val="bg1"/>
                </a:solidFill>
                <a:latin typeface="Arial" charset="0"/>
              </a:rPr>
              <a:t>Rapport de Bouguer(1749 ?) </a:t>
            </a:r>
          </a:p>
        </p:txBody>
      </p:sp>
      <p:sp>
        <p:nvSpPr>
          <p:cNvPr id="27657" name="Rectangle 6"/>
          <p:cNvSpPr>
            <a:spLocks noChangeArrowheads="1"/>
          </p:cNvSpPr>
          <p:nvPr/>
        </p:nvSpPr>
        <p:spPr bwMode="auto">
          <a:xfrm>
            <a:off x="725488" y="4076700"/>
            <a:ext cx="5519737" cy="1214438"/>
          </a:xfrm>
          <a:prstGeom prst="rect">
            <a:avLst/>
          </a:prstGeom>
          <a:noFill/>
          <a:ln w="38100" cmpd="sng">
            <a:solidFill>
              <a:schemeClr val="accent6">
                <a:lumMod val="50000"/>
              </a:schemeClr>
            </a:solidFill>
            <a:miter lim="800000"/>
            <a:headEnd/>
            <a:tailEnd/>
          </a:ln>
        </p:spPr>
        <p:txBody>
          <a:bodyPr>
            <a:spAutoFit/>
          </a:bodyPr>
          <a:lstStyle/>
          <a:p>
            <a:pPr algn="l">
              <a:lnSpc>
                <a:spcPts val="2200"/>
              </a:lnSpc>
              <a:tabLst>
                <a:tab pos="6811963" algn="l"/>
              </a:tabLst>
              <a:defRPr/>
            </a:pPr>
            <a:r>
              <a:rPr lang="fr-FR" sz="1600" dirty="0">
                <a:solidFill>
                  <a:srgbClr val="000000"/>
                </a:solidFill>
                <a:latin typeface="Arial" charset="0"/>
                <a:cs typeface="Arial" charset="0"/>
              </a:rPr>
              <a:t>En 1799, l’Académie des sciences (Delambre) choisit le </a:t>
            </a:r>
            <a:r>
              <a:rPr lang="fr-FR" sz="1600" b="1" dirty="0">
                <a:solidFill>
                  <a:srgbClr val="000000"/>
                </a:solidFill>
                <a:latin typeface="Arial" charset="0"/>
                <a:cs typeface="Arial" charset="0"/>
              </a:rPr>
              <a:t>mètre comme unité de mesure de longueur </a:t>
            </a:r>
            <a:r>
              <a:rPr lang="fr-FR" sz="1600" dirty="0">
                <a:solidFill>
                  <a:srgbClr val="000000"/>
                </a:solidFill>
                <a:latin typeface="Arial" charset="0"/>
                <a:cs typeface="Arial" charset="0"/>
              </a:rPr>
              <a:t>sur la base de </a:t>
            </a:r>
            <a:r>
              <a:rPr lang="fr-FR" sz="1600" b="1" dirty="0">
                <a:solidFill>
                  <a:srgbClr val="000000"/>
                </a:solidFill>
                <a:latin typeface="Arial" charset="0"/>
                <a:cs typeface="Arial" charset="0"/>
              </a:rPr>
              <a:t>1 mètre = 10 000 000ème partie du méridien terrestre</a:t>
            </a:r>
            <a:r>
              <a:rPr lang="fr-FR" sz="1600" dirty="0">
                <a:solidFill>
                  <a:srgbClr val="000000"/>
                </a:solidFill>
                <a:latin typeface="Arial" charset="0"/>
                <a:cs typeface="Arial" charset="0"/>
              </a:rPr>
              <a:t>. C’est la naissance du système métrique</a:t>
            </a:r>
          </a:p>
        </p:txBody>
      </p:sp>
      <p:pic>
        <p:nvPicPr>
          <p:cNvPr id="2" name="Image 1"/>
          <p:cNvPicPr>
            <a:picLocks noChangeAspect="1"/>
          </p:cNvPicPr>
          <p:nvPr/>
        </p:nvPicPr>
        <p:blipFill>
          <a:blip r:embed="rId5"/>
          <a:stretch>
            <a:fillRect/>
          </a:stretch>
        </p:blipFill>
        <p:spPr>
          <a:xfrm>
            <a:off x="796363" y="5392738"/>
            <a:ext cx="1730725" cy="173943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re 1"/>
          <p:cNvSpPr>
            <a:spLocks noGrp="1"/>
          </p:cNvSpPr>
          <p:nvPr>
            <p:ph type="title"/>
          </p:nvPr>
        </p:nvSpPr>
        <p:spPr/>
        <p:txBody>
          <a:bodyPr/>
          <a:lstStyle/>
          <a:p>
            <a:pPr eaLnBrk="1" hangingPunct="1"/>
            <a:r>
              <a:rPr lang="fr-FR">
                <a:solidFill>
                  <a:srgbClr val="1B4A6E"/>
                </a:solidFill>
                <a:latin typeface="Arial" charset="0"/>
                <a:ea typeface="ＭＳ Ｐゴシック" charset="0"/>
                <a:cs typeface="ＭＳ Ｐゴシック" charset="0"/>
              </a:rPr>
              <a:t>   Définition</a:t>
            </a:r>
            <a:r>
              <a:rPr lang="fr-FR" sz="1800" b="0" i="1">
                <a:solidFill>
                  <a:srgbClr val="1B4A6E"/>
                </a:solidFill>
                <a:latin typeface="Arial" charset="0"/>
                <a:ea typeface="ＭＳ Ｐゴシック" charset="0"/>
                <a:cs typeface="ＭＳ Ｐゴシック" charset="0"/>
              </a:rPr>
              <a:t> (du grec ancien geo « Terre » et daion « diviser »)</a:t>
            </a:r>
          </a:p>
        </p:txBody>
      </p:sp>
      <p:sp>
        <p:nvSpPr>
          <p:cNvPr id="11266"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a:t>
            </a:r>
            <a:r>
              <a:rPr kumimoji="0" lang="fr-FR" sz="800">
                <a:solidFill>
                  <a:srgbClr val="FFFFFF"/>
                </a:solidFill>
                <a:latin typeface="Arial" charset="0"/>
                <a:cs typeface="Arial" charset="0"/>
              </a:rPr>
              <a:t>Doerflinger</a:t>
            </a:r>
          </a:p>
        </p:txBody>
      </p:sp>
      <p:sp>
        <p:nvSpPr>
          <p:cNvPr id="11267" name="Espace réservé du pied de page 4"/>
          <p:cNvSpPr>
            <a:spLocks noGrp="1"/>
          </p:cNvSpPr>
          <p:nvPr>
            <p:ph type="ftr" sz="quarter" idx="11"/>
          </p:nvPr>
        </p:nvSpPr>
        <p:spPr>
          <a:xfrm rot="16200000">
            <a:off x="-675481" y="973931"/>
            <a:ext cx="1800225"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Définition de la Géodésie - </a:t>
            </a:r>
            <a:r>
              <a:rPr kumimoji="0" lang="fr-FR" sz="800" dirty="0" smtClean="0">
                <a:solidFill>
                  <a:srgbClr val="FFFFFF"/>
                </a:solidFill>
              </a:rPr>
              <a:t>2016</a:t>
            </a:r>
            <a:endParaRPr kumimoji="0" lang="fr-FR" sz="800" dirty="0">
              <a:solidFill>
                <a:srgbClr val="FFFFFF"/>
              </a:solidFill>
            </a:endParaRPr>
          </a:p>
        </p:txBody>
      </p:sp>
      <p:sp>
        <p:nvSpPr>
          <p:cNvPr id="11268"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D3DB012E-30FF-AF4C-B02E-5DE12AD854BA}" type="slidenum">
              <a:rPr kumimoji="0" lang="fr-FR" sz="800">
                <a:solidFill>
                  <a:srgbClr val="FFFFFF"/>
                </a:solidFill>
              </a:rPr>
              <a:pPr eaLnBrk="1" hangingPunct="1"/>
              <a:t>2</a:t>
            </a:fld>
            <a:endParaRPr kumimoji="0" lang="fr-FR" sz="800">
              <a:solidFill>
                <a:srgbClr val="FFFFFF"/>
              </a:solidFill>
            </a:endParaRPr>
          </a:p>
        </p:txBody>
      </p:sp>
      <p:sp>
        <p:nvSpPr>
          <p:cNvPr id="11269" name="Rectangle 6"/>
          <p:cNvSpPr>
            <a:spLocks noChangeArrowheads="1"/>
          </p:cNvSpPr>
          <p:nvPr/>
        </p:nvSpPr>
        <p:spPr bwMode="auto">
          <a:xfrm>
            <a:off x="646113" y="642938"/>
            <a:ext cx="8264525"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ts val="3425"/>
              </a:lnSpc>
              <a:buClr>
                <a:srgbClr val="660066"/>
              </a:buClr>
            </a:pPr>
            <a:r>
              <a:rPr lang="fr-FR" sz="2600">
                <a:solidFill>
                  <a:srgbClr val="000000"/>
                </a:solidFill>
                <a:latin typeface="Arial" charset="0"/>
                <a:cs typeface="Arial" charset="0"/>
              </a:rPr>
              <a:t>La </a:t>
            </a:r>
            <a:r>
              <a:rPr lang="fr-FR" sz="2600" b="1">
                <a:solidFill>
                  <a:srgbClr val="000000"/>
                </a:solidFill>
                <a:latin typeface="Arial" charset="0"/>
                <a:cs typeface="Arial" charset="0"/>
              </a:rPr>
              <a:t>géodésie </a:t>
            </a:r>
            <a:r>
              <a:rPr lang="fr-FR" sz="2600">
                <a:solidFill>
                  <a:srgbClr val="000000"/>
                </a:solidFill>
                <a:latin typeface="Arial" charset="0"/>
                <a:cs typeface="Arial" charset="0"/>
              </a:rPr>
              <a:t>se définit comme</a:t>
            </a:r>
          </a:p>
          <a:p>
            <a:pPr algn="l">
              <a:lnSpc>
                <a:spcPts val="3425"/>
              </a:lnSpc>
              <a:buClr>
                <a:srgbClr val="660066"/>
              </a:buClr>
            </a:pPr>
            <a:r>
              <a:rPr lang="fr-FR" sz="2600">
                <a:solidFill>
                  <a:schemeClr val="bg1"/>
                </a:solidFill>
                <a:latin typeface="Arial" charset="0"/>
                <a:cs typeface="Arial" charset="0"/>
              </a:rPr>
              <a:t>l’</a:t>
            </a:r>
            <a:r>
              <a:rPr lang="fr-FR" altLang="ja-JP" sz="2600" b="1">
                <a:solidFill>
                  <a:schemeClr val="bg1"/>
                </a:solidFill>
                <a:latin typeface="Arial" charset="0"/>
                <a:cs typeface="Arial" charset="0"/>
              </a:rPr>
              <a:t>étude</a:t>
            </a:r>
            <a:r>
              <a:rPr lang="fr-FR" altLang="ja-JP" sz="2600">
                <a:solidFill>
                  <a:schemeClr val="bg1"/>
                </a:solidFill>
                <a:latin typeface="Arial" charset="0"/>
                <a:cs typeface="Arial" charset="0"/>
              </a:rPr>
              <a:t> (théorique) et</a:t>
            </a:r>
          </a:p>
          <a:p>
            <a:pPr algn="l">
              <a:lnSpc>
                <a:spcPts val="3425"/>
              </a:lnSpc>
              <a:buClr>
                <a:srgbClr val="660066"/>
              </a:buClr>
            </a:pPr>
            <a:r>
              <a:rPr lang="fr-FR" sz="2600">
                <a:solidFill>
                  <a:schemeClr val="bg1"/>
                </a:solidFill>
                <a:latin typeface="Arial" charset="0"/>
                <a:cs typeface="Arial" charset="0"/>
              </a:rPr>
              <a:t>la </a:t>
            </a:r>
            <a:r>
              <a:rPr lang="fr-FR" sz="2600" b="1">
                <a:solidFill>
                  <a:schemeClr val="bg1"/>
                </a:solidFill>
                <a:latin typeface="Arial" charset="0"/>
                <a:cs typeface="Arial" charset="0"/>
              </a:rPr>
              <a:t>mesure</a:t>
            </a:r>
            <a:r>
              <a:rPr lang="fr-FR" sz="2600">
                <a:solidFill>
                  <a:schemeClr val="bg1"/>
                </a:solidFill>
                <a:latin typeface="Arial" charset="0"/>
                <a:cs typeface="Arial" charset="0"/>
              </a:rPr>
              <a:t> </a:t>
            </a:r>
            <a:r>
              <a:rPr lang="fr-FR" sz="2600">
                <a:solidFill>
                  <a:srgbClr val="000000"/>
                </a:solidFill>
                <a:latin typeface="Arial" charset="0"/>
                <a:cs typeface="Arial" charset="0"/>
              </a:rPr>
              <a:t>(pratique) de</a:t>
            </a:r>
          </a:p>
          <a:p>
            <a:pPr algn="l">
              <a:lnSpc>
                <a:spcPts val="3425"/>
              </a:lnSpc>
              <a:buClr>
                <a:srgbClr val="660066"/>
              </a:buClr>
            </a:pPr>
            <a:r>
              <a:rPr lang="fr-FR" sz="2600">
                <a:solidFill>
                  <a:srgbClr val="000000"/>
                </a:solidFill>
                <a:latin typeface="Arial" charset="0"/>
                <a:cs typeface="Arial" charset="0"/>
              </a:rPr>
              <a:t>la</a:t>
            </a:r>
            <a:r>
              <a:rPr lang="fr-FR" sz="2600" b="1">
                <a:solidFill>
                  <a:srgbClr val="000000"/>
                </a:solidFill>
                <a:latin typeface="Arial" charset="0"/>
                <a:cs typeface="Arial" charset="0"/>
              </a:rPr>
              <a:t> </a:t>
            </a:r>
            <a:r>
              <a:rPr lang="fr-FR" sz="2600" b="1">
                <a:solidFill>
                  <a:srgbClr val="660066"/>
                </a:solidFill>
                <a:latin typeface="Arial" charset="0"/>
                <a:cs typeface="Arial" charset="0"/>
              </a:rPr>
              <a:t>forme </a:t>
            </a:r>
            <a:r>
              <a:rPr lang="fr-FR" sz="2600" b="1">
                <a:solidFill>
                  <a:schemeClr val="bg1"/>
                </a:solidFill>
                <a:latin typeface="Arial" charset="0"/>
                <a:cs typeface="Arial" charset="0"/>
              </a:rPr>
              <a:t>et des </a:t>
            </a:r>
            <a:r>
              <a:rPr lang="fr-FR" sz="2600" b="1">
                <a:solidFill>
                  <a:srgbClr val="660066"/>
                </a:solidFill>
                <a:latin typeface="Arial" charset="0"/>
                <a:cs typeface="Arial" charset="0"/>
              </a:rPr>
              <a:t>dimensions de la terre</a:t>
            </a:r>
            <a:r>
              <a:rPr lang="fr-FR" sz="2600">
                <a:solidFill>
                  <a:srgbClr val="000000"/>
                </a:solidFill>
                <a:latin typeface="Arial" charset="0"/>
                <a:cs typeface="Arial" charset="0"/>
              </a:rPr>
              <a:t>, et</a:t>
            </a:r>
          </a:p>
          <a:p>
            <a:pPr algn="l">
              <a:lnSpc>
                <a:spcPts val="3425"/>
              </a:lnSpc>
              <a:buClr>
                <a:srgbClr val="660066"/>
              </a:buClr>
            </a:pPr>
            <a:r>
              <a:rPr lang="fr-FR" sz="2600">
                <a:solidFill>
                  <a:srgbClr val="000000"/>
                </a:solidFill>
                <a:latin typeface="Arial" charset="0"/>
                <a:cs typeface="Arial" charset="0"/>
              </a:rPr>
              <a:t>de son </a:t>
            </a:r>
            <a:r>
              <a:rPr lang="fr-FR" sz="2600" b="1">
                <a:solidFill>
                  <a:srgbClr val="660066"/>
                </a:solidFill>
                <a:latin typeface="Arial" charset="0"/>
                <a:cs typeface="Arial" charset="0"/>
              </a:rPr>
              <a:t>champ de pesanteur</a:t>
            </a:r>
            <a:endParaRPr lang="fr-FR" sz="2000">
              <a:solidFill>
                <a:srgbClr val="000000"/>
              </a:solidFill>
              <a:latin typeface="Arial" charset="0"/>
              <a:cs typeface="Arial" charset="0"/>
            </a:endParaRP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6925" y="4087813"/>
            <a:ext cx="3040063"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2124075" y="6207125"/>
            <a:ext cx="37671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fr-FR" i="1">
                <a:solidFill>
                  <a:schemeClr val="bg1"/>
                </a:solidFill>
                <a:latin typeface="Arial" charset="0"/>
              </a:rPr>
              <a:t>Trajectoire du pôle de rotation terrestre (Ø≈20m)  (CNES/Ill.D.Ducros)</a:t>
            </a:r>
          </a:p>
        </p:txBody>
      </p:sp>
      <p:sp>
        <p:nvSpPr>
          <p:cNvPr id="12" name="Rectangle 6"/>
          <p:cNvSpPr>
            <a:spLocks noChangeArrowheads="1"/>
          </p:cNvSpPr>
          <p:nvPr/>
        </p:nvSpPr>
        <p:spPr bwMode="auto">
          <a:xfrm>
            <a:off x="669925" y="4111625"/>
            <a:ext cx="4948238"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ts val="2000"/>
              </a:lnSpc>
              <a:buClr>
                <a:srgbClr val="660066"/>
              </a:buClr>
            </a:pPr>
            <a:r>
              <a:rPr lang="fr-FR" sz="1600">
                <a:solidFill>
                  <a:schemeClr val="bg1"/>
                </a:solidFill>
                <a:latin typeface="Arial" charset="0"/>
                <a:cs typeface="Arial" charset="0"/>
              </a:rPr>
              <a:t>A cette définition s'y ajoute sa </a:t>
            </a:r>
            <a:r>
              <a:rPr lang="fr-FR" sz="1600" b="1">
                <a:solidFill>
                  <a:schemeClr val="bg1"/>
                </a:solidFill>
                <a:latin typeface="Arial" charset="0"/>
                <a:cs typeface="Arial" charset="0"/>
              </a:rPr>
              <a:t>rotation dans l'espace</a:t>
            </a:r>
            <a:r>
              <a:rPr lang="fr-FR" sz="1600">
                <a:solidFill>
                  <a:schemeClr val="bg1"/>
                </a:solidFill>
                <a:latin typeface="Arial" charset="0"/>
                <a:cs typeface="Arial" charset="0"/>
              </a:rPr>
              <a:t>, l'étude du </a:t>
            </a:r>
            <a:r>
              <a:rPr lang="fr-FR" sz="1600" b="1">
                <a:solidFill>
                  <a:schemeClr val="bg1"/>
                </a:solidFill>
                <a:latin typeface="Arial" charset="0"/>
                <a:cs typeface="Arial" charset="0"/>
              </a:rPr>
              <a:t>géoïde</a:t>
            </a:r>
            <a:r>
              <a:rPr lang="fr-FR" sz="1600">
                <a:solidFill>
                  <a:schemeClr val="bg1"/>
                </a:solidFill>
                <a:latin typeface="Arial" charset="0"/>
                <a:cs typeface="Arial" charset="0"/>
              </a:rPr>
              <a:t>, et depuis quelques décennies, celles des </a:t>
            </a:r>
            <a:r>
              <a:rPr lang="fr-FR" sz="1600" b="1">
                <a:solidFill>
                  <a:schemeClr val="bg1"/>
                </a:solidFill>
                <a:latin typeface="Arial" charset="0"/>
                <a:cs typeface="Arial" charset="0"/>
              </a:rPr>
              <a:t>évolutions temporelles </a:t>
            </a:r>
            <a:r>
              <a:rPr lang="fr-FR" sz="1600">
                <a:solidFill>
                  <a:schemeClr val="bg1"/>
                </a:solidFill>
                <a:latin typeface="Arial" charset="0"/>
                <a:cs typeface="Arial" charset="0"/>
              </a:rPr>
              <a:t>de tous ces paramètres.</a:t>
            </a:r>
          </a:p>
          <a:p>
            <a:pPr algn="l">
              <a:lnSpc>
                <a:spcPts val="2000"/>
              </a:lnSpc>
              <a:buClr>
                <a:srgbClr val="660066"/>
              </a:buClr>
            </a:pPr>
            <a:r>
              <a:rPr lang="fr-FR" sz="1600">
                <a:solidFill>
                  <a:schemeClr val="bg1"/>
                </a:solidFill>
                <a:latin typeface="Arial" charset="0"/>
                <a:cs typeface="Arial" charset="0"/>
              </a:rPr>
              <a:t>Nous n'en sommes qu'aux vitesses, mais l'étude des variations de vitesses est également à l'ordre du jour…</a:t>
            </a:r>
            <a:endParaRPr lang="fr-FR" sz="2000">
              <a:solidFill>
                <a:srgbClr val="000000"/>
              </a:solidFill>
              <a:latin typeface="Arial" charset="0"/>
              <a:cs typeface="Arial" charset="0"/>
            </a:endParaRPr>
          </a:p>
        </p:txBody>
      </p:sp>
      <p:sp>
        <p:nvSpPr>
          <p:cNvPr id="13" name="Rectangle 6"/>
          <p:cNvSpPr>
            <a:spLocks noChangeArrowheads="1"/>
          </p:cNvSpPr>
          <p:nvPr/>
        </p:nvSpPr>
        <p:spPr bwMode="auto">
          <a:xfrm>
            <a:off x="668338" y="3117850"/>
            <a:ext cx="832961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ts val="2000"/>
              </a:lnSpc>
              <a:buClr>
                <a:srgbClr val="660066"/>
              </a:buClr>
            </a:pPr>
            <a:r>
              <a:rPr lang="fr-FR" sz="1600" b="1">
                <a:solidFill>
                  <a:srgbClr val="800000"/>
                </a:solidFill>
                <a:latin typeface="Arial" charset="0"/>
                <a:cs typeface="Arial" charset="0"/>
              </a:rPr>
              <a:t>La Géodésie scientifique est à l'intersection de deux grands domaines : d'un côté l'Astronomie, de l'autre les Sciences de la Terre</a:t>
            </a:r>
            <a:endParaRPr lang="fr-FR" sz="2000">
              <a:solidFill>
                <a:srgbClr val="800000"/>
              </a:solidFill>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par>
                          <p:cTn id="13" fill="hold" nodeType="afterGroup">
                            <p:stCondLst>
                              <p:cond delay="2000"/>
                            </p:stCondLst>
                            <p:childTnLst>
                              <p:par>
                                <p:cTn id="14" presetID="10" presetClass="entr" presetSubtype="0" fill="hold" nodeType="afterEffect">
                                  <p:stCondLst>
                                    <p:cond delay="5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re 1"/>
          <p:cNvSpPr>
            <a:spLocks noGrp="1"/>
          </p:cNvSpPr>
          <p:nvPr>
            <p:ph type="title"/>
          </p:nvPr>
        </p:nvSpPr>
        <p:spPr/>
        <p:txBody>
          <a:bodyPr/>
          <a:lstStyle/>
          <a:p>
            <a:pPr eaLnBrk="1" hangingPunct="1"/>
            <a:r>
              <a:rPr lang="fr-FR">
                <a:solidFill>
                  <a:srgbClr val="1B4A6E"/>
                </a:solidFill>
                <a:latin typeface="Arial" charset="0"/>
                <a:ea typeface="ＭＳ Ｐゴシック" charset="0"/>
                <a:cs typeface="ＭＳ Ｐゴシック" charset="0"/>
              </a:rPr>
              <a:t>   Le XIX ème siècle</a:t>
            </a:r>
          </a:p>
        </p:txBody>
      </p:sp>
      <p:sp>
        <p:nvSpPr>
          <p:cNvPr id="28674"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a:t>
            </a:r>
            <a:r>
              <a:rPr kumimoji="0" lang="fr-FR" sz="800">
                <a:solidFill>
                  <a:srgbClr val="FFFFFF"/>
                </a:solidFill>
                <a:latin typeface="Arial" charset="0"/>
                <a:cs typeface="Arial" charset="0"/>
              </a:rPr>
              <a:t>Doerflinger</a:t>
            </a:r>
          </a:p>
        </p:txBody>
      </p:sp>
      <p:sp>
        <p:nvSpPr>
          <p:cNvPr id="28675" name="Espace réservé du pied de page 4"/>
          <p:cNvSpPr>
            <a:spLocks noGrp="1"/>
          </p:cNvSpPr>
          <p:nvPr>
            <p:ph type="ftr" sz="quarter" idx="11"/>
          </p:nvPr>
        </p:nvSpPr>
        <p:spPr>
          <a:xfrm rot="16200000">
            <a:off x="-355600" y="654050"/>
            <a:ext cx="1160463"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Historique - </a:t>
            </a:r>
            <a:r>
              <a:rPr kumimoji="0" lang="fr-FR" sz="800" dirty="0" smtClean="0">
                <a:solidFill>
                  <a:srgbClr val="FFFFFF"/>
                </a:solidFill>
              </a:rPr>
              <a:t>2016</a:t>
            </a:r>
            <a:endParaRPr kumimoji="0" lang="fr-FR" sz="800" dirty="0">
              <a:solidFill>
                <a:srgbClr val="FFFFFF"/>
              </a:solidFill>
            </a:endParaRPr>
          </a:p>
        </p:txBody>
      </p:sp>
      <p:sp>
        <p:nvSpPr>
          <p:cNvPr id="28676"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A538898B-6305-5F4E-8554-1FDACB092A51}" type="slidenum">
              <a:rPr kumimoji="0" lang="fr-FR" sz="800">
                <a:solidFill>
                  <a:srgbClr val="FFFFFF"/>
                </a:solidFill>
              </a:rPr>
              <a:pPr eaLnBrk="1" hangingPunct="1"/>
              <a:t>20</a:t>
            </a:fld>
            <a:endParaRPr kumimoji="0" lang="fr-FR" sz="800">
              <a:solidFill>
                <a:srgbClr val="FFFFFF"/>
              </a:solidFill>
            </a:endParaRPr>
          </a:p>
        </p:txBody>
      </p:sp>
      <p:sp>
        <p:nvSpPr>
          <p:cNvPr id="28677" name="Rectangle 6"/>
          <p:cNvSpPr>
            <a:spLocks noChangeArrowheads="1"/>
          </p:cNvSpPr>
          <p:nvPr/>
        </p:nvSpPr>
        <p:spPr bwMode="auto">
          <a:xfrm>
            <a:off x="698500" y="603250"/>
            <a:ext cx="819150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ts val="2200"/>
              </a:lnSpc>
            </a:pPr>
            <a:r>
              <a:rPr lang="fr-FR" sz="1600">
                <a:solidFill>
                  <a:srgbClr val="000000"/>
                </a:solidFill>
                <a:latin typeface="Arial" charset="0"/>
                <a:cs typeface="Arial" charset="0"/>
              </a:rPr>
              <a:t>Gauss (1777-1855) va plus loin en 1828 dans le concept de figure de la terre. S’agit il de la surface réelle, de l’ellipsoïde de référence ou de la surface perpendiculaire au champ de pesanteur comme le niveau moyen des mers ? « Il distingue </a:t>
            </a:r>
            <a:r>
              <a:rPr lang="fr-FR" sz="1600" b="1">
                <a:solidFill>
                  <a:srgbClr val="000000"/>
                </a:solidFill>
                <a:latin typeface="Arial" charset="0"/>
                <a:cs typeface="Arial" charset="0"/>
              </a:rPr>
              <a:t>une surface mathématique </a:t>
            </a:r>
            <a:r>
              <a:rPr lang="fr-FR" sz="1600">
                <a:solidFill>
                  <a:srgbClr val="000000"/>
                </a:solidFill>
                <a:latin typeface="Arial" charset="0"/>
                <a:cs typeface="Arial" charset="0"/>
              </a:rPr>
              <a:t>(la </a:t>
            </a:r>
            <a:r>
              <a:rPr lang="fr-FR" sz="1600" b="1">
                <a:solidFill>
                  <a:srgbClr val="000000"/>
                </a:solidFill>
                <a:latin typeface="Arial" charset="0"/>
                <a:cs typeface="Arial" charset="0"/>
              </a:rPr>
              <a:t>surface ellipsoïdale de référence</a:t>
            </a:r>
            <a:r>
              <a:rPr lang="fr-FR" sz="1600">
                <a:solidFill>
                  <a:srgbClr val="000000"/>
                </a:solidFill>
                <a:latin typeface="Arial" charset="0"/>
                <a:cs typeface="Arial" charset="0"/>
              </a:rPr>
              <a:t>) et une </a:t>
            </a:r>
            <a:r>
              <a:rPr lang="fr-FR" sz="1600" b="1">
                <a:solidFill>
                  <a:srgbClr val="000000"/>
                </a:solidFill>
                <a:latin typeface="Arial" charset="0"/>
                <a:cs typeface="Arial" charset="0"/>
              </a:rPr>
              <a:t>surface physico-mathématique</a:t>
            </a:r>
            <a:r>
              <a:rPr lang="fr-FR" sz="1600">
                <a:solidFill>
                  <a:srgbClr val="000000"/>
                </a:solidFill>
                <a:latin typeface="Arial" charset="0"/>
                <a:cs typeface="Arial" charset="0"/>
              </a:rPr>
              <a:t> (la </a:t>
            </a:r>
            <a:r>
              <a:rPr lang="fr-FR" sz="1600" b="1">
                <a:solidFill>
                  <a:srgbClr val="000000"/>
                </a:solidFill>
                <a:latin typeface="Arial" charset="0"/>
                <a:cs typeface="Arial" charset="0"/>
              </a:rPr>
              <a:t>surface normale à la pesanteur</a:t>
            </a:r>
            <a:r>
              <a:rPr lang="fr-FR" sz="1600">
                <a:solidFill>
                  <a:srgbClr val="000000"/>
                </a:solidFill>
                <a:latin typeface="Arial" charset="0"/>
                <a:cs typeface="Arial" charset="0"/>
              </a:rPr>
              <a:t>) jusqu'alors confondues.</a:t>
            </a:r>
          </a:p>
          <a:p>
            <a:pPr algn="l">
              <a:lnSpc>
                <a:spcPts val="2200"/>
              </a:lnSpc>
            </a:pPr>
            <a:r>
              <a:rPr lang="fr-FR" sz="1600">
                <a:solidFill>
                  <a:srgbClr val="000000"/>
                </a:solidFill>
                <a:latin typeface="Arial" charset="0"/>
                <a:cs typeface="Arial" charset="0"/>
              </a:rPr>
              <a:t> </a:t>
            </a:r>
          </a:p>
          <a:p>
            <a:pPr algn="l">
              <a:lnSpc>
                <a:spcPts val="2200"/>
              </a:lnSpc>
            </a:pPr>
            <a:endParaRPr lang="fr-FR" sz="1600">
              <a:solidFill>
                <a:srgbClr val="000000"/>
              </a:solidFill>
              <a:latin typeface="Arial" charset="0"/>
              <a:cs typeface="Arial" charset="0"/>
            </a:endParaRPr>
          </a:p>
          <a:p>
            <a:pPr algn="l">
              <a:lnSpc>
                <a:spcPts val="2200"/>
              </a:lnSpc>
            </a:pPr>
            <a:endParaRPr lang="fr-FR">
              <a:solidFill>
                <a:srgbClr val="000000"/>
              </a:solidFill>
              <a:latin typeface="Arial" charset="0"/>
              <a:cs typeface="Arial" charset="0"/>
            </a:endParaRPr>
          </a:p>
        </p:txBody>
      </p:sp>
      <p:sp>
        <p:nvSpPr>
          <p:cNvPr id="28678" name="Rectangle 11"/>
          <p:cNvSpPr>
            <a:spLocks noChangeArrowheads="1"/>
          </p:cNvSpPr>
          <p:nvPr/>
        </p:nvSpPr>
        <p:spPr bwMode="auto">
          <a:xfrm>
            <a:off x="5962650" y="6356350"/>
            <a:ext cx="2901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i="1">
                <a:solidFill>
                  <a:schemeClr val="bg1"/>
                </a:solidFill>
                <a:latin typeface="Arial" charset="0"/>
              </a:rPr>
              <a:t>Carl Friedrich Gauss (1777-1855) </a:t>
            </a:r>
          </a:p>
        </p:txBody>
      </p:sp>
      <p:pic>
        <p:nvPicPr>
          <p:cNvPr id="28679" name="Imag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03888" y="2201863"/>
            <a:ext cx="3160712" cy="404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6"/>
          <p:cNvSpPr>
            <a:spLocks noChangeArrowheads="1"/>
          </p:cNvSpPr>
          <p:nvPr/>
        </p:nvSpPr>
        <p:spPr bwMode="auto">
          <a:xfrm>
            <a:off x="703263" y="1965325"/>
            <a:ext cx="489267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ts val="2200"/>
              </a:lnSpc>
            </a:pPr>
            <a:endParaRPr lang="fr-FR" sz="1600">
              <a:solidFill>
                <a:srgbClr val="000000"/>
              </a:solidFill>
              <a:latin typeface="Arial" charset="0"/>
              <a:cs typeface="Arial" charset="0"/>
            </a:endParaRPr>
          </a:p>
          <a:p>
            <a:pPr algn="l">
              <a:lnSpc>
                <a:spcPts val="2200"/>
              </a:lnSpc>
            </a:pPr>
            <a:r>
              <a:rPr lang="fr-FR" sz="1600">
                <a:solidFill>
                  <a:srgbClr val="000000"/>
                </a:solidFill>
                <a:latin typeface="Arial" charset="0"/>
                <a:cs typeface="Arial" charset="0"/>
              </a:rPr>
              <a:t>La première a la forme régulière d’un ellipsoïde de révolution dont les paramètres (aplatissement et rayon équatorial) sont déterminés à partir des mesures d’arcs de méridien pour s’approcher au plus près de la surface réelle. </a:t>
            </a:r>
            <a:r>
              <a:rPr lang="fr-FR" sz="1600" b="1">
                <a:solidFill>
                  <a:srgbClr val="000000"/>
                </a:solidFill>
                <a:latin typeface="Arial" charset="0"/>
                <a:cs typeface="Arial" charset="0"/>
              </a:rPr>
              <a:t>Elle constitue une surface théorique de référence sur laquelle des calculs peuvent être effectués</a:t>
            </a:r>
            <a:r>
              <a:rPr lang="fr-FR" sz="1600">
                <a:solidFill>
                  <a:srgbClr val="000000"/>
                </a:solidFill>
                <a:latin typeface="Arial" charset="0"/>
                <a:cs typeface="Arial" charset="0"/>
              </a:rPr>
              <a:t>; son étude est du ressort de la géodésie géométrique.</a:t>
            </a:r>
          </a:p>
          <a:p>
            <a:pPr algn="l">
              <a:lnSpc>
                <a:spcPts val="2200"/>
              </a:lnSpc>
            </a:pPr>
            <a:endParaRPr lang="fr-FR" sz="1600">
              <a:solidFill>
                <a:srgbClr val="000000"/>
              </a:solidFill>
              <a:latin typeface="Arial" charset="0"/>
              <a:cs typeface="Arial" charset="0"/>
            </a:endParaRPr>
          </a:p>
          <a:p>
            <a:pPr algn="l">
              <a:lnSpc>
                <a:spcPts val="2200"/>
              </a:lnSpc>
            </a:pPr>
            <a:r>
              <a:rPr lang="fr-FR" sz="1600">
                <a:solidFill>
                  <a:srgbClr val="000000"/>
                </a:solidFill>
                <a:latin typeface="Arial" charset="0"/>
                <a:cs typeface="Arial" charset="0"/>
              </a:rPr>
              <a:t>La deuxième est la surface équipotentielle coïncidant avec le niveau moyen des océans, prolongé sous les continents. Son étude est du ressort de la géodésie dynamique. Elle est dénommée </a:t>
            </a:r>
            <a:r>
              <a:rPr lang="fr-FR" sz="1600" b="1">
                <a:solidFill>
                  <a:srgbClr val="000000"/>
                </a:solidFill>
                <a:latin typeface="Arial" charset="0"/>
                <a:cs typeface="Arial" charset="0"/>
              </a:rPr>
              <a:t>géoïde </a:t>
            </a:r>
            <a:r>
              <a:rPr lang="fr-FR" sz="1600">
                <a:solidFill>
                  <a:srgbClr val="000000"/>
                </a:solidFill>
                <a:latin typeface="Arial" charset="0"/>
                <a:cs typeface="Arial" charset="0"/>
              </a:rPr>
              <a:t>par Listing (1808-1882) en 1873 » (V. Deparis, 2001). </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re 1"/>
          <p:cNvSpPr>
            <a:spLocks noGrp="1"/>
          </p:cNvSpPr>
          <p:nvPr>
            <p:ph type="title"/>
          </p:nvPr>
        </p:nvSpPr>
        <p:spPr/>
        <p:txBody>
          <a:bodyPr/>
          <a:lstStyle/>
          <a:p>
            <a:pPr eaLnBrk="1" hangingPunct="1"/>
            <a:r>
              <a:rPr lang="fr-FR">
                <a:solidFill>
                  <a:srgbClr val="1B4A6E"/>
                </a:solidFill>
                <a:latin typeface="Arial" charset="0"/>
                <a:ea typeface="ＭＳ Ｐゴシック" charset="0"/>
                <a:cs typeface="ＭＳ Ｐゴシック" charset="0"/>
              </a:rPr>
              <a:t>   Le XIX ème siècle</a:t>
            </a:r>
          </a:p>
        </p:txBody>
      </p:sp>
      <p:sp>
        <p:nvSpPr>
          <p:cNvPr id="29698"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a:t>
            </a:r>
            <a:r>
              <a:rPr kumimoji="0" lang="fr-FR" sz="800">
                <a:solidFill>
                  <a:srgbClr val="FFFFFF"/>
                </a:solidFill>
                <a:latin typeface="Arial" charset="0"/>
                <a:cs typeface="Arial" charset="0"/>
              </a:rPr>
              <a:t>Doerflinger</a:t>
            </a:r>
          </a:p>
        </p:txBody>
      </p:sp>
      <p:sp>
        <p:nvSpPr>
          <p:cNvPr id="29699" name="Espace réservé du pied de page 4"/>
          <p:cNvSpPr>
            <a:spLocks noGrp="1"/>
          </p:cNvSpPr>
          <p:nvPr>
            <p:ph type="ftr" sz="quarter" idx="11"/>
          </p:nvPr>
        </p:nvSpPr>
        <p:spPr>
          <a:xfrm rot="16200000">
            <a:off x="-355600" y="654050"/>
            <a:ext cx="1160463"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Historique - </a:t>
            </a:r>
            <a:r>
              <a:rPr kumimoji="0" lang="fr-FR" sz="800" dirty="0" smtClean="0">
                <a:solidFill>
                  <a:srgbClr val="FFFFFF"/>
                </a:solidFill>
              </a:rPr>
              <a:t>2016</a:t>
            </a:r>
            <a:endParaRPr kumimoji="0" lang="fr-FR" sz="800" dirty="0">
              <a:solidFill>
                <a:srgbClr val="FFFFFF"/>
              </a:solidFill>
            </a:endParaRPr>
          </a:p>
        </p:txBody>
      </p:sp>
      <p:sp>
        <p:nvSpPr>
          <p:cNvPr id="29700"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5D4F94A4-D5F8-C04D-BFEC-0D5F336EA038}" type="slidenum">
              <a:rPr kumimoji="0" lang="fr-FR" sz="800">
                <a:solidFill>
                  <a:srgbClr val="FFFFFF"/>
                </a:solidFill>
              </a:rPr>
              <a:pPr eaLnBrk="1" hangingPunct="1"/>
              <a:t>21</a:t>
            </a:fld>
            <a:endParaRPr kumimoji="0" lang="fr-FR" sz="800">
              <a:solidFill>
                <a:srgbClr val="FFFFFF"/>
              </a:solidFill>
            </a:endParaRPr>
          </a:p>
        </p:txBody>
      </p:sp>
      <p:sp>
        <p:nvSpPr>
          <p:cNvPr id="29701" name="Rectangle 6"/>
          <p:cNvSpPr>
            <a:spLocks noChangeArrowheads="1"/>
          </p:cNvSpPr>
          <p:nvPr/>
        </p:nvSpPr>
        <p:spPr bwMode="auto">
          <a:xfrm>
            <a:off x="698500" y="498475"/>
            <a:ext cx="8191500" cy="741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ts val="2200"/>
              </a:lnSpc>
            </a:pPr>
            <a:r>
              <a:rPr lang="fr-FR" sz="1600">
                <a:solidFill>
                  <a:srgbClr val="000000"/>
                </a:solidFill>
                <a:latin typeface="Arial" charset="0"/>
                <a:cs typeface="Arial" charset="0"/>
              </a:rPr>
              <a:t>Le XXème siècle se caractérise par une unification des modes de représentation géodésique à l’échelle internationale. La géodésie va connaître des avancés considérables, conjointement au développement générale des sciences de la Terre</a:t>
            </a:r>
          </a:p>
          <a:p>
            <a:pPr algn="l">
              <a:lnSpc>
                <a:spcPts val="2200"/>
              </a:lnSpc>
            </a:pPr>
            <a:endParaRPr lang="fr-FR" sz="1600">
              <a:solidFill>
                <a:srgbClr val="000000"/>
              </a:solidFill>
              <a:latin typeface="Arial" charset="0"/>
              <a:cs typeface="Arial" charset="0"/>
            </a:endParaRPr>
          </a:p>
          <a:p>
            <a:pPr algn="l">
              <a:lnSpc>
                <a:spcPts val="2200"/>
              </a:lnSpc>
            </a:pPr>
            <a:r>
              <a:rPr lang="fr-FR" sz="1600">
                <a:solidFill>
                  <a:srgbClr val="000000"/>
                </a:solidFill>
                <a:latin typeface="Arial" charset="0"/>
                <a:cs typeface="Arial" charset="0"/>
              </a:rPr>
              <a:t>Extension des réseaux de triangulation à la terre entière et à coordonner tous ces travaux par le biais de </a:t>
            </a:r>
            <a:r>
              <a:rPr lang="fr-FR" sz="1600" b="1">
                <a:solidFill>
                  <a:srgbClr val="000000"/>
                </a:solidFill>
                <a:latin typeface="Arial" charset="0"/>
                <a:cs typeface="Arial" charset="0"/>
              </a:rPr>
              <a:t>l’Association Géodésique Internationale </a:t>
            </a:r>
            <a:r>
              <a:rPr lang="fr-FR" sz="1600">
                <a:solidFill>
                  <a:srgbClr val="000000"/>
                </a:solidFill>
                <a:latin typeface="Arial" charset="0"/>
                <a:cs typeface="Arial" charset="0"/>
              </a:rPr>
              <a:t>(Berlin, 1864) et ultérieurement par l’</a:t>
            </a:r>
            <a:r>
              <a:rPr lang="fr-FR" altLang="ja-JP" sz="1600" b="1">
                <a:solidFill>
                  <a:srgbClr val="000000"/>
                </a:solidFill>
                <a:latin typeface="Arial" charset="0"/>
                <a:cs typeface="Arial" charset="0"/>
              </a:rPr>
              <a:t>IUGG</a:t>
            </a:r>
            <a:r>
              <a:rPr lang="fr-FR" altLang="ja-JP" sz="1600">
                <a:solidFill>
                  <a:srgbClr val="000000"/>
                </a:solidFill>
                <a:latin typeface="Arial" charset="0"/>
                <a:cs typeface="Arial" charset="0"/>
              </a:rPr>
              <a:t> (1919).</a:t>
            </a:r>
          </a:p>
          <a:p>
            <a:pPr algn="l">
              <a:lnSpc>
                <a:spcPts val="2200"/>
              </a:lnSpc>
            </a:pPr>
            <a:endParaRPr lang="fr-FR" sz="1600">
              <a:solidFill>
                <a:srgbClr val="000000"/>
              </a:solidFill>
              <a:latin typeface="Arial" charset="0"/>
              <a:cs typeface="Arial" charset="0"/>
            </a:endParaRPr>
          </a:p>
          <a:p>
            <a:pPr algn="l">
              <a:lnSpc>
                <a:spcPts val="2200"/>
              </a:lnSpc>
            </a:pPr>
            <a:r>
              <a:rPr lang="fr-FR" sz="1600">
                <a:solidFill>
                  <a:srgbClr val="000000"/>
                </a:solidFill>
                <a:latin typeface="Arial" charset="0"/>
                <a:cs typeface="Arial" charset="0"/>
              </a:rPr>
              <a:t>Pour des raisons d’ordre militaire (cartographie précise) la cartographie des irrégularités du relief devient aussi une priorité.</a:t>
            </a:r>
          </a:p>
          <a:p>
            <a:pPr algn="l">
              <a:lnSpc>
                <a:spcPts val="2200"/>
              </a:lnSpc>
            </a:pPr>
            <a:endParaRPr lang="fr-FR" sz="1600">
              <a:solidFill>
                <a:srgbClr val="000000"/>
              </a:solidFill>
              <a:latin typeface="Arial" charset="0"/>
              <a:cs typeface="Arial" charset="0"/>
            </a:endParaRPr>
          </a:p>
          <a:p>
            <a:pPr algn="l">
              <a:lnSpc>
                <a:spcPts val="2200"/>
              </a:lnSpc>
            </a:pPr>
            <a:r>
              <a:rPr lang="fr-FR" sz="1600">
                <a:solidFill>
                  <a:srgbClr val="000000"/>
                </a:solidFill>
                <a:latin typeface="Arial" charset="0"/>
                <a:cs typeface="Arial" charset="0"/>
              </a:rPr>
              <a:t>Les mesures de pesanteur se multiplient permettant d’affiner l’ellipsoïde de référence et le géoïde.</a:t>
            </a:r>
          </a:p>
          <a:p>
            <a:pPr algn="l">
              <a:lnSpc>
                <a:spcPts val="2200"/>
              </a:lnSpc>
            </a:pPr>
            <a:endParaRPr lang="fr-FR" sz="1600">
              <a:solidFill>
                <a:srgbClr val="000000"/>
              </a:solidFill>
              <a:latin typeface="Arial" charset="0"/>
              <a:cs typeface="Arial" charset="0"/>
            </a:endParaRPr>
          </a:p>
          <a:p>
            <a:pPr algn="l">
              <a:lnSpc>
                <a:spcPts val="2200"/>
              </a:lnSpc>
            </a:pPr>
            <a:r>
              <a:rPr lang="fr-FR" sz="1600">
                <a:solidFill>
                  <a:srgbClr val="000000"/>
                </a:solidFill>
                <a:latin typeface="Arial" charset="0"/>
                <a:cs typeface="Arial" charset="0"/>
              </a:rPr>
              <a:t>Les techniques spatiales satellitaires démarrées dans les années 60 ont multipliés les types d’observation et la quantité de données (accéléromètres embarqués, télémètres laser, mesures doppler, radar). Ainsi une vision détaillée dans le temps et dans l’espace de la surface terrestre ou du géoïde permet à toutes les échelles d’espace d’appréhender les mécanismes physiques à l’origine de la déformation du sol et des transferts de masse dans le globe.</a:t>
            </a:r>
          </a:p>
          <a:p>
            <a:pPr algn="l">
              <a:lnSpc>
                <a:spcPts val="2200"/>
              </a:lnSpc>
            </a:pPr>
            <a:endParaRPr lang="fr-FR" sz="1600" b="1">
              <a:solidFill>
                <a:srgbClr val="000000"/>
              </a:solidFill>
              <a:latin typeface="Arial" charset="0"/>
              <a:cs typeface="Arial" charset="0"/>
            </a:endParaRPr>
          </a:p>
          <a:p>
            <a:pPr algn="l">
              <a:lnSpc>
                <a:spcPts val="2200"/>
              </a:lnSpc>
            </a:pPr>
            <a:r>
              <a:rPr lang="fr-FR" sz="1600" b="1" i="1">
                <a:solidFill>
                  <a:srgbClr val="660066"/>
                </a:solidFill>
                <a:latin typeface="Arial" charset="0"/>
                <a:cs typeface="Arial" charset="0"/>
              </a:rPr>
              <a:t>Ces aspects de la géodésie moderne feront l’objet des cours de ce module.</a:t>
            </a:r>
          </a:p>
          <a:p>
            <a:pPr algn="l">
              <a:lnSpc>
                <a:spcPts val="2200"/>
              </a:lnSpc>
            </a:pPr>
            <a:r>
              <a:rPr lang="fr-FR" sz="1600">
                <a:solidFill>
                  <a:srgbClr val="000000"/>
                </a:solidFill>
                <a:latin typeface="Arial" charset="0"/>
                <a:cs typeface="Arial" charset="0"/>
              </a:rPr>
              <a:t> </a:t>
            </a:r>
          </a:p>
          <a:p>
            <a:pPr algn="l">
              <a:lnSpc>
                <a:spcPts val="2200"/>
              </a:lnSpc>
            </a:pPr>
            <a:r>
              <a:rPr lang="fr-FR" sz="1600">
                <a:solidFill>
                  <a:srgbClr val="000000"/>
                </a:solidFill>
                <a:latin typeface="Arial" charset="0"/>
                <a:cs typeface="Arial" charset="0"/>
              </a:rPr>
              <a:t> </a:t>
            </a:r>
          </a:p>
          <a:p>
            <a:pPr algn="l">
              <a:lnSpc>
                <a:spcPts val="2200"/>
              </a:lnSpc>
            </a:pPr>
            <a:endParaRPr lang="fr-FR" sz="1600">
              <a:solidFill>
                <a:srgbClr val="000000"/>
              </a:solidFill>
              <a:latin typeface="Arial" charset="0"/>
              <a:cs typeface="Arial" charset="0"/>
            </a:endParaRPr>
          </a:p>
          <a:p>
            <a:pPr algn="l">
              <a:lnSpc>
                <a:spcPts val="2200"/>
              </a:lnSpc>
            </a:pPr>
            <a:endParaRPr lang="fr-FR">
              <a:solidFill>
                <a:srgbClr val="000000"/>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p:cNvSpPr>
          <p:nvPr>
            <p:ph type="title"/>
          </p:nvPr>
        </p:nvSpPr>
        <p:spPr/>
        <p:txBody>
          <a:bodyPr/>
          <a:lstStyle/>
          <a:p>
            <a:pPr eaLnBrk="1" hangingPunct="1"/>
            <a:r>
              <a:rPr lang="fr-FR" dirty="0">
                <a:solidFill>
                  <a:srgbClr val="1B4A6E"/>
                </a:solidFill>
                <a:latin typeface="Arial" charset="0"/>
                <a:ea typeface="ＭＳ Ｐゴシック" charset="0"/>
                <a:cs typeface="ＭＳ Ｐゴシック" charset="0"/>
              </a:rPr>
              <a:t>   </a:t>
            </a:r>
            <a:r>
              <a:rPr lang="fr-FR" dirty="0" smtClean="0">
                <a:solidFill>
                  <a:srgbClr val="1B4A6E"/>
                </a:solidFill>
                <a:latin typeface="Arial" charset="0"/>
                <a:ea typeface="ＭＳ Ｐゴシック" charset="0"/>
                <a:cs typeface="ＭＳ Ｐゴシック" charset="0"/>
              </a:rPr>
              <a:t>La forme de la terre en q</a:t>
            </a:r>
            <a:r>
              <a:rPr lang="fr-FR" dirty="0" smtClean="0">
                <a:solidFill>
                  <a:srgbClr val="1B4A6E"/>
                </a:solidFill>
                <a:latin typeface="Arial" charset="0"/>
                <a:ea typeface="ＭＳ Ｐゴシック" charset="0"/>
                <a:cs typeface="ＭＳ Ｐゴシック" charset="0"/>
              </a:rPr>
              <a:t>uelques dates </a:t>
            </a:r>
            <a:endParaRPr lang="fr-FR" dirty="0">
              <a:solidFill>
                <a:srgbClr val="1B4A6E"/>
              </a:solidFill>
              <a:latin typeface="Arial" charset="0"/>
              <a:ea typeface="ＭＳ Ｐゴシック" charset="0"/>
              <a:cs typeface="ＭＳ Ｐゴシック" charset="0"/>
            </a:endParaRPr>
          </a:p>
        </p:txBody>
      </p:sp>
      <p:sp>
        <p:nvSpPr>
          <p:cNvPr id="14339"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a:t>
            </a:r>
            <a:r>
              <a:rPr kumimoji="0" lang="fr-FR" sz="800">
                <a:solidFill>
                  <a:srgbClr val="FFFFFF"/>
                </a:solidFill>
                <a:latin typeface="Arial" charset="0"/>
                <a:cs typeface="Arial" charset="0"/>
              </a:rPr>
              <a:t>Doerflinger</a:t>
            </a:r>
          </a:p>
        </p:txBody>
      </p:sp>
      <p:sp>
        <p:nvSpPr>
          <p:cNvPr id="14340" name="Espace réservé du pied de page 4"/>
          <p:cNvSpPr>
            <a:spLocks noGrp="1"/>
          </p:cNvSpPr>
          <p:nvPr>
            <p:ph type="ftr" sz="quarter" idx="11"/>
          </p:nvPr>
        </p:nvSpPr>
        <p:spPr>
          <a:xfrm rot="16200000">
            <a:off x="-355600" y="654050"/>
            <a:ext cx="1160463"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Historique - </a:t>
            </a:r>
            <a:r>
              <a:rPr kumimoji="0" lang="fr-FR" sz="800" dirty="0" smtClean="0">
                <a:solidFill>
                  <a:srgbClr val="FFFFFF"/>
                </a:solidFill>
              </a:rPr>
              <a:t>2016</a:t>
            </a:r>
            <a:endParaRPr kumimoji="0" lang="fr-FR" sz="800" dirty="0">
              <a:solidFill>
                <a:srgbClr val="FFFFFF"/>
              </a:solidFill>
            </a:endParaRPr>
          </a:p>
        </p:txBody>
      </p:sp>
      <p:sp>
        <p:nvSpPr>
          <p:cNvPr id="14341"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A5652D57-8147-9242-8118-60B8271C67F5}" type="slidenum">
              <a:rPr kumimoji="0" lang="fr-FR" sz="800">
                <a:solidFill>
                  <a:srgbClr val="FFFFFF"/>
                </a:solidFill>
              </a:rPr>
              <a:pPr eaLnBrk="1" hangingPunct="1"/>
              <a:t>22</a:t>
            </a:fld>
            <a:endParaRPr kumimoji="0" lang="fr-FR" sz="800">
              <a:solidFill>
                <a:srgbClr val="FFFFFF"/>
              </a:solidFill>
            </a:endParaRPr>
          </a:p>
        </p:txBody>
      </p:sp>
      <p:sp>
        <p:nvSpPr>
          <p:cNvPr id="11" name="Rectangle 6"/>
          <p:cNvSpPr>
            <a:spLocks noChangeArrowheads="1"/>
          </p:cNvSpPr>
          <p:nvPr/>
        </p:nvSpPr>
        <p:spPr bwMode="auto">
          <a:xfrm>
            <a:off x="5104570" y="769126"/>
            <a:ext cx="3828639"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fr-FR" sz="1800" dirty="0">
                <a:solidFill>
                  <a:srgbClr val="660066"/>
                </a:solidFill>
                <a:latin typeface="Arial" charset="0"/>
                <a:cs typeface="Arial" charset="0"/>
              </a:rPr>
              <a:t>Avant le VI siècle av. J.-C</a:t>
            </a:r>
            <a:r>
              <a:rPr lang="fr-FR" sz="1800" dirty="0" smtClean="0">
                <a:solidFill>
                  <a:srgbClr val="660066"/>
                </a:solidFill>
                <a:latin typeface="Arial" charset="0"/>
                <a:cs typeface="Arial" charset="0"/>
              </a:rPr>
              <a:t>. </a:t>
            </a:r>
          </a:p>
          <a:p>
            <a:pPr algn="l"/>
            <a:r>
              <a:rPr lang="fr-FR" sz="2400" b="1" dirty="0" smtClean="0">
                <a:solidFill>
                  <a:srgbClr val="000000"/>
                </a:solidFill>
                <a:latin typeface="Arial" charset="0"/>
                <a:cs typeface="Arial" charset="0"/>
              </a:rPr>
              <a:t>La </a:t>
            </a:r>
            <a:r>
              <a:rPr lang="fr-FR" sz="2400" b="1" dirty="0">
                <a:solidFill>
                  <a:schemeClr val="bg1"/>
                </a:solidFill>
                <a:latin typeface="Arial" charset="0"/>
                <a:cs typeface="Arial" charset="0"/>
              </a:rPr>
              <a:t>Terre est </a:t>
            </a:r>
            <a:r>
              <a:rPr lang="fr-FR" sz="2400" b="1" dirty="0" smtClean="0">
                <a:solidFill>
                  <a:schemeClr val="bg1"/>
                </a:solidFill>
                <a:latin typeface="Arial" charset="0"/>
                <a:cs typeface="Arial" charset="0"/>
              </a:rPr>
              <a:t>plate</a:t>
            </a:r>
          </a:p>
          <a:p>
            <a:pPr algn="l"/>
            <a:endParaRPr lang="fr-FR" sz="800" b="1" dirty="0">
              <a:solidFill>
                <a:schemeClr val="bg1"/>
              </a:solidFill>
              <a:latin typeface="Arial" charset="0"/>
              <a:cs typeface="Arial" charset="0"/>
            </a:endParaRPr>
          </a:p>
          <a:p>
            <a:pPr algn="l"/>
            <a:r>
              <a:rPr lang="fr-FR" sz="1800" dirty="0" smtClean="0">
                <a:solidFill>
                  <a:srgbClr val="660066"/>
                </a:solidFill>
                <a:latin typeface="Arial" charset="0"/>
                <a:cs typeface="Arial" charset="0"/>
              </a:rPr>
              <a:t>A partir </a:t>
            </a:r>
            <a:r>
              <a:rPr lang="fr-FR" sz="1800" dirty="0">
                <a:solidFill>
                  <a:srgbClr val="660066"/>
                </a:solidFill>
                <a:latin typeface="Arial" charset="0"/>
                <a:cs typeface="Arial" charset="0"/>
              </a:rPr>
              <a:t>des </a:t>
            </a:r>
            <a:r>
              <a:rPr lang="fr-FR" sz="1800" dirty="0" smtClean="0">
                <a:solidFill>
                  <a:srgbClr val="660066"/>
                </a:solidFill>
                <a:latin typeface="Arial" charset="0"/>
                <a:cs typeface="Arial" charset="0"/>
              </a:rPr>
              <a:t>V </a:t>
            </a:r>
            <a:r>
              <a:rPr lang="fr-FR" sz="1800" dirty="0">
                <a:solidFill>
                  <a:srgbClr val="660066"/>
                </a:solidFill>
                <a:latin typeface="Arial" charset="0"/>
                <a:cs typeface="Arial" charset="0"/>
              </a:rPr>
              <a:t>/ </a:t>
            </a:r>
            <a:r>
              <a:rPr lang="fr-FR" sz="1800" dirty="0" smtClean="0">
                <a:solidFill>
                  <a:srgbClr val="660066"/>
                </a:solidFill>
                <a:latin typeface="Arial" charset="0"/>
                <a:cs typeface="Arial" charset="0"/>
              </a:rPr>
              <a:t>IV </a:t>
            </a:r>
            <a:r>
              <a:rPr lang="fr-FR" sz="1800" dirty="0">
                <a:solidFill>
                  <a:srgbClr val="660066"/>
                </a:solidFill>
                <a:latin typeface="Arial" charset="0"/>
                <a:cs typeface="Arial" charset="0"/>
              </a:rPr>
              <a:t>siècles av. J.-C</a:t>
            </a:r>
            <a:r>
              <a:rPr lang="fr-FR" sz="1800" dirty="0" smtClean="0">
                <a:solidFill>
                  <a:srgbClr val="660066"/>
                </a:solidFill>
                <a:latin typeface="Arial" charset="0"/>
                <a:cs typeface="Arial" charset="0"/>
              </a:rPr>
              <a:t>. </a:t>
            </a:r>
          </a:p>
          <a:p>
            <a:pPr algn="l"/>
            <a:r>
              <a:rPr lang="fr-FR" sz="2400" b="1" dirty="0" smtClean="0">
                <a:solidFill>
                  <a:srgbClr val="000000"/>
                </a:solidFill>
                <a:latin typeface="Arial" charset="0"/>
                <a:cs typeface="Arial" charset="0"/>
              </a:rPr>
              <a:t>La </a:t>
            </a:r>
            <a:r>
              <a:rPr lang="fr-FR" sz="2400" b="1" dirty="0">
                <a:solidFill>
                  <a:srgbClr val="000000"/>
                </a:solidFill>
                <a:latin typeface="Arial" charset="0"/>
                <a:cs typeface="Arial" charset="0"/>
              </a:rPr>
              <a:t>terre est </a:t>
            </a:r>
            <a:r>
              <a:rPr lang="fr-FR" sz="2400" b="1" dirty="0" smtClean="0">
                <a:solidFill>
                  <a:srgbClr val="000000"/>
                </a:solidFill>
                <a:latin typeface="Arial" charset="0"/>
                <a:cs typeface="Arial" charset="0"/>
              </a:rPr>
              <a:t>sphérique</a:t>
            </a:r>
          </a:p>
          <a:p>
            <a:pPr algn="l"/>
            <a:r>
              <a:rPr lang="fr-FR" sz="2400" b="1" dirty="0" smtClean="0">
                <a:solidFill>
                  <a:srgbClr val="000000"/>
                </a:solidFill>
                <a:latin typeface="Arial" charset="0"/>
                <a:cs typeface="Arial" charset="0"/>
              </a:rPr>
              <a:t>au </a:t>
            </a:r>
            <a:r>
              <a:rPr lang="fr-FR" sz="2400" b="1" dirty="0">
                <a:solidFill>
                  <a:srgbClr val="000000"/>
                </a:solidFill>
                <a:latin typeface="Arial" charset="0"/>
                <a:cs typeface="Arial" charset="0"/>
              </a:rPr>
              <a:t>centre de </a:t>
            </a:r>
            <a:r>
              <a:rPr lang="fr-FR" sz="2400" b="1" dirty="0" smtClean="0">
                <a:solidFill>
                  <a:srgbClr val="000000"/>
                </a:solidFill>
                <a:latin typeface="Arial" charset="0"/>
                <a:cs typeface="Arial" charset="0"/>
              </a:rPr>
              <a:t>l'univers</a:t>
            </a:r>
            <a:endParaRPr lang="fr-FR" sz="2400" b="1" dirty="0" smtClean="0">
              <a:solidFill>
                <a:srgbClr val="000000"/>
              </a:solidFill>
              <a:latin typeface="Arial" charset="0"/>
              <a:cs typeface="Arial" charset="0"/>
            </a:endParaRPr>
          </a:p>
        </p:txBody>
      </p:sp>
      <p:sp>
        <p:nvSpPr>
          <p:cNvPr id="4" name="Rectangle 3"/>
          <p:cNvSpPr/>
          <p:nvPr/>
        </p:nvSpPr>
        <p:spPr bwMode="auto">
          <a:xfrm>
            <a:off x="3796610" y="650374"/>
            <a:ext cx="281130" cy="891940"/>
          </a:xfrm>
          <a:prstGeom prst="rect">
            <a:avLst/>
          </a:prstGeom>
          <a:solidFill>
            <a:schemeClr val="accent6"/>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solidFill>
                  <a:schemeClr val="bg1"/>
                </a:solidFill>
              </a:ln>
              <a:solidFill>
                <a:srgbClr val="003F6E"/>
              </a:solidFill>
              <a:effectLst/>
              <a:latin typeface="Times New Roman" charset="0"/>
            </a:endParaRPr>
          </a:p>
        </p:txBody>
      </p:sp>
      <p:sp>
        <p:nvSpPr>
          <p:cNvPr id="15" name="Rectangle 14"/>
          <p:cNvSpPr/>
          <p:nvPr/>
        </p:nvSpPr>
        <p:spPr bwMode="auto">
          <a:xfrm>
            <a:off x="3796610" y="1542314"/>
            <a:ext cx="281130" cy="891940"/>
          </a:xfrm>
          <a:prstGeom prst="rect">
            <a:avLst/>
          </a:prstGeom>
          <a:solidFill>
            <a:schemeClr val="accent6"/>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solidFill>
                  <a:schemeClr val="bg1"/>
                </a:solidFill>
              </a:ln>
              <a:solidFill>
                <a:srgbClr val="003F6E"/>
              </a:solidFill>
              <a:effectLst/>
              <a:latin typeface="Times New Roman" charset="0"/>
            </a:endParaRPr>
          </a:p>
        </p:txBody>
      </p:sp>
      <p:sp>
        <p:nvSpPr>
          <p:cNvPr id="16" name="Rectangle 15"/>
          <p:cNvSpPr/>
          <p:nvPr/>
        </p:nvSpPr>
        <p:spPr bwMode="auto">
          <a:xfrm>
            <a:off x="3796610" y="2434254"/>
            <a:ext cx="281130" cy="891940"/>
          </a:xfrm>
          <a:prstGeom prst="rect">
            <a:avLst/>
          </a:prstGeom>
          <a:solidFill>
            <a:schemeClr val="accent6"/>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solidFill>
                  <a:schemeClr val="bg1"/>
                </a:solidFill>
              </a:ln>
              <a:solidFill>
                <a:srgbClr val="003F6E"/>
              </a:solidFill>
              <a:effectLst/>
              <a:latin typeface="Times New Roman" charset="0"/>
            </a:endParaRPr>
          </a:p>
        </p:txBody>
      </p:sp>
      <p:sp>
        <p:nvSpPr>
          <p:cNvPr id="17" name="Rectangle 16"/>
          <p:cNvSpPr/>
          <p:nvPr/>
        </p:nvSpPr>
        <p:spPr bwMode="auto">
          <a:xfrm>
            <a:off x="3796610" y="3326194"/>
            <a:ext cx="281130" cy="891940"/>
          </a:xfrm>
          <a:prstGeom prst="rect">
            <a:avLst/>
          </a:prstGeom>
          <a:solidFill>
            <a:schemeClr val="accent6"/>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solidFill>
                  <a:schemeClr val="bg1"/>
                </a:solidFill>
              </a:ln>
              <a:solidFill>
                <a:srgbClr val="003F6E"/>
              </a:solidFill>
              <a:effectLst/>
              <a:latin typeface="Times New Roman" charset="0"/>
            </a:endParaRPr>
          </a:p>
        </p:txBody>
      </p:sp>
      <p:sp>
        <p:nvSpPr>
          <p:cNvPr id="18" name="Rectangle 17"/>
          <p:cNvSpPr/>
          <p:nvPr/>
        </p:nvSpPr>
        <p:spPr bwMode="auto">
          <a:xfrm>
            <a:off x="3796610" y="4218134"/>
            <a:ext cx="281130" cy="891940"/>
          </a:xfrm>
          <a:prstGeom prst="rect">
            <a:avLst/>
          </a:prstGeom>
          <a:solidFill>
            <a:schemeClr val="accent6"/>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solidFill>
                  <a:schemeClr val="bg1"/>
                </a:solidFill>
              </a:ln>
              <a:solidFill>
                <a:srgbClr val="003F6E"/>
              </a:solidFill>
              <a:effectLst/>
              <a:latin typeface="Times New Roman" charset="0"/>
            </a:endParaRPr>
          </a:p>
        </p:txBody>
      </p:sp>
      <p:sp>
        <p:nvSpPr>
          <p:cNvPr id="19" name="Rectangle 18"/>
          <p:cNvSpPr/>
          <p:nvPr/>
        </p:nvSpPr>
        <p:spPr bwMode="auto">
          <a:xfrm>
            <a:off x="3796610" y="5110074"/>
            <a:ext cx="281130" cy="891940"/>
          </a:xfrm>
          <a:prstGeom prst="rect">
            <a:avLst/>
          </a:prstGeom>
          <a:solidFill>
            <a:schemeClr val="accent6"/>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solidFill>
                  <a:schemeClr val="bg1"/>
                </a:solidFill>
              </a:ln>
              <a:solidFill>
                <a:srgbClr val="003F6E"/>
              </a:solidFill>
              <a:effectLst/>
              <a:latin typeface="Times New Roman" charset="0"/>
            </a:endParaRPr>
          </a:p>
        </p:txBody>
      </p:sp>
      <p:sp>
        <p:nvSpPr>
          <p:cNvPr id="6" name="Triangle isocèle 5"/>
          <p:cNvSpPr/>
          <p:nvPr/>
        </p:nvSpPr>
        <p:spPr bwMode="auto">
          <a:xfrm rot="10800000">
            <a:off x="3583339" y="6166386"/>
            <a:ext cx="707672" cy="455665"/>
          </a:xfrm>
          <a:prstGeom prst="triangle">
            <a:avLst/>
          </a:prstGeom>
          <a:solidFill>
            <a:srgbClr val="8AB9E7"/>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ln>
                <a:noFill/>
              </a:ln>
              <a:solidFill>
                <a:schemeClr val="tx1"/>
              </a:solidFill>
              <a:effectLst/>
              <a:latin typeface="Times New Roman" charset="0"/>
            </a:endParaRPr>
          </a:p>
        </p:txBody>
      </p:sp>
      <p:sp>
        <p:nvSpPr>
          <p:cNvPr id="7" name="ZoneTexte 6"/>
          <p:cNvSpPr txBox="1"/>
          <p:nvPr/>
        </p:nvSpPr>
        <p:spPr>
          <a:xfrm>
            <a:off x="2988447" y="468635"/>
            <a:ext cx="709449" cy="5786200"/>
          </a:xfrm>
          <a:prstGeom prst="rect">
            <a:avLst/>
          </a:prstGeom>
          <a:noFill/>
        </p:spPr>
        <p:txBody>
          <a:bodyPr wrap="none" rtlCol="0">
            <a:spAutoFit/>
          </a:bodyPr>
          <a:lstStyle/>
          <a:p>
            <a:r>
              <a:rPr lang="fr-FR" sz="1600" b="1" dirty="0" smtClean="0">
                <a:solidFill>
                  <a:schemeClr val="bg1"/>
                </a:solidFill>
                <a:latin typeface="+mj-lt"/>
              </a:rPr>
              <a:t>-1000</a:t>
            </a:r>
          </a:p>
          <a:p>
            <a:endParaRPr lang="fr-FR" sz="2400" b="1" dirty="0" smtClean="0">
              <a:solidFill>
                <a:schemeClr val="bg1"/>
              </a:solidFill>
              <a:latin typeface="+mj-lt"/>
            </a:endParaRPr>
          </a:p>
          <a:p>
            <a:endParaRPr lang="fr-FR" sz="1800" b="1" dirty="0">
              <a:solidFill>
                <a:schemeClr val="bg1"/>
              </a:solidFill>
              <a:latin typeface="+mj-lt"/>
            </a:endParaRPr>
          </a:p>
          <a:p>
            <a:r>
              <a:rPr lang="fr-FR" sz="1600" b="1" dirty="0" smtClean="0">
                <a:solidFill>
                  <a:schemeClr val="bg1"/>
                </a:solidFill>
                <a:latin typeface="+mj-lt"/>
              </a:rPr>
              <a:t>-500</a:t>
            </a:r>
          </a:p>
          <a:p>
            <a:endParaRPr lang="fr-FR" sz="2400" b="1" dirty="0" smtClean="0">
              <a:solidFill>
                <a:schemeClr val="bg1"/>
              </a:solidFill>
              <a:latin typeface="+mj-lt"/>
            </a:endParaRPr>
          </a:p>
          <a:p>
            <a:endParaRPr lang="fr-FR" sz="1800" b="1" dirty="0">
              <a:solidFill>
                <a:schemeClr val="bg1"/>
              </a:solidFill>
              <a:latin typeface="+mj-lt"/>
            </a:endParaRPr>
          </a:p>
          <a:p>
            <a:r>
              <a:rPr lang="fr-FR" sz="1600" b="1" dirty="0" smtClean="0">
                <a:solidFill>
                  <a:schemeClr val="bg1"/>
                </a:solidFill>
                <a:latin typeface="+mj-lt"/>
              </a:rPr>
              <a:t>0</a:t>
            </a:r>
          </a:p>
          <a:p>
            <a:endParaRPr lang="fr-FR" sz="1800" b="1" dirty="0" smtClean="0">
              <a:solidFill>
                <a:schemeClr val="bg1"/>
              </a:solidFill>
              <a:latin typeface="+mj-lt"/>
            </a:endParaRPr>
          </a:p>
          <a:p>
            <a:endParaRPr lang="fr-FR" sz="2400" b="1" dirty="0">
              <a:solidFill>
                <a:schemeClr val="bg1"/>
              </a:solidFill>
              <a:latin typeface="+mj-lt"/>
            </a:endParaRPr>
          </a:p>
          <a:p>
            <a:r>
              <a:rPr lang="fr-FR" sz="1600" b="1" dirty="0" smtClean="0">
                <a:solidFill>
                  <a:schemeClr val="bg1"/>
                </a:solidFill>
                <a:latin typeface="+mj-lt"/>
              </a:rPr>
              <a:t>500</a:t>
            </a:r>
          </a:p>
          <a:p>
            <a:endParaRPr lang="fr-FR" sz="2800" b="1" dirty="0">
              <a:solidFill>
                <a:schemeClr val="bg1"/>
              </a:solidFill>
              <a:latin typeface="+mj-lt"/>
            </a:endParaRPr>
          </a:p>
          <a:p>
            <a:endParaRPr lang="fr-FR" sz="1600" b="1" dirty="0" smtClean="0">
              <a:solidFill>
                <a:schemeClr val="bg1"/>
              </a:solidFill>
              <a:latin typeface="+mj-lt"/>
            </a:endParaRPr>
          </a:p>
          <a:p>
            <a:r>
              <a:rPr lang="fr-FR" sz="1600" b="1" dirty="0" smtClean="0">
                <a:solidFill>
                  <a:schemeClr val="bg1"/>
                </a:solidFill>
                <a:latin typeface="+mj-lt"/>
              </a:rPr>
              <a:t>1000</a:t>
            </a:r>
          </a:p>
          <a:p>
            <a:endParaRPr lang="fr-FR" sz="1600" b="1" dirty="0">
              <a:solidFill>
                <a:schemeClr val="bg1"/>
              </a:solidFill>
              <a:latin typeface="+mj-lt"/>
            </a:endParaRPr>
          </a:p>
          <a:p>
            <a:endParaRPr lang="fr-FR" sz="2800" b="1" dirty="0" smtClean="0">
              <a:solidFill>
                <a:schemeClr val="bg1"/>
              </a:solidFill>
              <a:latin typeface="+mj-lt"/>
            </a:endParaRPr>
          </a:p>
          <a:p>
            <a:r>
              <a:rPr lang="fr-FR" sz="1600" b="1" dirty="0" smtClean="0">
                <a:solidFill>
                  <a:schemeClr val="bg1"/>
                </a:solidFill>
                <a:latin typeface="+mj-lt"/>
              </a:rPr>
              <a:t>1500</a:t>
            </a:r>
          </a:p>
          <a:p>
            <a:endParaRPr lang="fr-FR" sz="2800" b="1" dirty="0">
              <a:solidFill>
                <a:schemeClr val="bg1"/>
              </a:solidFill>
              <a:latin typeface="+mj-lt"/>
            </a:endParaRPr>
          </a:p>
          <a:p>
            <a:endParaRPr lang="fr-FR" sz="1600" b="1" dirty="0" smtClean="0">
              <a:solidFill>
                <a:schemeClr val="bg1"/>
              </a:solidFill>
              <a:latin typeface="+mj-lt"/>
            </a:endParaRPr>
          </a:p>
          <a:p>
            <a:r>
              <a:rPr lang="fr-FR" sz="1600" b="1" dirty="0" smtClean="0">
                <a:solidFill>
                  <a:schemeClr val="bg1"/>
                </a:solidFill>
                <a:latin typeface="+mj-lt"/>
              </a:rPr>
              <a:t>2000</a:t>
            </a:r>
          </a:p>
        </p:txBody>
      </p:sp>
      <p:sp>
        <p:nvSpPr>
          <p:cNvPr id="9" name="ZoneTexte 8"/>
          <p:cNvSpPr txBox="1"/>
          <p:nvPr/>
        </p:nvSpPr>
        <p:spPr>
          <a:xfrm rot="16200000">
            <a:off x="2010445" y="2264977"/>
            <a:ext cx="1617450" cy="338554"/>
          </a:xfrm>
          <a:prstGeom prst="rect">
            <a:avLst/>
          </a:prstGeom>
          <a:noFill/>
        </p:spPr>
        <p:txBody>
          <a:bodyPr wrap="none" rtlCol="0">
            <a:spAutoFit/>
          </a:bodyPr>
          <a:lstStyle/>
          <a:p>
            <a:r>
              <a:rPr lang="fr-FR" sz="1600" b="1" dirty="0" smtClean="0">
                <a:solidFill>
                  <a:srgbClr val="000000"/>
                </a:solidFill>
                <a:latin typeface="+mj-lt"/>
              </a:rPr>
              <a:t>Temps (année)</a:t>
            </a:r>
            <a:endParaRPr lang="fr-FR" sz="1600" b="1" dirty="0">
              <a:solidFill>
                <a:srgbClr val="000000"/>
              </a:solidFill>
              <a:latin typeface="+mj-lt"/>
            </a:endParaRPr>
          </a:p>
        </p:txBody>
      </p:sp>
      <p:sp>
        <p:nvSpPr>
          <p:cNvPr id="10" name="Flèche vers la droite 9"/>
          <p:cNvSpPr/>
          <p:nvPr/>
        </p:nvSpPr>
        <p:spPr bwMode="auto">
          <a:xfrm>
            <a:off x="4251935" y="1241769"/>
            <a:ext cx="775531" cy="300545"/>
          </a:xfrm>
          <a:prstGeom prst="rightArrow">
            <a:avLst>
              <a:gd name="adj1" fmla="val 50000"/>
              <a:gd name="adj2" fmla="val 108059"/>
            </a:avLst>
          </a:prstGeom>
          <a:solidFill>
            <a:srgbClr val="660066"/>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solidFill>
                <a:schemeClr val="tx1"/>
              </a:solidFill>
              <a:effectLst/>
              <a:latin typeface="Times New Roman" charset="0"/>
            </a:endParaRPr>
          </a:p>
        </p:txBody>
      </p:sp>
      <p:sp>
        <p:nvSpPr>
          <p:cNvPr id="26" name="Flèche vers la droite 25"/>
          <p:cNvSpPr/>
          <p:nvPr/>
        </p:nvSpPr>
        <p:spPr bwMode="auto">
          <a:xfrm>
            <a:off x="4251935" y="5260346"/>
            <a:ext cx="775531" cy="300545"/>
          </a:xfrm>
          <a:prstGeom prst="rightArrow">
            <a:avLst>
              <a:gd name="adj1" fmla="val 50000"/>
              <a:gd name="adj2" fmla="val 108059"/>
            </a:avLst>
          </a:prstGeom>
          <a:solidFill>
            <a:srgbClr val="660066"/>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solidFill>
                <a:schemeClr val="tx1"/>
              </a:solidFill>
              <a:effectLst/>
              <a:latin typeface="Times New Roman" charset="0"/>
            </a:endParaRPr>
          </a:p>
        </p:txBody>
      </p:sp>
      <p:sp>
        <p:nvSpPr>
          <p:cNvPr id="27" name="Flèche vers la droite 26"/>
          <p:cNvSpPr/>
          <p:nvPr/>
        </p:nvSpPr>
        <p:spPr bwMode="auto">
          <a:xfrm>
            <a:off x="4251935" y="4959801"/>
            <a:ext cx="775531" cy="300545"/>
          </a:xfrm>
          <a:prstGeom prst="rightArrow">
            <a:avLst>
              <a:gd name="adj1" fmla="val 50000"/>
              <a:gd name="adj2" fmla="val 108059"/>
            </a:avLst>
          </a:prstGeom>
          <a:solidFill>
            <a:srgbClr val="660066"/>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solidFill>
                <a:schemeClr val="tx1"/>
              </a:solidFill>
              <a:effectLst/>
              <a:latin typeface="Times New Roman" charset="0"/>
            </a:endParaRPr>
          </a:p>
        </p:txBody>
      </p:sp>
      <p:sp>
        <p:nvSpPr>
          <p:cNvPr id="28" name="Flèche vers la droite 27"/>
          <p:cNvSpPr/>
          <p:nvPr/>
        </p:nvSpPr>
        <p:spPr bwMode="auto">
          <a:xfrm>
            <a:off x="4251935" y="1542314"/>
            <a:ext cx="775531" cy="300545"/>
          </a:xfrm>
          <a:prstGeom prst="rightArrow">
            <a:avLst>
              <a:gd name="adj1" fmla="val 50000"/>
              <a:gd name="adj2" fmla="val 108059"/>
            </a:avLst>
          </a:prstGeom>
          <a:solidFill>
            <a:srgbClr val="660066"/>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fr-FR" sz="1400" b="0" i="0" u="none" strike="noStrike" cap="none" normalizeH="0" baseline="0">
              <a:solidFill>
                <a:schemeClr val="tx1"/>
              </a:solidFill>
              <a:effectLst/>
              <a:latin typeface="Times New Roman" charset="0"/>
            </a:endParaRPr>
          </a:p>
        </p:txBody>
      </p:sp>
      <p:sp>
        <p:nvSpPr>
          <p:cNvPr id="29" name="Rectangle 6"/>
          <p:cNvSpPr>
            <a:spLocks noChangeArrowheads="1"/>
          </p:cNvSpPr>
          <p:nvPr/>
        </p:nvSpPr>
        <p:spPr bwMode="auto">
          <a:xfrm>
            <a:off x="5104570" y="4514816"/>
            <a:ext cx="3750485"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fr-FR" sz="1800" dirty="0" smtClean="0">
                <a:solidFill>
                  <a:srgbClr val="660066"/>
                </a:solidFill>
                <a:latin typeface="Arial" charset="0"/>
                <a:cs typeface="Arial" charset="0"/>
              </a:rPr>
              <a:t>A la Renaissance</a:t>
            </a:r>
            <a:r>
              <a:rPr lang="fr-FR" sz="1800" dirty="0" smtClean="0">
                <a:solidFill>
                  <a:srgbClr val="000000"/>
                </a:solidFill>
                <a:latin typeface="Arial" charset="0"/>
                <a:cs typeface="Arial" charset="0"/>
              </a:rPr>
              <a:t> </a:t>
            </a:r>
            <a:endParaRPr lang="fr-FR" sz="1800" dirty="0">
              <a:solidFill>
                <a:srgbClr val="660066"/>
              </a:solidFill>
              <a:latin typeface="Arial" charset="0"/>
              <a:cs typeface="Arial" charset="0"/>
            </a:endParaRPr>
          </a:p>
          <a:p>
            <a:pPr algn="l"/>
            <a:r>
              <a:rPr lang="fr-FR" sz="2400" b="1" dirty="0" smtClean="0">
                <a:solidFill>
                  <a:srgbClr val="000000"/>
                </a:solidFill>
                <a:latin typeface="Arial" charset="0"/>
                <a:cs typeface="Arial" charset="0"/>
              </a:rPr>
              <a:t>Univers héliocentrique</a:t>
            </a:r>
          </a:p>
          <a:p>
            <a:pPr algn="l"/>
            <a:endParaRPr lang="fr-FR" sz="800" b="1" dirty="0" smtClean="0">
              <a:solidFill>
                <a:srgbClr val="000000"/>
              </a:solidFill>
              <a:latin typeface="Arial" charset="0"/>
              <a:cs typeface="Arial" charset="0"/>
            </a:endParaRPr>
          </a:p>
          <a:p>
            <a:pPr algn="l"/>
            <a:r>
              <a:rPr lang="fr-FR" sz="1800" dirty="0" smtClean="0">
                <a:solidFill>
                  <a:srgbClr val="660066"/>
                </a:solidFill>
                <a:latin typeface="Arial" charset="0"/>
              </a:rPr>
              <a:t>Au </a:t>
            </a:r>
            <a:r>
              <a:rPr lang="fr-FR" sz="1800" dirty="0">
                <a:solidFill>
                  <a:srgbClr val="660066"/>
                </a:solidFill>
                <a:latin typeface="Arial" charset="0"/>
              </a:rPr>
              <a:t>XVII et  XVIII </a:t>
            </a:r>
            <a:r>
              <a:rPr lang="fr-FR" sz="1800" dirty="0" smtClean="0">
                <a:solidFill>
                  <a:srgbClr val="660066"/>
                </a:solidFill>
                <a:latin typeface="Arial" charset="0"/>
              </a:rPr>
              <a:t>siècle</a:t>
            </a:r>
          </a:p>
          <a:p>
            <a:pPr algn="l"/>
            <a:r>
              <a:rPr lang="fr-FR" sz="2400" b="1" dirty="0" smtClean="0">
                <a:solidFill>
                  <a:srgbClr val="000000"/>
                </a:solidFill>
                <a:latin typeface="Arial" charset="0"/>
                <a:cs typeface="Arial" charset="0"/>
              </a:rPr>
              <a:t>La </a:t>
            </a:r>
            <a:r>
              <a:rPr lang="fr-FR" sz="2400" b="1" dirty="0">
                <a:solidFill>
                  <a:srgbClr val="000000"/>
                </a:solidFill>
                <a:latin typeface="Arial" charset="0"/>
                <a:cs typeface="Arial" charset="0"/>
              </a:rPr>
              <a:t>terre est </a:t>
            </a:r>
            <a:r>
              <a:rPr lang="fr-FR" sz="2400" b="1" dirty="0" smtClean="0">
                <a:solidFill>
                  <a:srgbClr val="000000"/>
                </a:solidFill>
                <a:latin typeface="Arial" charset="0"/>
                <a:cs typeface="Arial" charset="0"/>
              </a:rPr>
              <a:t>une sphère</a:t>
            </a:r>
          </a:p>
          <a:p>
            <a:pPr algn="l"/>
            <a:r>
              <a:rPr lang="fr-FR" sz="2400" b="1" dirty="0" smtClean="0">
                <a:solidFill>
                  <a:srgbClr val="000000"/>
                </a:solidFill>
                <a:latin typeface="Arial" charset="0"/>
                <a:cs typeface="Arial" charset="0"/>
              </a:rPr>
              <a:t>aplatie </a:t>
            </a:r>
            <a:r>
              <a:rPr lang="fr-FR" sz="2400" b="1" dirty="0">
                <a:solidFill>
                  <a:srgbClr val="000000"/>
                </a:solidFill>
                <a:latin typeface="Arial" charset="0"/>
                <a:cs typeface="Arial" charset="0"/>
              </a:rPr>
              <a:t>aux </a:t>
            </a:r>
            <a:r>
              <a:rPr lang="fr-FR" sz="2400" b="1" dirty="0" smtClean="0">
                <a:solidFill>
                  <a:srgbClr val="000000"/>
                </a:solidFill>
                <a:latin typeface="Arial" charset="0"/>
                <a:cs typeface="Arial" charset="0"/>
              </a:rPr>
              <a:t>pôles</a:t>
            </a:r>
            <a:endParaRPr lang="fr-FR" sz="2400" b="1" dirty="0">
              <a:solidFill>
                <a:srgbClr val="000000"/>
              </a:solidFill>
              <a:latin typeface="Arial" charset="0"/>
              <a:cs typeface="Arial" charset="0"/>
            </a:endParaRPr>
          </a:p>
        </p:txBody>
      </p:sp>
      <p:pic>
        <p:nvPicPr>
          <p:cNvPr id="14347" name="Image 14346"/>
          <p:cNvPicPr>
            <a:picLocks noChangeAspect="1"/>
          </p:cNvPicPr>
          <p:nvPr/>
        </p:nvPicPr>
        <p:blipFill>
          <a:blip r:embed="rId2"/>
          <a:stretch>
            <a:fillRect/>
          </a:stretch>
        </p:blipFill>
        <p:spPr>
          <a:xfrm>
            <a:off x="1256158" y="2253354"/>
            <a:ext cx="733458" cy="706320"/>
          </a:xfrm>
          <a:prstGeom prst="rect">
            <a:avLst/>
          </a:prstGeom>
        </p:spPr>
      </p:pic>
      <p:pic>
        <p:nvPicPr>
          <p:cNvPr id="14348" name="Image 14347"/>
          <p:cNvPicPr>
            <a:picLocks noChangeAspect="1"/>
          </p:cNvPicPr>
          <p:nvPr/>
        </p:nvPicPr>
        <p:blipFill>
          <a:blip r:embed="rId3"/>
          <a:stretch>
            <a:fillRect/>
          </a:stretch>
        </p:blipFill>
        <p:spPr>
          <a:xfrm rot="1217736">
            <a:off x="1127095" y="5747217"/>
            <a:ext cx="1003992" cy="1003992"/>
          </a:xfrm>
          <a:prstGeom prst="rect">
            <a:avLst/>
          </a:prstGeom>
        </p:spPr>
      </p:pic>
      <p:pic>
        <p:nvPicPr>
          <p:cNvPr id="66" name="Image 65" descr="Sans titre-1.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9954" y="769126"/>
            <a:ext cx="890440" cy="591193"/>
          </a:xfrm>
          <a:prstGeom prst="rect">
            <a:avLst/>
          </a:prstGeom>
        </p:spPr>
      </p:pic>
      <p:pic>
        <p:nvPicPr>
          <p:cNvPr id="67" name="Image 66"/>
          <p:cNvPicPr>
            <a:picLocks noChangeAspect="1"/>
          </p:cNvPicPr>
          <p:nvPr/>
        </p:nvPicPr>
        <p:blipFill>
          <a:blip r:embed="rId5"/>
          <a:stretch>
            <a:fillRect/>
          </a:stretch>
        </p:blipFill>
        <p:spPr>
          <a:xfrm>
            <a:off x="981516" y="2116839"/>
            <a:ext cx="281888" cy="281888"/>
          </a:xfrm>
          <a:prstGeom prst="rect">
            <a:avLst/>
          </a:prstGeom>
        </p:spPr>
      </p:pic>
      <p:pic>
        <p:nvPicPr>
          <p:cNvPr id="68" name="Image 67"/>
          <p:cNvPicPr>
            <a:picLocks noChangeAspect="1"/>
          </p:cNvPicPr>
          <p:nvPr/>
        </p:nvPicPr>
        <p:blipFill>
          <a:blip r:embed="rId5"/>
          <a:stretch>
            <a:fillRect/>
          </a:stretch>
        </p:blipFill>
        <p:spPr>
          <a:xfrm>
            <a:off x="1224752" y="4244879"/>
            <a:ext cx="827786" cy="827786"/>
          </a:xfrm>
          <a:prstGeom prst="rect">
            <a:avLst/>
          </a:prstGeom>
        </p:spPr>
      </p:pic>
      <p:pic>
        <p:nvPicPr>
          <p:cNvPr id="69" name="Image 68"/>
          <p:cNvPicPr>
            <a:picLocks noChangeAspect="1"/>
          </p:cNvPicPr>
          <p:nvPr/>
        </p:nvPicPr>
        <p:blipFill>
          <a:blip r:embed="rId5"/>
          <a:stretch>
            <a:fillRect/>
          </a:stretch>
        </p:blipFill>
        <p:spPr>
          <a:xfrm>
            <a:off x="1743703" y="1985847"/>
            <a:ext cx="281888" cy="281888"/>
          </a:xfrm>
          <a:prstGeom prst="rect">
            <a:avLst/>
          </a:prstGeom>
        </p:spPr>
      </p:pic>
      <p:pic>
        <p:nvPicPr>
          <p:cNvPr id="70" name="Image 69"/>
          <p:cNvPicPr>
            <a:picLocks noChangeAspect="1"/>
          </p:cNvPicPr>
          <p:nvPr/>
        </p:nvPicPr>
        <p:blipFill>
          <a:blip r:embed="rId5"/>
          <a:stretch>
            <a:fillRect/>
          </a:stretch>
        </p:blipFill>
        <p:spPr>
          <a:xfrm>
            <a:off x="1026128" y="2700881"/>
            <a:ext cx="281888" cy="281888"/>
          </a:xfrm>
          <a:prstGeom prst="rect">
            <a:avLst/>
          </a:prstGeom>
        </p:spPr>
      </p:pic>
      <p:pic>
        <p:nvPicPr>
          <p:cNvPr id="71" name="Image 70"/>
          <p:cNvPicPr>
            <a:picLocks noChangeAspect="1"/>
          </p:cNvPicPr>
          <p:nvPr/>
        </p:nvPicPr>
        <p:blipFill>
          <a:blip r:embed="rId5"/>
          <a:stretch>
            <a:fillRect/>
          </a:stretch>
        </p:blipFill>
        <p:spPr>
          <a:xfrm>
            <a:off x="2004352" y="2311084"/>
            <a:ext cx="281888" cy="281888"/>
          </a:xfrm>
          <a:prstGeom prst="rect">
            <a:avLst/>
          </a:prstGeom>
        </p:spPr>
      </p:pic>
      <p:pic>
        <p:nvPicPr>
          <p:cNvPr id="72" name="Image 71"/>
          <p:cNvPicPr>
            <a:picLocks noChangeAspect="1"/>
          </p:cNvPicPr>
          <p:nvPr/>
        </p:nvPicPr>
        <p:blipFill>
          <a:blip r:embed="rId5"/>
          <a:stretch>
            <a:fillRect/>
          </a:stretch>
        </p:blipFill>
        <p:spPr>
          <a:xfrm>
            <a:off x="1786607" y="2943303"/>
            <a:ext cx="281888" cy="281888"/>
          </a:xfrm>
          <a:prstGeom prst="rect">
            <a:avLst/>
          </a:prstGeom>
        </p:spPr>
      </p:pic>
      <p:pic>
        <p:nvPicPr>
          <p:cNvPr id="73" name="Image 72"/>
          <p:cNvPicPr>
            <a:picLocks noChangeAspect="1"/>
          </p:cNvPicPr>
          <p:nvPr/>
        </p:nvPicPr>
        <p:blipFill>
          <a:blip r:embed="rId6"/>
          <a:stretch>
            <a:fillRect/>
          </a:stretch>
        </p:blipFill>
        <p:spPr>
          <a:xfrm>
            <a:off x="1825896" y="3989636"/>
            <a:ext cx="404464" cy="404464"/>
          </a:xfrm>
          <a:prstGeom prst="rect">
            <a:avLst/>
          </a:prstGeom>
        </p:spPr>
      </p:pic>
      <p:pic>
        <p:nvPicPr>
          <p:cNvPr id="74" name="Image 73"/>
          <p:cNvPicPr>
            <a:picLocks noChangeAspect="1"/>
          </p:cNvPicPr>
          <p:nvPr/>
        </p:nvPicPr>
        <p:blipFill>
          <a:blip r:embed="rId7"/>
          <a:stretch>
            <a:fillRect/>
          </a:stretch>
        </p:blipFill>
        <p:spPr>
          <a:xfrm>
            <a:off x="1593841" y="5120604"/>
            <a:ext cx="155486" cy="155486"/>
          </a:xfrm>
          <a:prstGeom prst="rect">
            <a:avLst/>
          </a:prstGeom>
        </p:spPr>
      </p:pic>
      <p:pic>
        <p:nvPicPr>
          <p:cNvPr id="75" name="Image 74"/>
          <p:cNvPicPr>
            <a:picLocks noChangeAspect="1"/>
          </p:cNvPicPr>
          <p:nvPr/>
        </p:nvPicPr>
        <p:blipFill>
          <a:blip r:embed="rId8"/>
          <a:stretch>
            <a:fillRect/>
          </a:stretch>
        </p:blipFill>
        <p:spPr>
          <a:xfrm>
            <a:off x="1999952" y="4658836"/>
            <a:ext cx="246988" cy="246988"/>
          </a:xfrm>
          <a:prstGeom prst="rect">
            <a:avLst/>
          </a:prstGeom>
        </p:spPr>
      </p:pic>
      <p:pic>
        <p:nvPicPr>
          <p:cNvPr id="76" name="Image 75"/>
          <p:cNvPicPr>
            <a:picLocks noChangeAspect="1"/>
          </p:cNvPicPr>
          <p:nvPr/>
        </p:nvPicPr>
        <p:blipFill>
          <a:blip r:embed="rId6"/>
          <a:stretch>
            <a:fillRect/>
          </a:stretch>
        </p:blipFill>
        <p:spPr>
          <a:xfrm>
            <a:off x="924155" y="4744891"/>
            <a:ext cx="257839" cy="257839"/>
          </a:xfrm>
          <a:prstGeom prst="rect">
            <a:avLst/>
          </a:prstGeom>
        </p:spPr>
      </p:pic>
      <p:pic>
        <p:nvPicPr>
          <p:cNvPr id="77" name="Image 76"/>
          <p:cNvPicPr>
            <a:picLocks noChangeAspect="1"/>
          </p:cNvPicPr>
          <p:nvPr/>
        </p:nvPicPr>
        <p:blipFill>
          <a:blip r:embed="rId2"/>
          <a:stretch>
            <a:fillRect/>
          </a:stretch>
        </p:blipFill>
        <p:spPr>
          <a:xfrm>
            <a:off x="1181993" y="4135261"/>
            <a:ext cx="227659" cy="219235"/>
          </a:xfrm>
          <a:prstGeom prst="rect">
            <a:avLst/>
          </a:prstGeom>
        </p:spPr>
      </p:pic>
    </p:spTree>
    <p:extLst>
      <p:ext uri="{BB962C8B-B14F-4D97-AF65-F5344CB8AC3E}">
        <p14:creationId xmlns:p14="http://schemas.microsoft.com/office/powerpoint/2010/main" val="252208658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re 1"/>
          <p:cNvSpPr>
            <a:spLocks noGrp="1"/>
          </p:cNvSpPr>
          <p:nvPr>
            <p:ph type="title"/>
          </p:nvPr>
        </p:nvSpPr>
        <p:spPr/>
        <p:txBody>
          <a:bodyPr/>
          <a:lstStyle/>
          <a:p>
            <a:pPr eaLnBrk="1" hangingPunct="1"/>
            <a:r>
              <a:rPr lang="fr-FR">
                <a:solidFill>
                  <a:srgbClr val="1B4A6E"/>
                </a:solidFill>
                <a:latin typeface="Arial" charset="0"/>
                <a:ea typeface="ＭＳ Ｐゴシック" charset="0"/>
                <a:cs typeface="ＭＳ Ｐゴシック" charset="0"/>
              </a:rPr>
              <a:t>   Définition</a:t>
            </a:r>
          </a:p>
        </p:txBody>
      </p:sp>
      <p:sp>
        <p:nvSpPr>
          <p:cNvPr id="12290"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a:t>
            </a:r>
            <a:r>
              <a:rPr kumimoji="0" lang="fr-FR" sz="800">
                <a:solidFill>
                  <a:srgbClr val="FFFFFF"/>
                </a:solidFill>
                <a:latin typeface="Arial" charset="0"/>
                <a:cs typeface="Arial" charset="0"/>
              </a:rPr>
              <a:t>Doerflinger</a:t>
            </a:r>
          </a:p>
        </p:txBody>
      </p:sp>
      <p:sp>
        <p:nvSpPr>
          <p:cNvPr id="12291" name="Espace réservé du pied de page 4"/>
          <p:cNvSpPr>
            <a:spLocks noGrp="1"/>
          </p:cNvSpPr>
          <p:nvPr>
            <p:ph type="ftr" sz="quarter" idx="11"/>
          </p:nvPr>
        </p:nvSpPr>
        <p:spPr>
          <a:xfrm rot="16200000">
            <a:off x="-675481" y="973931"/>
            <a:ext cx="1800225"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Définition de la Géodésie - </a:t>
            </a:r>
            <a:r>
              <a:rPr kumimoji="0" lang="fr-FR" sz="800" dirty="0" smtClean="0">
                <a:solidFill>
                  <a:srgbClr val="FFFFFF"/>
                </a:solidFill>
              </a:rPr>
              <a:t>2016</a:t>
            </a:r>
            <a:endParaRPr kumimoji="0" lang="fr-FR" sz="800" dirty="0">
              <a:solidFill>
                <a:srgbClr val="FFFFFF"/>
              </a:solidFill>
            </a:endParaRPr>
          </a:p>
        </p:txBody>
      </p:sp>
      <p:sp>
        <p:nvSpPr>
          <p:cNvPr id="12292"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234D5520-B5CB-7E43-A6BC-8EB6F7813F70}" type="slidenum">
              <a:rPr kumimoji="0" lang="fr-FR" sz="800">
                <a:solidFill>
                  <a:srgbClr val="FFFFFF"/>
                </a:solidFill>
              </a:rPr>
              <a:pPr eaLnBrk="1" hangingPunct="1"/>
              <a:t>3</a:t>
            </a:fld>
            <a:endParaRPr kumimoji="0" lang="fr-FR" sz="800">
              <a:solidFill>
                <a:srgbClr val="FFFFFF"/>
              </a:solidFill>
            </a:endParaRPr>
          </a:p>
        </p:txBody>
      </p:sp>
      <p:pic>
        <p:nvPicPr>
          <p:cNvPr id="2" name="Image 1"/>
          <p:cNvPicPr>
            <a:picLocks noChangeAspect="1"/>
          </p:cNvPicPr>
          <p:nvPr/>
        </p:nvPicPr>
        <p:blipFill>
          <a:blip r:embed="rId2"/>
          <a:stretch>
            <a:fillRect/>
          </a:stretch>
        </p:blipFill>
        <p:spPr>
          <a:xfrm>
            <a:off x="469900" y="624432"/>
            <a:ext cx="8426351" cy="58529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a:xfrm>
            <a:off x="469900" y="1381125"/>
            <a:ext cx="8674100" cy="3971925"/>
          </a:xfrm>
        </p:spPr>
        <p:txBody>
          <a:bodyPr/>
          <a:lstStyle/>
          <a:p>
            <a:pPr eaLnBrk="1" hangingPunct="1"/>
            <a:endParaRPr lang="fr-FR">
              <a:latin typeface="Arial" charset="0"/>
              <a:ea typeface="ＭＳ Ｐゴシック" charset="0"/>
              <a:cs typeface="ＭＳ Ｐゴシック" charset="0"/>
            </a:endParaRPr>
          </a:p>
        </p:txBody>
      </p:sp>
      <p:sp>
        <p:nvSpPr>
          <p:cNvPr id="13314" name="Espace réservé du contenu 2"/>
          <p:cNvSpPr>
            <a:spLocks noGrp="1"/>
          </p:cNvSpPr>
          <p:nvPr>
            <p:ph idx="1"/>
          </p:nvPr>
        </p:nvSpPr>
        <p:spPr>
          <a:xfrm>
            <a:off x="647700" y="180975"/>
            <a:ext cx="8345488" cy="6426200"/>
          </a:xfrm>
        </p:spPr>
        <p:txBody>
          <a:bodyPr/>
          <a:lstStyle/>
          <a:p>
            <a:pPr algn="ctr" eaLnBrk="1" hangingPunct="1">
              <a:buFont typeface="Wingdings" charset="0"/>
              <a:buNone/>
            </a:pPr>
            <a:r>
              <a:rPr lang="fr-FR" sz="1200" dirty="0">
                <a:solidFill>
                  <a:srgbClr val="1B4A6E"/>
                </a:solidFill>
                <a:latin typeface="Arial" charset="0"/>
                <a:ea typeface="ＭＳ Ｐゴシック" charset="0"/>
                <a:cs typeface="Arial" charset="0"/>
              </a:rPr>
              <a:t>Université </a:t>
            </a:r>
            <a:r>
              <a:rPr lang="fr-FR" sz="1200" dirty="0" smtClean="0">
                <a:solidFill>
                  <a:srgbClr val="1B4A6E"/>
                </a:solidFill>
                <a:latin typeface="Arial" charset="0"/>
                <a:ea typeface="ＭＳ Ｐゴシック" charset="0"/>
                <a:cs typeface="Arial" charset="0"/>
              </a:rPr>
              <a:t>Montpellier</a:t>
            </a:r>
            <a:endParaRPr lang="fr-FR" sz="1200" dirty="0">
              <a:solidFill>
                <a:srgbClr val="1B4A6E"/>
              </a:solidFill>
              <a:latin typeface="Arial" charset="0"/>
              <a:ea typeface="ＭＳ Ｐゴシック" charset="0"/>
              <a:cs typeface="Arial" charset="0"/>
            </a:endParaRPr>
          </a:p>
          <a:p>
            <a:pPr algn="ctr" eaLnBrk="1" hangingPunct="1">
              <a:buFont typeface="Wingdings" charset="0"/>
              <a:buNone/>
            </a:pPr>
            <a:r>
              <a:rPr lang="fr-FR" sz="1200" dirty="0">
                <a:solidFill>
                  <a:srgbClr val="1B4A6E"/>
                </a:solidFill>
                <a:latin typeface="Arial" charset="0"/>
                <a:ea typeface="ＭＳ Ｐゴシック" charset="0"/>
                <a:cs typeface="Arial" charset="0"/>
              </a:rPr>
              <a:t>Master Dynamique terrestre et Risques naturels</a:t>
            </a:r>
          </a:p>
          <a:p>
            <a:pPr algn="ctr" eaLnBrk="1" hangingPunct="1">
              <a:buNone/>
            </a:pPr>
            <a:r>
              <a:rPr lang="fr-FR" sz="1200" dirty="0">
                <a:solidFill>
                  <a:srgbClr val="1B4A6E"/>
                </a:solidFill>
                <a:latin typeface="Arial" charset="0"/>
                <a:ea typeface="ＭＳ Ｐゴシック" charset="0"/>
                <a:cs typeface="Arial" charset="0"/>
              </a:rPr>
              <a:t>2015 / 2016 – 2er semestre M1</a:t>
            </a:r>
          </a:p>
          <a:p>
            <a:pPr algn="ctr" eaLnBrk="1" hangingPunct="1">
              <a:buFont typeface="Wingdings" charset="0"/>
              <a:buNone/>
            </a:pPr>
            <a:endParaRPr lang="fr-FR" sz="1200" dirty="0">
              <a:solidFill>
                <a:srgbClr val="1B4A6E"/>
              </a:solidFill>
              <a:latin typeface="Arial" charset="0"/>
              <a:ea typeface="ＭＳ Ｐゴシック" charset="0"/>
              <a:cs typeface="Arial" charset="0"/>
            </a:endParaRPr>
          </a:p>
          <a:p>
            <a:pPr algn="ctr" eaLnBrk="1" hangingPunct="1">
              <a:buFont typeface="Wingdings" charset="0"/>
              <a:buNone/>
            </a:pPr>
            <a:endParaRPr lang="fr-FR" sz="1400" dirty="0">
              <a:solidFill>
                <a:srgbClr val="1B4A6E"/>
              </a:solidFill>
              <a:latin typeface="Arial" charset="0"/>
              <a:ea typeface="ＭＳ Ｐゴシック" charset="0"/>
              <a:cs typeface="Arial" charset="0"/>
            </a:endParaRPr>
          </a:p>
          <a:p>
            <a:pPr algn="ctr" eaLnBrk="1" hangingPunct="1">
              <a:buFont typeface="Wingdings" charset="0"/>
              <a:buNone/>
            </a:pPr>
            <a:r>
              <a:rPr lang="fr-FR" sz="1800" b="1" dirty="0">
                <a:solidFill>
                  <a:srgbClr val="1B4A6E"/>
                </a:solidFill>
                <a:latin typeface="Arial" charset="0"/>
                <a:ea typeface="ＭＳ Ｐゴシック" charset="0"/>
                <a:cs typeface="Arial" charset="0"/>
              </a:rPr>
              <a:t>Module de Géodésie</a:t>
            </a:r>
          </a:p>
          <a:p>
            <a:pPr algn="ctr" eaLnBrk="1" hangingPunct="1">
              <a:buFont typeface="Wingdings" charset="0"/>
              <a:buNone/>
            </a:pPr>
            <a:endParaRPr lang="fr-FR" sz="1600" dirty="0">
              <a:solidFill>
                <a:srgbClr val="1B4A6E"/>
              </a:solidFill>
              <a:latin typeface="Arial" charset="0"/>
              <a:ea typeface="ＭＳ Ｐゴシック" charset="0"/>
              <a:cs typeface="Arial" charset="0"/>
            </a:endParaRPr>
          </a:p>
          <a:p>
            <a:pPr algn="ctr" eaLnBrk="1" hangingPunct="1">
              <a:buFont typeface="Wingdings" charset="0"/>
              <a:buNone/>
            </a:pPr>
            <a:r>
              <a:rPr lang="fr-FR" sz="1600" dirty="0">
                <a:solidFill>
                  <a:srgbClr val="1B4A6E"/>
                </a:solidFill>
                <a:latin typeface="Arial" charset="0"/>
                <a:ea typeface="ＭＳ Ｐゴシック" charset="0"/>
                <a:cs typeface="Arial" charset="0"/>
              </a:rPr>
              <a:t>  </a:t>
            </a:r>
          </a:p>
          <a:p>
            <a:pPr algn="ctr" eaLnBrk="1" hangingPunct="1">
              <a:buFont typeface="Wingdings" charset="0"/>
              <a:buNone/>
            </a:pPr>
            <a:r>
              <a:rPr lang="fr-FR" sz="6600" b="1" dirty="0" smtClean="0">
                <a:ln w="9000" cmpd="sng">
                  <a:solidFill>
                    <a:schemeClr val="bg1"/>
                  </a:solidFill>
                  <a:prstDash val="solid"/>
                </a:ln>
                <a:solidFill>
                  <a:srgbClr val="003F6E"/>
                </a:solidFill>
                <a:effectLst>
                  <a:reflection blurRad="12700" stA="28000" endPos="45000" dist="1000" dir="5400000" sy="-100000" algn="bl" rotWithShape="0"/>
                </a:effectLst>
                <a:latin typeface="Courier" charset="0"/>
                <a:ea typeface="ＭＳ Ｐゴシック" charset="0"/>
                <a:cs typeface="Courier" charset="0"/>
              </a:rPr>
              <a:t>Dates clés</a:t>
            </a:r>
          </a:p>
          <a:p>
            <a:pPr algn="ctr" eaLnBrk="1" hangingPunct="1">
              <a:buFont typeface="Wingdings" charset="0"/>
              <a:buNone/>
            </a:pPr>
            <a:r>
              <a:rPr lang="fr-FR" sz="6600" b="1" dirty="0" smtClean="0">
                <a:ln w="9000" cmpd="sng">
                  <a:solidFill>
                    <a:schemeClr val="bg1"/>
                  </a:solidFill>
                  <a:prstDash val="solid"/>
                </a:ln>
                <a:solidFill>
                  <a:srgbClr val="003F6E"/>
                </a:solidFill>
                <a:effectLst>
                  <a:reflection blurRad="12700" stA="28000" endPos="45000" dist="1000" dir="5400000" sy="-100000" algn="bl" rotWithShape="0"/>
                </a:effectLst>
                <a:latin typeface="Courier" charset="0"/>
                <a:ea typeface="ＭＳ Ｐゴシック" charset="0"/>
                <a:cs typeface="Courier" charset="0"/>
              </a:rPr>
              <a:t>de </a:t>
            </a:r>
            <a:r>
              <a:rPr lang="fr-FR" sz="6600" b="1" dirty="0">
                <a:ln w="9000" cmpd="sng">
                  <a:solidFill>
                    <a:schemeClr val="bg1"/>
                  </a:solidFill>
                  <a:prstDash val="solid"/>
                </a:ln>
                <a:solidFill>
                  <a:srgbClr val="003F6E"/>
                </a:solidFill>
                <a:effectLst>
                  <a:reflection blurRad="12700" stA="28000" endPos="45000" dist="1000" dir="5400000" sy="-100000" algn="bl" rotWithShape="0"/>
                </a:effectLst>
                <a:latin typeface="Courier" charset="0"/>
                <a:ea typeface="ＭＳ Ｐゴシック" charset="0"/>
                <a:cs typeface="Courier" charset="0"/>
              </a:rPr>
              <a:t>la Géodésie</a:t>
            </a:r>
          </a:p>
          <a:p>
            <a:pPr algn="ctr" eaLnBrk="1" hangingPunct="1">
              <a:buFont typeface="Wingdings" charset="0"/>
              <a:buNone/>
            </a:pPr>
            <a:endParaRPr lang="fr-FR" sz="2800" i="1" dirty="0">
              <a:latin typeface="Courier" charset="0"/>
              <a:ea typeface="ＭＳ Ｐゴシック" charset="0"/>
              <a:cs typeface="Courier" charset="0"/>
            </a:endParaRPr>
          </a:p>
          <a:p>
            <a:pPr algn="ctr" eaLnBrk="1" hangingPunct="1">
              <a:spcBef>
                <a:spcPct val="0"/>
              </a:spcBef>
              <a:spcAft>
                <a:spcPct val="50000"/>
              </a:spcAft>
              <a:buClr>
                <a:srgbClr val="333399"/>
              </a:buClr>
              <a:buFont typeface="Wingdings" charset="0"/>
              <a:buNone/>
            </a:pPr>
            <a:endParaRPr kumimoji="1" lang="fr-FR" sz="1400" dirty="0">
              <a:solidFill>
                <a:srgbClr val="1B4A6E"/>
              </a:solidFill>
              <a:latin typeface="Arial" charset="0"/>
              <a:ea typeface="ＭＳ Ｐゴシック" charset="0"/>
              <a:cs typeface="Arial" charset="0"/>
            </a:endParaRPr>
          </a:p>
          <a:p>
            <a:pPr algn="ctr" eaLnBrk="1" hangingPunct="1">
              <a:spcBef>
                <a:spcPct val="0"/>
              </a:spcBef>
              <a:spcAft>
                <a:spcPct val="50000"/>
              </a:spcAft>
              <a:buClr>
                <a:srgbClr val="333399"/>
              </a:buClr>
              <a:buFont typeface="Wingdings" charset="0"/>
              <a:buNone/>
            </a:pPr>
            <a:endParaRPr kumimoji="1" lang="fr-FR" sz="1400" dirty="0">
              <a:solidFill>
                <a:srgbClr val="1B4A6E"/>
              </a:solidFill>
              <a:latin typeface="Arial" charset="0"/>
              <a:ea typeface="ＭＳ Ｐゴシック" charset="0"/>
              <a:cs typeface="Arial" charset="0"/>
            </a:endParaRPr>
          </a:p>
          <a:p>
            <a:pPr algn="ctr" eaLnBrk="1" hangingPunct="1">
              <a:spcBef>
                <a:spcPct val="0"/>
              </a:spcBef>
              <a:spcAft>
                <a:spcPct val="50000"/>
              </a:spcAft>
              <a:buClr>
                <a:srgbClr val="333399"/>
              </a:buClr>
              <a:buFont typeface="Wingdings" charset="0"/>
              <a:buNone/>
            </a:pPr>
            <a:endParaRPr kumimoji="1" lang="fr-FR" sz="1400" dirty="0">
              <a:solidFill>
                <a:srgbClr val="1B4A6E"/>
              </a:solidFill>
              <a:latin typeface="Arial" charset="0"/>
              <a:ea typeface="ＭＳ Ｐゴシック" charset="0"/>
              <a:cs typeface="Arial" charset="0"/>
            </a:endParaRPr>
          </a:p>
          <a:p>
            <a:pPr algn="ctr" eaLnBrk="1" hangingPunct="1">
              <a:spcBef>
                <a:spcPct val="0"/>
              </a:spcBef>
              <a:spcAft>
                <a:spcPct val="50000"/>
              </a:spcAft>
              <a:buClr>
                <a:srgbClr val="333399"/>
              </a:buClr>
              <a:buFont typeface="Wingdings" charset="0"/>
              <a:buNone/>
            </a:pPr>
            <a:r>
              <a:rPr kumimoji="1" lang="fr-FR" sz="1400" dirty="0">
                <a:solidFill>
                  <a:srgbClr val="1B4A6E"/>
                </a:solidFill>
                <a:latin typeface="Arial" charset="0"/>
                <a:ea typeface="ＭＳ Ｐゴシック" charset="0"/>
                <a:cs typeface="Arial" charset="0"/>
              </a:rPr>
              <a:t>Erik Doerflinger</a:t>
            </a:r>
          </a:p>
        </p:txBody>
      </p:sp>
      <p:sp>
        <p:nvSpPr>
          <p:cNvPr id="13315"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a:t>
            </a:r>
            <a:r>
              <a:rPr kumimoji="0" lang="fr-FR" sz="800">
                <a:solidFill>
                  <a:srgbClr val="FFFFFF"/>
                </a:solidFill>
                <a:latin typeface="Arial" charset="0"/>
                <a:cs typeface="Arial" charset="0"/>
              </a:rPr>
              <a:t>Doerflinger</a:t>
            </a:r>
          </a:p>
        </p:txBody>
      </p:sp>
      <p:sp>
        <p:nvSpPr>
          <p:cNvPr id="13316"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67E89AC5-BFB4-AD40-BDBD-7D337A83F928}" type="slidenum">
              <a:rPr kumimoji="0" lang="fr-FR" sz="800">
                <a:solidFill>
                  <a:srgbClr val="FFFFFF"/>
                </a:solidFill>
              </a:rPr>
              <a:pPr eaLnBrk="1" hangingPunct="1"/>
              <a:t>4</a:t>
            </a:fld>
            <a:endParaRPr kumimoji="0" lang="fr-FR" sz="800">
              <a:solidFill>
                <a:srgbClr val="FFFFFF"/>
              </a:solidFill>
            </a:endParaRPr>
          </a:p>
        </p:txBody>
      </p:sp>
      <p:sp>
        <p:nvSpPr>
          <p:cNvPr id="13317" name="Espace réservé du pied de page 4"/>
          <p:cNvSpPr>
            <a:spLocks noGrp="1"/>
          </p:cNvSpPr>
          <p:nvPr>
            <p:ph type="ftr" sz="quarter" idx="11"/>
          </p:nvPr>
        </p:nvSpPr>
        <p:spPr>
          <a:xfrm rot="16200000">
            <a:off x="-355600" y="654050"/>
            <a:ext cx="1160463"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Historique - </a:t>
            </a:r>
            <a:r>
              <a:rPr kumimoji="0" lang="fr-FR" sz="800" dirty="0" smtClean="0">
                <a:solidFill>
                  <a:srgbClr val="FFFFFF"/>
                </a:solidFill>
              </a:rPr>
              <a:t>2016</a:t>
            </a:r>
            <a:endParaRPr kumimoji="0" lang="fr-FR" sz="8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1035050" y="2144713"/>
            <a:ext cx="1457325" cy="330200"/>
          </a:xfrm>
          <a:prstGeom prst="rect">
            <a:avLst/>
          </a:prstGeom>
          <a:solidFill>
            <a:srgbClr val="66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p>
        </p:txBody>
      </p:sp>
      <p:sp>
        <p:nvSpPr>
          <p:cNvPr id="14338" name="Titre 1"/>
          <p:cNvSpPr>
            <a:spLocks noGrp="1"/>
          </p:cNvSpPr>
          <p:nvPr>
            <p:ph type="title"/>
          </p:nvPr>
        </p:nvSpPr>
        <p:spPr/>
        <p:txBody>
          <a:bodyPr/>
          <a:lstStyle/>
          <a:p>
            <a:pPr eaLnBrk="1" hangingPunct="1"/>
            <a:r>
              <a:rPr lang="fr-FR">
                <a:solidFill>
                  <a:srgbClr val="1B4A6E"/>
                </a:solidFill>
                <a:latin typeface="Arial" charset="0"/>
                <a:ea typeface="ＭＳ Ｐゴシック" charset="0"/>
                <a:cs typeface="ＭＳ Ｐゴシック" charset="0"/>
              </a:rPr>
              <a:t>   L’antiquité</a:t>
            </a:r>
          </a:p>
        </p:txBody>
      </p:sp>
      <p:sp>
        <p:nvSpPr>
          <p:cNvPr id="14339"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a:t>
            </a:r>
            <a:r>
              <a:rPr kumimoji="0" lang="fr-FR" sz="800">
                <a:solidFill>
                  <a:srgbClr val="FFFFFF"/>
                </a:solidFill>
                <a:latin typeface="Arial" charset="0"/>
                <a:cs typeface="Arial" charset="0"/>
              </a:rPr>
              <a:t>Doerflinger</a:t>
            </a:r>
          </a:p>
        </p:txBody>
      </p:sp>
      <p:sp>
        <p:nvSpPr>
          <p:cNvPr id="14340" name="Espace réservé du pied de page 4"/>
          <p:cNvSpPr>
            <a:spLocks noGrp="1"/>
          </p:cNvSpPr>
          <p:nvPr>
            <p:ph type="ftr" sz="quarter" idx="11"/>
          </p:nvPr>
        </p:nvSpPr>
        <p:spPr>
          <a:xfrm rot="16200000">
            <a:off x="-355600" y="654050"/>
            <a:ext cx="1160463"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Historique - </a:t>
            </a:r>
            <a:r>
              <a:rPr kumimoji="0" lang="fr-FR" sz="800" dirty="0" smtClean="0">
                <a:solidFill>
                  <a:srgbClr val="FFFFFF"/>
                </a:solidFill>
              </a:rPr>
              <a:t>2016</a:t>
            </a:r>
            <a:endParaRPr kumimoji="0" lang="fr-FR" sz="800" dirty="0">
              <a:solidFill>
                <a:srgbClr val="FFFFFF"/>
              </a:solidFill>
            </a:endParaRPr>
          </a:p>
        </p:txBody>
      </p:sp>
      <p:sp>
        <p:nvSpPr>
          <p:cNvPr id="14341"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A5652D57-8147-9242-8118-60B8271C67F5}" type="slidenum">
              <a:rPr kumimoji="0" lang="fr-FR" sz="800">
                <a:solidFill>
                  <a:srgbClr val="FFFFFF"/>
                </a:solidFill>
              </a:rPr>
              <a:pPr eaLnBrk="1" hangingPunct="1"/>
              <a:t>5</a:t>
            </a:fld>
            <a:endParaRPr kumimoji="0" lang="fr-FR" sz="800">
              <a:solidFill>
                <a:srgbClr val="FFFFFF"/>
              </a:solidFill>
            </a:endParaRPr>
          </a:p>
        </p:txBody>
      </p:sp>
      <p:sp>
        <p:nvSpPr>
          <p:cNvPr id="14342" name="Rectangle 6"/>
          <p:cNvSpPr>
            <a:spLocks noChangeArrowheads="1"/>
          </p:cNvSpPr>
          <p:nvPr/>
        </p:nvSpPr>
        <p:spPr bwMode="auto">
          <a:xfrm>
            <a:off x="698500" y="622300"/>
            <a:ext cx="81915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ts val="3000"/>
              </a:lnSpc>
            </a:pPr>
            <a:r>
              <a:rPr lang="fr-FR" sz="2000" b="1">
                <a:solidFill>
                  <a:srgbClr val="660066"/>
                </a:solidFill>
                <a:latin typeface="Arial" charset="0"/>
                <a:cs typeface="Arial" charset="0"/>
              </a:rPr>
              <a:t>Avant le VI siècle av. J.-C.</a:t>
            </a:r>
          </a:p>
          <a:p>
            <a:pPr algn="l">
              <a:lnSpc>
                <a:spcPts val="2200"/>
              </a:lnSpc>
            </a:pPr>
            <a:endParaRPr lang="fr-FR" sz="2000" b="1">
              <a:solidFill>
                <a:srgbClr val="000000"/>
              </a:solidFill>
              <a:latin typeface="Arial" charset="0"/>
              <a:cs typeface="Arial" charset="0"/>
            </a:endParaRPr>
          </a:p>
          <a:p>
            <a:pPr algn="l">
              <a:lnSpc>
                <a:spcPts val="2200"/>
              </a:lnSpc>
            </a:pPr>
            <a:r>
              <a:rPr lang="fr-FR" sz="1600">
                <a:solidFill>
                  <a:srgbClr val="000000"/>
                </a:solidFill>
                <a:latin typeface="Arial" charset="0"/>
                <a:cs typeface="Arial" charset="0"/>
              </a:rPr>
              <a:t>Les arpenteurs de </a:t>
            </a:r>
            <a:r>
              <a:rPr lang="fr-FR" sz="1600" b="1">
                <a:solidFill>
                  <a:srgbClr val="000000"/>
                </a:solidFill>
                <a:latin typeface="Arial" charset="0"/>
                <a:cs typeface="Arial" charset="0"/>
              </a:rPr>
              <a:t>l'Égypte ancienne</a:t>
            </a:r>
            <a:r>
              <a:rPr lang="fr-FR" sz="1600">
                <a:solidFill>
                  <a:srgbClr val="000000"/>
                </a:solidFill>
                <a:latin typeface="Arial" charset="0"/>
                <a:cs typeface="Arial" charset="0"/>
              </a:rPr>
              <a:t>, obligés de recommencer leur travail cadastral des terres cultivées  après chaque crue annuelle du Nil pour permettre l'évaluation de l'impôt.</a:t>
            </a:r>
          </a:p>
          <a:p>
            <a:pPr algn="l">
              <a:lnSpc>
                <a:spcPts val="2200"/>
              </a:lnSpc>
            </a:pPr>
            <a:endParaRPr lang="fr-FR" sz="1600">
              <a:solidFill>
                <a:srgbClr val="000000"/>
              </a:solidFill>
              <a:latin typeface="Arial" charset="0"/>
              <a:cs typeface="Arial" charset="0"/>
            </a:endParaRPr>
          </a:p>
          <a:p>
            <a:pPr algn="l">
              <a:lnSpc>
                <a:spcPts val="2200"/>
              </a:lnSpc>
            </a:pPr>
            <a:r>
              <a:rPr lang="fr-FR" sz="1600">
                <a:solidFill>
                  <a:srgbClr val="000000"/>
                </a:solidFill>
                <a:latin typeface="Arial" charset="0"/>
                <a:cs typeface="Arial" charset="0"/>
              </a:rPr>
              <a:t>La </a:t>
            </a:r>
            <a:r>
              <a:rPr lang="fr-FR" sz="1600" b="1">
                <a:solidFill>
                  <a:srgbClr val="FFFFFF"/>
                </a:solidFill>
                <a:latin typeface="Arial" charset="0"/>
                <a:cs typeface="Arial" charset="0"/>
              </a:rPr>
              <a:t>Terre est plate </a:t>
            </a:r>
            <a:r>
              <a:rPr lang="fr-FR" sz="1600">
                <a:solidFill>
                  <a:srgbClr val="000000"/>
                </a:solidFill>
                <a:latin typeface="Arial" charset="0"/>
                <a:cs typeface="Arial" charset="0"/>
              </a:rPr>
              <a:t>puisque c'est ainsi que nous la révèle l'expérience quotidienne.</a:t>
            </a:r>
          </a:p>
          <a:p>
            <a:pPr algn="l">
              <a:lnSpc>
                <a:spcPts val="2200"/>
              </a:lnSpc>
            </a:pPr>
            <a:r>
              <a:rPr lang="fr-FR" sz="1600">
                <a:solidFill>
                  <a:srgbClr val="000000"/>
                </a:solidFill>
                <a:latin typeface="Arial" charset="0"/>
                <a:cs typeface="Arial" charset="0"/>
              </a:rPr>
              <a:t>On attribue à </a:t>
            </a:r>
            <a:r>
              <a:rPr lang="fr-FR" sz="1600" b="1">
                <a:solidFill>
                  <a:srgbClr val="000000"/>
                </a:solidFill>
                <a:latin typeface="Arial" charset="0"/>
                <a:cs typeface="Arial" charset="0"/>
              </a:rPr>
              <a:t>Thalès </a:t>
            </a:r>
            <a:r>
              <a:rPr lang="fr-FR" sz="1600">
                <a:solidFill>
                  <a:srgbClr val="000000"/>
                </a:solidFill>
                <a:latin typeface="Arial" charset="0"/>
                <a:cs typeface="Arial" charset="0"/>
              </a:rPr>
              <a:t>(VI siècle av. J.-C.) l'idée d'une Terre en forme de disque flottant sur un océan infini.</a:t>
            </a:r>
          </a:p>
          <a:p>
            <a:pPr algn="l">
              <a:lnSpc>
                <a:spcPts val="2200"/>
              </a:lnSpc>
            </a:pPr>
            <a:endParaRPr lang="fr-FR" sz="1600">
              <a:solidFill>
                <a:srgbClr val="000000"/>
              </a:solidFill>
              <a:latin typeface="Arial" charset="0"/>
              <a:cs typeface="Arial" charset="0"/>
            </a:endParaRPr>
          </a:p>
          <a:p>
            <a:pPr algn="l"/>
            <a:endParaRPr lang="fr-FR" sz="1800">
              <a:solidFill>
                <a:srgbClr val="000000"/>
              </a:solidFill>
              <a:latin typeface="Arial" charset="0"/>
              <a:cs typeface="Arial" charset="0"/>
            </a:endParaRPr>
          </a:p>
        </p:txBody>
      </p:sp>
      <p:pic>
        <p:nvPicPr>
          <p:cNvPr id="14343" name="Imag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27588" y="3006725"/>
            <a:ext cx="3478212"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Rectangle 10"/>
          <p:cNvSpPr>
            <a:spLocks noChangeArrowheads="1"/>
          </p:cNvSpPr>
          <p:nvPr/>
        </p:nvSpPr>
        <p:spPr bwMode="auto">
          <a:xfrm>
            <a:off x="1112838" y="6418263"/>
            <a:ext cx="7524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fr-FR" i="1">
                <a:solidFill>
                  <a:schemeClr val="bg1"/>
                </a:solidFill>
                <a:latin typeface="Arial" charset="0"/>
              </a:rPr>
              <a:t>Reconstitution hypothétique de la carte du monde d’Anaximandre (vers 610 - 546 av. J.-C.)</a:t>
            </a:r>
          </a:p>
        </p:txBody>
      </p:sp>
      <p:pic>
        <p:nvPicPr>
          <p:cNvPr id="14345" name="Imag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051175"/>
            <a:ext cx="3352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8"/>
          <p:cNvSpPr>
            <a:spLocks noChangeArrowheads="1"/>
          </p:cNvSpPr>
          <p:nvPr/>
        </p:nvSpPr>
        <p:spPr bwMode="auto">
          <a:xfrm>
            <a:off x="3105150" y="2144713"/>
            <a:ext cx="2132574" cy="330200"/>
          </a:xfrm>
          <a:prstGeom prst="rect">
            <a:avLst/>
          </a:prstGeom>
          <a:solidFill>
            <a:srgbClr val="66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p>
        </p:txBody>
      </p:sp>
      <p:sp>
        <p:nvSpPr>
          <p:cNvPr id="15362" name="Titre 1"/>
          <p:cNvSpPr>
            <a:spLocks noGrp="1"/>
          </p:cNvSpPr>
          <p:nvPr>
            <p:ph type="title"/>
          </p:nvPr>
        </p:nvSpPr>
        <p:spPr/>
        <p:txBody>
          <a:bodyPr/>
          <a:lstStyle/>
          <a:p>
            <a:pPr eaLnBrk="1" hangingPunct="1"/>
            <a:r>
              <a:rPr lang="fr-FR" dirty="0">
                <a:solidFill>
                  <a:srgbClr val="1B4A6E"/>
                </a:solidFill>
                <a:latin typeface="Arial" charset="0"/>
                <a:ea typeface="ＭＳ Ｐゴシック" charset="0"/>
                <a:cs typeface="ＭＳ Ｐゴシック" charset="0"/>
              </a:rPr>
              <a:t>   L’antiquité</a:t>
            </a:r>
          </a:p>
        </p:txBody>
      </p:sp>
      <p:sp>
        <p:nvSpPr>
          <p:cNvPr id="15363"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a:t>
            </a:r>
            <a:r>
              <a:rPr kumimoji="0" lang="fr-FR" sz="800">
                <a:solidFill>
                  <a:srgbClr val="FFFFFF"/>
                </a:solidFill>
                <a:latin typeface="Arial" charset="0"/>
                <a:cs typeface="Arial" charset="0"/>
              </a:rPr>
              <a:t>Doerflinger</a:t>
            </a:r>
          </a:p>
        </p:txBody>
      </p:sp>
      <p:sp>
        <p:nvSpPr>
          <p:cNvPr id="15364" name="Espace réservé du pied de page 4"/>
          <p:cNvSpPr>
            <a:spLocks noGrp="1"/>
          </p:cNvSpPr>
          <p:nvPr>
            <p:ph type="ftr" sz="quarter" idx="11"/>
          </p:nvPr>
        </p:nvSpPr>
        <p:spPr>
          <a:xfrm rot="16200000">
            <a:off x="-355600" y="654050"/>
            <a:ext cx="1160463"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Historique - </a:t>
            </a:r>
            <a:r>
              <a:rPr kumimoji="0" lang="fr-FR" sz="800" dirty="0" smtClean="0">
                <a:solidFill>
                  <a:srgbClr val="FFFFFF"/>
                </a:solidFill>
              </a:rPr>
              <a:t>2016</a:t>
            </a:r>
            <a:endParaRPr kumimoji="0" lang="fr-FR" sz="800" dirty="0">
              <a:solidFill>
                <a:srgbClr val="FFFFFF"/>
              </a:solidFill>
            </a:endParaRPr>
          </a:p>
        </p:txBody>
      </p:sp>
      <p:sp>
        <p:nvSpPr>
          <p:cNvPr id="15365"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362EAE99-A980-054E-A452-032B68361F25}" type="slidenum">
              <a:rPr kumimoji="0" lang="fr-FR" sz="800">
                <a:solidFill>
                  <a:srgbClr val="FFFFFF"/>
                </a:solidFill>
              </a:rPr>
              <a:pPr eaLnBrk="1" hangingPunct="1"/>
              <a:t>6</a:t>
            </a:fld>
            <a:endParaRPr kumimoji="0" lang="fr-FR" sz="800">
              <a:solidFill>
                <a:srgbClr val="FFFFFF"/>
              </a:solidFill>
            </a:endParaRPr>
          </a:p>
        </p:txBody>
      </p:sp>
      <p:sp>
        <p:nvSpPr>
          <p:cNvPr id="15366" name="Rectangle 6"/>
          <p:cNvSpPr>
            <a:spLocks noChangeArrowheads="1"/>
          </p:cNvSpPr>
          <p:nvPr/>
        </p:nvSpPr>
        <p:spPr bwMode="auto">
          <a:xfrm>
            <a:off x="698500" y="622300"/>
            <a:ext cx="8191500" cy="216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ts val="3000"/>
              </a:lnSpc>
            </a:pPr>
            <a:r>
              <a:rPr lang="fr-FR" sz="2000" b="1" dirty="0">
                <a:solidFill>
                  <a:srgbClr val="660066"/>
                </a:solidFill>
                <a:latin typeface="Arial" charset="0"/>
                <a:cs typeface="Arial" charset="0"/>
              </a:rPr>
              <a:t>L’apport des philosophes grecs </a:t>
            </a:r>
            <a:r>
              <a:rPr lang="fr-FR" b="1" dirty="0" smtClean="0">
                <a:solidFill>
                  <a:srgbClr val="660066"/>
                </a:solidFill>
                <a:latin typeface="Arial" charset="0"/>
                <a:cs typeface="Arial" charset="0"/>
              </a:rPr>
              <a:t>(à partir </a:t>
            </a:r>
            <a:r>
              <a:rPr lang="fr-FR" b="1" dirty="0">
                <a:solidFill>
                  <a:srgbClr val="660066"/>
                </a:solidFill>
                <a:latin typeface="Arial" charset="0"/>
                <a:cs typeface="Arial" charset="0"/>
              </a:rPr>
              <a:t>des Ve / IVe siècles av. J.-C.)</a:t>
            </a:r>
          </a:p>
          <a:p>
            <a:pPr algn="l">
              <a:lnSpc>
                <a:spcPts val="2200"/>
              </a:lnSpc>
            </a:pPr>
            <a:endParaRPr lang="fr-FR" sz="2000" b="1" dirty="0">
              <a:solidFill>
                <a:srgbClr val="000000"/>
              </a:solidFill>
              <a:latin typeface="Arial" charset="0"/>
              <a:cs typeface="Arial" charset="0"/>
            </a:endParaRPr>
          </a:p>
          <a:p>
            <a:pPr algn="l">
              <a:lnSpc>
                <a:spcPts val="2200"/>
              </a:lnSpc>
            </a:pPr>
            <a:r>
              <a:rPr lang="fr-FR" sz="1600" dirty="0">
                <a:solidFill>
                  <a:srgbClr val="000000"/>
                </a:solidFill>
                <a:latin typeface="Arial" charset="0"/>
                <a:cs typeface="Arial" charset="0"/>
              </a:rPr>
              <a:t>En Grèce, la démocratie et la spéculation philosophique amènent au débat contradictoire sur la forme de la terre.</a:t>
            </a:r>
          </a:p>
          <a:p>
            <a:pPr algn="l">
              <a:lnSpc>
                <a:spcPts val="2200"/>
              </a:lnSpc>
            </a:pPr>
            <a:endParaRPr lang="fr-FR" sz="1600" dirty="0">
              <a:solidFill>
                <a:srgbClr val="000000"/>
              </a:solidFill>
              <a:latin typeface="Arial" charset="0"/>
              <a:cs typeface="Arial" charset="0"/>
            </a:endParaRPr>
          </a:p>
          <a:p>
            <a:pPr algn="l">
              <a:lnSpc>
                <a:spcPts val="2200"/>
              </a:lnSpc>
            </a:pPr>
            <a:r>
              <a:rPr lang="fr-FR" sz="1600" b="1" dirty="0">
                <a:solidFill>
                  <a:srgbClr val="000000"/>
                </a:solidFill>
                <a:latin typeface="Arial" charset="0"/>
                <a:cs typeface="Arial" charset="0"/>
              </a:rPr>
              <a:t>Pythagore </a:t>
            </a:r>
            <a:r>
              <a:rPr lang="fr-FR" sz="1600" dirty="0">
                <a:solidFill>
                  <a:srgbClr val="000000"/>
                </a:solidFill>
                <a:latin typeface="Arial" charset="0"/>
                <a:cs typeface="Arial" charset="0"/>
              </a:rPr>
              <a:t>reconnaît que </a:t>
            </a:r>
            <a:r>
              <a:rPr lang="fr-FR" sz="1600" b="1" dirty="0">
                <a:solidFill>
                  <a:srgbClr val="FFFFFF"/>
                </a:solidFill>
                <a:latin typeface="Arial" charset="0"/>
                <a:cs typeface="Arial" charset="0"/>
              </a:rPr>
              <a:t>la terre est sphérique</a:t>
            </a:r>
            <a:r>
              <a:rPr lang="fr-FR" sz="1600" dirty="0">
                <a:solidFill>
                  <a:srgbClr val="000000"/>
                </a:solidFill>
                <a:latin typeface="Arial" charset="0"/>
                <a:cs typeface="Arial" charset="0"/>
              </a:rPr>
              <a:t>, hypothèse étayée par quelques </a:t>
            </a:r>
            <a:r>
              <a:rPr lang="fr-FR" sz="1600" dirty="0" smtClean="0">
                <a:solidFill>
                  <a:srgbClr val="000000"/>
                </a:solidFill>
                <a:latin typeface="Arial" charset="0"/>
                <a:cs typeface="Arial" charset="0"/>
              </a:rPr>
              <a:t>arguments</a:t>
            </a:r>
            <a:endParaRPr lang="fr-FR" sz="1800" dirty="0">
              <a:solidFill>
                <a:srgbClr val="000000"/>
              </a:solidFill>
              <a:latin typeface="Arial" charset="0"/>
              <a:cs typeface="Arial" charset="0"/>
            </a:endParaRPr>
          </a:p>
        </p:txBody>
      </p:sp>
    </p:spTree>
    <p:extLst>
      <p:ext uri="{BB962C8B-B14F-4D97-AF65-F5344CB8AC3E}">
        <p14:creationId xmlns:p14="http://schemas.microsoft.com/office/powerpoint/2010/main" val="317436234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8"/>
          <p:cNvSpPr>
            <a:spLocks noChangeArrowheads="1"/>
          </p:cNvSpPr>
          <p:nvPr/>
        </p:nvSpPr>
        <p:spPr bwMode="auto">
          <a:xfrm>
            <a:off x="3105150" y="2144713"/>
            <a:ext cx="2132574" cy="330200"/>
          </a:xfrm>
          <a:prstGeom prst="rect">
            <a:avLst/>
          </a:prstGeom>
          <a:solidFill>
            <a:srgbClr val="66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p>
        </p:txBody>
      </p:sp>
      <p:sp>
        <p:nvSpPr>
          <p:cNvPr id="15362" name="Titre 1"/>
          <p:cNvSpPr>
            <a:spLocks noGrp="1"/>
          </p:cNvSpPr>
          <p:nvPr>
            <p:ph type="title"/>
          </p:nvPr>
        </p:nvSpPr>
        <p:spPr/>
        <p:txBody>
          <a:bodyPr/>
          <a:lstStyle/>
          <a:p>
            <a:pPr eaLnBrk="1" hangingPunct="1"/>
            <a:r>
              <a:rPr lang="fr-FR" dirty="0">
                <a:solidFill>
                  <a:srgbClr val="1B4A6E"/>
                </a:solidFill>
                <a:latin typeface="Arial" charset="0"/>
                <a:ea typeface="ＭＳ Ｐゴシック" charset="0"/>
                <a:cs typeface="ＭＳ Ｐゴシック" charset="0"/>
              </a:rPr>
              <a:t>   L’antiquité</a:t>
            </a:r>
          </a:p>
        </p:txBody>
      </p:sp>
      <p:sp>
        <p:nvSpPr>
          <p:cNvPr id="15363"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a:t>
            </a:r>
            <a:r>
              <a:rPr kumimoji="0" lang="fr-FR" sz="800">
                <a:solidFill>
                  <a:srgbClr val="FFFFFF"/>
                </a:solidFill>
                <a:latin typeface="Arial" charset="0"/>
                <a:cs typeface="Arial" charset="0"/>
              </a:rPr>
              <a:t>Doerflinger</a:t>
            </a:r>
          </a:p>
        </p:txBody>
      </p:sp>
      <p:sp>
        <p:nvSpPr>
          <p:cNvPr id="15364" name="Espace réservé du pied de page 4"/>
          <p:cNvSpPr>
            <a:spLocks noGrp="1"/>
          </p:cNvSpPr>
          <p:nvPr>
            <p:ph type="ftr" sz="quarter" idx="11"/>
          </p:nvPr>
        </p:nvSpPr>
        <p:spPr>
          <a:xfrm rot="16200000">
            <a:off x="-355600" y="654050"/>
            <a:ext cx="1160463"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Historique - </a:t>
            </a:r>
            <a:r>
              <a:rPr kumimoji="0" lang="fr-FR" sz="800" dirty="0" smtClean="0">
                <a:solidFill>
                  <a:srgbClr val="FFFFFF"/>
                </a:solidFill>
              </a:rPr>
              <a:t>2016</a:t>
            </a:r>
            <a:endParaRPr kumimoji="0" lang="fr-FR" sz="800" dirty="0">
              <a:solidFill>
                <a:srgbClr val="FFFFFF"/>
              </a:solidFill>
            </a:endParaRPr>
          </a:p>
        </p:txBody>
      </p:sp>
      <p:sp>
        <p:nvSpPr>
          <p:cNvPr id="15365"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362EAE99-A980-054E-A452-032B68361F25}" type="slidenum">
              <a:rPr kumimoji="0" lang="fr-FR" sz="800">
                <a:solidFill>
                  <a:srgbClr val="FFFFFF"/>
                </a:solidFill>
              </a:rPr>
              <a:pPr eaLnBrk="1" hangingPunct="1"/>
              <a:t>7</a:t>
            </a:fld>
            <a:endParaRPr kumimoji="0" lang="fr-FR" sz="800">
              <a:solidFill>
                <a:srgbClr val="FFFFFF"/>
              </a:solidFill>
            </a:endParaRPr>
          </a:p>
        </p:txBody>
      </p:sp>
      <p:sp>
        <p:nvSpPr>
          <p:cNvPr id="15366" name="Rectangle 6"/>
          <p:cNvSpPr>
            <a:spLocks noChangeArrowheads="1"/>
          </p:cNvSpPr>
          <p:nvPr/>
        </p:nvSpPr>
        <p:spPr bwMode="auto">
          <a:xfrm>
            <a:off x="698500" y="622300"/>
            <a:ext cx="8191500"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ts val="3000"/>
              </a:lnSpc>
            </a:pPr>
            <a:r>
              <a:rPr lang="fr-FR" sz="2000" b="1" dirty="0">
                <a:solidFill>
                  <a:srgbClr val="660066"/>
                </a:solidFill>
                <a:latin typeface="Arial" charset="0"/>
                <a:cs typeface="Arial" charset="0"/>
              </a:rPr>
              <a:t>L’apport des philosophes grecs </a:t>
            </a:r>
            <a:r>
              <a:rPr lang="fr-FR" b="1" dirty="0" smtClean="0">
                <a:solidFill>
                  <a:srgbClr val="660066"/>
                </a:solidFill>
                <a:latin typeface="Arial" charset="0"/>
                <a:cs typeface="Arial" charset="0"/>
              </a:rPr>
              <a:t>(à partir </a:t>
            </a:r>
            <a:r>
              <a:rPr lang="fr-FR" b="1" dirty="0">
                <a:solidFill>
                  <a:srgbClr val="660066"/>
                </a:solidFill>
                <a:latin typeface="Arial" charset="0"/>
                <a:cs typeface="Arial" charset="0"/>
              </a:rPr>
              <a:t>des Ve / IVe siècles av. J.-C.)</a:t>
            </a:r>
          </a:p>
          <a:p>
            <a:pPr algn="l">
              <a:lnSpc>
                <a:spcPts val="2200"/>
              </a:lnSpc>
            </a:pPr>
            <a:endParaRPr lang="fr-FR" sz="2000" b="1" dirty="0">
              <a:solidFill>
                <a:srgbClr val="000000"/>
              </a:solidFill>
              <a:latin typeface="Arial" charset="0"/>
              <a:cs typeface="Arial" charset="0"/>
            </a:endParaRPr>
          </a:p>
          <a:p>
            <a:pPr algn="l">
              <a:lnSpc>
                <a:spcPts val="2200"/>
              </a:lnSpc>
            </a:pPr>
            <a:r>
              <a:rPr lang="fr-FR" sz="1600" dirty="0">
                <a:solidFill>
                  <a:srgbClr val="000000"/>
                </a:solidFill>
                <a:latin typeface="Arial" charset="0"/>
                <a:cs typeface="Arial" charset="0"/>
              </a:rPr>
              <a:t>En Grèce, la démocratie et la spéculation philosophique amènent au débat contradictoire sur la forme de la terre.</a:t>
            </a:r>
          </a:p>
          <a:p>
            <a:pPr algn="l">
              <a:lnSpc>
                <a:spcPts val="2200"/>
              </a:lnSpc>
            </a:pPr>
            <a:endParaRPr lang="fr-FR" sz="1600" dirty="0">
              <a:solidFill>
                <a:srgbClr val="000000"/>
              </a:solidFill>
              <a:latin typeface="Arial" charset="0"/>
              <a:cs typeface="Arial" charset="0"/>
            </a:endParaRPr>
          </a:p>
          <a:p>
            <a:pPr algn="l">
              <a:lnSpc>
                <a:spcPts val="2200"/>
              </a:lnSpc>
            </a:pPr>
            <a:r>
              <a:rPr lang="fr-FR" sz="1600" b="1" dirty="0">
                <a:solidFill>
                  <a:srgbClr val="000000"/>
                </a:solidFill>
                <a:latin typeface="Arial" charset="0"/>
                <a:cs typeface="Arial" charset="0"/>
              </a:rPr>
              <a:t>Pythagore </a:t>
            </a:r>
            <a:r>
              <a:rPr lang="fr-FR" sz="1600" dirty="0">
                <a:solidFill>
                  <a:srgbClr val="000000"/>
                </a:solidFill>
                <a:latin typeface="Arial" charset="0"/>
                <a:cs typeface="Arial" charset="0"/>
              </a:rPr>
              <a:t>reconnaît que </a:t>
            </a:r>
            <a:r>
              <a:rPr lang="fr-FR" sz="1600" b="1" dirty="0">
                <a:solidFill>
                  <a:srgbClr val="FFFFFF"/>
                </a:solidFill>
                <a:latin typeface="Arial" charset="0"/>
                <a:cs typeface="Arial" charset="0"/>
              </a:rPr>
              <a:t>la terre est sphérique</a:t>
            </a:r>
            <a:r>
              <a:rPr lang="fr-FR" sz="1600" dirty="0">
                <a:solidFill>
                  <a:srgbClr val="000000"/>
                </a:solidFill>
                <a:latin typeface="Arial" charset="0"/>
                <a:cs typeface="Arial" charset="0"/>
              </a:rPr>
              <a:t>, hypothèse étayée par quelques arguments (navire qui arrive de l'horizon, </a:t>
            </a:r>
            <a:r>
              <a:rPr lang="fr-FR" sz="1600" dirty="0" smtClean="0">
                <a:solidFill>
                  <a:srgbClr val="000000"/>
                </a:solidFill>
                <a:latin typeface="Arial" charset="0"/>
                <a:cs typeface="Arial" charset="0"/>
              </a:rPr>
              <a:t>…)</a:t>
            </a:r>
            <a:endParaRPr lang="fr-FR" sz="1600" dirty="0">
              <a:solidFill>
                <a:srgbClr val="000000"/>
              </a:solidFill>
              <a:latin typeface="Arial" charset="0"/>
              <a:cs typeface="Arial" charset="0"/>
            </a:endParaRPr>
          </a:p>
          <a:p>
            <a:pPr algn="l"/>
            <a:endParaRPr lang="fr-FR" sz="1800" dirty="0">
              <a:solidFill>
                <a:srgbClr val="000000"/>
              </a:solidFill>
              <a:latin typeface="Arial" charset="0"/>
              <a:cs typeface="Arial" charset="0"/>
            </a:endParaRPr>
          </a:p>
        </p:txBody>
      </p:sp>
      <p:sp>
        <p:nvSpPr>
          <p:cNvPr id="15367" name="Rectangle 10"/>
          <p:cNvSpPr>
            <a:spLocks noChangeArrowheads="1"/>
          </p:cNvSpPr>
          <p:nvPr/>
        </p:nvSpPr>
        <p:spPr bwMode="auto">
          <a:xfrm>
            <a:off x="719138" y="5986463"/>
            <a:ext cx="8085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fr-FR" i="1">
                <a:solidFill>
                  <a:schemeClr val="bg1"/>
                </a:solidFill>
                <a:latin typeface="Arial" charset="0"/>
              </a:rPr>
              <a:t>Lorsqu'un bateau s'éloigne au large, sa coque disparaît avant son mât...d'après Legrand, Poncelet </a:t>
            </a:r>
          </a:p>
        </p:txBody>
      </p:sp>
      <p:pic>
        <p:nvPicPr>
          <p:cNvPr id="15368" name="Imag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0425" y="3568700"/>
            <a:ext cx="7910513"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re 1"/>
          <p:cNvSpPr>
            <a:spLocks noGrp="1"/>
          </p:cNvSpPr>
          <p:nvPr>
            <p:ph type="title"/>
          </p:nvPr>
        </p:nvSpPr>
        <p:spPr/>
        <p:txBody>
          <a:bodyPr/>
          <a:lstStyle/>
          <a:p>
            <a:pPr eaLnBrk="1" hangingPunct="1"/>
            <a:r>
              <a:rPr lang="fr-FR">
                <a:solidFill>
                  <a:srgbClr val="1B4A6E"/>
                </a:solidFill>
                <a:latin typeface="Arial" charset="0"/>
                <a:ea typeface="ＭＳ Ｐゴシック" charset="0"/>
                <a:cs typeface="ＭＳ Ｐゴシック" charset="0"/>
              </a:rPr>
              <a:t>   L’antiquité</a:t>
            </a:r>
          </a:p>
        </p:txBody>
      </p:sp>
      <p:sp>
        <p:nvSpPr>
          <p:cNvPr id="16386"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a:t>
            </a:r>
            <a:r>
              <a:rPr kumimoji="0" lang="fr-FR" sz="800">
                <a:solidFill>
                  <a:srgbClr val="FFFFFF"/>
                </a:solidFill>
                <a:latin typeface="Arial" charset="0"/>
                <a:cs typeface="Arial" charset="0"/>
              </a:rPr>
              <a:t>Doerflinger</a:t>
            </a:r>
          </a:p>
        </p:txBody>
      </p:sp>
      <p:sp>
        <p:nvSpPr>
          <p:cNvPr id="16387" name="Espace réservé du pied de page 4"/>
          <p:cNvSpPr>
            <a:spLocks noGrp="1"/>
          </p:cNvSpPr>
          <p:nvPr>
            <p:ph type="ftr" sz="quarter" idx="11"/>
          </p:nvPr>
        </p:nvSpPr>
        <p:spPr>
          <a:xfrm rot="16200000">
            <a:off x="-355600" y="654050"/>
            <a:ext cx="1160463"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Historique - </a:t>
            </a:r>
            <a:r>
              <a:rPr kumimoji="0" lang="fr-FR" sz="800" dirty="0" smtClean="0">
                <a:solidFill>
                  <a:srgbClr val="FFFFFF"/>
                </a:solidFill>
              </a:rPr>
              <a:t>2016</a:t>
            </a:r>
            <a:endParaRPr kumimoji="0" lang="fr-FR" sz="800" dirty="0">
              <a:solidFill>
                <a:srgbClr val="FFFFFF"/>
              </a:solidFill>
            </a:endParaRPr>
          </a:p>
        </p:txBody>
      </p:sp>
      <p:sp>
        <p:nvSpPr>
          <p:cNvPr id="16388"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06979642-5E06-D14A-8BF7-91DAE193DAF0}" type="slidenum">
              <a:rPr kumimoji="0" lang="fr-FR" sz="800">
                <a:solidFill>
                  <a:srgbClr val="FFFFFF"/>
                </a:solidFill>
              </a:rPr>
              <a:pPr eaLnBrk="1" hangingPunct="1"/>
              <a:t>8</a:t>
            </a:fld>
            <a:endParaRPr kumimoji="0" lang="fr-FR" sz="800">
              <a:solidFill>
                <a:srgbClr val="FFFFFF"/>
              </a:solidFill>
            </a:endParaRPr>
          </a:p>
        </p:txBody>
      </p:sp>
      <p:sp>
        <p:nvSpPr>
          <p:cNvPr id="16389" name="Rectangle 6"/>
          <p:cNvSpPr>
            <a:spLocks noChangeArrowheads="1"/>
          </p:cNvSpPr>
          <p:nvPr/>
        </p:nvSpPr>
        <p:spPr bwMode="auto">
          <a:xfrm>
            <a:off x="698500" y="622300"/>
            <a:ext cx="8191500"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ts val="3000"/>
              </a:lnSpc>
            </a:pPr>
            <a:r>
              <a:rPr lang="fr-FR" sz="2000" b="1" dirty="0">
                <a:solidFill>
                  <a:srgbClr val="660066"/>
                </a:solidFill>
                <a:latin typeface="Arial" charset="0"/>
                <a:cs typeface="Arial" charset="0"/>
              </a:rPr>
              <a:t>L’apport des philosophes grecs </a:t>
            </a:r>
            <a:r>
              <a:rPr lang="fr-FR" b="1" dirty="0" smtClean="0">
                <a:solidFill>
                  <a:srgbClr val="660066"/>
                </a:solidFill>
                <a:latin typeface="Arial" charset="0"/>
                <a:cs typeface="Arial" charset="0"/>
              </a:rPr>
              <a:t>(à partir </a:t>
            </a:r>
            <a:r>
              <a:rPr lang="fr-FR" b="1" dirty="0">
                <a:solidFill>
                  <a:srgbClr val="660066"/>
                </a:solidFill>
                <a:latin typeface="Arial" charset="0"/>
                <a:cs typeface="Arial" charset="0"/>
              </a:rPr>
              <a:t>des Ve / IVe siècles av. J.-C.)</a:t>
            </a:r>
          </a:p>
          <a:p>
            <a:pPr algn="l">
              <a:lnSpc>
                <a:spcPts val="2200"/>
              </a:lnSpc>
            </a:pPr>
            <a:endParaRPr lang="fr-FR" sz="2000" b="1" dirty="0">
              <a:solidFill>
                <a:srgbClr val="000000"/>
              </a:solidFill>
              <a:latin typeface="Arial" charset="0"/>
              <a:cs typeface="Arial" charset="0"/>
            </a:endParaRPr>
          </a:p>
          <a:p>
            <a:pPr algn="l">
              <a:lnSpc>
                <a:spcPts val="2200"/>
              </a:lnSpc>
            </a:pPr>
            <a:r>
              <a:rPr lang="fr-FR" sz="1600" dirty="0">
                <a:solidFill>
                  <a:srgbClr val="000000"/>
                </a:solidFill>
                <a:latin typeface="Arial" charset="0"/>
                <a:cs typeface="Arial" charset="0"/>
              </a:rPr>
              <a:t>En Grèce, la démocratie et la spéculation philosophique amènent au débat contradictoire sur la forme de la terre.</a:t>
            </a:r>
          </a:p>
          <a:p>
            <a:pPr algn="l">
              <a:lnSpc>
                <a:spcPts val="2200"/>
              </a:lnSpc>
            </a:pPr>
            <a:endParaRPr lang="fr-FR" sz="1600" dirty="0">
              <a:solidFill>
                <a:srgbClr val="000000"/>
              </a:solidFill>
              <a:latin typeface="Arial" charset="0"/>
              <a:cs typeface="Arial" charset="0"/>
            </a:endParaRPr>
          </a:p>
          <a:p>
            <a:pPr algn="l">
              <a:lnSpc>
                <a:spcPts val="2200"/>
              </a:lnSpc>
            </a:pPr>
            <a:r>
              <a:rPr lang="fr-FR" sz="1600" b="1" dirty="0">
                <a:solidFill>
                  <a:srgbClr val="000000"/>
                </a:solidFill>
                <a:latin typeface="Arial" charset="0"/>
                <a:cs typeface="Arial" charset="0"/>
              </a:rPr>
              <a:t>Pythagore </a:t>
            </a:r>
            <a:r>
              <a:rPr lang="fr-FR" sz="1600" dirty="0">
                <a:solidFill>
                  <a:srgbClr val="000000"/>
                </a:solidFill>
                <a:latin typeface="Arial" charset="0"/>
                <a:cs typeface="Arial" charset="0"/>
              </a:rPr>
              <a:t>reconnaît que la terre est sphérique, hypothèse étayée par quelques arguments (navire qui arrive de l'horizon, position de l'étoile polaire dans le ciel en fonction de la latitude, </a:t>
            </a:r>
            <a:r>
              <a:rPr lang="fr-FR" sz="1600" dirty="0" smtClean="0">
                <a:solidFill>
                  <a:srgbClr val="000000"/>
                </a:solidFill>
                <a:latin typeface="Arial" charset="0"/>
                <a:cs typeface="Arial" charset="0"/>
              </a:rPr>
              <a:t>…)</a:t>
            </a:r>
            <a:r>
              <a:rPr lang="fr-FR" sz="1600" dirty="0">
                <a:solidFill>
                  <a:srgbClr val="000000"/>
                </a:solidFill>
                <a:latin typeface="Arial" charset="0"/>
                <a:cs typeface="Arial" charset="0"/>
              </a:rPr>
              <a:t>.</a:t>
            </a:r>
          </a:p>
          <a:p>
            <a:pPr algn="l"/>
            <a:endParaRPr lang="fr-FR" sz="1800" dirty="0">
              <a:solidFill>
                <a:srgbClr val="000000"/>
              </a:solidFill>
              <a:latin typeface="Arial" charset="0"/>
              <a:cs typeface="Arial" charset="0"/>
            </a:endParaRPr>
          </a:p>
        </p:txBody>
      </p:sp>
      <p:sp>
        <p:nvSpPr>
          <p:cNvPr id="16390" name="Rectangle 10"/>
          <p:cNvSpPr>
            <a:spLocks noChangeArrowheads="1"/>
          </p:cNvSpPr>
          <p:nvPr/>
        </p:nvSpPr>
        <p:spPr bwMode="auto">
          <a:xfrm>
            <a:off x="719138" y="5986463"/>
            <a:ext cx="80851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i="1">
                <a:solidFill>
                  <a:schemeClr val="bg1"/>
                </a:solidFill>
                <a:latin typeface="Arial" charset="0"/>
              </a:rPr>
              <a:t>En deux lieux différents du globe, la direction d'une étoile ne fait pas le même angle avec la verticale (Cosmographie universelle, de Sébastien Munster (1550), Bibliothèque Nationale, Paris)</a:t>
            </a:r>
          </a:p>
        </p:txBody>
      </p:sp>
      <p:pic>
        <p:nvPicPr>
          <p:cNvPr id="16391" name="Imag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6850" y="3009900"/>
            <a:ext cx="3992563" cy="30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re 1"/>
          <p:cNvSpPr>
            <a:spLocks noGrp="1"/>
          </p:cNvSpPr>
          <p:nvPr>
            <p:ph type="title"/>
          </p:nvPr>
        </p:nvSpPr>
        <p:spPr/>
        <p:txBody>
          <a:bodyPr/>
          <a:lstStyle/>
          <a:p>
            <a:pPr eaLnBrk="1" hangingPunct="1"/>
            <a:r>
              <a:rPr lang="fr-FR">
                <a:solidFill>
                  <a:srgbClr val="1B4A6E"/>
                </a:solidFill>
                <a:latin typeface="Arial" charset="0"/>
                <a:ea typeface="ＭＳ Ｐゴシック" charset="0"/>
                <a:cs typeface="ＭＳ Ｐゴシック" charset="0"/>
              </a:rPr>
              <a:t>   L’antiquité</a:t>
            </a:r>
          </a:p>
        </p:txBody>
      </p:sp>
      <p:sp>
        <p:nvSpPr>
          <p:cNvPr id="17410" name="Espace réservé de la dat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a:solidFill>
                  <a:srgbClr val="FFFFFF"/>
                </a:solidFill>
              </a:rPr>
              <a:t>Erik </a:t>
            </a:r>
            <a:r>
              <a:rPr kumimoji="0" lang="fr-FR" sz="800">
                <a:solidFill>
                  <a:srgbClr val="FFFFFF"/>
                </a:solidFill>
                <a:latin typeface="Arial" charset="0"/>
                <a:cs typeface="Arial" charset="0"/>
              </a:rPr>
              <a:t>Doerflinger</a:t>
            </a:r>
          </a:p>
        </p:txBody>
      </p:sp>
      <p:sp>
        <p:nvSpPr>
          <p:cNvPr id="17411" name="Espace réservé du pied de page 4"/>
          <p:cNvSpPr>
            <a:spLocks noGrp="1"/>
          </p:cNvSpPr>
          <p:nvPr>
            <p:ph type="ftr" sz="quarter" idx="11"/>
          </p:nvPr>
        </p:nvSpPr>
        <p:spPr>
          <a:xfrm rot="16200000">
            <a:off x="-355600" y="654050"/>
            <a:ext cx="1160463"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r>
              <a:rPr kumimoji="0" lang="fr-FR" sz="800" dirty="0">
                <a:solidFill>
                  <a:srgbClr val="FFFFFF"/>
                </a:solidFill>
              </a:rPr>
              <a:t>Historique - </a:t>
            </a:r>
            <a:r>
              <a:rPr kumimoji="0" lang="fr-FR" sz="800" dirty="0" smtClean="0">
                <a:solidFill>
                  <a:srgbClr val="FFFFFF"/>
                </a:solidFill>
              </a:rPr>
              <a:t>2016</a:t>
            </a:r>
            <a:endParaRPr kumimoji="0" lang="fr-FR" sz="800" dirty="0">
              <a:solidFill>
                <a:srgbClr val="FFFFFF"/>
              </a:solidFill>
            </a:endParaRPr>
          </a:p>
        </p:txBody>
      </p:sp>
      <p:sp>
        <p:nvSpPr>
          <p:cNvPr id="17412"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a:solidFill>
                  <a:schemeClr val="tx1"/>
                </a:solidFill>
                <a:latin typeface="Times New Roman" charset="0"/>
                <a:ea typeface="ＭＳ Ｐゴシック" charset="0"/>
                <a:cs typeface="ＭＳ Ｐゴシック" charset="0"/>
              </a:defRPr>
            </a:lvl1pPr>
            <a:lvl2pPr marL="742950" indent="-285750" eaLnBrk="0" hangingPunct="0">
              <a:defRPr kumimoji="1" sz="1400">
                <a:solidFill>
                  <a:schemeClr val="tx1"/>
                </a:solidFill>
                <a:latin typeface="Times New Roman" charset="0"/>
                <a:ea typeface="ＭＳ Ｐゴシック" charset="0"/>
              </a:defRPr>
            </a:lvl2pPr>
            <a:lvl3pPr marL="1143000" indent="-228600" eaLnBrk="0" hangingPunct="0">
              <a:defRPr kumimoji="1" sz="1400">
                <a:solidFill>
                  <a:schemeClr val="tx1"/>
                </a:solidFill>
                <a:latin typeface="Times New Roman" charset="0"/>
                <a:ea typeface="ＭＳ Ｐゴシック" charset="0"/>
              </a:defRPr>
            </a:lvl3pPr>
            <a:lvl4pPr marL="1600200" indent="-228600" eaLnBrk="0" hangingPunct="0">
              <a:defRPr kumimoji="1" sz="1400">
                <a:solidFill>
                  <a:schemeClr val="tx1"/>
                </a:solidFill>
                <a:latin typeface="Times New Roman" charset="0"/>
                <a:ea typeface="ＭＳ Ｐゴシック" charset="0"/>
              </a:defRPr>
            </a:lvl4pPr>
            <a:lvl5pPr marL="2057400" indent="-228600" eaLnBrk="0" hangingPunct="0">
              <a:defRPr kumimoji="1" sz="1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1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1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1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1400">
                <a:solidFill>
                  <a:schemeClr val="tx1"/>
                </a:solidFill>
                <a:latin typeface="Times New Roman" charset="0"/>
                <a:ea typeface="ＭＳ Ｐゴシック" charset="0"/>
              </a:defRPr>
            </a:lvl9pPr>
          </a:lstStyle>
          <a:p>
            <a:pPr eaLnBrk="1" hangingPunct="1"/>
            <a:fld id="{66B2DE4F-D069-6F4D-913F-CA207AB3D619}" type="slidenum">
              <a:rPr kumimoji="0" lang="fr-FR" sz="800">
                <a:solidFill>
                  <a:srgbClr val="FFFFFF"/>
                </a:solidFill>
              </a:rPr>
              <a:pPr eaLnBrk="1" hangingPunct="1"/>
              <a:t>9</a:t>
            </a:fld>
            <a:endParaRPr kumimoji="0" lang="fr-FR" sz="800">
              <a:solidFill>
                <a:srgbClr val="FFFFFF"/>
              </a:solidFill>
            </a:endParaRPr>
          </a:p>
        </p:txBody>
      </p:sp>
      <p:sp>
        <p:nvSpPr>
          <p:cNvPr id="17413" name="Rectangle 6"/>
          <p:cNvSpPr>
            <a:spLocks noChangeArrowheads="1"/>
          </p:cNvSpPr>
          <p:nvPr/>
        </p:nvSpPr>
        <p:spPr bwMode="auto">
          <a:xfrm>
            <a:off x="698500" y="622300"/>
            <a:ext cx="8191500"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ts val="3000"/>
              </a:lnSpc>
            </a:pPr>
            <a:r>
              <a:rPr lang="fr-FR" sz="2000" b="1" dirty="0">
                <a:solidFill>
                  <a:srgbClr val="660066"/>
                </a:solidFill>
                <a:latin typeface="Arial" charset="0"/>
                <a:cs typeface="Arial" charset="0"/>
              </a:rPr>
              <a:t>L’apport des philosophes grecs </a:t>
            </a:r>
            <a:r>
              <a:rPr lang="fr-FR" b="1" dirty="0" smtClean="0">
                <a:solidFill>
                  <a:srgbClr val="660066"/>
                </a:solidFill>
                <a:latin typeface="Arial" charset="0"/>
                <a:cs typeface="Arial" charset="0"/>
              </a:rPr>
              <a:t>(à partir </a:t>
            </a:r>
            <a:r>
              <a:rPr lang="fr-FR" b="1" dirty="0">
                <a:solidFill>
                  <a:srgbClr val="660066"/>
                </a:solidFill>
                <a:latin typeface="Arial" charset="0"/>
                <a:cs typeface="Arial" charset="0"/>
              </a:rPr>
              <a:t>des Ve / IVe siècles av. J.-C.)</a:t>
            </a:r>
          </a:p>
          <a:p>
            <a:pPr algn="l">
              <a:lnSpc>
                <a:spcPts val="2200"/>
              </a:lnSpc>
            </a:pPr>
            <a:endParaRPr lang="fr-FR" sz="2000" b="1" dirty="0">
              <a:solidFill>
                <a:srgbClr val="000000"/>
              </a:solidFill>
              <a:latin typeface="Arial" charset="0"/>
              <a:cs typeface="Arial" charset="0"/>
            </a:endParaRPr>
          </a:p>
          <a:p>
            <a:pPr algn="l">
              <a:lnSpc>
                <a:spcPts val="2200"/>
              </a:lnSpc>
            </a:pPr>
            <a:r>
              <a:rPr lang="fr-FR" sz="1600" dirty="0">
                <a:solidFill>
                  <a:srgbClr val="000000"/>
                </a:solidFill>
                <a:latin typeface="Arial" charset="0"/>
                <a:cs typeface="Arial" charset="0"/>
              </a:rPr>
              <a:t>En Grèce, la démocratie et la spéculation philosophique amènent au débat contradictoire sur la forme de la terre.</a:t>
            </a:r>
          </a:p>
          <a:p>
            <a:pPr algn="l">
              <a:lnSpc>
                <a:spcPts val="2200"/>
              </a:lnSpc>
            </a:pPr>
            <a:endParaRPr lang="fr-FR" sz="1600" b="1" dirty="0">
              <a:solidFill>
                <a:srgbClr val="000000"/>
              </a:solidFill>
              <a:latin typeface="Arial" charset="0"/>
              <a:cs typeface="Arial" charset="0"/>
            </a:endParaRPr>
          </a:p>
          <a:p>
            <a:pPr algn="l">
              <a:lnSpc>
                <a:spcPts val="2200"/>
              </a:lnSpc>
            </a:pPr>
            <a:r>
              <a:rPr lang="fr-FR" sz="1600" b="1" dirty="0">
                <a:solidFill>
                  <a:srgbClr val="000000"/>
                </a:solidFill>
                <a:latin typeface="Arial" charset="0"/>
                <a:cs typeface="Arial" charset="0"/>
              </a:rPr>
              <a:t>Pythagore </a:t>
            </a:r>
            <a:r>
              <a:rPr lang="fr-FR" sz="1600" dirty="0">
                <a:solidFill>
                  <a:srgbClr val="000000"/>
                </a:solidFill>
                <a:latin typeface="Arial" charset="0"/>
                <a:cs typeface="Arial" charset="0"/>
              </a:rPr>
              <a:t>reconnaît que la terre est sphérique, hypothèse étayée par quelques arguments (navire qui arrive de l'horizon, position de l'étoile polaire dans le ciel en fonction de la latitude, </a:t>
            </a:r>
            <a:r>
              <a:rPr lang="fr-FR" sz="1600" dirty="0" smtClean="0">
                <a:solidFill>
                  <a:srgbClr val="000000"/>
                </a:solidFill>
                <a:latin typeface="Arial" charset="0"/>
                <a:cs typeface="Arial" charset="0"/>
              </a:rPr>
              <a:t>éclipses, …)</a:t>
            </a:r>
            <a:r>
              <a:rPr lang="fr-FR" sz="1600" dirty="0">
                <a:solidFill>
                  <a:srgbClr val="000000"/>
                </a:solidFill>
                <a:latin typeface="Arial" charset="0"/>
                <a:cs typeface="Arial" charset="0"/>
              </a:rPr>
              <a:t>.</a:t>
            </a:r>
          </a:p>
          <a:p>
            <a:pPr algn="l"/>
            <a:endParaRPr lang="fr-FR" sz="1800" dirty="0">
              <a:solidFill>
                <a:srgbClr val="000000"/>
              </a:solidFill>
              <a:latin typeface="Arial" charset="0"/>
              <a:cs typeface="Arial" charset="0"/>
            </a:endParaRPr>
          </a:p>
        </p:txBody>
      </p:sp>
      <p:sp>
        <p:nvSpPr>
          <p:cNvPr id="17414" name="Rectangle 10"/>
          <p:cNvSpPr>
            <a:spLocks noChangeArrowheads="1"/>
          </p:cNvSpPr>
          <p:nvPr/>
        </p:nvSpPr>
        <p:spPr bwMode="auto">
          <a:xfrm>
            <a:off x="2324100" y="5502275"/>
            <a:ext cx="29178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fr-FR" i="1">
                <a:solidFill>
                  <a:schemeClr val="bg1"/>
                </a:solidFill>
                <a:latin typeface="Arial" charset="0"/>
              </a:rPr>
              <a:t>Preuve que la Terre est ronde en observant les éclipses.</a:t>
            </a:r>
          </a:p>
          <a:p>
            <a:pPr algn="r"/>
            <a:r>
              <a:rPr lang="fr-FR" i="1">
                <a:solidFill>
                  <a:schemeClr val="bg1"/>
                </a:solidFill>
                <a:latin typeface="Arial" charset="0"/>
              </a:rPr>
              <a:t>Gravure du XVIIIe siècle (Observatoire de Paris)</a:t>
            </a:r>
          </a:p>
        </p:txBody>
      </p:sp>
      <p:pic>
        <p:nvPicPr>
          <p:cNvPr id="17415" name="Imag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34050" y="2801938"/>
            <a:ext cx="2370138"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ours_GPS_05">
  <a:themeElements>
    <a:clrScheme name="cours_GPS_05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urs_GPS_05">
      <a:majorFont>
        <a:latin typeface="Arial"/>
        <a:ea typeface=""/>
        <a:cs typeface=""/>
      </a:majorFont>
      <a:minorFont>
        <a:latin typeface="Arial Narrow"/>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1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1400" b="0" i="0" u="none" strike="noStrike" cap="none" normalizeH="0" baseline="0">
            <a:ln>
              <a:noFill/>
            </a:ln>
            <a:solidFill>
              <a:schemeClr val="tx1"/>
            </a:solidFill>
            <a:effectLst/>
            <a:latin typeface="Times New Roman" charset="0"/>
          </a:defRPr>
        </a:defPPr>
      </a:lstStyle>
    </a:lnDef>
  </a:objectDefaults>
  <a:extraClrSchemeLst>
    <a:extraClrScheme>
      <a:clrScheme name="cours_GPS_05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urs_GPS_05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urs_GPS_05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46758</TotalTime>
  <Words>1819</Words>
  <Application>Microsoft Macintosh PowerPoint</Application>
  <PresentationFormat>Présentation à l'écran (4:3)</PresentationFormat>
  <Paragraphs>309</Paragraphs>
  <Slides>22</Slides>
  <Notes>0</Notes>
  <HiddenSlides>0</HiddenSlides>
  <MMClips>0</MMClips>
  <ScaleCrop>false</ScaleCrop>
  <HeadingPairs>
    <vt:vector size="6" baseType="variant">
      <vt:variant>
        <vt:lpstr>Thème</vt:lpstr>
      </vt:variant>
      <vt:variant>
        <vt:i4>1</vt:i4>
      </vt:variant>
      <vt:variant>
        <vt:lpstr>Liaisons</vt:lpstr>
      </vt:variant>
      <vt:variant>
        <vt:i4>3</vt:i4>
      </vt:variant>
      <vt:variant>
        <vt:lpstr>Titres des diapositives</vt:lpstr>
      </vt:variant>
      <vt:variant>
        <vt:i4>22</vt:i4>
      </vt:variant>
    </vt:vector>
  </HeadingPairs>
  <TitlesOfParts>
    <vt:vector size="26" baseType="lpstr">
      <vt:lpstr>cours_GPS_05</vt:lpstr>
      <vt:lpstr>\\localhost\Users\erik\Enseignement\Master 1\2013-1014\cours\!OLE_LINK3</vt:lpstr>
      <vt:lpstr>\\localhost\Users\erik\Enseignement\Master 1\2013-1014\cours\!OLE_LINK4</vt:lpstr>
      <vt:lpstr>\\localhost\Users\erik\Enseignement\Master 1\2013-1014\cours\!OLE_LINK6</vt:lpstr>
      <vt:lpstr> </vt:lpstr>
      <vt:lpstr>   Définition (du grec ancien geo « Terre » et daion « diviser »)</vt:lpstr>
      <vt:lpstr>   Définition</vt:lpstr>
      <vt:lpstr>Présentation PowerPoint</vt:lpstr>
      <vt:lpstr>   L’antiquité</vt:lpstr>
      <vt:lpstr>   L’antiquité</vt:lpstr>
      <vt:lpstr>   L’antiquité</vt:lpstr>
      <vt:lpstr>   L’antiquité</vt:lpstr>
      <vt:lpstr>   L’antiquité</vt:lpstr>
      <vt:lpstr>   L’antiquité</vt:lpstr>
      <vt:lpstr>   L’antiquité</vt:lpstr>
      <vt:lpstr>   L’antiquité</vt:lpstr>
      <vt:lpstr>   Le moyen âge</vt:lpstr>
      <vt:lpstr>   La renaissance</vt:lpstr>
      <vt:lpstr>   La renaissance</vt:lpstr>
      <vt:lpstr>   La renaissance</vt:lpstr>
      <vt:lpstr>   La renaissance</vt:lpstr>
      <vt:lpstr>   Le XVII et  XVIII ème siècle</vt:lpstr>
      <vt:lpstr>   Le XVII et  XVIII ème siècle</vt:lpstr>
      <vt:lpstr>   Le XIX ème siècle</vt:lpstr>
      <vt:lpstr>   Le XIX ème siècle</vt:lpstr>
      <vt:lpstr>   La forme de la terre en quelques dates </vt:lpstr>
    </vt:vector>
  </TitlesOfParts>
  <Company>GTS / CNRS /UM2</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Origines de la situation</dc:title>
  <dc:creator>Erik Doerflinger</dc:creator>
  <cp:lastModifiedBy>erik doerflinger</cp:lastModifiedBy>
  <cp:revision>407</cp:revision>
  <cp:lastPrinted>1601-01-01T00:00:00Z</cp:lastPrinted>
  <dcterms:created xsi:type="dcterms:W3CDTF">2011-09-22T13:24:03Z</dcterms:created>
  <dcterms:modified xsi:type="dcterms:W3CDTF">2016-01-04T14:52:33Z</dcterms:modified>
</cp:coreProperties>
</file>