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embeddings/oleObject4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</p:sldMasterIdLst>
  <p:notesMasterIdLst>
    <p:notesMasterId r:id="rId50"/>
  </p:notesMasterIdLst>
  <p:handoutMasterIdLst>
    <p:handoutMasterId r:id="rId51"/>
  </p:handoutMasterIdLst>
  <p:sldIdLst>
    <p:sldId id="450" r:id="rId2"/>
    <p:sldId id="636" r:id="rId3"/>
    <p:sldId id="637" r:id="rId4"/>
    <p:sldId id="638" r:id="rId5"/>
    <p:sldId id="639" r:id="rId6"/>
    <p:sldId id="640" r:id="rId7"/>
    <p:sldId id="641" r:id="rId8"/>
    <p:sldId id="642" r:id="rId9"/>
    <p:sldId id="643" r:id="rId10"/>
    <p:sldId id="644" r:id="rId11"/>
    <p:sldId id="645" r:id="rId12"/>
    <p:sldId id="646" r:id="rId13"/>
    <p:sldId id="647" r:id="rId14"/>
    <p:sldId id="648" r:id="rId15"/>
    <p:sldId id="649" r:id="rId16"/>
    <p:sldId id="650" r:id="rId17"/>
    <p:sldId id="651" r:id="rId18"/>
    <p:sldId id="652" r:id="rId19"/>
    <p:sldId id="653" r:id="rId20"/>
    <p:sldId id="654" r:id="rId21"/>
    <p:sldId id="655" r:id="rId22"/>
    <p:sldId id="656" r:id="rId23"/>
    <p:sldId id="657" r:id="rId24"/>
    <p:sldId id="658" r:id="rId25"/>
    <p:sldId id="659" r:id="rId26"/>
    <p:sldId id="660" r:id="rId27"/>
    <p:sldId id="661" r:id="rId28"/>
    <p:sldId id="662" r:id="rId29"/>
    <p:sldId id="663" r:id="rId30"/>
    <p:sldId id="664" r:id="rId31"/>
    <p:sldId id="665" r:id="rId32"/>
    <p:sldId id="666" r:id="rId33"/>
    <p:sldId id="667" r:id="rId34"/>
    <p:sldId id="668" r:id="rId35"/>
    <p:sldId id="669" r:id="rId36"/>
    <p:sldId id="670" r:id="rId37"/>
    <p:sldId id="671" r:id="rId38"/>
    <p:sldId id="672" r:id="rId39"/>
    <p:sldId id="673" r:id="rId40"/>
    <p:sldId id="674" r:id="rId41"/>
    <p:sldId id="675" r:id="rId42"/>
    <p:sldId id="676" r:id="rId43"/>
    <p:sldId id="681" r:id="rId44"/>
    <p:sldId id="682" r:id="rId45"/>
    <p:sldId id="683" r:id="rId46"/>
    <p:sldId id="684" r:id="rId47"/>
    <p:sldId id="679" r:id="rId48"/>
    <p:sldId id="680" r:id="rId49"/>
  </p:sldIdLst>
  <p:sldSz cx="9144000" cy="6858000" type="screen4x3"/>
  <p:notesSz cx="6781800" cy="99187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1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1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1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1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rik doerfling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C0D20"/>
    <a:srgbClr val="CC0A20"/>
    <a:srgbClr val="5F171D"/>
    <a:srgbClr val="43718A"/>
    <a:srgbClr val="FFFFFF"/>
    <a:srgbClr val="554340"/>
    <a:srgbClr val="406274"/>
    <a:srgbClr val="1B4A6E"/>
    <a:srgbClr val="265A88"/>
    <a:srgbClr val="4C7F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7" d="100"/>
          <a:sy n="157" d="100"/>
        </p:scale>
        <p:origin x="-2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354"/>
    </p:cViewPr>
  </p:sorterViewPr>
  <p:notesViewPr>
    <p:cSldViewPr snapToGrid="0">
      <p:cViewPr varScale="1">
        <p:scale>
          <a:sx n="95" d="100"/>
          <a:sy n="95" d="100"/>
        </p:scale>
        <p:origin x="-3736" y="-120"/>
      </p:cViewPr>
      <p:guideLst>
        <p:guide orient="horz" pos="3124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commentAuthors" Target="commentAuthors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Relationship Id="rId2" Type="http://schemas.openxmlformats.org/officeDocument/2006/relationships/image" Target="../media/image27.wmf"/><Relationship Id="rId3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16" tIns="47306" rIns="94616" bIns="47306" numCol="1" anchor="t" anchorCtr="0" compatLnSpc="1">
            <a:prstTxWarp prst="textNoShape">
              <a:avLst/>
            </a:prstTxWarp>
          </a:bodyPr>
          <a:lstStyle>
            <a:lvl1pPr algn="l" defTabSz="946150">
              <a:defRPr sz="1200"/>
            </a:lvl1pPr>
          </a:lstStyle>
          <a:p>
            <a:pPr>
              <a:defRPr/>
            </a:pPr>
            <a:endParaRPr lang="fr-FR" dirty="0">
              <a:latin typeface="Arial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32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16" tIns="47306" rIns="94616" bIns="47306" numCol="1" anchor="t" anchorCtr="0" compatLnSpc="1">
            <a:prstTxWarp prst="textNoShape">
              <a:avLst/>
            </a:prstTxWarp>
          </a:bodyPr>
          <a:lstStyle>
            <a:lvl1pPr algn="r" defTabSz="946150">
              <a:defRPr sz="1200"/>
            </a:lvl1pPr>
          </a:lstStyle>
          <a:p>
            <a:pPr>
              <a:defRPr/>
            </a:pPr>
            <a:endParaRPr lang="fr-FR" dirty="0">
              <a:latin typeface="Arial"/>
            </a:endParaRP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51975"/>
            <a:ext cx="29432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16" tIns="47306" rIns="94616" bIns="47306" numCol="1" anchor="b" anchorCtr="0" compatLnSpc="1">
            <a:prstTxWarp prst="textNoShape">
              <a:avLst/>
            </a:prstTxWarp>
          </a:bodyPr>
          <a:lstStyle>
            <a:lvl1pPr algn="l" defTabSz="946150">
              <a:defRPr sz="1200"/>
            </a:lvl1pPr>
          </a:lstStyle>
          <a:p>
            <a:pPr>
              <a:defRPr/>
            </a:pPr>
            <a:endParaRPr lang="fr-FR" dirty="0">
              <a:latin typeface="Arial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51975"/>
            <a:ext cx="29432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16" tIns="47306" rIns="94616" bIns="47306" numCol="1" anchor="b" anchorCtr="0" compatLnSpc="1">
            <a:prstTxWarp prst="textNoShape">
              <a:avLst/>
            </a:prstTxWarp>
          </a:bodyPr>
          <a:lstStyle>
            <a:lvl1pPr algn="r" defTabSz="946150">
              <a:defRPr sz="1200"/>
            </a:lvl1pPr>
          </a:lstStyle>
          <a:p>
            <a:pPr>
              <a:defRPr/>
            </a:pPr>
            <a:fld id="{E222D229-B967-8F49-A66B-D346CFD9DB26}" type="slidenum">
              <a:rPr lang="fr-FR">
                <a:latin typeface="Arial"/>
              </a:rPr>
              <a:pPr>
                <a:defRPr/>
              </a:pPr>
              <a:t>‹#›</a:t>
            </a:fld>
            <a:endParaRPr lang="fr-FR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2305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16" tIns="47306" rIns="94616" bIns="47306" numCol="1" anchor="t" anchorCtr="0" compatLnSpc="1">
            <a:prstTxWarp prst="textNoShape">
              <a:avLst/>
            </a:prstTxWarp>
          </a:bodyPr>
          <a:lstStyle>
            <a:lvl1pPr algn="l" defTabSz="946150">
              <a:defRPr sz="1200">
                <a:latin typeface="Arial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32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16" tIns="47306" rIns="94616" bIns="47306" numCol="1" anchor="t" anchorCtr="0" compatLnSpc="1">
            <a:prstTxWarp prst="textNoShape">
              <a:avLst/>
            </a:prstTxWarp>
          </a:bodyPr>
          <a:lstStyle>
            <a:lvl1pPr algn="r" defTabSz="946150">
              <a:defRPr sz="1200">
                <a:latin typeface="Arial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3450" y="739775"/>
            <a:ext cx="4929188" cy="3697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684713"/>
            <a:ext cx="4983163" cy="451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16" tIns="47306" rIns="94616" bIns="473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51975"/>
            <a:ext cx="29432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16" tIns="47306" rIns="94616" bIns="47306" numCol="1" anchor="b" anchorCtr="0" compatLnSpc="1">
            <a:prstTxWarp prst="textNoShape">
              <a:avLst/>
            </a:prstTxWarp>
          </a:bodyPr>
          <a:lstStyle>
            <a:lvl1pPr algn="l" defTabSz="946150">
              <a:defRPr sz="1200">
                <a:latin typeface="Arial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51975"/>
            <a:ext cx="29432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16" tIns="47306" rIns="94616" bIns="47306" numCol="1" anchor="b" anchorCtr="0" compatLnSpc="1">
            <a:prstTxWarp prst="textNoShape">
              <a:avLst/>
            </a:prstTxWarp>
          </a:bodyPr>
          <a:lstStyle>
            <a:lvl1pPr algn="r" defTabSz="946150">
              <a:defRPr sz="1200">
                <a:latin typeface="Arial"/>
              </a:defRPr>
            </a:lvl1pPr>
          </a:lstStyle>
          <a:p>
            <a:pPr>
              <a:defRPr/>
            </a:pPr>
            <a:fld id="{04A01838-7162-2A43-ADB3-683364FD79E9}" type="slidenum">
              <a:rPr lang="fr-FR" smtClean="0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89496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11225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/>
        <a:ea typeface="ＭＳ Ｐゴシック" pitchFamily="-65" charset="-128"/>
        <a:cs typeface="ＭＳ Ｐゴシック" pitchFamily="-65" charset="-128"/>
      </a:defRPr>
    </a:lvl1pPr>
    <a:lvl2pPr marL="455613" algn="l" defTabSz="911225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/>
        <a:ea typeface="ＭＳ Ｐゴシック" charset="-128"/>
        <a:cs typeface="+mn-cs"/>
      </a:defRPr>
    </a:lvl2pPr>
    <a:lvl3pPr marL="912813" algn="l" defTabSz="911225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/>
        <a:ea typeface="ＭＳ Ｐゴシック" charset="-128"/>
        <a:cs typeface="+mn-cs"/>
      </a:defRPr>
    </a:lvl3pPr>
    <a:lvl4pPr marL="1368425" algn="l" defTabSz="911225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/>
        <a:ea typeface="ＭＳ Ｐゴシック" charset="-128"/>
        <a:cs typeface="+mn-cs"/>
      </a:defRPr>
    </a:lvl4pPr>
    <a:lvl5pPr marL="1825625" algn="l" defTabSz="911225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6871B2-97D7-084F-8BDE-9D440CB71FE8}" type="slidenum">
              <a:rPr lang="fr-FR"/>
              <a:pPr/>
              <a:t>11</a:t>
            </a:fld>
            <a:endParaRPr lang="fr-FR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39775"/>
            <a:ext cx="4927600" cy="36972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E6160B-1F68-7F42-995F-5A016073C69D}" type="slidenum">
              <a:rPr lang="fr-FR"/>
              <a:pPr/>
              <a:t>22</a:t>
            </a:fld>
            <a:endParaRPr lang="fr-FR"/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39775"/>
            <a:ext cx="4927600" cy="36972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C07B35-7AD8-9640-B41C-DF097A12DE4F}" type="slidenum">
              <a:rPr lang="fr-FR"/>
              <a:pPr/>
              <a:t>26</a:t>
            </a:fld>
            <a:endParaRPr lang="fr-FR"/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4538"/>
            <a:ext cx="4957762" cy="371951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494" y="4711423"/>
            <a:ext cx="5424812" cy="4462687"/>
          </a:xfrm>
        </p:spPr>
        <p:txBody>
          <a:bodyPr/>
          <a:lstStyle/>
          <a:p>
            <a:pPr defTabSz="914400"/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7367EE-5286-E44C-8F2F-0B05B955B648}" type="slidenum">
              <a:rPr lang="fr-FR"/>
              <a:pPr/>
              <a:t>27</a:t>
            </a:fld>
            <a:endParaRPr lang="fr-FR"/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4538"/>
            <a:ext cx="4957762" cy="371951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494" y="4711423"/>
            <a:ext cx="5424812" cy="4462687"/>
          </a:xfrm>
        </p:spPr>
        <p:txBody>
          <a:bodyPr/>
          <a:lstStyle/>
          <a:p>
            <a:pPr defTabSz="914400"/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857D23-E67F-9D43-9F21-A2CFC57CA2E5}" type="slidenum">
              <a:rPr lang="fr-FR"/>
              <a:pPr/>
              <a:t>30</a:t>
            </a:fld>
            <a:endParaRPr lang="fr-FR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39775"/>
            <a:ext cx="4927600" cy="36972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5712F0-45EC-A443-8644-19018EA077CD}" type="slidenum">
              <a:rPr lang="fr-FR"/>
              <a:pPr/>
              <a:t>12</a:t>
            </a:fld>
            <a:endParaRPr lang="fr-FR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39775"/>
            <a:ext cx="4927600" cy="36972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026074-0463-524C-95FE-20EA784A5D0A}" type="slidenum">
              <a:rPr lang="fr-FR"/>
              <a:pPr/>
              <a:t>13</a:t>
            </a:fld>
            <a:endParaRPr lang="fr-FR"/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39775"/>
            <a:ext cx="4927600" cy="36972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1AD4C8-385B-4B41-AA00-AAAEBE3B37C1}" type="slidenum">
              <a:rPr lang="fr-FR"/>
              <a:pPr/>
              <a:t>14</a:t>
            </a:fld>
            <a:endParaRPr lang="fr-FR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39775"/>
            <a:ext cx="4927600" cy="36972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2E5FB5-BF4E-304D-ADEA-F8282C7F2A81}" type="slidenum">
              <a:rPr lang="fr-FR"/>
              <a:pPr/>
              <a:t>15</a:t>
            </a:fld>
            <a:endParaRPr lang="fr-FR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39775"/>
            <a:ext cx="4927600" cy="36972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D3AD7D-96D8-3845-A619-6DACFB01942D}" type="slidenum">
              <a:rPr lang="fr-FR"/>
              <a:pPr/>
              <a:t>16</a:t>
            </a:fld>
            <a:endParaRPr lang="fr-FR"/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39775"/>
            <a:ext cx="4927600" cy="36972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BACF11-7E26-5243-A93E-053F9216A27F}" type="slidenum">
              <a:rPr lang="fr-FR"/>
              <a:pPr/>
              <a:t>17</a:t>
            </a:fld>
            <a:endParaRPr lang="fr-FR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39775"/>
            <a:ext cx="4927600" cy="36972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98B33-8169-4D4C-A115-DDBBB87EC958}" type="slidenum">
              <a:rPr lang="fr-FR"/>
              <a:pPr/>
              <a:t>18</a:t>
            </a:fld>
            <a:endParaRPr lang="fr-FR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39775"/>
            <a:ext cx="4927600" cy="36972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677D23-0F92-E444-BC80-B3ACDF9F3566}" type="slidenum">
              <a:rPr lang="fr-FR"/>
              <a:pPr/>
              <a:t>19</a:t>
            </a:fld>
            <a:endParaRPr lang="fr-FR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39775"/>
            <a:ext cx="4927600" cy="36972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286000" y="6029325"/>
            <a:ext cx="222250" cy="827088"/>
          </a:xfrm>
          <a:prstGeom prst="rect">
            <a:avLst/>
          </a:prstGeom>
          <a:solidFill>
            <a:srgbClr val="B2B2B2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fr-FR" sz="2400" dirty="0">
              <a:latin typeface="Arial"/>
            </a:endParaRPr>
          </a:p>
        </p:txBody>
      </p:sp>
      <p:sp>
        <p:nvSpPr>
          <p:cNvPr id="3" name="Rectangle 5"/>
          <p:cNvSpPr txBox="1">
            <a:spLocks noChangeArrowheads="1"/>
          </p:cNvSpPr>
          <p:nvPr userDrawn="1"/>
        </p:nvSpPr>
        <p:spPr bwMode="auto">
          <a:xfrm rot="16200000">
            <a:off x="-237331" y="5703094"/>
            <a:ext cx="931862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Erik </a:t>
            </a:r>
            <a:r>
              <a:rPr kumimoji="0" lang="fr-FR" sz="8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Doerflinger</a:t>
            </a:r>
          </a:p>
        </p:txBody>
      </p:sp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 rot="16200000">
            <a:off x="-206375" y="504825"/>
            <a:ext cx="862013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kumimoji="0" lang="fr-FR" sz="800" i="1" dirty="0" smtClean="0">
                <a:solidFill>
                  <a:srgbClr val="FFFFFF"/>
                </a:solidFill>
                <a:latin typeface="Arial"/>
              </a:rPr>
              <a:t>GPS - 2016</a:t>
            </a:r>
          </a:p>
        </p:txBody>
      </p:sp>
      <p:sp>
        <p:nvSpPr>
          <p:cNvPr id="5" name="Rectangle 7"/>
          <p:cNvSpPr txBox="1">
            <a:spLocks noChangeArrowheads="1"/>
          </p:cNvSpPr>
          <p:nvPr userDrawn="1"/>
        </p:nvSpPr>
        <p:spPr bwMode="auto">
          <a:xfrm>
            <a:off x="36513" y="6554788"/>
            <a:ext cx="396875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953CF759-C1B9-C249-A425-6AAC6B2C81E4}" type="slidenum">
              <a:rPr kumimoji="0" lang="fr-FR" sz="800" smtClean="0">
                <a:solidFill>
                  <a:srgbClr val="FFFFFF"/>
                </a:solidFill>
                <a:latin typeface="Arial"/>
              </a:rPr>
              <a:pPr eaLnBrk="1" hangingPunct="1">
                <a:defRPr/>
              </a:pPr>
              <a:t>‹#›</a:t>
            </a:fld>
            <a:endParaRPr kumimoji="0" lang="fr-FR" sz="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Titre 1"/>
          <p:cNvSpPr txBox="1">
            <a:spLocks/>
          </p:cNvSpPr>
          <p:nvPr userDrawn="1"/>
        </p:nvSpPr>
        <p:spPr bwMode="auto">
          <a:xfrm>
            <a:off x="469900" y="0"/>
            <a:ext cx="8674100" cy="3492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49001">
                <a:srgbClr val="FFFFFF"/>
              </a:gs>
              <a:gs pos="100000">
                <a:srgbClr val="265A88"/>
              </a:gs>
            </a:gsLst>
            <a:lin ang="4800000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endParaRPr kumimoji="0" lang="fr-FR" sz="2000" b="1" smtClean="0">
              <a:solidFill>
                <a:srgbClr val="1B4A6E"/>
              </a:solidFill>
              <a:latin typeface="Arial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quarter" idx="10"/>
          </p:nvPr>
        </p:nvSpPr>
        <p:spPr>
          <a:xfrm>
            <a:off x="2559050" y="6470650"/>
            <a:ext cx="1346200" cy="38735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Erik Doerflinger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4625" y="6477000"/>
            <a:ext cx="3540125" cy="379413"/>
          </a:xfrm>
        </p:spPr>
        <p:txBody>
          <a:bodyPr/>
          <a:lstStyle>
            <a:lvl1pPr algn="ctr">
              <a:spcBef>
                <a:spcPct val="0"/>
              </a:spcBef>
              <a:defRPr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latin typeface="Arial"/>
              </a:rPr>
              <a:t>GPS - 2016</a:t>
            </a:r>
            <a:endParaRPr lang="fr-FR" dirty="0">
              <a:latin typeface="Arial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72375" y="6477000"/>
            <a:ext cx="1250950" cy="37941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050C12A-44FA-CD46-A511-BA31C1BC80B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22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Erik Doerflinger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latin typeface="Arial"/>
              </a:rPr>
              <a:t>GPS - 2016</a:t>
            </a:r>
            <a:endParaRPr lang="fr-FR" dirty="0">
              <a:latin typeface="Arial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C69E-5D5D-6D44-A7D8-E35C9BE22DD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245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30588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Erik Doerflinger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latin typeface="Arial"/>
              </a:rPr>
              <a:t>GPS - 2016</a:t>
            </a:r>
            <a:endParaRPr lang="fr-FR" dirty="0">
              <a:latin typeface="Arial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7C7C5-5776-064C-B26F-117E61F54B7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241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 userDrawn="1"/>
        </p:nvSpPr>
        <p:spPr bwMode="auto">
          <a:xfrm>
            <a:off x="469900" y="0"/>
            <a:ext cx="8674100" cy="3492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49001">
                <a:srgbClr val="FFFFFF"/>
              </a:gs>
              <a:gs pos="100000">
                <a:srgbClr val="265A88"/>
              </a:gs>
            </a:gsLst>
            <a:lin ang="4800000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endParaRPr kumimoji="0" lang="fr-FR" sz="2000" b="1" smtClean="0">
              <a:solidFill>
                <a:srgbClr val="1B4A6E"/>
              </a:solidFill>
              <a:latin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676400" y="1981200"/>
            <a:ext cx="3429000" cy="20193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430588" cy="20193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1676400" y="4152900"/>
            <a:ext cx="3429000" cy="20193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257800" y="4152900"/>
            <a:ext cx="3430588" cy="20193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295400" y="6513513"/>
            <a:ext cx="1346200" cy="3111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Erik Doerflinger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743200" y="6513513"/>
            <a:ext cx="5334000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latin typeface="Arial"/>
              </a:rPr>
              <a:t>GPS - 2016</a:t>
            </a:r>
            <a:endParaRPr lang="fr-FR" dirty="0">
              <a:latin typeface="Arial"/>
            </a:endParaRPr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3400" y="6513513"/>
            <a:ext cx="717550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54009-F508-1248-94DB-9C4AE8D0E55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702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 userDrawn="1"/>
        </p:nvSpPr>
        <p:spPr bwMode="auto">
          <a:xfrm>
            <a:off x="469900" y="0"/>
            <a:ext cx="8674100" cy="3492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49001">
                <a:srgbClr val="FFFFFF"/>
              </a:gs>
              <a:gs pos="100000">
                <a:srgbClr val="265A88"/>
              </a:gs>
            </a:gsLst>
            <a:lin ang="4800000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endParaRPr kumimoji="0" lang="fr-FR" sz="2000" b="1" smtClean="0">
              <a:solidFill>
                <a:srgbClr val="1B4A6E"/>
              </a:solidFill>
              <a:latin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91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430588" cy="20193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257800" y="4152900"/>
            <a:ext cx="3430588" cy="20193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1295400" y="6513513"/>
            <a:ext cx="1346200" cy="3111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Erik Doerflinger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743200" y="6513513"/>
            <a:ext cx="5334000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latin typeface="Arial"/>
              </a:rPr>
              <a:t>GPS - 2016</a:t>
            </a:r>
            <a:endParaRPr lang="fr-FR" dirty="0">
              <a:latin typeface="Arial"/>
            </a:endParaRPr>
          </a:p>
        </p:txBody>
      </p:sp>
      <p:sp>
        <p:nvSpPr>
          <p:cNvPr id="9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8153400" y="6513513"/>
            <a:ext cx="717550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28C1A-7F65-1D4E-8C49-2AF0B687236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53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1_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858838" y="101600"/>
            <a:ext cx="8077200" cy="5334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676400" y="1981200"/>
            <a:ext cx="3429000" cy="20193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430588" cy="20193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1676400" y="4152900"/>
            <a:ext cx="3429000" cy="20193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257800" y="4152900"/>
            <a:ext cx="3430588" cy="20193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295400" y="6513513"/>
            <a:ext cx="1346200" cy="3111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743200" y="6513513"/>
            <a:ext cx="5334000" cy="303212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Exemple GPS –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3400" y="6513513"/>
            <a:ext cx="717550" cy="303212"/>
          </a:xfrm>
        </p:spPr>
        <p:txBody>
          <a:bodyPr/>
          <a:lstStyle>
            <a:lvl1pPr>
              <a:defRPr/>
            </a:lvl1pPr>
          </a:lstStyle>
          <a:p>
            <a:fld id="{39C7189B-705A-1444-9897-5F09B2BCB226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765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1_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8838" y="101600"/>
            <a:ext cx="8077200" cy="5334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91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430588" cy="20193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257800" y="4152900"/>
            <a:ext cx="3430588" cy="20193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1295400" y="6513513"/>
            <a:ext cx="1346200" cy="3111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743200" y="6513513"/>
            <a:ext cx="5334000" cy="303212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Exemple GPS –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8153400" y="6513513"/>
            <a:ext cx="717550" cy="303212"/>
          </a:xfrm>
        </p:spPr>
        <p:txBody>
          <a:bodyPr/>
          <a:lstStyle>
            <a:lvl1pPr>
              <a:defRPr/>
            </a:lvl1pPr>
          </a:lstStyle>
          <a:p>
            <a:fld id="{6784B940-F01C-DF42-AAD5-ACECC1ED3FFB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474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Exemple GPS –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1CA6C6-4C84-FF44-9AF1-029BA89AD9B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597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858838" y="101600"/>
            <a:ext cx="8077200" cy="6070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295400" y="6513513"/>
            <a:ext cx="1346200" cy="3111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743200" y="6513513"/>
            <a:ext cx="5334000" cy="303212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Exemple GPS –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153400" y="6513513"/>
            <a:ext cx="717550" cy="303212"/>
          </a:xfrm>
        </p:spPr>
        <p:txBody>
          <a:bodyPr/>
          <a:lstStyle>
            <a:lvl1pPr>
              <a:defRPr/>
            </a:lvl1pPr>
          </a:lstStyle>
          <a:p>
            <a:fld id="{86A79CB7-8E70-5B42-BF2D-2DF1645C7AA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32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198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</a:t>
            </a:r>
            <a:r>
              <a:rPr lang="fr-FR" dirty="0" smtClean="0"/>
              <a:t>niveau</a:t>
            </a:r>
          </a:p>
          <a:p>
            <a:pPr lvl="4"/>
            <a:endParaRPr lang="fr-FR" dirty="0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9900" y="0"/>
            <a:ext cx="8674100" cy="3492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49001">
                <a:srgbClr val="FFFFFF"/>
              </a:gs>
              <a:gs pos="100000">
                <a:srgbClr val="265A88"/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TECHNIQUES INSTRUMENTALES EN GEODESIE-GRAVIMETRIE</a:t>
            </a:r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 rot="16200000">
            <a:off x="-237331" y="5703094"/>
            <a:ext cx="931862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kumimoji="0" sz="800">
                <a:solidFill>
                  <a:srgbClr val="FFFFFF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fr-FR" dirty="0" smtClean="0"/>
              <a:t>Erik Doerflinger</a:t>
            </a:r>
            <a:endParaRPr lang="fr-FR" dirty="0">
              <a:latin typeface="Arial" charset="0"/>
              <a:cs typeface="Arial" charset="0"/>
            </a:endParaRPr>
          </a:p>
        </p:txBody>
      </p:sp>
      <p:sp>
        <p:nvSpPr>
          <p:cNvPr id="251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 rot="16200000">
            <a:off x="-206375" y="504825"/>
            <a:ext cx="862013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800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latin typeface="Arial"/>
              </a:rPr>
              <a:t>GPS - 2016</a:t>
            </a:r>
            <a:endParaRPr lang="fr-FR" dirty="0">
              <a:latin typeface="Arial"/>
            </a:endParaRPr>
          </a:p>
        </p:txBody>
      </p:sp>
      <p:sp>
        <p:nvSpPr>
          <p:cNvPr id="251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13" y="6554788"/>
            <a:ext cx="396875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800">
                <a:solidFill>
                  <a:srgbClr val="FFFFFF"/>
                </a:solidFill>
                <a:latin typeface="Arial"/>
              </a:defRPr>
            </a:lvl1pPr>
          </a:lstStyle>
          <a:p>
            <a:pPr>
              <a:defRPr/>
            </a:pPr>
            <a:fld id="{86EA786D-74CA-C04C-B48E-5222ABC96D27}" type="slidenum">
              <a:rPr lang="fr-FR" smtClean="0"/>
              <a:pPr>
                <a:defRPr/>
              </a:pPr>
              <a:t>‹#›</a:t>
            </a:fld>
            <a:endParaRPr lang="fr-F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1" r:id="rId1"/>
    <p:sldLayoutId id="2147483819" r:id="rId2"/>
    <p:sldLayoutId id="2147483820" r:id="rId3"/>
    <p:sldLayoutId id="2147483822" r:id="rId4"/>
    <p:sldLayoutId id="2147483823" r:id="rId5"/>
    <p:sldLayoutId id="2147483825" r:id="rId6"/>
    <p:sldLayoutId id="2147483826" r:id="rId7"/>
    <p:sldLayoutId id="2147483827" r:id="rId8"/>
    <p:sldLayoutId id="2147483828" r:id="rId9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333399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333399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333399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333399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333399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33339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33339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33339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3333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charset="0"/>
        <a:buChar char="u"/>
        <a:defRPr sz="3200"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800">
          <a:solidFill>
            <a:schemeClr val="bg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charset="0"/>
        <a:buChar char="t"/>
        <a:defRPr sz="2400">
          <a:solidFill>
            <a:schemeClr val="bg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None/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Char char="•"/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Char char="•"/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Char char="•"/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Char char="•"/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6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7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28.wmf"/><Relationship Id="rId10" Type="http://schemas.openxmlformats.org/officeDocument/2006/relationships/image" Target="../media/image2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9" Type="http://schemas.openxmlformats.org/officeDocument/2006/relationships/image" Target="../media/image3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Relationship Id="rId3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8" Type="http://schemas.openxmlformats.org/officeDocument/2006/relationships/image" Target="../media/image59.jpeg"/><Relationship Id="rId9" Type="http://schemas.openxmlformats.org/officeDocument/2006/relationships/image" Target="../media/image60.jpeg"/><Relationship Id="rId10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wmf"/><Relationship Id="rId20" Type="http://schemas.openxmlformats.org/officeDocument/2006/relationships/image" Target="../media/image80.wmf"/><Relationship Id="rId21" Type="http://schemas.openxmlformats.org/officeDocument/2006/relationships/image" Target="../media/image81.wmf"/><Relationship Id="rId22" Type="http://schemas.openxmlformats.org/officeDocument/2006/relationships/image" Target="../media/image82.wmf"/><Relationship Id="rId23" Type="http://schemas.openxmlformats.org/officeDocument/2006/relationships/image" Target="../media/image83.wmf"/><Relationship Id="rId24" Type="http://schemas.openxmlformats.org/officeDocument/2006/relationships/image" Target="../media/image84.wmf"/><Relationship Id="rId25" Type="http://schemas.openxmlformats.org/officeDocument/2006/relationships/image" Target="../media/image85.wmf"/><Relationship Id="rId26" Type="http://schemas.openxmlformats.org/officeDocument/2006/relationships/image" Target="../media/image86.wmf"/><Relationship Id="rId10" Type="http://schemas.openxmlformats.org/officeDocument/2006/relationships/image" Target="../media/image70.wmf"/><Relationship Id="rId11" Type="http://schemas.openxmlformats.org/officeDocument/2006/relationships/image" Target="../media/image71.wmf"/><Relationship Id="rId12" Type="http://schemas.openxmlformats.org/officeDocument/2006/relationships/image" Target="../media/image72.wmf"/><Relationship Id="rId13" Type="http://schemas.openxmlformats.org/officeDocument/2006/relationships/image" Target="../media/image73.wmf"/><Relationship Id="rId14" Type="http://schemas.openxmlformats.org/officeDocument/2006/relationships/image" Target="../media/image74.wmf"/><Relationship Id="rId15" Type="http://schemas.openxmlformats.org/officeDocument/2006/relationships/image" Target="../media/image75.wmf"/><Relationship Id="rId16" Type="http://schemas.openxmlformats.org/officeDocument/2006/relationships/image" Target="../media/image76.wmf"/><Relationship Id="rId17" Type="http://schemas.openxmlformats.org/officeDocument/2006/relationships/image" Target="../media/image77.wmf"/><Relationship Id="rId18" Type="http://schemas.openxmlformats.org/officeDocument/2006/relationships/image" Target="../media/image78.wmf"/><Relationship Id="rId19" Type="http://schemas.openxmlformats.org/officeDocument/2006/relationships/image" Target="../media/image79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wmf"/><Relationship Id="rId3" Type="http://schemas.openxmlformats.org/officeDocument/2006/relationships/image" Target="../media/image63.wmf"/><Relationship Id="rId4" Type="http://schemas.openxmlformats.org/officeDocument/2006/relationships/image" Target="../media/image64.wmf"/><Relationship Id="rId5" Type="http://schemas.openxmlformats.org/officeDocument/2006/relationships/image" Target="../media/image65.wmf"/><Relationship Id="rId6" Type="http://schemas.openxmlformats.org/officeDocument/2006/relationships/image" Target="../media/image66.wmf"/><Relationship Id="rId7" Type="http://schemas.openxmlformats.org/officeDocument/2006/relationships/image" Target="../media/image67.wmf"/><Relationship Id="rId8" Type="http://schemas.openxmlformats.org/officeDocument/2006/relationships/image" Target="../media/image6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50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Relationship Id="rId3" Type="http://schemas.openxmlformats.org/officeDocument/2006/relationships/image" Target="../media/image10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6.jpeg"/><Relationship Id="rId3" Type="http://schemas.openxmlformats.org/officeDocument/2006/relationships/image" Target="../media/image10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openxmlformats.org/officeDocument/2006/relationships/image" Target="../media/image110.jpeg"/><Relationship Id="rId5" Type="http://schemas.openxmlformats.org/officeDocument/2006/relationships/image" Target="../media/image111.jpeg"/><Relationship Id="rId6" Type="http://schemas.openxmlformats.org/officeDocument/2006/relationships/image" Target="../media/image112.jpeg"/><Relationship Id="rId7" Type="http://schemas.openxmlformats.org/officeDocument/2006/relationships/image" Target="../media/image113.jpeg"/><Relationship Id="rId8" Type="http://schemas.openxmlformats.org/officeDocument/2006/relationships/image" Target="../media/image11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5.jpeg"/><Relationship Id="rId3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5.png"/><Relationship Id="rId3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1381125"/>
            <a:ext cx="8674100" cy="3971925"/>
          </a:xfrm>
        </p:spPr>
        <p:txBody>
          <a:bodyPr/>
          <a:lstStyle/>
          <a:p>
            <a:pPr eaLnBrk="1" hangingPunct="1"/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8" name="Espace réservé du contenu 2"/>
          <p:cNvSpPr>
            <a:spLocks noGrp="1"/>
          </p:cNvSpPr>
          <p:nvPr>
            <p:ph idx="1"/>
          </p:nvPr>
        </p:nvSpPr>
        <p:spPr>
          <a:xfrm>
            <a:off x="453004" y="180975"/>
            <a:ext cx="8690996" cy="64262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fr-FR" sz="1200" dirty="0">
                <a:solidFill>
                  <a:srgbClr val="1B4A6E"/>
                </a:solidFill>
                <a:latin typeface="Arial" charset="0"/>
                <a:ea typeface="ＭＳ Ｐゴシック" charset="0"/>
                <a:cs typeface="Arial" charset="0"/>
              </a:rPr>
              <a:t>Université Montpellier 2</a:t>
            </a:r>
          </a:p>
          <a:p>
            <a:pPr algn="ctr" eaLnBrk="1" hangingPunct="1">
              <a:buFont typeface="Wingdings" charset="0"/>
              <a:buNone/>
            </a:pPr>
            <a:r>
              <a:rPr lang="fr-FR" sz="1200" dirty="0">
                <a:solidFill>
                  <a:srgbClr val="1B4A6E"/>
                </a:solidFill>
                <a:latin typeface="Arial" charset="0"/>
                <a:ea typeface="ＭＳ Ｐゴシック" charset="0"/>
                <a:cs typeface="Arial" charset="0"/>
              </a:rPr>
              <a:t>Master Dynamique terrestre et Risques naturels</a:t>
            </a:r>
          </a:p>
          <a:p>
            <a:pPr algn="ctr" eaLnBrk="1" hangingPunct="1">
              <a:buFont typeface="Wingdings" charset="0"/>
              <a:buNone/>
            </a:pPr>
            <a:r>
              <a:rPr lang="fr-FR" sz="1200" dirty="0" smtClean="0">
                <a:solidFill>
                  <a:srgbClr val="1B4A6E"/>
                </a:solidFill>
                <a:latin typeface="Arial" charset="0"/>
                <a:ea typeface="ＭＳ Ｐゴシック" charset="0"/>
                <a:cs typeface="Arial" charset="0"/>
              </a:rPr>
              <a:t>2015 </a:t>
            </a:r>
            <a:r>
              <a:rPr lang="fr-FR" sz="1200" dirty="0">
                <a:solidFill>
                  <a:srgbClr val="1B4A6E"/>
                </a:solidFill>
                <a:latin typeface="Arial" charset="0"/>
                <a:ea typeface="ＭＳ Ｐゴシック" charset="0"/>
                <a:cs typeface="Arial" charset="0"/>
              </a:rPr>
              <a:t>/ </a:t>
            </a:r>
            <a:r>
              <a:rPr lang="fr-FR" sz="1200" dirty="0" smtClean="0">
                <a:solidFill>
                  <a:srgbClr val="1B4A6E"/>
                </a:solidFill>
                <a:latin typeface="Arial" charset="0"/>
                <a:ea typeface="ＭＳ Ｐゴシック" charset="0"/>
                <a:cs typeface="Arial" charset="0"/>
              </a:rPr>
              <a:t>2016 </a:t>
            </a:r>
            <a:r>
              <a:rPr lang="fr-FR" sz="1200" dirty="0">
                <a:solidFill>
                  <a:srgbClr val="1B4A6E"/>
                </a:solidFill>
                <a:latin typeface="Arial" charset="0"/>
                <a:ea typeface="ＭＳ Ｐゴシック" charset="0"/>
                <a:cs typeface="Arial" charset="0"/>
              </a:rPr>
              <a:t>– 1er semestre </a:t>
            </a:r>
            <a:r>
              <a:rPr lang="fr-FR" sz="1200" dirty="0" smtClean="0">
                <a:solidFill>
                  <a:srgbClr val="1B4A6E"/>
                </a:solidFill>
                <a:latin typeface="Arial" charset="0"/>
                <a:ea typeface="ＭＳ Ｐゴシック" charset="0"/>
                <a:cs typeface="Arial" charset="0"/>
              </a:rPr>
              <a:t>M1</a:t>
            </a:r>
            <a:endParaRPr lang="fr-FR" sz="1200" dirty="0">
              <a:solidFill>
                <a:srgbClr val="1B4A6E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fr-FR" sz="800" b="1" dirty="0">
              <a:solidFill>
                <a:srgbClr val="1B4A6E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fr-FR" sz="1800" b="1" dirty="0">
                <a:solidFill>
                  <a:srgbClr val="1B4A6E"/>
                </a:solidFill>
                <a:latin typeface="Arial" charset="0"/>
                <a:ea typeface="ＭＳ Ｐゴシック" charset="0"/>
                <a:cs typeface="Arial" charset="0"/>
              </a:rPr>
              <a:t>Module de </a:t>
            </a:r>
            <a:r>
              <a:rPr lang="fr-FR" sz="1800" b="1" dirty="0" smtClean="0">
                <a:solidFill>
                  <a:srgbClr val="1B4A6E"/>
                </a:solidFill>
                <a:latin typeface="Arial" charset="0"/>
                <a:ea typeface="ＭＳ Ｐゴシック" charset="0"/>
                <a:cs typeface="Arial" charset="0"/>
              </a:rPr>
              <a:t>Géodésie</a:t>
            </a:r>
          </a:p>
          <a:p>
            <a:pPr algn="ctr" eaLnBrk="1" hangingPunct="1">
              <a:buFont typeface="Wingdings" charset="0"/>
              <a:buNone/>
            </a:pPr>
            <a:endParaRPr lang="fr-FR" b="1" dirty="0">
              <a:solidFill>
                <a:srgbClr val="1B4A6E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fr-FR" b="1" dirty="0">
                <a:latin typeface="Courier"/>
                <a:cs typeface="Courier"/>
              </a:rPr>
              <a:t>Application </a:t>
            </a:r>
            <a:r>
              <a:rPr lang="fr-FR" b="1" dirty="0" smtClean="0">
                <a:latin typeface="Courier"/>
                <a:cs typeface="Courier"/>
              </a:rPr>
              <a:t>du Positionnement </a:t>
            </a:r>
            <a:r>
              <a:rPr lang="fr-FR" b="1" dirty="0">
                <a:latin typeface="Courier"/>
                <a:cs typeface="Courier"/>
              </a:rPr>
              <a:t>GPS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fr-FR" b="1" dirty="0">
              <a:latin typeface="Courier"/>
              <a:cs typeface="Courier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fr-FR" b="1" dirty="0">
                <a:latin typeface="Courier"/>
                <a:cs typeface="Courier"/>
              </a:rPr>
              <a:t>à l’étude des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fr-FR" b="1" dirty="0">
              <a:latin typeface="Courier"/>
              <a:cs typeface="Courier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fr-FR" b="1" dirty="0">
                <a:latin typeface="Courier"/>
                <a:cs typeface="Courier"/>
              </a:rPr>
              <a:t>risques naturels</a:t>
            </a:r>
            <a:endParaRPr lang="fr-FR" b="1" i="1" dirty="0">
              <a:latin typeface="Courier" charset="0"/>
              <a:ea typeface="ＭＳ Ｐゴシック" charset="0"/>
              <a:cs typeface="Courier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50000"/>
              </a:spcAft>
              <a:buClr>
                <a:srgbClr val="333399"/>
              </a:buClr>
              <a:buNone/>
            </a:pPr>
            <a:endParaRPr kumimoji="1" lang="hu-HU" sz="1400" dirty="0" smtClean="0">
              <a:solidFill>
                <a:srgbClr val="1B4A6E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50000"/>
              </a:spcAft>
              <a:buClr>
                <a:srgbClr val="333399"/>
              </a:buClr>
              <a:buNone/>
            </a:pPr>
            <a:endParaRPr kumimoji="1" lang="hu-HU" sz="1400" dirty="0" smtClean="0">
              <a:solidFill>
                <a:srgbClr val="1B4A6E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50000"/>
              </a:spcAft>
              <a:buClr>
                <a:srgbClr val="333399"/>
              </a:buClr>
              <a:buNone/>
            </a:pPr>
            <a:endParaRPr kumimoji="1" lang="hu-HU" sz="1400" dirty="0">
              <a:solidFill>
                <a:srgbClr val="1B4A6E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50000"/>
              </a:spcAft>
              <a:buClr>
                <a:srgbClr val="333399"/>
              </a:buClr>
              <a:buNone/>
            </a:pPr>
            <a:endParaRPr kumimoji="1" lang="hu-HU" sz="1400" dirty="0" smtClean="0">
              <a:solidFill>
                <a:srgbClr val="1B4A6E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50000"/>
              </a:spcAft>
              <a:buClr>
                <a:srgbClr val="333399"/>
              </a:buClr>
              <a:buNone/>
            </a:pPr>
            <a:r>
              <a:rPr kumimoji="1" lang="hu-HU" sz="1400" dirty="0" smtClean="0">
                <a:solidFill>
                  <a:srgbClr val="1B4A6E"/>
                </a:solidFill>
                <a:latin typeface="Arial" charset="0"/>
                <a:ea typeface="ＭＳ Ｐゴシック" charset="0"/>
                <a:cs typeface="Arial" charset="0"/>
              </a:rPr>
              <a:t>E</a:t>
            </a:r>
            <a:r>
              <a:rPr kumimoji="1" lang="fr-FR" sz="1400" dirty="0" err="1" smtClean="0">
                <a:solidFill>
                  <a:srgbClr val="1B4A6E"/>
                </a:solidFill>
                <a:latin typeface="Arial" charset="0"/>
                <a:ea typeface="ＭＳ Ｐゴシック" charset="0"/>
                <a:cs typeface="Arial" charset="0"/>
              </a:rPr>
              <a:t>rik</a:t>
            </a:r>
            <a:r>
              <a:rPr kumimoji="1" lang="fr-FR" sz="1400" dirty="0" smtClean="0">
                <a:solidFill>
                  <a:srgbClr val="1B4A6E"/>
                </a:solidFill>
                <a:latin typeface="Arial" charset="0"/>
                <a:ea typeface="ＭＳ Ｐゴシック" charset="0"/>
                <a:cs typeface="Arial" charset="0"/>
              </a:rPr>
              <a:t> Doerflinger</a:t>
            </a:r>
            <a:endParaRPr kumimoji="1" lang="fr-FR" sz="1400" dirty="0">
              <a:solidFill>
                <a:srgbClr val="1B4A6E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fr-FR" sz="2800" dirty="0">
              <a:latin typeface="Courier" charset="0"/>
              <a:ea typeface="ＭＳ Ｐゴシック" charset="0"/>
              <a:cs typeface="Courier" charset="0"/>
            </a:endParaRPr>
          </a:p>
        </p:txBody>
      </p:sp>
      <p:sp>
        <p:nvSpPr>
          <p:cNvPr id="9219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>
                <a:solidFill>
                  <a:srgbClr val="FFFFFF"/>
                </a:solidFill>
                <a:latin typeface="Arial"/>
              </a:rPr>
              <a:t>Erik Doerflinger</a:t>
            </a:r>
            <a:endParaRPr kumimoji="0" lang="fr-FR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220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22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56808B2-4263-054C-BDCF-28CC5EEC60B5}" type="slidenum">
              <a:rPr kumimoji="0" lang="fr-FR" sz="800">
                <a:solidFill>
                  <a:srgbClr val="FFFFFF"/>
                </a:solidFill>
                <a:latin typeface="Arial"/>
              </a:rPr>
              <a:pPr eaLnBrk="1" hangingPunct="1"/>
              <a:t>1</a:t>
            </a:fld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Exemple GPS –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9E17-9C74-AA4B-89CF-473972BD154F}" type="slidenum">
              <a:rPr lang="fr-FR"/>
              <a:pPr/>
              <a:t>10</a:t>
            </a:fld>
            <a:endParaRPr lang="fr-FR"/>
          </a:p>
        </p:txBody>
      </p:sp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60388" y="255588"/>
            <a:ext cx="8077200" cy="533400"/>
          </a:xfrm>
        </p:spPr>
        <p:txBody>
          <a:bodyPr/>
          <a:lstStyle/>
          <a:p>
            <a:r>
              <a:rPr kumimoji="1" lang="fr-FR" sz="1800"/>
              <a:t>Obsrervation par GPS des glissements co-sismiques et post-siqmiques associés au séisme Mw=8.4 de 2001 du sud Pérou</a:t>
            </a:r>
            <a:endParaRPr kumimoji="1" lang="fr-FR" sz="1800" b="0"/>
          </a:p>
        </p:txBody>
      </p:sp>
      <p:sp>
        <p:nvSpPr>
          <p:cNvPr id="314371" name="Rectangle 3"/>
          <p:cNvSpPr>
            <a:spLocks noChangeArrowheads="1"/>
          </p:cNvSpPr>
          <p:nvPr/>
        </p:nvSpPr>
        <p:spPr bwMode="auto">
          <a:xfrm>
            <a:off x="582432" y="1121858"/>
            <a:ext cx="2338567" cy="483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213" tIns="45609" rIns="91213" bIns="45609" anchor="ctr">
            <a:spAutoFit/>
          </a:bodyPr>
          <a:lstStyle/>
          <a:p>
            <a:pPr algn="l"/>
            <a:r>
              <a:rPr lang="fr-FR" sz="1400" dirty="0">
                <a:solidFill>
                  <a:schemeClr val="bg1"/>
                </a:solidFill>
              </a:rPr>
              <a:t>Variations du vecteur déplacement de la station AREQ (Arequipa) par rapport à la station SGAM (Iquique) de janvier 2000 à avril 2002.  Le séisme principale (</a:t>
            </a:r>
            <a:r>
              <a:rPr lang="fr-FR" sz="1400" dirty="0" err="1">
                <a:solidFill>
                  <a:schemeClr val="bg1"/>
                </a:solidFill>
              </a:rPr>
              <a:t>Mw</a:t>
            </a:r>
            <a:r>
              <a:rPr lang="fr-FR" sz="1400" dirty="0">
                <a:solidFill>
                  <a:schemeClr val="bg1"/>
                </a:solidFill>
              </a:rPr>
              <a:t>=8.4) s'est produit le 23 juin 2001.  Pendant les 6 mois précédant le choc principal un signal d'environ 2 ou 3 centimètres est vu sur le série de temporelle.  Pendant les 2 semaines suivant le séisme principale on observe un glissement avec une vitesse moyenne de 4 mm/j qui est en partie associé à la réplique du 7 juillet 2001 (</a:t>
            </a:r>
            <a:r>
              <a:rPr lang="fr-FR" sz="1400" dirty="0" err="1">
                <a:solidFill>
                  <a:schemeClr val="bg1"/>
                </a:solidFill>
              </a:rPr>
              <a:t>Mw</a:t>
            </a:r>
            <a:r>
              <a:rPr lang="fr-FR" sz="1400" dirty="0">
                <a:solidFill>
                  <a:schemeClr val="bg1"/>
                </a:solidFill>
              </a:rPr>
              <a:t>=7.6). Ce glissement continue avec une vitesse moyenne de 0.3 mm/j pendant les 9 mois suivants (J. C. </a:t>
            </a:r>
            <a:r>
              <a:rPr lang="fr-FR" sz="1400" dirty="0" err="1">
                <a:solidFill>
                  <a:schemeClr val="bg1"/>
                </a:solidFill>
              </a:rPr>
              <a:t>Ruegg</a:t>
            </a:r>
            <a:r>
              <a:rPr lang="fr-FR" sz="1400" dirty="0">
                <a:solidFill>
                  <a:schemeClr val="bg1"/>
                </a:solidFill>
              </a:rPr>
              <a:t> et al., 2002).</a:t>
            </a:r>
          </a:p>
        </p:txBody>
      </p:sp>
      <p:pic>
        <p:nvPicPr>
          <p:cNvPr id="314372" name="Picture 4" descr="image00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0688" y="904875"/>
            <a:ext cx="6008687" cy="6245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73" name="Picture 5" descr="fig_1c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8788" y="728663"/>
            <a:ext cx="2252662" cy="2279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pied de page 4"/>
          <p:cNvSpPr txBox="1">
            <a:spLocks/>
          </p:cNvSpPr>
          <p:nvPr/>
        </p:nvSpPr>
        <p:spPr bwMode="auto">
          <a:xfrm rot="16200000">
            <a:off x="-471621" y="770069"/>
            <a:ext cx="1392506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kumimoji="1" sz="1400" 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kumimoji="0" lang="fr-FR" sz="800" smtClean="0">
                <a:solidFill>
                  <a:srgbClr val="FFFFFF"/>
                </a:solidFill>
                <a:latin typeface="Arial"/>
              </a:rPr>
              <a:t>Exemples GNSS - 2016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40200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36D03-AE1D-844E-9D40-0BEF233A8979}" type="slidenum">
              <a:rPr lang="fr-FR"/>
              <a:pPr/>
              <a:t>11</a:t>
            </a:fld>
            <a:endParaRPr lang="fr-FR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r-FR">
                <a:cs typeface="Times New Roman" charset="0"/>
              </a:rPr>
              <a:t>Mesure de la vapeur d’eau par GPS</a:t>
            </a:r>
            <a:endParaRPr lang="fr-FR" b="0">
              <a:cs typeface="Times New Roman" charset="0"/>
            </a:endParaRPr>
          </a:p>
        </p:txBody>
      </p:sp>
      <p:pic>
        <p:nvPicPr>
          <p:cNvPr id="315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98525"/>
            <a:ext cx="4437062" cy="521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53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98525"/>
            <a:ext cx="8637587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539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338" y="898525"/>
            <a:ext cx="8637587" cy="539115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10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B4E51-B937-D246-B092-56CDA58A4D43}" type="slidenum">
              <a:rPr lang="fr-FR"/>
              <a:pPr/>
              <a:t>12</a:t>
            </a:fld>
            <a:endParaRPr lang="fr-FR"/>
          </a:p>
        </p:txBody>
      </p:sp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58838" y="101600"/>
            <a:ext cx="8077200" cy="460375"/>
          </a:xfrm>
          <a:noFill/>
          <a:ln/>
        </p:spPr>
        <p:txBody>
          <a:bodyPr/>
          <a:lstStyle/>
          <a:p>
            <a:r>
              <a:rPr lang="fr-FR" sz="1800"/>
              <a:t>Allongement troposphérique apparent du signal GPS</a:t>
            </a:r>
          </a:p>
        </p:txBody>
      </p:sp>
      <p:sp>
        <p:nvSpPr>
          <p:cNvPr id="321539" name="Rectangle 3"/>
          <p:cNvSpPr>
            <a:spLocks noChangeArrowheads="1"/>
          </p:cNvSpPr>
          <p:nvPr/>
        </p:nvSpPr>
        <p:spPr bwMode="auto">
          <a:xfrm>
            <a:off x="0" y="3048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321540" name="Object 4"/>
          <p:cNvGraphicFramePr>
            <a:graphicFrameLocks noChangeAspect="1"/>
          </p:cNvGraphicFramePr>
          <p:nvPr/>
        </p:nvGraphicFramePr>
        <p:xfrm>
          <a:off x="622300" y="1508125"/>
          <a:ext cx="3454400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3" r:id="rId4" imgW="1815312" imgH="545863" progId="Equation.2">
                  <p:embed/>
                </p:oleObj>
              </mc:Choice>
              <mc:Fallback>
                <p:oleObj r:id="rId4" imgW="1815312" imgH="545863" progId="Equation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1508125"/>
                        <a:ext cx="3454400" cy="1038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1541" name="Rectangle 5"/>
          <p:cNvSpPr>
            <a:spLocks noChangeArrowheads="1"/>
          </p:cNvSpPr>
          <p:nvPr/>
        </p:nvSpPr>
        <p:spPr bwMode="auto">
          <a:xfrm>
            <a:off x="0" y="381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0" y="2700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321543" name="Object 7"/>
          <p:cNvGraphicFramePr>
            <a:graphicFrameLocks noChangeAspect="1"/>
          </p:cNvGraphicFramePr>
          <p:nvPr/>
        </p:nvGraphicFramePr>
        <p:xfrm>
          <a:off x="4591050" y="668338"/>
          <a:ext cx="4078288" cy="205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4" name=" Dessin Designer 3.1" r:id="rId6" imgW="3127248" imgH="1559052" progId="Designer">
                  <p:embed/>
                </p:oleObj>
              </mc:Choice>
              <mc:Fallback>
                <p:oleObj name=" Dessin Designer 3.1" r:id="rId6" imgW="3127248" imgH="1559052" progId="Design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1050" y="668338"/>
                        <a:ext cx="4078288" cy="2052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1544" name="Object 8"/>
          <p:cNvGraphicFramePr>
            <a:graphicFrameLocks noChangeAspect="1"/>
          </p:cNvGraphicFramePr>
          <p:nvPr/>
        </p:nvGraphicFramePr>
        <p:xfrm>
          <a:off x="650875" y="3152775"/>
          <a:ext cx="8043863" cy="303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5" name=" Dessin Designer 3.1" r:id="rId8" imgW="4120896" imgH="1819656" progId="Designer">
                  <p:embed/>
                </p:oleObj>
              </mc:Choice>
              <mc:Fallback>
                <p:oleObj name=" Dessin Designer 3.1" r:id="rId8" imgW="4120896" imgH="1819656" progId="Design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75" y="3152775"/>
                        <a:ext cx="8043863" cy="303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1545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8675" y="3359150"/>
            <a:ext cx="6750050" cy="2981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46" name="Rectangle 10"/>
          <p:cNvSpPr>
            <a:spLocks noChangeArrowheads="1"/>
          </p:cNvSpPr>
          <p:nvPr/>
        </p:nvSpPr>
        <p:spPr bwMode="auto">
          <a:xfrm>
            <a:off x="452438" y="4421188"/>
            <a:ext cx="14160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Aft>
                <a:spcPct val="30000"/>
              </a:spcAft>
            </a:pPr>
            <a:r>
              <a:rPr lang="fr-FR" sz="1400">
                <a:solidFill>
                  <a:schemeClr val="bg1"/>
                </a:solidFill>
                <a:latin typeface="Arial" charset="0"/>
                <a:cs typeface="Arial" charset="0"/>
              </a:rPr>
              <a:t>Radiosondages</a:t>
            </a:r>
          </a:p>
          <a:p>
            <a:pPr>
              <a:spcAft>
                <a:spcPct val="30000"/>
              </a:spcAft>
            </a:pPr>
            <a:r>
              <a:rPr lang="fr-FR" sz="1400">
                <a:solidFill>
                  <a:schemeClr val="bg1"/>
                </a:solidFill>
                <a:latin typeface="Arial" charset="0"/>
                <a:cs typeface="Arial" charset="0"/>
              </a:rPr>
              <a:t>de Nîmes</a:t>
            </a:r>
          </a:p>
          <a:p>
            <a:pPr>
              <a:spcAft>
                <a:spcPct val="30000"/>
              </a:spcAft>
            </a:pPr>
            <a:r>
              <a:rPr lang="fr-FR" sz="1400">
                <a:solidFill>
                  <a:schemeClr val="bg1"/>
                </a:solidFill>
                <a:latin typeface="Arial" charset="0"/>
                <a:cs typeface="Arial" charset="0"/>
              </a:rPr>
              <a:t>du 03/01/94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9528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2154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045E-16 L 0.13229 -0.3900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1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1951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215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5607E-7 L -0.09427 -0.0342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1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2" y="-17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Exemple GPS –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11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3E4E-2FAF-A643-AC55-1CC66AB3BC5B}" type="slidenum">
              <a:rPr lang="fr-FR"/>
              <a:pPr/>
              <a:t>13</a:t>
            </a:fld>
            <a:endParaRPr lang="fr-FR"/>
          </a:p>
        </p:txBody>
      </p:sp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/>
              <a:t>Mesure de l’allongement troposphérique hydrostatique et humide</a:t>
            </a:r>
          </a:p>
        </p:txBody>
      </p:sp>
      <p:graphicFrame>
        <p:nvGraphicFramePr>
          <p:cNvPr id="32358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6965950" y="3408363"/>
          <a:ext cx="1652588" cy="288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Image" r:id="rId4" imgW="1652439" imgH="2886951" progId="Photoshop.Image.4">
                  <p:embed/>
                </p:oleObj>
              </mc:Choice>
              <mc:Fallback>
                <p:oleObj name="Image" r:id="rId4" imgW="1652439" imgH="2886951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5950" y="3408363"/>
                        <a:ext cx="1652588" cy="288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3588" name="Rectangle 4"/>
          <p:cNvSpPr>
            <a:spLocks noChangeArrowheads="1"/>
          </p:cNvSpPr>
          <p:nvPr/>
        </p:nvSpPr>
        <p:spPr bwMode="auto">
          <a:xfrm>
            <a:off x="898525" y="863600"/>
            <a:ext cx="7831138" cy="520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tabLst>
                <a:tab pos="1260475" algn="l"/>
              </a:tabLst>
            </a:pPr>
            <a:r>
              <a:rPr lang="fr-FR" sz="2400" b="1" u="sng">
                <a:solidFill>
                  <a:srgbClr val="008000"/>
                </a:solidFill>
                <a:latin typeface="Arial" charset="0"/>
                <a:ea typeface="Times New Roman" charset="0"/>
                <a:cs typeface="Arial" charset="0"/>
              </a:rPr>
              <a:t>Composante hydrostatique :</a:t>
            </a:r>
            <a:r>
              <a:rPr lang="fr-FR" sz="2000">
                <a:solidFill>
                  <a:srgbClr val="008000"/>
                </a:solidFill>
                <a:latin typeface="Arial" charset="0"/>
                <a:ea typeface="Times New Roman" charset="0"/>
                <a:cs typeface="Arial" charset="0"/>
              </a:rPr>
              <a:t> 	230 ± 10 cm</a:t>
            </a:r>
            <a:endParaRPr lang="fr-FR" sz="2000">
              <a:latin typeface="Arial" charset="0"/>
              <a:ea typeface="Times New Roman" charset="0"/>
              <a:cs typeface="Arial" charset="0"/>
            </a:endParaRPr>
          </a:p>
          <a:p>
            <a:pPr algn="l" eaLnBrk="0" hangingPunct="0">
              <a:spcBef>
                <a:spcPct val="50000"/>
              </a:spcBef>
              <a:tabLst>
                <a:tab pos="1260475" algn="l"/>
              </a:tabLst>
            </a:pPr>
            <a:r>
              <a:rPr lang="fr-FR" sz="2000" b="1">
                <a:latin typeface="Arial" charset="0"/>
                <a:ea typeface="Times New Roman" charset="0"/>
                <a:cs typeface="Arial" charset="0"/>
              </a:rPr>
              <a:t>          </a:t>
            </a:r>
            <a:r>
              <a:rPr lang="fr-FR" sz="1800" b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Baromètres    </a:t>
            </a:r>
            <a:r>
              <a:rPr lang="fr-FR" sz="1600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Mesure de la pression au niveau du sol</a:t>
            </a:r>
          </a:p>
          <a:p>
            <a:pPr algn="l" eaLnBrk="0" hangingPunct="0">
              <a:spcBef>
                <a:spcPct val="50000"/>
              </a:spcBef>
              <a:tabLst>
                <a:tab pos="1260475" algn="l"/>
              </a:tabLst>
            </a:pPr>
            <a:endParaRPr lang="fr-FR" sz="1800">
              <a:solidFill>
                <a:schemeClr val="bg1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 eaLnBrk="0" hangingPunct="0">
              <a:tabLst>
                <a:tab pos="1260475" algn="l"/>
              </a:tabLst>
            </a:pPr>
            <a:endParaRPr lang="fr-FR" sz="2000">
              <a:solidFill>
                <a:schemeClr val="bg1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 eaLnBrk="0" hangingPunct="0">
              <a:tabLst>
                <a:tab pos="1260475" algn="l"/>
              </a:tabLst>
            </a:pPr>
            <a:r>
              <a:rPr lang="fr-FR" sz="2400" b="1" u="sng">
                <a:solidFill>
                  <a:srgbClr val="800080"/>
                </a:solidFill>
                <a:latin typeface="Arial" charset="0"/>
                <a:ea typeface="Times New Roman" charset="0"/>
                <a:cs typeface="Arial" charset="0"/>
              </a:rPr>
              <a:t>Composante humide :</a:t>
            </a:r>
            <a:r>
              <a:rPr lang="fr-FR" sz="2000">
                <a:solidFill>
                  <a:srgbClr val="800080"/>
                </a:solidFill>
                <a:latin typeface="Arial" charset="0"/>
                <a:ea typeface="Times New Roman" charset="0"/>
                <a:cs typeface="Arial" charset="0"/>
              </a:rPr>
              <a:t> 		15 ± 10 cm</a:t>
            </a:r>
            <a:endParaRPr lang="fr-FR" sz="2000">
              <a:latin typeface="Arial" charset="0"/>
              <a:ea typeface="Times New Roman" charset="0"/>
              <a:cs typeface="Arial" charset="0"/>
            </a:endParaRPr>
          </a:p>
          <a:p>
            <a:pPr algn="l" eaLnBrk="0" hangingPunct="0">
              <a:spcBef>
                <a:spcPct val="50000"/>
              </a:spcBef>
              <a:tabLst>
                <a:tab pos="1260475" algn="l"/>
              </a:tabLst>
            </a:pPr>
            <a:r>
              <a:rPr lang="fr-FR" sz="1600" i="1">
                <a:solidFill>
                  <a:srgbClr val="FF0000"/>
                </a:solidFill>
                <a:latin typeface="Arial" charset="0"/>
                <a:ea typeface="Times New Roman" charset="0"/>
                <a:cs typeface="Arial" charset="0"/>
              </a:rPr>
              <a:t>La composante humide ne peut pas être précisément estimée par les mesures météorologiques au sol</a:t>
            </a:r>
          </a:p>
          <a:p>
            <a:pPr algn="l" eaLnBrk="0" hangingPunct="0">
              <a:spcBef>
                <a:spcPct val="50000"/>
              </a:spcBef>
              <a:tabLst>
                <a:tab pos="1260475" algn="l"/>
              </a:tabLst>
            </a:pPr>
            <a:r>
              <a:rPr lang="fr-FR" sz="2000" b="1">
                <a:latin typeface="Arial" charset="0"/>
                <a:ea typeface="Times New Roman" charset="0"/>
                <a:cs typeface="Arial" charset="0"/>
              </a:rPr>
              <a:t>         </a:t>
            </a:r>
            <a:r>
              <a:rPr lang="fr-FR" sz="1800" b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Radiosondages</a:t>
            </a:r>
            <a:endParaRPr lang="fr-FR" sz="1800">
              <a:solidFill>
                <a:schemeClr val="bg1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 eaLnBrk="0" hangingPunct="0">
              <a:spcBef>
                <a:spcPct val="50000"/>
              </a:spcBef>
              <a:tabLst>
                <a:tab pos="1260475" algn="l"/>
              </a:tabLst>
            </a:pPr>
            <a:r>
              <a:rPr lang="fr-FR" sz="1800" b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          Radiométrie au sol ou embarquée</a:t>
            </a:r>
          </a:p>
          <a:p>
            <a:pPr algn="l" eaLnBrk="0" hangingPunct="0">
              <a:spcBef>
                <a:spcPct val="50000"/>
              </a:spcBef>
              <a:tabLst>
                <a:tab pos="1260475" algn="l"/>
              </a:tabLst>
            </a:pPr>
            <a:r>
              <a:rPr lang="fr-FR" sz="1800" b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          Lidar Raman</a:t>
            </a:r>
          </a:p>
          <a:p>
            <a:pPr algn="l" eaLnBrk="0" hangingPunct="0">
              <a:spcBef>
                <a:spcPct val="50000"/>
              </a:spcBef>
              <a:tabLst>
                <a:tab pos="1260475" algn="l"/>
              </a:tabLst>
            </a:pPr>
            <a:r>
              <a:rPr lang="fr-FR" sz="1800" b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          Spectromètre solaire</a:t>
            </a:r>
            <a:endParaRPr lang="fr-FR" sz="1800">
              <a:solidFill>
                <a:schemeClr val="bg1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 eaLnBrk="0" hangingPunct="0">
              <a:spcBef>
                <a:spcPct val="50000"/>
              </a:spcBef>
              <a:tabLst>
                <a:tab pos="1260475" algn="l"/>
              </a:tabLst>
            </a:pPr>
            <a:r>
              <a:rPr lang="fr-FR" sz="1800" b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          GPS	</a:t>
            </a:r>
            <a:r>
              <a:rPr lang="fr-FR" sz="1600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Estimation numérique de</a:t>
            </a:r>
          </a:p>
          <a:p>
            <a:pPr algn="l" eaLnBrk="0" hangingPunct="0">
              <a:tabLst>
                <a:tab pos="1260475" algn="l"/>
              </a:tabLst>
            </a:pPr>
            <a:r>
              <a:rPr lang="fr-FR" sz="1600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	l'allongement troposphérique</a:t>
            </a:r>
          </a:p>
          <a:p>
            <a:pPr algn="l" eaLnBrk="0" hangingPunct="0">
              <a:tabLst>
                <a:tab pos="1260475" algn="l"/>
              </a:tabLst>
            </a:pPr>
            <a:r>
              <a:rPr lang="fr-FR" sz="1600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	lors de l'inversion des données GPS</a:t>
            </a:r>
          </a:p>
        </p:txBody>
      </p:sp>
      <p:pic>
        <p:nvPicPr>
          <p:cNvPr id="323589" name="Picture 5" descr="radimet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3521075"/>
            <a:ext cx="2873375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590" name="Picture 6" descr="DCP_088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5250" y="3411538"/>
            <a:ext cx="2166938" cy="2889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591" name="Picture 7" descr="ETH__4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4087813"/>
            <a:ext cx="295910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592" name="Picture 8" descr="mtp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3700" y="3406775"/>
            <a:ext cx="1873250" cy="289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space réservé du pied de page 4"/>
          <p:cNvSpPr txBox="1">
            <a:spLocks/>
          </p:cNvSpPr>
          <p:nvPr/>
        </p:nvSpPr>
        <p:spPr bwMode="auto">
          <a:xfrm rot="16200000">
            <a:off x="-471621" y="770069"/>
            <a:ext cx="1392506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kumimoji="1" sz="1400" 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kumimoji="0" lang="fr-FR" sz="800" smtClean="0">
                <a:solidFill>
                  <a:srgbClr val="FFFFFF"/>
                </a:solidFill>
                <a:latin typeface="Arial"/>
              </a:rPr>
              <a:t>Exemples GNSS - 2016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32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2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F2ED-85A1-5A42-98ED-29A6E77A60A0}" type="slidenum">
              <a:rPr lang="fr-FR"/>
              <a:pPr/>
              <a:t>14</a:t>
            </a:fld>
            <a:endParaRPr lang="fr-FR"/>
          </a:p>
        </p:txBody>
      </p:sp>
      <p:sp>
        <p:nvSpPr>
          <p:cNvPr id="325634" name="Rectangle 2"/>
          <p:cNvSpPr>
            <a:spLocks noChangeArrowheads="1"/>
          </p:cNvSpPr>
          <p:nvPr/>
        </p:nvSpPr>
        <p:spPr bwMode="auto">
          <a:xfrm>
            <a:off x="7535863" y="908050"/>
            <a:ext cx="1150937" cy="464661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25635" name="Rectangle 3"/>
          <p:cNvSpPr>
            <a:spLocks noChangeArrowheads="1"/>
          </p:cNvSpPr>
          <p:nvPr/>
        </p:nvSpPr>
        <p:spPr bwMode="auto">
          <a:xfrm>
            <a:off x="7534275" y="4910138"/>
            <a:ext cx="1150938" cy="28733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25636" name="Rectangle 4"/>
          <p:cNvSpPr>
            <a:spLocks noChangeArrowheads="1"/>
          </p:cNvSpPr>
          <p:nvPr/>
        </p:nvSpPr>
        <p:spPr bwMode="auto">
          <a:xfrm>
            <a:off x="7534275" y="1293813"/>
            <a:ext cx="1154113" cy="303212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25637" name="Rectangle 5"/>
          <p:cNvSpPr>
            <a:spLocks noChangeArrowheads="1"/>
          </p:cNvSpPr>
          <p:nvPr/>
        </p:nvSpPr>
        <p:spPr bwMode="auto">
          <a:xfrm>
            <a:off x="7534275" y="3111500"/>
            <a:ext cx="1150938" cy="290513"/>
          </a:xfrm>
          <a:prstGeom prst="rect">
            <a:avLst/>
          </a:prstGeom>
          <a:solidFill>
            <a:srgbClr val="FF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25638" name="Rectangle 6"/>
          <p:cNvSpPr>
            <a:spLocks noChangeArrowheads="1"/>
          </p:cNvSpPr>
          <p:nvPr/>
        </p:nvSpPr>
        <p:spPr bwMode="auto">
          <a:xfrm>
            <a:off x="508000" y="4711700"/>
            <a:ext cx="3178175" cy="682625"/>
          </a:xfrm>
          <a:prstGeom prst="rect">
            <a:avLst/>
          </a:prstGeom>
          <a:solidFill>
            <a:srgbClr val="FFFFD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25639" name="Rectangle 7"/>
          <p:cNvSpPr>
            <a:spLocks noChangeArrowheads="1"/>
          </p:cNvSpPr>
          <p:nvPr/>
        </p:nvSpPr>
        <p:spPr bwMode="auto">
          <a:xfrm>
            <a:off x="508000" y="2901950"/>
            <a:ext cx="6670675" cy="682625"/>
          </a:xfrm>
          <a:prstGeom prst="rect">
            <a:avLst/>
          </a:prstGeom>
          <a:solidFill>
            <a:srgbClr val="FFFFD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2564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/>
              <a:t>Du délai troposphérique à la vapeur d'eau précipitable</a:t>
            </a:r>
            <a:r>
              <a:rPr lang="fr-FR"/>
              <a:t> </a:t>
            </a:r>
          </a:p>
        </p:txBody>
      </p:sp>
      <p:sp>
        <p:nvSpPr>
          <p:cNvPr id="325641" name="Rectangle 9"/>
          <p:cNvSpPr>
            <a:spLocks noChangeArrowheads="1"/>
          </p:cNvSpPr>
          <p:nvPr/>
        </p:nvSpPr>
        <p:spPr bwMode="auto">
          <a:xfrm>
            <a:off x="508000" y="2928938"/>
            <a:ext cx="7367588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 eaLnBrk="0" hangingPunct="0">
              <a:tabLst>
                <a:tab pos="365125" algn="l"/>
                <a:tab pos="2149475" algn="l"/>
                <a:tab pos="4130675" algn="l"/>
              </a:tabLst>
            </a:pPr>
            <a:r>
              <a:rPr lang="fr-FR" sz="3200" b="1" i="1">
                <a:solidFill>
                  <a:srgbClr val="009999"/>
                </a:solidFill>
                <a:latin typeface="Arial" charset="0"/>
                <a:ea typeface="Times New Roman" charset="0"/>
                <a:cs typeface="Arial" charset="0"/>
              </a:rPr>
              <a:t>	    TD</a:t>
            </a:r>
            <a:r>
              <a:rPr lang="fr-FR" sz="3200" b="1" i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       -        </a:t>
            </a:r>
            <a:r>
              <a:rPr lang="fr-FR" sz="3200" b="1" i="1">
                <a:solidFill>
                  <a:srgbClr val="008000"/>
                </a:solidFill>
                <a:latin typeface="Arial" charset="0"/>
                <a:ea typeface="Times New Roman" charset="0"/>
                <a:cs typeface="Arial" charset="0"/>
              </a:rPr>
              <a:t>HD      </a:t>
            </a:r>
            <a:r>
              <a:rPr lang="fr-FR" sz="3200" b="1" i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=      </a:t>
            </a:r>
            <a:r>
              <a:rPr lang="fr-FR" sz="3200" b="1" i="1">
                <a:solidFill>
                  <a:srgbClr val="CC00CC"/>
                </a:solidFill>
                <a:latin typeface="Arial" charset="0"/>
                <a:ea typeface="Times New Roman" charset="0"/>
                <a:cs typeface="Arial" charset="0"/>
              </a:rPr>
              <a:t>WD</a:t>
            </a:r>
            <a:endParaRPr lang="fr-FR" sz="3200">
              <a:solidFill>
                <a:srgbClr val="008000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 eaLnBrk="0" hangingPunct="0">
              <a:tabLst>
                <a:tab pos="365125" algn="l"/>
                <a:tab pos="2149475" algn="l"/>
                <a:tab pos="4130675" algn="l"/>
              </a:tabLst>
            </a:pPr>
            <a:endParaRPr lang="fr-FR" sz="3200" b="1" u="sng">
              <a:solidFill>
                <a:schemeClr val="bg1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 eaLnBrk="0" hangingPunct="0">
              <a:tabLst>
                <a:tab pos="365125" algn="l"/>
                <a:tab pos="2149475" algn="l"/>
                <a:tab pos="4130675" algn="l"/>
              </a:tabLst>
            </a:pPr>
            <a:r>
              <a:rPr lang="fr-FR" sz="2400" b="1" u="sng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Vapeur d'eau précipitable</a:t>
            </a:r>
            <a:r>
              <a:rPr lang="fr-FR" sz="2400" b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 </a:t>
            </a:r>
            <a:r>
              <a:rPr lang="fr-FR" sz="2400" i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	</a:t>
            </a:r>
            <a:endParaRPr lang="fr-FR" sz="2000" i="1">
              <a:solidFill>
                <a:srgbClr val="333399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 eaLnBrk="0" hangingPunct="0">
              <a:spcBef>
                <a:spcPct val="100000"/>
              </a:spcBef>
              <a:tabLst>
                <a:tab pos="365125" algn="l"/>
                <a:tab pos="2149475" algn="l"/>
                <a:tab pos="4130675" algn="l"/>
              </a:tabLst>
            </a:pPr>
            <a:r>
              <a:rPr lang="fr-FR" sz="3200" b="1" i="1">
                <a:solidFill>
                  <a:srgbClr val="FF0000"/>
                </a:solidFill>
                <a:latin typeface="Arial" charset="0"/>
                <a:ea typeface="Times New Roman" charset="0"/>
                <a:cs typeface="Arial" charset="0"/>
              </a:rPr>
              <a:t>IWV  </a:t>
            </a:r>
            <a:r>
              <a:rPr lang="fr-FR" sz="3200" b="1" i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=</a:t>
            </a:r>
            <a:r>
              <a:rPr lang="fr-FR" sz="3200" b="1" i="1">
                <a:solidFill>
                  <a:srgbClr val="FF0000"/>
                </a:solidFill>
                <a:latin typeface="Arial" charset="0"/>
                <a:ea typeface="Times New Roman" charset="0"/>
                <a:cs typeface="Arial" charset="0"/>
              </a:rPr>
              <a:t>  </a:t>
            </a:r>
            <a:r>
              <a:rPr lang="fr-FR" sz="3200" b="1" i="1">
                <a:solidFill>
                  <a:srgbClr val="CC00CC"/>
                </a:solidFill>
                <a:latin typeface="Arial" charset="0"/>
                <a:ea typeface="Times New Roman" charset="0"/>
                <a:cs typeface="Arial" charset="0"/>
              </a:rPr>
              <a:t>WD</a:t>
            </a:r>
            <a:r>
              <a:rPr lang="fr-FR" sz="3200" b="1" i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  /  </a:t>
            </a:r>
            <a:r>
              <a:rPr lang="fr-FR" sz="3200" b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k</a:t>
            </a:r>
            <a:r>
              <a:rPr lang="fr-FR" sz="3200" b="1" i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 </a:t>
            </a:r>
            <a:r>
              <a:rPr lang="fr-FR" sz="3200">
                <a:solidFill>
                  <a:srgbClr val="FF0000"/>
                </a:solidFill>
                <a:latin typeface="Arial" charset="0"/>
                <a:ea typeface="Times New Roman" charset="0"/>
                <a:cs typeface="Arial" charset="0"/>
              </a:rPr>
              <a:t>	</a:t>
            </a:r>
          </a:p>
          <a:p>
            <a:pPr algn="l" eaLnBrk="0" hangingPunct="0">
              <a:spcBef>
                <a:spcPct val="40000"/>
              </a:spcBef>
              <a:tabLst>
                <a:tab pos="365125" algn="l"/>
                <a:tab pos="2149475" algn="l"/>
                <a:tab pos="4130675" algn="l"/>
              </a:tabLst>
            </a:pPr>
            <a:r>
              <a:rPr lang="fr-FR" sz="1600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	avec</a:t>
            </a:r>
            <a:r>
              <a:rPr lang="fr-FR" sz="3200">
                <a:solidFill>
                  <a:srgbClr val="FF0000"/>
                </a:solidFill>
                <a:latin typeface="Arial" charset="0"/>
                <a:ea typeface="Times New Roman" charset="0"/>
                <a:cs typeface="Arial" charset="0"/>
              </a:rPr>
              <a:t> </a:t>
            </a:r>
            <a:r>
              <a:rPr lang="fr-FR" sz="1800" b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k </a:t>
            </a:r>
            <a:r>
              <a:rPr lang="fr-FR" sz="1800" b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  <a:sym typeface="Symbol" charset="0"/>
              </a:rPr>
              <a:t></a:t>
            </a:r>
            <a:r>
              <a:rPr lang="fr-FR" sz="1800" b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 6,5	</a:t>
            </a:r>
            <a:r>
              <a:rPr lang="fr-FR" sz="1600" i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  <a:sym typeface="Symbol" charset="0"/>
              </a:rPr>
              <a:t>précisément déterminée par des mesures</a:t>
            </a:r>
          </a:p>
          <a:p>
            <a:pPr algn="l" eaLnBrk="0" hangingPunct="0">
              <a:tabLst>
                <a:tab pos="365125" algn="l"/>
                <a:tab pos="2149475" algn="l"/>
                <a:tab pos="4130675" algn="l"/>
              </a:tabLst>
            </a:pPr>
            <a:r>
              <a:rPr lang="fr-FR" sz="1600" i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  <a:sym typeface="Symbol" charset="0"/>
              </a:rPr>
              <a:t>		de température de surface</a:t>
            </a:r>
          </a:p>
        </p:txBody>
      </p:sp>
      <p:sp>
        <p:nvSpPr>
          <p:cNvPr id="325642" name="Text Box 10"/>
          <p:cNvSpPr txBox="1">
            <a:spLocks noChangeArrowheads="1"/>
          </p:cNvSpPr>
          <p:nvPr/>
        </p:nvSpPr>
        <p:spPr bwMode="auto">
          <a:xfrm>
            <a:off x="219075" y="0"/>
            <a:ext cx="29321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325643" name="Text Box 11"/>
          <p:cNvSpPr txBox="1">
            <a:spLocks noChangeArrowheads="1"/>
          </p:cNvSpPr>
          <p:nvPr/>
        </p:nvSpPr>
        <p:spPr bwMode="auto">
          <a:xfrm>
            <a:off x="327025" y="1528763"/>
            <a:ext cx="2376488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FR" sz="1800" b="1">
                <a:solidFill>
                  <a:srgbClr val="009999"/>
                </a:solidFill>
                <a:latin typeface="Arial" charset="0"/>
                <a:ea typeface="Times New Roman" charset="0"/>
                <a:cs typeface="Arial" charset="0"/>
              </a:rPr>
              <a:t>Délai total </a:t>
            </a:r>
          </a:p>
          <a:p>
            <a:pPr eaLnBrk="0" hangingPunct="0">
              <a:spcBef>
                <a:spcPct val="50000"/>
              </a:spcBef>
            </a:pPr>
            <a:r>
              <a:rPr lang="fr-FR" sz="1600" i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Estimé numériquement</a:t>
            </a:r>
          </a:p>
          <a:p>
            <a:pPr eaLnBrk="0" hangingPunct="0"/>
            <a:r>
              <a:rPr lang="fr-FR" sz="1600" i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au cours de l'inversion</a:t>
            </a:r>
          </a:p>
          <a:p>
            <a:pPr eaLnBrk="0" hangingPunct="0"/>
            <a:r>
              <a:rPr lang="fr-FR" sz="1600" i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des données GPS</a:t>
            </a:r>
            <a:endParaRPr lang="fr-FR">
              <a:ea typeface="Times New Roman" charset="0"/>
              <a:cs typeface="Arial" charset="0"/>
            </a:endParaRPr>
          </a:p>
        </p:txBody>
      </p:sp>
      <p:sp>
        <p:nvSpPr>
          <p:cNvPr id="325644" name="Text Box 12"/>
          <p:cNvSpPr txBox="1">
            <a:spLocks noChangeArrowheads="1"/>
          </p:cNvSpPr>
          <p:nvPr/>
        </p:nvSpPr>
        <p:spPr bwMode="auto">
          <a:xfrm>
            <a:off x="2667000" y="1528763"/>
            <a:ext cx="2916238" cy="181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800" b="1">
                <a:solidFill>
                  <a:srgbClr val="339933"/>
                </a:solidFill>
                <a:latin typeface="Arial" charset="0"/>
                <a:ea typeface="Times New Roman" charset="0"/>
                <a:cs typeface="Arial" charset="0"/>
              </a:rPr>
              <a:t>Délai hydrostatique</a:t>
            </a:r>
          </a:p>
          <a:p>
            <a:pPr eaLnBrk="0" hangingPunct="0">
              <a:spcBef>
                <a:spcPct val="50000"/>
              </a:spcBef>
            </a:pPr>
            <a:r>
              <a:rPr lang="fr-FR" sz="1600" i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Calculé à partir des</a:t>
            </a:r>
          </a:p>
          <a:p>
            <a:pPr eaLnBrk="0" hangingPunct="0"/>
            <a:r>
              <a:rPr lang="fr-FR" sz="1600" i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mesures de pression et</a:t>
            </a:r>
          </a:p>
          <a:p>
            <a:pPr eaLnBrk="0" hangingPunct="0"/>
            <a:r>
              <a:rPr lang="fr-FR" sz="1600" i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de température de surface</a:t>
            </a:r>
          </a:p>
          <a:p>
            <a:pPr>
              <a:spcBef>
                <a:spcPct val="50000"/>
              </a:spcBef>
            </a:pPr>
            <a:endParaRPr lang="fr-FR">
              <a:ea typeface="Times New Roman" charset="0"/>
              <a:cs typeface="Arial" charset="0"/>
            </a:endParaRPr>
          </a:p>
        </p:txBody>
      </p:sp>
      <p:sp>
        <p:nvSpPr>
          <p:cNvPr id="325645" name="Text Box 13"/>
          <p:cNvSpPr txBox="1">
            <a:spLocks noChangeArrowheads="1"/>
          </p:cNvSpPr>
          <p:nvPr/>
        </p:nvSpPr>
        <p:spPr bwMode="auto">
          <a:xfrm>
            <a:off x="5365750" y="1528763"/>
            <a:ext cx="1743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b="1">
                <a:solidFill>
                  <a:srgbClr val="CC00CC"/>
                </a:solidFill>
                <a:latin typeface="Arial" charset="0"/>
                <a:ea typeface="Times New Roman" charset="0"/>
                <a:cs typeface="Arial" charset="0"/>
              </a:rPr>
              <a:t>Délai humide</a:t>
            </a:r>
            <a:r>
              <a:rPr lang="fr-FR" sz="1800" b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 	</a:t>
            </a:r>
          </a:p>
        </p:txBody>
      </p:sp>
      <p:sp>
        <p:nvSpPr>
          <p:cNvPr id="325646" name="Text Box 14"/>
          <p:cNvSpPr txBox="1">
            <a:spLocks noChangeArrowheads="1"/>
          </p:cNvSpPr>
          <p:nvPr/>
        </p:nvSpPr>
        <p:spPr bwMode="auto">
          <a:xfrm>
            <a:off x="508000" y="908050"/>
            <a:ext cx="729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4130675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tabLst>
                <a:tab pos="4130675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tabLst>
                <a:tab pos="4130675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tabLst>
                <a:tab pos="4130675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tabLst>
                <a:tab pos="4130675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130675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130675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130675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130675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b="1" u="sng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Délai troposphérique</a:t>
            </a:r>
            <a:r>
              <a:rPr lang="fr-FR" b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 </a:t>
            </a:r>
            <a:r>
              <a:rPr lang="fr-FR" i="1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	</a:t>
            </a:r>
            <a:endParaRPr lang="fr-FR" sz="2000" i="1">
              <a:solidFill>
                <a:srgbClr val="333399"/>
              </a:solidFill>
              <a:latin typeface="Arial" charset="0"/>
              <a:ea typeface="Times New Roman" charset="0"/>
              <a:cs typeface="Arial" charset="0"/>
            </a:endParaRPr>
          </a:p>
        </p:txBody>
      </p:sp>
      <p:sp>
        <p:nvSpPr>
          <p:cNvPr id="325647" name="Text Box 15"/>
          <p:cNvSpPr txBox="1">
            <a:spLocks noChangeArrowheads="1"/>
          </p:cNvSpPr>
          <p:nvPr/>
        </p:nvSpPr>
        <p:spPr bwMode="auto">
          <a:xfrm>
            <a:off x="7213600" y="2954338"/>
            <a:ext cx="15938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3200" b="1">
                <a:solidFill>
                  <a:srgbClr val="FFFFFF"/>
                </a:solidFill>
                <a:latin typeface="Tahoma" charset="0"/>
              </a:rPr>
              <a:t>6.5 </a:t>
            </a:r>
            <a:r>
              <a:rPr lang="fr-FR" sz="1800" b="1">
                <a:solidFill>
                  <a:srgbClr val="FFFFFF"/>
                </a:solidFill>
                <a:latin typeface="Tahoma" charset="0"/>
              </a:rPr>
              <a:t>mm</a:t>
            </a:r>
          </a:p>
        </p:txBody>
      </p:sp>
      <p:sp>
        <p:nvSpPr>
          <p:cNvPr id="325648" name="Text Box 16"/>
          <p:cNvSpPr txBox="1">
            <a:spLocks noChangeArrowheads="1"/>
          </p:cNvSpPr>
          <p:nvPr/>
        </p:nvSpPr>
        <p:spPr bwMode="auto">
          <a:xfrm>
            <a:off x="7210425" y="1147763"/>
            <a:ext cx="15192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3200" b="1">
                <a:solidFill>
                  <a:srgbClr val="FFFFFF"/>
                </a:solidFill>
                <a:latin typeface="Tahoma" charset="0"/>
              </a:rPr>
              <a:t>20 </a:t>
            </a:r>
            <a:r>
              <a:rPr lang="fr-FR" sz="1800" b="1">
                <a:solidFill>
                  <a:srgbClr val="FFFFFF"/>
                </a:solidFill>
                <a:latin typeface="Tahoma" charset="0"/>
              </a:rPr>
              <a:t>mm</a:t>
            </a:r>
          </a:p>
        </p:txBody>
      </p:sp>
      <p:sp>
        <p:nvSpPr>
          <p:cNvPr id="325649" name="Text Box 17"/>
          <p:cNvSpPr txBox="1">
            <a:spLocks noChangeArrowheads="1"/>
          </p:cNvSpPr>
          <p:nvPr/>
        </p:nvSpPr>
        <p:spPr bwMode="auto">
          <a:xfrm>
            <a:off x="7396163" y="4752975"/>
            <a:ext cx="13382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3200" b="1">
                <a:solidFill>
                  <a:srgbClr val="FFFFFF"/>
                </a:solidFill>
                <a:latin typeface="Tahoma" charset="0"/>
              </a:rPr>
              <a:t>1 </a:t>
            </a:r>
            <a:r>
              <a:rPr lang="fr-FR" sz="1800" b="1">
                <a:solidFill>
                  <a:srgbClr val="FFFFFF"/>
                </a:solidFill>
                <a:latin typeface="Tahoma" charset="0"/>
              </a:rPr>
              <a:t>kg/m</a:t>
            </a:r>
            <a:r>
              <a:rPr lang="fr-FR" sz="1600" b="1" baseline="30000">
                <a:solidFill>
                  <a:srgbClr val="FFFFFF"/>
                </a:solidFill>
                <a:latin typeface="Tahoma" charset="0"/>
              </a:rPr>
              <a:t>2</a:t>
            </a:r>
          </a:p>
        </p:txBody>
      </p:sp>
      <p:sp>
        <p:nvSpPr>
          <p:cNvPr id="325650" name="Text Box 18"/>
          <p:cNvSpPr txBox="1">
            <a:spLocks noChangeArrowheads="1"/>
          </p:cNvSpPr>
          <p:nvPr/>
        </p:nvSpPr>
        <p:spPr bwMode="auto">
          <a:xfrm>
            <a:off x="7331075" y="4017963"/>
            <a:ext cx="1519238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fr-FR" sz="2000" b="1">
                <a:solidFill>
                  <a:srgbClr val="333399"/>
                </a:solidFill>
                <a:latin typeface="Tahoma" charset="0"/>
              </a:rPr>
              <a:t>Donnée </a:t>
            </a:r>
            <a:r>
              <a:rPr lang="fr-FR" sz="1400">
                <a:solidFill>
                  <a:srgbClr val="333399"/>
                </a:solidFill>
                <a:latin typeface="Tahoma" charset="0"/>
              </a:rPr>
              <a:t>pour la</a:t>
            </a:r>
            <a:r>
              <a:rPr lang="fr-FR" sz="2000">
                <a:solidFill>
                  <a:srgbClr val="333399"/>
                </a:solidFill>
                <a:latin typeface="Tahoma" charset="0"/>
              </a:rPr>
              <a:t> </a:t>
            </a:r>
            <a:r>
              <a:rPr lang="fr-FR" sz="2000" b="1">
                <a:solidFill>
                  <a:srgbClr val="333399"/>
                </a:solidFill>
                <a:latin typeface="Tahoma" charset="0"/>
              </a:rPr>
              <a:t>Météo</a:t>
            </a:r>
          </a:p>
        </p:txBody>
      </p:sp>
      <p:sp>
        <p:nvSpPr>
          <p:cNvPr id="325651" name="Text Box 19"/>
          <p:cNvSpPr txBox="1">
            <a:spLocks noChangeArrowheads="1"/>
          </p:cNvSpPr>
          <p:nvPr/>
        </p:nvSpPr>
        <p:spPr bwMode="auto">
          <a:xfrm>
            <a:off x="7343775" y="1617663"/>
            <a:ext cx="1519238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fr-FR" sz="2000" b="1">
                <a:solidFill>
                  <a:srgbClr val="333399"/>
                </a:solidFill>
                <a:latin typeface="Tahoma" charset="0"/>
              </a:rPr>
              <a:t>Erreur</a:t>
            </a:r>
          </a:p>
          <a:p>
            <a:pPr>
              <a:lnSpc>
                <a:spcPct val="85000"/>
              </a:lnSpc>
            </a:pPr>
            <a:r>
              <a:rPr lang="fr-FR" sz="1400">
                <a:solidFill>
                  <a:srgbClr val="333399"/>
                </a:solidFill>
                <a:latin typeface="Tahoma" charset="0"/>
              </a:rPr>
              <a:t>pour le</a:t>
            </a:r>
          </a:p>
          <a:p>
            <a:pPr>
              <a:lnSpc>
                <a:spcPct val="85000"/>
              </a:lnSpc>
            </a:pPr>
            <a:r>
              <a:rPr lang="fr-FR" sz="2000" b="1">
                <a:solidFill>
                  <a:srgbClr val="333399"/>
                </a:solidFill>
                <a:latin typeface="Tahoma" charset="0"/>
              </a:rPr>
              <a:t>GPS</a:t>
            </a:r>
          </a:p>
        </p:txBody>
      </p:sp>
      <p:sp>
        <p:nvSpPr>
          <p:cNvPr id="325652" name="AutoShape 20"/>
          <p:cNvSpPr>
            <a:spLocks noChangeArrowheads="1"/>
          </p:cNvSpPr>
          <p:nvPr/>
        </p:nvSpPr>
        <p:spPr bwMode="auto">
          <a:xfrm>
            <a:off x="7862888" y="3546475"/>
            <a:ext cx="485775" cy="442913"/>
          </a:xfrm>
          <a:prstGeom prst="downArrow">
            <a:avLst>
              <a:gd name="adj1" fmla="val 43787"/>
              <a:gd name="adj2" fmla="val 58421"/>
            </a:avLst>
          </a:prstGeom>
          <a:solidFill>
            <a:schemeClr val="bg1"/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25653" name="AutoShape 21"/>
          <p:cNvSpPr>
            <a:spLocks noChangeArrowheads="1"/>
          </p:cNvSpPr>
          <p:nvPr/>
        </p:nvSpPr>
        <p:spPr bwMode="auto">
          <a:xfrm flipV="1">
            <a:off x="7862888" y="2514600"/>
            <a:ext cx="485775" cy="442913"/>
          </a:xfrm>
          <a:prstGeom prst="downArrow">
            <a:avLst>
              <a:gd name="adj1" fmla="val 43787"/>
              <a:gd name="adj2" fmla="val 58421"/>
            </a:avLst>
          </a:prstGeom>
          <a:solidFill>
            <a:schemeClr val="bg1"/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329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25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5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25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5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25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25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25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2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2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2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2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634" grpId="0" animBg="1"/>
      <p:bldP spid="325635" grpId="0" animBg="1"/>
      <p:bldP spid="325636" grpId="0" animBg="1"/>
      <p:bldP spid="325637" grpId="0" animBg="1"/>
      <p:bldP spid="325638" grpId="0" animBg="1"/>
      <p:bldP spid="325647" grpId="0"/>
      <p:bldP spid="325648" grpId="0"/>
      <p:bldP spid="325649" grpId="0"/>
      <p:bldP spid="325650" grpId="0"/>
      <p:bldP spid="325651" grpId="0"/>
      <p:bldP spid="325652" grpId="0" animBg="1"/>
      <p:bldP spid="3256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C8BF8-AF88-EF4B-B3F8-F8E06AA75FE1}" type="slidenum">
              <a:rPr lang="fr-FR"/>
              <a:pPr/>
              <a:t>15</a:t>
            </a:fld>
            <a:endParaRPr lang="fr-FR"/>
          </a:p>
        </p:txBody>
      </p:sp>
      <p:pic>
        <p:nvPicPr>
          <p:cNvPr id="327682" name="Picture 2" descr="mtpl_p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8" y="1027113"/>
            <a:ext cx="3581400" cy="527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683" name="Picture 3" descr="DSCN23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700338"/>
            <a:ext cx="478790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6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/>
              <a:t>Différentes stratégies de mesure de la vapeur d’eau  en météorologie</a:t>
            </a:r>
          </a:p>
        </p:txBody>
      </p:sp>
      <p:sp>
        <p:nvSpPr>
          <p:cNvPr id="327685" name="Rectangle 5"/>
          <p:cNvSpPr>
            <a:spLocks noChangeArrowheads="1"/>
          </p:cNvSpPr>
          <p:nvPr/>
        </p:nvSpPr>
        <p:spPr bwMode="auto">
          <a:xfrm>
            <a:off x="371475" y="817563"/>
            <a:ext cx="4922838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tabLst>
                <a:tab pos="715963" algn="l"/>
              </a:tabLst>
            </a:pPr>
            <a:r>
              <a:rPr lang="fr-FR" sz="2000" b="1" u="sng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Réseaux GPS permanents</a:t>
            </a:r>
          </a:p>
          <a:p>
            <a:pPr algn="l">
              <a:tabLst>
                <a:tab pos="715963" algn="l"/>
              </a:tabLst>
            </a:pPr>
            <a:endParaRPr lang="fr-FR" sz="2000" b="1">
              <a:solidFill>
                <a:srgbClr val="000000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>
              <a:tabLst>
                <a:tab pos="715963" algn="l"/>
              </a:tabLst>
            </a:pPr>
            <a:r>
              <a:rPr lang="fr-FR" sz="1400">
                <a:solidFill>
                  <a:srgbClr val="000000"/>
                </a:solidFill>
                <a:latin typeface="Arial" charset="0"/>
                <a:ea typeface="Times New Roman" charset="0"/>
                <a:cs typeface="Arial" charset="0"/>
              </a:rPr>
              <a:t>Mesure du contenu intégré en vapeur d’eau au-dessus des stations  </a:t>
            </a:r>
            <a:r>
              <a:rPr lang="fr-FR" sz="1400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  <a:sym typeface="Wingdings" charset="0"/>
              </a:rPr>
              <a:t>(</a:t>
            </a:r>
            <a:r>
              <a:rPr lang="fr-FR" sz="1400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  <a:sym typeface="Symbol" charset="0"/>
              </a:rPr>
              <a:t></a:t>
            </a:r>
            <a:r>
              <a:rPr lang="fr-FR" sz="1400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 1 à 2 mm)</a:t>
            </a:r>
            <a:endParaRPr lang="fr-FR" sz="1400">
              <a:solidFill>
                <a:schemeClr val="bg1"/>
              </a:solidFill>
              <a:latin typeface="Arial" charset="0"/>
              <a:ea typeface="Times New Roman" charset="0"/>
              <a:cs typeface="Arial" charset="0"/>
              <a:sym typeface="Symbol" charset="0"/>
            </a:endParaRPr>
          </a:p>
          <a:p>
            <a:pPr algn="just" eaLnBrk="0" hangingPunct="0">
              <a:spcBef>
                <a:spcPct val="50000"/>
              </a:spcBef>
              <a:tabLst>
                <a:tab pos="715963" algn="l"/>
              </a:tabLst>
            </a:pPr>
            <a:r>
              <a:rPr lang="fr-FR" sz="1400">
                <a:solidFill>
                  <a:srgbClr val="000000"/>
                </a:solidFill>
                <a:latin typeface="Arial" charset="0"/>
                <a:ea typeface="Times New Roman" charset="0"/>
                <a:cs typeface="Arial" charset="0"/>
              </a:rPr>
              <a:t>	</a:t>
            </a:r>
            <a:r>
              <a:rPr lang="fr-FR" sz="1400" b="1">
                <a:solidFill>
                  <a:schemeClr val="folHlink"/>
                </a:solidFill>
                <a:latin typeface="Arial" charset="0"/>
                <a:ea typeface="Times New Roman" charset="0"/>
                <a:cs typeface="Arial" charset="0"/>
              </a:rPr>
              <a:t>Prévision numérique du temps</a:t>
            </a:r>
          </a:p>
          <a:p>
            <a:pPr algn="l" eaLnBrk="0" hangingPunct="0">
              <a:spcBef>
                <a:spcPct val="20000"/>
              </a:spcBef>
              <a:tabLst>
                <a:tab pos="715963" algn="l"/>
              </a:tabLst>
            </a:pPr>
            <a:r>
              <a:rPr lang="fr-FR" sz="1400" b="1">
                <a:solidFill>
                  <a:schemeClr val="folHlink"/>
                </a:solidFill>
                <a:latin typeface="Arial" charset="0"/>
                <a:ea typeface="Times New Roman" charset="0"/>
                <a:cs typeface="Arial" charset="0"/>
              </a:rPr>
              <a:t>	Etude des changements climatiques</a:t>
            </a:r>
          </a:p>
        </p:txBody>
      </p:sp>
      <p:sp>
        <p:nvSpPr>
          <p:cNvPr id="327686" name="AutoShape 6"/>
          <p:cNvSpPr>
            <a:spLocks noChangeArrowheads="1"/>
          </p:cNvSpPr>
          <p:nvPr/>
        </p:nvSpPr>
        <p:spPr bwMode="auto">
          <a:xfrm>
            <a:off x="706438" y="2032000"/>
            <a:ext cx="317500" cy="146050"/>
          </a:xfrm>
          <a:prstGeom prst="rightArrow">
            <a:avLst>
              <a:gd name="adj1" fmla="val 50000"/>
              <a:gd name="adj2" fmla="val 54348"/>
            </a:avLst>
          </a:prstGeom>
          <a:solidFill>
            <a:srgbClr val="FFFF00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endParaRPr lang="fr-FR"/>
          </a:p>
        </p:txBody>
      </p:sp>
      <p:sp>
        <p:nvSpPr>
          <p:cNvPr id="327687" name="AutoShape 7"/>
          <p:cNvSpPr>
            <a:spLocks noChangeArrowheads="1"/>
          </p:cNvSpPr>
          <p:nvPr/>
        </p:nvSpPr>
        <p:spPr bwMode="auto">
          <a:xfrm>
            <a:off x="703263" y="2301875"/>
            <a:ext cx="317500" cy="146050"/>
          </a:xfrm>
          <a:prstGeom prst="rightArrow">
            <a:avLst>
              <a:gd name="adj1" fmla="val 50000"/>
              <a:gd name="adj2" fmla="val 54348"/>
            </a:avLst>
          </a:prstGeom>
          <a:solidFill>
            <a:srgbClr val="FFFF00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1731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14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3CA10-161A-C147-80D2-348AFFBA0F7B}" type="slidenum">
              <a:rPr lang="fr-FR"/>
              <a:pPr/>
              <a:t>16</a:t>
            </a:fld>
            <a:endParaRPr lang="fr-FR"/>
          </a:p>
        </p:txBody>
      </p:sp>
      <p:pic>
        <p:nvPicPr>
          <p:cNvPr id="333826" name="Picture 2" descr="mtpl_p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8" y="1027113"/>
            <a:ext cx="3581400" cy="527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27" name="Picture 3" descr="DSCN23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700338"/>
            <a:ext cx="478790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38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/>
              <a:t>Différentes stratégies de mesure de la vapeur d’eau  en météorologie</a:t>
            </a:r>
          </a:p>
        </p:txBody>
      </p:sp>
      <p:sp>
        <p:nvSpPr>
          <p:cNvPr id="333829" name="Rectangle 5"/>
          <p:cNvSpPr>
            <a:spLocks noChangeArrowheads="1"/>
          </p:cNvSpPr>
          <p:nvPr/>
        </p:nvSpPr>
        <p:spPr bwMode="auto">
          <a:xfrm>
            <a:off x="371475" y="817563"/>
            <a:ext cx="4922838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tabLst>
                <a:tab pos="715963" algn="l"/>
              </a:tabLst>
            </a:pPr>
            <a:r>
              <a:rPr lang="fr-FR" sz="2000" b="1" u="sng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Réseaux GPS permanents</a:t>
            </a:r>
          </a:p>
          <a:p>
            <a:pPr algn="l">
              <a:tabLst>
                <a:tab pos="715963" algn="l"/>
              </a:tabLst>
            </a:pPr>
            <a:endParaRPr lang="fr-FR" sz="2000" b="1">
              <a:solidFill>
                <a:srgbClr val="000000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>
              <a:tabLst>
                <a:tab pos="715963" algn="l"/>
              </a:tabLst>
            </a:pPr>
            <a:r>
              <a:rPr lang="fr-FR" sz="1400">
                <a:solidFill>
                  <a:srgbClr val="000000"/>
                </a:solidFill>
                <a:latin typeface="Arial" charset="0"/>
                <a:ea typeface="Times New Roman" charset="0"/>
                <a:cs typeface="Arial" charset="0"/>
              </a:rPr>
              <a:t>Mesure du contenu intégré en vapeur d’eau au-dessus des stations  </a:t>
            </a:r>
            <a:r>
              <a:rPr lang="fr-FR" sz="1400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  <a:sym typeface="Wingdings" charset="0"/>
              </a:rPr>
              <a:t>(</a:t>
            </a:r>
            <a:r>
              <a:rPr lang="fr-FR" sz="1400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  <a:sym typeface="Symbol" charset="0"/>
              </a:rPr>
              <a:t></a:t>
            </a:r>
            <a:r>
              <a:rPr lang="fr-FR" sz="1400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 1 à 2 mm)</a:t>
            </a:r>
            <a:endParaRPr lang="fr-FR" sz="1400">
              <a:solidFill>
                <a:schemeClr val="bg1"/>
              </a:solidFill>
              <a:latin typeface="Arial" charset="0"/>
              <a:ea typeface="Times New Roman" charset="0"/>
              <a:cs typeface="Arial" charset="0"/>
              <a:sym typeface="Symbol" charset="0"/>
            </a:endParaRPr>
          </a:p>
          <a:p>
            <a:pPr algn="just" eaLnBrk="0" hangingPunct="0">
              <a:spcBef>
                <a:spcPct val="50000"/>
              </a:spcBef>
              <a:tabLst>
                <a:tab pos="715963" algn="l"/>
              </a:tabLst>
            </a:pPr>
            <a:r>
              <a:rPr lang="fr-FR" sz="1400">
                <a:solidFill>
                  <a:srgbClr val="000000"/>
                </a:solidFill>
                <a:latin typeface="Arial" charset="0"/>
                <a:ea typeface="Times New Roman" charset="0"/>
                <a:cs typeface="Arial" charset="0"/>
              </a:rPr>
              <a:t>	</a:t>
            </a:r>
            <a:r>
              <a:rPr lang="fr-FR" sz="1400" b="1">
                <a:solidFill>
                  <a:schemeClr val="folHlink"/>
                </a:solidFill>
                <a:latin typeface="Arial" charset="0"/>
                <a:ea typeface="Times New Roman" charset="0"/>
                <a:cs typeface="Arial" charset="0"/>
              </a:rPr>
              <a:t>Prévision numérique du temps</a:t>
            </a:r>
          </a:p>
          <a:p>
            <a:pPr algn="l" eaLnBrk="0" hangingPunct="0">
              <a:spcBef>
                <a:spcPct val="20000"/>
              </a:spcBef>
              <a:tabLst>
                <a:tab pos="715963" algn="l"/>
              </a:tabLst>
            </a:pPr>
            <a:r>
              <a:rPr lang="fr-FR" sz="1400" b="1">
                <a:solidFill>
                  <a:schemeClr val="folHlink"/>
                </a:solidFill>
                <a:latin typeface="Arial" charset="0"/>
                <a:ea typeface="Times New Roman" charset="0"/>
                <a:cs typeface="Arial" charset="0"/>
              </a:rPr>
              <a:t>	Etude des changements climatiques</a:t>
            </a:r>
          </a:p>
        </p:txBody>
      </p:sp>
      <p:sp>
        <p:nvSpPr>
          <p:cNvPr id="333830" name="AutoShape 6"/>
          <p:cNvSpPr>
            <a:spLocks noChangeArrowheads="1"/>
          </p:cNvSpPr>
          <p:nvPr/>
        </p:nvSpPr>
        <p:spPr bwMode="auto">
          <a:xfrm>
            <a:off x="706438" y="2032000"/>
            <a:ext cx="317500" cy="146050"/>
          </a:xfrm>
          <a:prstGeom prst="rightArrow">
            <a:avLst>
              <a:gd name="adj1" fmla="val 50000"/>
              <a:gd name="adj2" fmla="val 54348"/>
            </a:avLst>
          </a:prstGeom>
          <a:solidFill>
            <a:srgbClr val="FFFF00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endParaRPr lang="fr-FR"/>
          </a:p>
        </p:txBody>
      </p:sp>
      <p:sp>
        <p:nvSpPr>
          <p:cNvPr id="333831" name="AutoShape 7"/>
          <p:cNvSpPr>
            <a:spLocks noChangeArrowheads="1"/>
          </p:cNvSpPr>
          <p:nvPr/>
        </p:nvSpPr>
        <p:spPr bwMode="auto">
          <a:xfrm>
            <a:off x="703263" y="2301875"/>
            <a:ext cx="317500" cy="146050"/>
          </a:xfrm>
          <a:prstGeom prst="rightArrow">
            <a:avLst>
              <a:gd name="adj1" fmla="val 50000"/>
              <a:gd name="adj2" fmla="val 54348"/>
            </a:avLst>
          </a:prstGeom>
          <a:solidFill>
            <a:srgbClr val="FFFF00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333834" name="Picture 10" descr="all_wor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479550"/>
            <a:ext cx="8920163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36" name="Picture 12" descr="all_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2646363"/>
            <a:ext cx="5540375" cy="3543300"/>
          </a:xfrm>
          <a:prstGeom prst="rect">
            <a:avLst/>
          </a:prstGeom>
          <a:noFill/>
          <a:ln w="1270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3835" name="Text Box 11"/>
          <p:cNvSpPr txBox="1">
            <a:spLocks noChangeArrowheads="1"/>
          </p:cNvSpPr>
          <p:nvPr/>
        </p:nvSpPr>
        <p:spPr bwMode="auto">
          <a:xfrm>
            <a:off x="131763" y="5662613"/>
            <a:ext cx="2030412" cy="671512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FF66"/>
                </a:solidFill>
                <a:latin typeface="Arial" charset="0"/>
                <a:cs typeface="Arial" charset="0"/>
              </a:rPr>
              <a:t>IGS</a:t>
            </a:r>
          </a:p>
          <a:p>
            <a:r>
              <a:rPr lang="fr-FR" sz="1200" b="1">
                <a:solidFill>
                  <a:srgbClr val="FFFF66"/>
                </a:solidFill>
                <a:latin typeface="Arial" charset="0"/>
                <a:cs typeface="Arial" charset="0"/>
              </a:rPr>
              <a:t>International GPS service</a:t>
            </a:r>
          </a:p>
        </p:txBody>
      </p:sp>
      <p:pic>
        <p:nvPicPr>
          <p:cNvPr id="333837" name="Picture 13" descr="all_soc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1400175"/>
            <a:ext cx="5062537" cy="3919538"/>
          </a:xfrm>
          <a:prstGeom prst="rect">
            <a:avLst/>
          </a:prstGeom>
          <a:noFill/>
          <a:ln w="1270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994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33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33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3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3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33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33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B63D7-47C8-8D42-A7F8-6AC61BD4E486}" type="slidenum">
              <a:rPr lang="fr-FR"/>
              <a:pPr/>
              <a:t>17</a:t>
            </a:fld>
            <a:endParaRPr lang="fr-FR"/>
          </a:p>
        </p:txBody>
      </p:sp>
      <p:pic>
        <p:nvPicPr>
          <p:cNvPr id="335882" name="Picture 10" descr="all_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479550"/>
            <a:ext cx="8920163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/>
              <a:t>Différentes stratégies de mesure de la vapeur d’eau  en météorologie</a:t>
            </a:r>
          </a:p>
        </p:txBody>
      </p:sp>
      <p:sp>
        <p:nvSpPr>
          <p:cNvPr id="335877" name="Rectangle 5"/>
          <p:cNvSpPr>
            <a:spLocks noChangeArrowheads="1"/>
          </p:cNvSpPr>
          <p:nvPr/>
        </p:nvSpPr>
        <p:spPr bwMode="auto">
          <a:xfrm>
            <a:off x="371475" y="817563"/>
            <a:ext cx="4922838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tabLst>
                <a:tab pos="715963" algn="l"/>
              </a:tabLst>
            </a:pPr>
            <a:r>
              <a:rPr lang="fr-FR" sz="2000" b="1" u="sng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Réseaux GPS permanents</a:t>
            </a:r>
          </a:p>
          <a:p>
            <a:pPr algn="l">
              <a:tabLst>
                <a:tab pos="715963" algn="l"/>
              </a:tabLst>
            </a:pPr>
            <a:endParaRPr lang="fr-FR" sz="2000" b="1">
              <a:solidFill>
                <a:srgbClr val="000000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>
              <a:tabLst>
                <a:tab pos="715963" algn="l"/>
              </a:tabLst>
            </a:pPr>
            <a:endParaRPr lang="fr-FR" sz="2000" b="1">
              <a:solidFill>
                <a:srgbClr val="000000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>
              <a:tabLst>
                <a:tab pos="715963" algn="l"/>
              </a:tabLst>
            </a:pPr>
            <a:endParaRPr lang="fr-FR" sz="2000" b="1">
              <a:solidFill>
                <a:srgbClr val="000000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>
              <a:tabLst>
                <a:tab pos="715963" algn="l"/>
              </a:tabLst>
            </a:pPr>
            <a:endParaRPr lang="fr-FR" sz="2000" b="1">
              <a:solidFill>
                <a:srgbClr val="000000"/>
              </a:solidFill>
              <a:latin typeface="Arial" charset="0"/>
              <a:ea typeface="Times New Roman" charset="0"/>
              <a:cs typeface="Arial" charset="0"/>
            </a:endParaRPr>
          </a:p>
        </p:txBody>
      </p:sp>
      <p:pic>
        <p:nvPicPr>
          <p:cNvPr id="335886" name="Picture 14" descr="all_e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371600"/>
            <a:ext cx="7045325" cy="5270500"/>
          </a:xfrm>
          <a:prstGeom prst="rect">
            <a:avLst/>
          </a:prstGeom>
          <a:noFill/>
          <a:ln w="1270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890" name="Text Box 18"/>
          <p:cNvSpPr txBox="1">
            <a:spLocks noChangeArrowheads="1"/>
          </p:cNvSpPr>
          <p:nvPr/>
        </p:nvSpPr>
        <p:spPr bwMode="auto">
          <a:xfrm>
            <a:off x="131763" y="5662613"/>
            <a:ext cx="2030412" cy="671512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FF66"/>
                </a:solidFill>
                <a:latin typeface="Arial" charset="0"/>
                <a:cs typeface="Arial" charset="0"/>
              </a:rPr>
              <a:t>IGS</a:t>
            </a:r>
          </a:p>
          <a:p>
            <a:r>
              <a:rPr lang="fr-FR" sz="1200" b="1">
                <a:solidFill>
                  <a:srgbClr val="FFFF66"/>
                </a:solidFill>
                <a:latin typeface="Arial" charset="0"/>
                <a:cs typeface="Arial" charset="0"/>
              </a:rPr>
              <a:t>International GPS service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95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35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35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0170-6A7C-034F-B89F-6A486EFD11FF}" type="slidenum">
              <a:rPr lang="fr-FR"/>
              <a:pPr/>
              <a:t>18</a:t>
            </a:fld>
            <a:endParaRPr lang="fr-FR"/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/>
              <a:t>Différentes stratégies de mesure de la vapeur d’eau  en météorologie</a:t>
            </a:r>
          </a:p>
        </p:txBody>
      </p:sp>
      <p:sp>
        <p:nvSpPr>
          <p:cNvPr id="337924" name="Rectangle 4"/>
          <p:cNvSpPr>
            <a:spLocks noChangeArrowheads="1"/>
          </p:cNvSpPr>
          <p:nvPr/>
        </p:nvSpPr>
        <p:spPr bwMode="auto">
          <a:xfrm>
            <a:off x="371475" y="817563"/>
            <a:ext cx="4922838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tabLst>
                <a:tab pos="715963" algn="l"/>
              </a:tabLst>
            </a:pPr>
            <a:r>
              <a:rPr lang="fr-FR" sz="2000" b="1" u="sng" dirty="0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Réseaux GPS permanents</a:t>
            </a:r>
          </a:p>
          <a:p>
            <a:pPr algn="l">
              <a:tabLst>
                <a:tab pos="715963" algn="l"/>
              </a:tabLst>
            </a:pPr>
            <a:endParaRPr lang="fr-FR" sz="2000" b="1" dirty="0">
              <a:solidFill>
                <a:srgbClr val="000000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>
              <a:tabLst>
                <a:tab pos="715963" algn="l"/>
              </a:tabLst>
            </a:pPr>
            <a:endParaRPr lang="fr-FR" sz="2000" b="1" dirty="0">
              <a:solidFill>
                <a:srgbClr val="000000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>
              <a:tabLst>
                <a:tab pos="715963" algn="l"/>
              </a:tabLst>
            </a:pPr>
            <a:endParaRPr lang="fr-FR" sz="2000" b="1" dirty="0">
              <a:solidFill>
                <a:srgbClr val="000000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>
              <a:tabLst>
                <a:tab pos="715963" algn="l"/>
              </a:tabLst>
            </a:pPr>
            <a:endParaRPr lang="fr-FR" sz="2000" b="1" dirty="0">
              <a:solidFill>
                <a:srgbClr val="000000"/>
              </a:solidFill>
              <a:latin typeface="Arial" charset="0"/>
              <a:ea typeface="Times New Roman" charset="0"/>
              <a:cs typeface="Arial" charset="0"/>
            </a:endParaRPr>
          </a:p>
        </p:txBody>
      </p:sp>
      <p:sp>
        <p:nvSpPr>
          <p:cNvPr id="337929" name="Text Box 9"/>
          <p:cNvSpPr txBox="1">
            <a:spLocks noChangeArrowheads="1"/>
          </p:cNvSpPr>
          <p:nvPr/>
        </p:nvSpPr>
        <p:spPr bwMode="auto">
          <a:xfrm>
            <a:off x="495300" y="5662613"/>
            <a:ext cx="1303338" cy="48895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FF66"/>
                </a:solidFill>
                <a:latin typeface="Arial" charset="0"/>
                <a:cs typeface="Arial" charset="0"/>
              </a:rPr>
              <a:t>EUREF</a:t>
            </a:r>
            <a:endParaRPr lang="fr-FR" sz="1200" b="1">
              <a:solidFill>
                <a:srgbClr val="FFFF66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Image 1" descr="Capture d’écran 2016-02-01 à 10.12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429" y="1413276"/>
            <a:ext cx="6547798" cy="4925649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650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2-01 à 10.12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27" y="1475800"/>
            <a:ext cx="5279385" cy="4814151"/>
          </a:xfrm>
          <a:prstGeom prst="rect">
            <a:avLst/>
          </a:prstGeom>
        </p:spPr>
      </p:pic>
      <p:sp>
        <p:nvSpPr>
          <p:cNvPr id="21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23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B8403-1978-9A4D-9EDF-662864031035}" type="slidenum">
              <a:rPr lang="fr-FR"/>
              <a:pPr/>
              <a:t>19</a:t>
            </a:fld>
            <a:endParaRPr lang="fr-FR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/>
              <a:t>Différentes stratégies de mesure de la vapeur d’eau  en météorologie</a:t>
            </a:r>
          </a:p>
        </p:txBody>
      </p:sp>
      <p:sp>
        <p:nvSpPr>
          <p:cNvPr id="339972" name="Rectangle 4"/>
          <p:cNvSpPr>
            <a:spLocks noChangeArrowheads="1"/>
          </p:cNvSpPr>
          <p:nvPr/>
        </p:nvSpPr>
        <p:spPr bwMode="auto">
          <a:xfrm>
            <a:off x="371475" y="817563"/>
            <a:ext cx="4922838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tabLst>
                <a:tab pos="715963" algn="l"/>
              </a:tabLst>
            </a:pPr>
            <a:r>
              <a:rPr lang="fr-FR" sz="2000" b="1" u="sng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Réseaux GPS permanents</a:t>
            </a:r>
          </a:p>
          <a:p>
            <a:pPr algn="l">
              <a:tabLst>
                <a:tab pos="715963" algn="l"/>
              </a:tabLst>
            </a:pPr>
            <a:endParaRPr lang="fr-FR" sz="2000" b="1">
              <a:solidFill>
                <a:srgbClr val="000000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>
              <a:tabLst>
                <a:tab pos="715963" algn="l"/>
              </a:tabLst>
            </a:pPr>
            <a:endParaRPr lang="fr-FR" sz="2000" b="1">
              <a:solidFill>
                <a:srgbClr val="000000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>
              <a:tabLst>
                <a:tab pos="715963" algn="l"/>
              </a:tabLst>
            </a:pPr>
            <a:endParaRPr lang="fr-FR" sz="2000" b="1">
              <a:solidFill>
                <a:srgbClr val="000000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>
              <a:tabLst>
                <a:tab pos="715963" algn="l"/>
              </a:tabLst>
            </a:pPr>
            <a:endParaRPr lang="fr-FR" sz="2000" b="1">
              <a:solidFill>
                <a:srgbClr val="000000"/>
              </a:solidFill>
              <a:latin typeface="Arial" charset="0"/>
              <a:ea typeface="Times New Roman" charset="0"/>
              <a:cs typeface="Arial" charset="0"/>
            </a:endParaRPr>
          </a:p>
        </p:txBody>
      </p:sp>
      <p:sp>
        <p:nvSpPr>
          <p:cNvPr id="339977" name="Text Box 9"/>
          <p:cNvSpPr txBox="1">
            <a:spLocks noChangeArrowheads="1"/>
          </p:cNvSpPr>
          <p:nvPr/>
        </p:nvSpPr>
        <p:spPr bwMode="auto">
          <a:xfrm>
            <a:off x="696913" y="5662613"/>
            <a:ext cx="900112" cy="48895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FF66"/>
                </a:solidFill>
                <a:latin typeface="Arial" charset="0"/>
                <a:cs typeface="Arial" charset="0"/>
              </a:rPr>
              <a:t>RGP</a:t>
            </a:r>
            <a:endParaRPr lang="fr-FR" sz="1200" b="1">
              <a:solidFill>
                <a:srgbClr val="FFFF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340010" name="Group 42"/>
          <p:cNvGraphicFramePr>
            <a:graphicFrameLocks noGrp="1"/>
          </p:cNvGraphicFramePr>
          <p:nvPr/>
        </p:nvGraphicFramePr>
        <p:xfrm>
          <a:off x="5253038" y="1189038"/>
          <a:ext cx="3608387" cy="2905124"/>
        </p:xfrm>
        <a:graphic>
          <a:graphicData uri="http://schemas.openxmlformats.org/drawingml/2006/table">
            <a:tbl>
              <a:tblPr/>
              <a:tblGrid>
                <a:gridCol w="893762"/>
                <a:gridCol w="2714625"/>
              </a:tblGrid>
              <a:tr h="9239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Les disques gris concernent les stations uniquement 24h/30s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Le fichier de la dernière session close est présent sur le serveur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Le fichier de la dernière session close est attendu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47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Les fichiers des deux dernières sessions closes ne sont pas présents sur le serveur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pic>
        <p:nvPicPr>
          <p:cNvPr id="339982" name="Picture 14" descr="Legende-accueil-v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2166938"/>
            <a:ext cx="209550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985" name="Picture 17" descr="Legende-accueil-jau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2671763"/>
            <a:ext cx="209550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988" name="Picture 20" descr="Legende-accueil-rou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3203575"/>
            <a:ext cx="209550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058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Exemple GPS –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97844-B546-3C4B-A4F7-33EF99756EEB}" type="slidenum">
              <a:rPr lang="fr-FR"/>
              <a:pPr/>
              <a:t>2</a:t>
            </a:fld>
            <a:endParaRPr lang="fr-FR"/>
          </a:p>
        </p:txBody>
      </p:sp>
      <p:sp>
        <p:nvSpPr>
          <p:cNvPr id="30617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fr-FR" sz="2400"/>
              <a:t>Aide à la prévision d’une éruption volcanique</a:t>
            </a:r>
            <a:endParaRPr lang="fr-FR" sz="1200">
              <a:latin typeface="Comic Sans MS" charset="0"/>
            </a:endParaRPr>
          </a:p>
        </p:txBody>
      </p:sp>
      <p:pic>
        <p:nvPicPr>
          <p:cNvPr id="306179" name="Picture 3" descr="volc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9825" y="2365375"/>
            <a:ext cx="5030788" cy="3708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80" name="Rectangle 4"/>
          <p:cNvSpPr>
            <a:spLocks noChangeArrowheads="1"/>
          </p:cNvSpPr>
          <p:nvPr/>
        </p:nvSpPr>
        <p:spPr bwMode="auto">
          <a:xfrm>
            <a:off x="550863" y="957263"/>
            <a:ext cx="80930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13" tIns="45609" rIns="91213" bIns="45609" anchor="ctr">
            <a:spAutoFit/>
          </a:bodyPr>
          <a:lstStyle/>
          <a:p>
            <a:pPr marL="176213" indent="-176213" algn="l"/>
            <a:r>
              <a:rPr lang="fr-FR" sz="1800" b="1">
                <a:solidFill>
                  <a:schemeClr val="bg1"/>
                </a:solidFill>
              </a:rPr>
              <a:t>Lorsqu’une éruption se prépare</a:t>
            </a:r>
            <a:r>
              <a:rPr lang="en-US" sz="1800">
                <a:solidFill>
                  <a:schemeClr val="bg1"/>
                </a:solidFill>
              </a:rPr>
              <a:t> </a:t>
            </a:r>
            <a:r>
              <a:rPr lang="en-US" sz="1800" b="1">
                <a:solidFill>
                  <a:schemeClr val="bg1"/>
                </a:solidFill>
              </a:rPr>
              <a:t>:</a:t>
            </a:r>
          </a:p>
          <a:p>
            <a:pPr marL="176213" indent="-176213" algn="l"/>
            <a:endParaRPr lang="en-US" sz="1800">
              <a:solidFill>
                <a:schemeClr val="bg1"/>
              </a:solidFill>
            </a:endParaRPr>
          </a:p>
          <a:p>
            <a:pPr marL="176213" indent="-176213" algn="l">
              <a:buFontTx/>
              <a:buChar char="•"/>
            </a:pPr>
            <a:r>
              <a:rPr lang="fr-FR" sz="1800">
                <a:solidFill>
                  <a:schemeClr val="bg1"/>
                </a:solidFill>
              </a:rPr>
              <a:t>En profondeur, un magma riche en gaz dissous a rempli une cavité appelée chambre magmatique, où la pression des gaz est énorme.</a:t>
            </a:r>
          </a:p>
        </p:txBody>
      </p:sp>
      <p:sp>
        <p:nvSpPr>
          <p:cNvPr id="306181" name="Rectangle 5"/>
          <p:cNvSpPr>
            <a:spLocks noChangeArrowheads="1"/>
          </p:cNvSpPr>
          <p:nvPr/>
        </p:nvSpPr>
        <p:spPr bwMode="auto">
          <a:xfrm>
            <a:off x="550863" y="2643188"/>
            <a:ext cx="2862262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13" tIns="45609" rIns="91213" bIns="45609" anchor="ctr">
            <a:spAutoFit/>
          </a:bodyPr>
          <a:lstStyle/>
          <a:p>
            <a:pPr marL="176213" indent="-176213" algn="l">
              <a:buFontTx/>
              <a:buChar char="•"/>
            </a:pPr>
            <a:r>
              <a:rPr lang="fr-FR" sz="1800">
                <a:solidFill>
                  <a:schemeClr val="bg1"/>
                </a:solidFill>
              </a:rPr>
              <a:t>En surface, ces modifications se traduisent par de nombreuses secousses de plus en plus rapprochées et par un </a:t>
            </a:r>
            <a:r>
              <a:rPr lang="fr-FR" sz="1800" b="1">
                <a:solidFill>
                  <a:schemeClr val="bg1"/>
                </a:solidFill>
              </a:rPr>
              <a:t>« gonflement » du volcan</a:t>
            </a:r>
            <a:r>
              <a:rPr lang="fr-FR" sz="18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Espace réservé du pied de page 4"/>
          <p:cNvSpPr txBox="1">
            <a:spLocks/>
          </p:cNvSpPr>
          <p:nvPr/>
        </p:nvSpPr>
        <p:spPr bwMode="auto">
          <a:xfrm rot="16200000">
            <a:off x="-471621" y="770069"/>
            <a:ext cx="1392506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kumimoji="1" sz="1400" 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kumimoji="0" lang="fr-FR" sz="800" smtClean="0">
                <a:solidFill>
                  <a:srgbClr val="FFFFFF"/>
                </a:solidFill>
                <a:latin typeface="Arial"/>
              </a:rPr>
              <a:t>Exemples GNSS - 2016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46480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2D9D3-DF00-6045-930D-E8D901BF6E9E}" type="slidenum">
              <a:rPr lang="fr-FR"/>
              <a:pPr/>
              <a:t>20</a:t>
            </a:fld>
            <a:endParaRPr lang="fr-FR"/>
          </a:p>
        </p:txBody>
      </p:sp>
      <p:sp>
        <p:nvSpPr>
          <p:cNvPr id="344066" name="Text Box 2"/>
          <p:cNvSpPr txBox="1">
            <a:spLocks noChangeArrowheads="1"/>
          </p:cNvSpPr>
          <p:nvPr/>
        </p:nvSpPr>
        <p:spPr bwMode="auto">
          <a:xfrm>
            <a:off x="1620838" y="0"/>
            <a:ext cx="51133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fr-FR" sz="2800">
                <a:solidFill>
                  <a:srgbClr val="333399"/>
                </a:solidFill>
                <a:latin typeface="Arial" charset="0"/>
              </a:rPr>
              <a:t>Les campagnes OHMCV 03/04</a:t>
            </a:r>
          </a:p>
        </p:txBody>
      </p:sp>
      <p:pic>
        <p:nvPicPr>
          <p:cNvPr id="344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 t="29404" r="17928" b="1497"/>
          <a:stretch>
            <a:fillRect/>
          </a:stretch>
        </p:blipFill>
        <p:spPr bwMode="auto">
          <a:xfrm>
            <a:off x="1619250" y="731838"/>
            <a:ext cx="5903913" cy="542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0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552450"/>
            <a:ext cx="4765675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6446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406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-0.25 0.0  E" pathEditMode="relative" ptsTypes="">
                                      <p:cBhvr>
                                        <p:cTn id="8" dur="2000" fill="hold"/>
                                        <p:tgtEl>
                                          <p:spTgt spid="344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0E5-3B19-A04E-8767-10BBC8962630}" type="slidenum">
              <a:rPr lang="fr-FR"/>
              <a:pPr/>
              <a:t>21</a:t>
            </a:fld>
            <a:endParaRPr lang="fr-FR"/>
          </a:p>
        </p:txBody>
      </p:sp>
      <p:pic>
        <p:nvPicPr>
          <p:cNvPr id="319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593725"/>
            <a:ext cx="3905250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595313"/>
            <a:ext cx="3849687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9492" name="Rectangle 4"/>
          <p:cNvSpPr>
            <a:spLocks noChangeArrowheads="1"/>
          </p:cNvSpPr>
          <p:nvPr/>
        </p:nvSpPr>
        <p:spPr bwMode="auto">
          <a:xfrm>
            <a:off x="660400" y="77788"/>
            <a:ext cx="8077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848" tIns="45926" rIns="91848" bIns="45926" anchor="ctr"/>
          <a:lstStyle/>
          <a:p>
            <a:pPr algn="l"/>
            <a:r>
              <a:rPr kumimoji="0" lang="fr-FR" sz="1800" b="1">
                <a:solidFill>
                  <a:srgbClr val="333399"/>
                </a:solidFill>
                <a:latin typeface="Arial" charset="0"/>
              </a:rPr>
              <a:t>Les pluies torrentielles du 7 au 10 septembre 2002</a:t>
            </a:r>
          </a:p>
        </p:txBody>
      </p:sp>
      <p:sp>
        <p:nvSpPr>
          <p:cNvPr id="319493" name="Text Box 5"/>
          <p:cNvSpPr txBox="1">
            <a:spLocks noChangeArrowheads="1"/>
          </p:cNvSpPr>
          <p:nvPr/>
        </p:nvSpPr>
        <p:spPr bwMode="auto">
          <a:xfrm>
            <a:off x="196850" y="606425"/>
            <a:ext cx="35242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13" tIns="45609" rIns="91213" bIns="45609">
            <a:spAutoFit/>
          </a:bodyPr>
          <a:lstStyle/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V</a:t>
            </a: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a</a:t>
            </a: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p</a:t>
            </a: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e</a:t>
            </a: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u</a:t>
            </a: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r</a:t>
            </a:r>
          </a:p>
          <a:p>
            <a:endParaRPr lang="fr-FR" sz="16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d’</a:t>
            </a: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e</a:t>
            </a: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a</a:t>
            </a: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u</a:t>
            </a:r>
          </a:p>
        </p:txBody>
      </p:sp>
      <p:sp>
        <p:nvSpPr>
          <p:cNvPr id="319494" name="Text Box 6"/>
          <p:cNvSpPr txBox="1">
            <a:spLocks noChangeArrowheads="1"/>
          </p:cNvSpPr>
          <p:nvPr/>
        </p:nvSpPr>
        <p:spPr bwMode="auto">
          <a:xfrm>
            <a:off x="4676775" y="590550"/>
            <a:ext cx="352425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13" tIns="45609" rIns="91213" bIns="45609">
            <a:spAutoFit/>
          </a:bodyPr>
          <a:lstStyle/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E</a:t>
            </a: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a</a:t>
            </a: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u</a:t>
            </a:r>
          </a:p>
          <a:p>
            <a:endParaRPr lang="fr-FR" sz="16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l</a:t>
            </a: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i</a:t>
            </a: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q</a:t>
            </a: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u</a:t>
            </a: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i</a:t>
            </a: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d</a:t>
            </a: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e</a:t>
            </a:r>
          </a:p>
          <a:p>
            <a:endParaRPr lang="fr-FR" sz="16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-</a:t>
            </a:r>
          </a:p>
          <a:p>
            <a:endParaRPr lang="fr-FR" sz="16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P</a:t>
            </a: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l</a:t>
            </a: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u</a:t>
            </a: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i</a:t>
            </a:r>
          </a:p>
          <a:p>
            <a:r>
              <a:rPr lang="fr-FR" sz="1600">
                <a:solidFill>
                  <a:schemeClr val="bg1"/>
                </a:solidFill>
                <a:latin typeface="Arial" charset="0"/>
                <a:cs typeface="Arial" charset="0"/>
              </a:rPr>
              <a:t>e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332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Exemple GPS –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13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4819-BE16-3A4A-ADE2-2A43B96B3FF5}" type="slidenum">
              <a:rPr lang="fr-FR"/>
              <a:pPr/>
              <a:t>22</a:t>
            </a:fld>
            <a:endParaRPr lang="fr-FR"/>
          </a:p>
        </p:txBody>
      </p:sp>
      <p:pic>
        <p:nvPicPr>
          <p:cNvPr id="329730" name="Picture 2" descr="DSCN23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700338"/>
            <a:ext cx="478790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97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/>
              <a:t>Différentes stratégies de mesure de la vapeur d’eau  en météorologie</a:t>
            </a:r>
          </a:p>
        </p:txBody>
      </p:sp>
      <p:pic>
        <p:nvPicPr>
          <p:cNvPr id="32973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4238" y="4676775"/>
            <a:ext cx="3429000" cy="1608138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9734" name="Rectangle 6"/>
          <p:cNvSpPr>
            <a:spLocks noChangeArrowheads="1"/>
          </p:cNvSpPr>
          <p:nvPr/>
        </p:nvSpPr>
        <p:spPr bwMode="auto">
          <a:xfrm>
            <a:off x="371475" y="817563"/>
            <a:ext cx="4922838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tabLst>
                <a:tab pos="715963" algn="l"/>
              </a:tabLst>
            </a:pPr>
            <a:r>
              <a:rPr lang="fr-FR" sz="2000" b="1" u="sng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Réseaux GPS permanents</a:t>
            </a:r>
          </a:p>
          <a:p>
            <a:pPr algn="l">
              <a:tabLst>
                <a:tab pos="715963" algn="l"/>
              </a:tabLst>
            </a:pPr>
            <a:endParaRPr lang="fr-FR" sz="2000" b="1">
              <a:solidFill>
                <a:srgbClr val="000000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>
              <a:tabLst>
                <a:tab pos="715963" algn="l"/>
              </a:tabLst>
            </a:pPr>
            <a:r>
              <a:rPr lang="fr-FR" sz="1400">
                <a:solidFill>
                  <a:srgbClr val="000000"/>
                </a:solidFill>
                <a:latin typeface="Arial" charset="0"/>
                <a:ea typeface="Times New Roman" charset="0"/>
                <a:cs typeface="Arial" charset="0"/>
              </a:rPr>
              <a:t>Mesure du contenu intégré en vapeur d’eau au-dessus des stations  </a:t>
            </a:r>
            <a:r>
              <a:rPr lang="fr-FR" sz="1400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  <a:sym typeface="Wingdings" charset="0"/>
              </a:rPr>
              <a:t>(</a:t>
            </a:r>
            <a:r>
              <a:rPr lang="fr-FR" sz="1400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  <a:sym typeface="Symbol" charset="0"/>
              </a:rPr>
              <a:t></a:t>
            </a:r>
            <a:r>
              <a:rPr lang="fr-FR" sz="1400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 1 à 2 mm)</a:t>
            </a:r>
            <a:endParaRPr lang="fr-FR" sz="1400">
              <a:solidFill>
                <a:schemeClr val="bg1"/>
              </a:solidFill>
              <a:latin typeface="Arial" charset="0"/>
              <a:ea typeface="Times New Roman" charset="0"/>
              <a:cs typeface="Arial" charset="0"/>
              <a:sym typeface="Symbol" charset="0"/>
            </a:endParaRPr>
          </a:p>
          <a:p>
            <a:pPr algn="just" eaLnBrk="0" hangingPunct="0">
              <a:spcBef>
                <a:spcPct val="50000"/>
              </a:spcBef>
              <a:tabLst>
                <a:tab pos="715963" algn="l"/>
              </a:tabLst>
            </a:pPr>
            <a:r>
              <a:rPr lang="fr-FR" sz="1400">
                <a:solidFill>
                  <a:srgbClr val="000000"/>
                </a:solidFill>
                <a:latin typeface="Arial" charset="0"/>
                <a:ea typeface="Times New Roman" charset="0"/>
                <a:cs typeface="Arial" charset="0"/>
              </a:rPr>
              <a:t>	</a:t>
            </a:r>
            <a:r>
              <a:rPr lang="fr-FR" sz="1400" b="1">
                <a:solidFill>
                  <a:schemeClr val="folHlink"/>
                </a:solidFill>
                <a:latin typeface="Arial" charset="0"/>
                <a:ea typeface="Times New Roman" charset="0"/>
                <a:cs typeface="Arial" charset="0"/>
              </a:rPr>
              <a:t>Prévision numérique du temps</a:t>
            </a:r>
          </a:p>
          <a:p>
            <a:pPr algn="l" eaLnBrk="0" hangingPunct="0">
              <a:spcBef>
                <a:spcPct val="20000"/>
              </a:spcBef>
              <a:tabLst>
                <a:tab pos="715963" algn="l"/>
              </a:tabLst>
            </a:pPr>
            <a:r>
              <a:rPr lang="fr-FR" sz="1400" b="1">
                <a:solidFill>
                  <a:schemeClr val="folHlink"/>
                </a:solidFill>
                <a:latin typeface="Arial" charset="0"/>
                <a:ea typeface="Times New Roman" charset="0"/>
                <a:cs typeface="Arial" charset="0"/>
              </a:rPr>
              <a:t>	Etude des changements climatiques</a:t>
            </a:r>
          </a:p>
        </p:txBody>
      </p:sp>
      <p:sp>
        <p:nvSpPr>
          <p:cNvPr id="329735" name="AutoShape 7"/>
          <p:cNvSpPr>
            <a:spLocks noChangeArrowheads="1"/>
          </p:cNvSpPr>
          <p:nvPr/>
        </p:nvSpPr>
        <p:spPr bwMode="auto">
          <a:xfrm>
            <a:off x="706438" y="2032000"/>
            <a:ext cx="317500" cy="146050"/>
          </a:xfrm>
          <a:prstGeom prst="rightArrow">
            <a:avLst>
              <a:gd name="adj1" fmla="val 50000"/>
              <a:gd name="adj2" fmla="val 54348"/>
            </a:avLst>
          </a:prstGeom>
          <a:solidFill>
            <a:srgbClr val="FFFF00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endParaRPr lang="fr-FR"/>
          </a:p>
        </p:txBody>
      </p:sp>
      <p:sp>
        <p:nvSpPr>
          <p:cNvPr id="329736" name="AutoShape 8"/>
          <p:cNvSpPr>
            <a:spLocks noChangeArrowheads="1"/>
          </p:cNvSpPr>
          <p:nvPr/>
        </p:nvSpPr>
        <p:spPr bwMode="auto">
          <a:xfrm>
            <a:off x="703263" y="2301875"/>
            <a:ext cx="317500" cy="146050"/>
          </a:xfrm>
          <a:prstGeom prst="rightArrow">
            <a:avLst>
              <a:gd name="adj1" fmla="val 50000"/>
              <a:gd name="adj2" fmla="val 54348"/>
            </a:avLst>
          </a:prstGeom>
          <a:solidFill>
            <a:srgbClr val="FFFF00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29737" name="AutoShape 9"/>
          <p:cNvSpPr>
            <a:spLocks noChangeArrowheads="1"/>
          </p:cNvSpPr>
          <p:nvPr/>
        </p:nvSpPr>
        <p:spPr bwMode="auto">
          <a:xfrm>
            <a:off x="703263" y="3978275"/>
            <a:ext cx="317500" cy="146050"/>
          </a:xfrm>
          <a:prstGeom prst="rightArrow">
            <a:avLst>
              <a:gd name="adj1" fmla="val 50000"/>
              <a:gd name="adj2" fmla="val 54348"/>
            </a:avLst>
          </a:prstGeom>
          <a:solidFill>
            <a:srgbClr val="FFFF00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29738" name="AutoShape 10"/>
          <p:cNvSpPr>
            <a:spLocks noChangeArrowheads="1"/>
          </p:cNvSpPr>
          <p:nvPr/>
        </p:nvSpPr>
        <p:spPr bwMode="auto">
          <a:xfrm>
            <a:off x="703263" y="4244975"/>
            <a:ext cx="317500" cy="146050"/>
          </a:xfrm>
          <a:prstGeom prst="rightArrow">
            <a:avLst>
              <a:gd name="adj1" fmla="val 50000"/>
              <a:gd name="adj2" fmla="val 54348"/>
            </a:avLst>
          </a:prstGeom>
          <a:solidFill>
            <a:srgbClr val="FFFF00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29739" name="Rectangle 11"/>
          <p:cNvSpPr>
            <a:spLocks noChangeArrowheads="1"/>
          </p:cNvSpPr>
          <p:nvPr/>
        </p:nvSpPr>
        <p:spPr bwMode="auto">
          <a:xfrm>
            <a:off x="371475" y="2635250"/>
            <a:ext cx="4922838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 eaLnBrk="0" hangingPunct="0">
              <a:tabLst>
                <a:tab pos="715963" algn="l"/>
              </a:tabLst>
            </a:pPr>
            <a:r>
              <a:rPr lang="fr-FR" sz="2000" b="1" u="sng">
                <a:solidFill>
                  <a:schemeClr val="bg1"/>
                </a:solidFill>
                <a:latin typeface="Arial" charset="0"/>
                <a:cs typeface="Times New Roman" charset="0"/>
              </a:rPr>
              <a:t>Réseaux GPS haute densité</a:t>
            </a:r>
          </a:p>
          <a:p>
            <a:pPr algn="l" eaLnBrk="0" hangingPunct="0">
              <a:tabLst>
                <a:tab pos="715963" algn="l"/>
              </a:tabLst>
            </a:pPr>
            <a:r>
              <a:rPr lang="fr-FR" sz="1400" b="1" u="sng">
                <a:solidFill>
                  <a:schemeClr val="bg1"/>
                </a:solidFill>
                <a:latin typeface="Arial" charset="0"/>
                <a:cs typeface="Times New Roman" charset="0"/>
              </a:rPr>
              <a:t>(mailles de quelques Km)</a:t>
            </a:r>
          </a:p>
          <a:p>
            <a:pPr algn="l" eaLnBrk="0" hangingPunct="0">
              <a:tabLst>
                <a:tab pos="715963" algn="l"/>
              </a:tabLst>
            </a:pPr>
            <a:endParaRPr lang="fr-FR" sz="1400" b="1">
              <a:solidFill>
                <a:srgbClr val="000000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 eaLnBrk="0" hangingPunct="0">
              <a:tabLst>
                <a:tab pos="715963" algn="l"/>
              </a:tabLst>
            </a:pPr>
            <a:r>
              <a:rPr lang="fr-FR" sz="1400">
                <a:solidFill>
                  <a:srgbClr val="000000"/>
                </a:solidFill>
                <a:latin typeface="Arial" charset="0"/>
                <a:ea typeface="Times New Roman" charset="0"/>
                <a:cs typeface="Arial" charset="0"/>
              </a:rPr>
              <a:t>Image 3D haute résolution de la distribution de la</a:t>
            </a:r>
          </a:p>
          <a:p>
            <a:pPr algn="l" eaLnBrk="0" hangingPunct="0">
              <a:tabLst>
                <a:tab pos="715963" algn="l"/>
              </a:tabLst>
            </a:pPr>
            <a:r>
              <a:rPr lang="fr-FR" sz="1400">
                <a:solidFill>
                  <a:srgbClr val="000000"/>
                </a:solidFill>
                <a:latin typeface="Arial" charset="0"/>
                <a:ea typeface="Times New Roman" charset="0"/>
                <a:cs typeface="Arial" charset="0"/>
              </a:rPr>
              <a:t>vapeur d’eau (tomographie) sur des zones d’étude limitées</a:t>
            </a:r>
          </a:p>
          <a:p>
            <a:pPr algn="l" eaLnBrk="0" hangingPunct="0">
              <a:spcBef>
                <a:spcPct val="50000"/>
              </a:spcBef>
              <a:tabLst>
                <a:tab pos="715963" algn="l"/>
              </a:tabLst>
            </a:pPr>
            <a:r>
              <a:rPr lang="fr-FR" sz="1400" b="1">
                <a:solidFill>
                  <a:srgbClr val="000000"/>
                </a:solidFill>
                <a:latin typeface="Arial" charset="0"/>
                <a:ea typeface="Times New Roman" charset="0"/>
                <a:cs typeface="Arial" charset="0"/>
              </a:rPr>
              <a:t>	</a:t>
            </a:r>
            <a:r>
              <a:rPr lang="fr-FR" sz="1400" b="1">
                <a:solidFill>
                  <a:schemeClr val="folHlink"/>
                </a:solidFill>
                <a:latin typeface="Arial" charset="0"/>
                <a:ea typeface="Times New Roman" charset="0"/>
                <a:cs typeface="Arial" charset="0"/>
              </a:rPr>
              <a:t>Campagne d’étude météorologique</a:t>
            </a:r>
          </a:p>
          <a:p>
            <a:pPr algn="l" eaLnBrk="0" hangingPunct="0">
              <a:spcBef>
                <a:spcPct val="20000"/>
              </a:spcBef>
              <a:tabLst>
                <a:tab pos="715963" algn="l"/>
              </a:tabLst>
            </a:pPr>
            <a:r>
              <a:rPr lang="fr-FR" sz="1400" b="1">
                <a:solidFill>
                  <a:schemeClr val="folHlink"/>
                </a:solidFill>
                <a:latin typeface="Arial" charset="0"/>
                <a:ea typeface="Times New Roman" charset="0"/>
                <a:cs typeface="Arial" charset="0"/>
              </a:rPr>
              <a:t>	Etude des pluies torrentielles, …</a:t>
            </a:r>
          </a:p>
          <a:p>
            <a:pPr algn="l" eaLnBrk="0" hangingPunct="0">
              <a:tabLst>
                <a:tab pos="715963" algn="l"/>
              </a:tabLst>
            </a:pPr>
            <a:endParaRPr lang="fr-FR" sz="1400" b="1" u="sng">
              <a:solidFill>
                <a:schemeClr val="folHlink"/>
              </a:solidFill>
              <a:latin typeface="Arial" charset="0"/>
              <a:cs typeface="Times New Roman" charset="0"/>
            </a:endParaRPr>
          </a:p>
        </p:txBody>
      </p:sp>
      <p:sp>
        <p:nvSpPr>
          <p:cNvPr id="14" name="Espace réservé du pied de page 4"/>
          <p:cNvSpPr txBox="1">
            <a:spLocks/>
          </p:cNvSpPr>
          <p:nvPr/>
        </p:nvSpPr>
        <p:spPr bwMode="auto">
          <a:xfrm rot="16200000">
            <a:off x="-471621" y="770069"/>
            <a:ext cx="1392506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kumimoji="1" sz="1400" 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kumimoji="0" lang="fr-FR" sz="800" smtClean="0">
                <a:solidFill>
                  <a:srgbClr val="FFFFFF"/>
                </a:solidFill>
                <a:latin typeface="Arial"/>
              </a:rPr>
              <a:t>Exemples GNSS - 2016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914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48333 -0.422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9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-21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297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7" grpId="0" animBg="1"/>
      <p:bldP spid="329738" grpId="0" animBg="1"/>
      <p:bldP spid="3297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Exemple GPS –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177F-3885-9B43-BFB9-23507F88620F}" type="slidenum">
              <a:rPr lang="fr-FR"/>
              <a:pPr/>
              <a:t>23</a:t>
            </a:fld>
            <a:endParaRPr lang="fr-FR"/>
          </a:p>
        </p:txBody>
      </p:sp>
      <p:pic>
        <p:nvPicPr>
          <p:cNvPr id="34509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0" y="0"/>
            <a:ext cx="7870825" cy="633730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509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0" y="0"/>
            <a:ext cx="7967663" cy="633730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5092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>
              <a:tabLst>
                <a:tab pos="2697163" algn="l"/>
              </a:tabLst>
            </a:pPr>
            <a:r>
              <a:rPr lang="fr-FR"/>
              <a:t>	</a:t>
            </a:r>
            <a:r>
              <a:rPr lang="fr-FR">
                <a:latin typeface="Comic Sans MS" charset="0"/>
              </a:rPr>
              <a:t>Carte de la zone d’étude</a:t>
            </a:r>
          </a:p>
        </p:txBody>
      </p:sp>
      <p:sp>
        <p:nvSpPr>
          <p:cNvPr id="345093" name="Rectangle 5"/>
          <p:cNvSpPr>
            <a:spLocks noChangeArrowheads="1"/>
          </p:cNvSpPr>
          <p:nvPr/>
        </p:nvSpPr>
        <p:spPr bwMode="auto">
          <a:xfrm>
            <a:off x="2511425" y="506413"/>
            <a:ext cx="6081713" cy="428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3399">
                  <a:alpha val="50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endParaRPr lang="fr-FR" sz="2400"/>
          </a:p>
        </p:txBody>
      </p:sp>
      <p:sp>
        <p:nvSpPr>
          <p:cNvPr id="9" name="Espace réservé du pied de page 4"/>
          <p:cNvSpPr txBox="1">
            <a:spLocks/>
          </p:cNvSpPr>
          <p:nvPr/>
        </p:nvSpPr>
        <p:spPr bwMode="auto">
          <a:xfrm rot="16200000">
            <a:off x="-471621" y="770069"/>
            <a:ext cx="1392506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kumimoji="1" sz="1400" 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kumimoji="0" lang="fr-FR" sz="800" smtClean="0">
                <a:solidFill>
                  <a:srgbClr val="FFFFFF"/>
                </a:solidFill>
                <a:latin typeface="Arial"/>
              </a:rPr>
              <a:t>Exemples GNSS - 2016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30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5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32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5B96-4712-5644-90FA-E4321EA47FA2}" type="slidenum">
              <a:rPr lang="fr-FR"/>
              <a:pPr/>
              <a:t>24</a:t>
            </a:fld>
            <a:endParaRPr lang="fr-FR"/>
          </a:p>
        </p:txBody>
      </p:sp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2697163" algn="l"/>
              </a:tabLst>
            </a:pPr>
            <a:r>
              <a:rPr lang="fr-FR"/>
              <a:t>	</a:t>
            </a:r>
            <a:r>
              <a:rPr lang="fr-FR">
                <a:latin typeface="Comic Sans MS" charset="0"/>
              </a:rPr>
              <a:t>Les mesures GPS sur le terrain</a:t>
            </a:r>
          </a:p>
        </p:txBody>
      </p:sp>
      <p:pic>
        <p:nvPicPr>
          <p:cNvPr id="34611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675" y="3983038"/>
            <a:ext cx="8575675" cy="2401887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6116" name="Rectangle 4"/>
          <p:cNvSpPr>
            <a:spLocks noChangeArrowheads="1"/>
          </p:cNvSpPr>
          <p:nvPr/>
        </p:nvSpPr>
        <p:spPr bwMode="auto">
          <a:xfrm>
            <a:off x="2511425" y="506413"/>
            <a:ext cx="6081713" cy="428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3399">
                  <a:alpha val="50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endParaRPr lang="fr-FR" sz="2400"/>
          </a:p>
        </p:txBody>
      </p:sp>
      <p:pic>
        <p:nvPicPr>
          <p:cNvPr id="34611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0550" y="725488"/>
            <a:ext cx="3236913" cy="311150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6118" name="Group 6"/>
          <p:cNvGrpSpPr>
            <a:grpSpLocks/>
          </p:cNvGrpSpPr>
          <p:nvPr/>
        </p:nvGrpSpPr>
        <p:grpSpPr bwMode="auto">
          <a:xfrm>
            <a:off x="7011988" y="900113"/>
            <a:ext cx="620712" cy="358775"/>
            <a:chOff x="4417" y="567"/>
            <a:chExt cx="391" cy="226"/>
          </a:xfrm>
        </p:grpSpPr>
        <p:sp>
          <p:nvSpPr>
            <p:cNvPr id="346119" name="Line 7"/>
            <p:cNvSpPr>
              <a:spLocks noChangeShapeType="1"/>
            </p:cNvSpPr>
            <p:nvPr/>
          </p:nvSpPr>
          <p:spPr bwMode="auto">
            <a:xfrm rot="538162" flipV="1">
              <a:off x="4417" y="567"/>
              <a:ext cx="214" cy="176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6120" name="Line 8"/>
            <p:cNvSpPr>
              <a:spLocks noChangeShapeType="1"/>
            </p:cNvSpPr>
            <p:nvPr/>
          </p:nvSpPr>
          <p:spPr bwMode="auto">
            <a:xfrm rot="5326643" flipV="1">
              <a:off x="4613" y="598"/>
              <a:ext cx="214" cy="176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346121" name="Picture 9" descr="ETOI_4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719138"/>
            <a:ext cx="4678363" cy="3509962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6122" name="Oval 10"/>
          <p:cNvSpPr>
            <a:spLocks noChangeArrowheads="1"/>
          </p:cNvSpPr>
          <p:nvPr/>
        </p:nvSpPr>
        <p:spPr bwMode="auto">
          <a:xfrm>
            <a:off x="6692900" y="1023938"/>
            <a:ext cx="360363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6123" name="Oval 11"/>
          <p:cNvSpPr>
            <a:spLocks noChangeArrowheads="1"/>
          </p:cNvSpPr>
          <p:nvPr/>
        </p:nvSpPr>
        <p:spPr bwMode="auto">
          <a:xfrm>
            <a:off x="6032500" y="2020888"/>
            <a:ext cx="360363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6124" name="Oval 12"/>
          <p:cNvSpPr>
            <a:spLocks noChangeArrowheads="1"/>
          </p:cNvSpPr>
          <p:nvPr/>
        </p:nvSpPr>
        <p:spPr bwMode="auto">
          <a:xfrm>
            <a:off x="6350000" y="2293938"/>
            <a:ext cx="360363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6125" name="Oval 13"/>
          <p:cNvSpPr>
            <a:spLocks noChangeArrowheads="1"/>
          </p:cNvSpPr>
          <p:nvPr/>
        </p:nvSpPr>
        <p:spPr bwMode="auto">
          <a:xfrm>
            <a:off x="6470650" y="3125788"/>
            <a:ext cx="360363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6126" name="Oval 14"/>
          <p:cNvSpPr>
            <a:spLocks noChangeArrowheads="1"/>
          </p:cNvSpPr>
          <p:nvPr/>
        </p:nvSpPr>
        <p:spPr bwMode="auto">
          <a:xfrm>
            <a:off x="6819900" y="2128838"/>
            <a:ext cx="360363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6127" name="Oval 15"/>
          <p:cNvSpPr>
            <a:spLocks noChangeArrowheads="1"/>
          </p:cNvSpPr>
          <p:nvPr/>
        </p:nvSpPr>
        <p:spPr bwMode="auto">
          <a:xfrm>
            <a:off x="7277100" y="1938338"/>
            <a:ext cx="360363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6128" name="Oval 16"/>
          <p:cNvSpPr>
            <a:spLocks noChangeArrowheads="1"/>
          </p:cNvSpPr>
          <p:nvPr/>
        </p:nvSpPr>
        <p:spPr bwMode="auto">
          <a:xfrm>
            <a:off x="8375650" y="2776538"/>
            <a:ext cx="360363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346129" name="Picture 17" descr="CANE_4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719138"/>
            <a:ext cx="4678363" cy="3509962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130" name="Picture 18" descr="CINQ_4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719138"/>
            <a:ext cx="4678363" cy="3509962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131" name="Picture 19" descr="DR12_4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719138"/>
            <a:ext cx="4678363" cy="3509962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132" name="Picture 20" descr="JULI_4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719138"/>
            <a:ext cx="4678363" cy="3509962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133" name="Picture 21" descr="ALLA_47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719138"/>
            <a:ext cx="4678363" cy="3509962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134" name="Picture 22" descr="AGRI_4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719138"/>
            <a:ext cx="4678363" cy="3509962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6135" name="AutoShape 23"/>
          <p:cNvSpPr>
            <a:spLocks noChangeArrowheads="1"/>
          </p:cNvSpPr>
          <p:nvPr/>
        </p:nvSpPr>
        <p:spPr bwMode="auto">
          <a:xfrm flipV="1">
            <a:off x="7977188" y="4162425"/>
            <a:ext cx="428625" cy="4127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6136" name="AutoShape 24"/>
          <p:cNvSpPr>
            <a:spLocks noChangeArrowheads="1"/>
          </p:cNvSpPr>
          <p:nvPr/>
        </p:nvSpPr>
        <p:spPr bwMode="auto">
          <a:xfrm flipV="1">
            <a:off x="7189788" y="4627563"/>
            <a:ext cx="428625" cy="4127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6137" name="AutoShape 25"/>
          <p:cNvSpPr>
            <a:spLocks noChangeArrowheads="1"/>
          </p:cNvSpPr>
          <p:nvPr/>
        </p:nvSpPr>
        <p:spPr bwMode="auto">
          <a:xfrm flipV="1">
            <a:off x="6270625" y="4665663"/>
            <a:ext cx="428625" cy="4127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6138" name="AutoShape 26"/>
          <p:cNvSpPr>
            <a:spLocks noChangeArrowheads="1"/>
          </p:cNvSpPr>
          <p:nvPr/>
        </p:nvSpPr>
        <p:spPr bwMode="auto">
          <a:xfrm flipV="1">
            <a:off x="5513388" y="4632325"/>
            <a:ext cx="428625" cy="4127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6139" name="AutoShape 27"/>
          <p:cNvSpPr>
            <a:spLocks noChangeArrowheads="1"/>
          </p:cNvSpPr>
          <p:nvPr/>
        </p:nvSpPr>
        <p:spPr bwMode="auto">
          <a:xfrm flipV="1">
            <a:off x="4224338" y="4759325"/>
            <a:ext cx="428625" cy="4127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6140" name="AutoShape 28"/>
          <p:cNvSpPr>
            <a:spLocks noChangeArrowheads="1"/>
          </p:cNvSpPr>
          <p:nvPr/>
        </p:nvSpPr>
        <p:spPr bwMode="auto">
          <a:xfrm flipV="1">
            <a:off x="3157538" y="4829175"/>
            <a:ext cx="428625" cy="4127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6141" name="AutoShape 29"/>
          <p:cNvSpPr>
            <a:spLocks noChangeArrowheads="1"/>
          </p:cNvSpPr>
          <p:nvPr/>
        </p:nvSpPr>
        <p:spPr bwMode="auto">
          <a:xfrm flipV="1">
            <a:off x="1781175" y="4705350"/>
            <a:ext cx="428625" cy="4127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551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46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46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46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46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346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346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46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346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346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46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46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346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346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46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46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46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4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46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46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346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346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346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346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34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46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46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 tmFilter="0, 0; .2, .5; .8, .5; 1, 0"/>
                                        <p:tgtEl>
                                          <p:spTgt spid="346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500" autoRev="1" fill="hold"/>
                                        <p:tgtEl>
                                          <p:spTgt spid="346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 tmFilter="0, 0; .2, .5; .8, .5; 1, 0"/>
                                        <p:tgtEl>
                                          <p:spTgt spid="346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500" autoRev="1" fill="hold"/>
                                        <p:tgtEl>
                                          <p:spTgt spid="346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34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46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 tmFilter="0, 0; .2, .5; .8, .5; 1, 0"/>
                                        <p:tgtEl>
                                          <p:spTgt spid="346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00" autoRev="1" fill="hold"/>
                                        <p:tgtEl>
                                          <p:spTgt spid="346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346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 tmFilter="0, 0; .2, .5; .8, .5; 1, 0"/>
                                        <p:tgtEl>
                                          <p:spTgt spid="346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500" autoRev="1" fill="hold"/>
                                        <p:tgtEl>
                                          <p:spTgt spid="346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34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346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 tmFilter="0, 0; .2, .5; .8, .5; 1, 0"/>
                                        <p:tgtEl>
                                          <p:spTgt spid="346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500" autoRev="1" fill="hold"/>
                                        <p:tgtEl>
                                          <p:spTgt spid="346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346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 tmFilter="0, 0; .2, .5; .8, .5; 1, 0"/>
                                        <p:tgtEl>
                                          <p:spTgt spid="346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500" autoRev="1" fill="hold"/>
                                        <p:tgtEl>
                                          <p:spTgt spid="346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8" dur="500"/>
                                        <p:tgtEl>
                                          <p:spTgt spid="346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346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 tmFilter="0, 0; .2, .5; .8, .5; 1, 0"/>
                                        <p:tgtEl>
                                          <p:spTgt spid="346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500" autoRev="1" fill="hold"/>
                                        <p:tgtEl>
                                          <p:spTgt spid="346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346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 tmFilter="0, 0; .2, .5; .8, .5; 1, 0"/>
                                        <p:tgtEl>
                                          <p:spTgt spid="346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500" autoRev="1" fill="hold"/>
                                        <p:tgtEl>
                                          <p:spTgt spid="346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22" grpId="0" animBg="1"/>
      <p:bldP spid="346122" grpId="1" animBg="1"/>
      <p:bldP spid="346122" grpId="2" animBg="1"/>
      <p:bldP spid="346123" grpId="0" animBg="1"/>
      <p:bldP spid="346123" grpId="1" animBg="1"/>
      <p:bldP spid="346123" grpId="2" animBg="1"/>
      <p:bldP spid="346124" grpId="0" animBg="1"/>
      <p:bldP spid="346124" grpId="1" animBg="1"/>
      <p:bldP spid="346124" grpId="2" animBg="1"/>
      <p:bldP spid="346125" grpId="0" animBg="1"/>
      <p:bldP spid="346125" grpId="1" animBg="1"/>
      <p:bldP spid="346125" grpId="2" animBg="1"/>
      <p:bldP spid="346126" grpId="0" animBg="1"/>
      <p:bldP spid="346126" grpId="1" animBg="1"/>
      <p:bldP spid="346126" grpId="2" animBg="1"/>
      <p:bldP spid="346127" grpId="0" animBg="1"/>
      <p:bldP spid="346127" grpId="1" animBg="1"/>
      <p:bldP spid="346127" grpId="2" animBg="1"/>
      <p:bldP spid="346128" grpId="0" animBg="1"/>
      <p:bldP spid="346128" grpId="1" animBg="1"/>
      <p:bldP spid="346135" grpId="0" animBg="1"/>
      <p:bldP spid="346135" grpId="1" animBg="1"/>
      <p:bldP spid="346135" grpId="2" animBg="1"/>
      <p:bldP spid="346136" grpId="0" animBg="1"/>
      <p:bldP spid="346136" grpId="1" animBg="1"/>
      <p:bldP spid="346136" grpId="2" animBg="1"/>
      <p:bldP spid="346137" grpId="0" animBg="1"/>
      <p:bldP spid="346137" grpId="1" animBg="1"/>
      <p:bldP spid="346137" grpId="2" animBg="1"/>
      <p:bldP spid="346138" grpId="0" animBg="1"/>
      <p:bldP spid="346138" grpId="1" animBg="1"/>
      <p:bldP spid="346138" grpId="2" animBg="1"/>
      <p:bldP spid="346139" grpId="0" animBg="1"/>
      <p:bldP spid="346139" grpId="1" animBg="1"/>
      <p:bldP spid="346139" grpId="2" animBg="1"/>
      <p:bldP spid="346140" grpId="0" animBg="1"/>
      <p:bldP spid="346140" grpId="1" animBg="1"/>
      <p:bldP spid="346140" grpId="2" animBg="1"/>
      <p:bldP spid="346141" grpId="0" animBg="1"/>
      <p:bldP spid="34614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30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Exemple GPS –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31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A254-F1C0-3549-8D20-8578B09F21BE}" type="slidenum">
              <a:rPr lang="fr-FR"/>
              <a:pPr/>
              <a:t>25</a:t>
            </a:fld>
            <a:endParaRPr lang="fr-FR"/>
          </a:p>
        </p:txBody>
      </p:sp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858838" y="0"/>
            <a:ext cx="7886700" cy="533400"/>
          </a:xfrm>
          <a:noFill/>
        </p:spPr>
        <p:txBody>
          <a:bodyPr/>
          <a:lstStyle/>
          <a:p>
            <a:r>
              <a:rPr lang="fr-FR" sz="1800">
                <a:latin typeface="Comic Sans MS" charset="0"/>
              </a:rPr>
              <a:t>Vapeur d’eau précipitable différentielle </a:t>
            </a:r>
            <a:r>
              <a:rPr lang="fr-FR" sz="1400">
                <a:latin typeface="Comic Sans MS" charset="0"/>
              </a:rPr>
              <a:t>–  25 juin 11h00 au 26 juin 10h00</a:t>
            </a:r>
          </a:p>
        </p:txBody>
      </p:sp>
      <p:pic>
        <p:nvPicPr>
          <p:cNvPr id="347139" name="Picture 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40" name="Picture 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41" name="Picture 5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42" name="Picture 6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43" name="Picture 7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44" name="Picture 8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45" name="Picture 9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46" name="Picture 10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47" name="Picture 11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48" name="Picture 12"/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49" name="Picture 13"/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50" name="Picture 14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51" name="Picture 15"/>
          <p:cNvPicPr preferRelativeResize="0"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52" name="Picture 16"/>
          <p:cNvPicPr preferRelativeResize="0"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53" name="Picture 17"/>
          <p:cNvPicPr preferRelativeResize="0"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54" name="Picture 18"/>
          <p:cNvPicPr preferRelativeResize="0"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55" name="Picture 19"/>
          <p:cNvPicPr preferRelativeResize="0"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56" name="Picture 20"/>
          <p:cNvPicPr preferRelativeResize="0"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57" name="Picture 21"/>
          <p:cNvPicPr preferRelativeResize="0"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58" name="Picture 22"/>
          <p:cNvPicPr preferRelativeResize="0"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59" name="Picture 23"/>
          <p:cNvPicPr preferRelativeResize="0"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7160" name="Rectangle 24"/>
          <p:cNvSpPr>
            <a:spLocks noChangeArrowheads="1"/>
          </p:cNvSpPr>
          <p:nvPr/>
        </p:nvSpPr>
        <p:spPr bwMode="auto">
          <a:xfrm>
            <a:off x="7902575" y="669925"/>
            <a:ext cx="1212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charset="0"/>
              <a:buNone/>
            </a:pPr>
            <a:r>
              <a:rPr kumimoji="0" lang="fr-FR" sz="1600" b="1">
                <a:solidFill>
                  <a:schemeClr val="bg1"/>
                </a:solidFill>
                <a:latin typeface="Arial Narrow" charset="0"/>
              </a:rPr>
              <a:t>VEP diff. (m)</a:t>
            </a:r>
          </a:p>
        </p:txBody>
      </p:sp>
      <p:pic>
        <p:nvPicPr>
          <p:cNvPr id="347161" name="Picture 2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9750" y="1076325"/>
            <a:ext cx="765175" cy="5172075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62" name="Picture 2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63" name="Picture 2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64" name="Picture 28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68373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" name="Espace réservé du pied de page 4"/>
          <p:cNvSpPr txBox="1">
            <a:spLocks/>
          </p:cNvSpPr>
          <p:nvPr/>
        </p:nvSpPr>
        <p:spPr bwMode="auto">
          <a:xfrm rot="16200000">
            <a:off x="-471621" y="770069"/>
            <a:ext cx="1392506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kumimoji="1" sz="1400" 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kumimoji="0" lang="fr-FR" sz="800" smtClean="0">
                <a:solidFill>
                  <a:srgbClr val="FFFFFF"/>
                </a:solidFill>
                <a:latin typeface="Arial"/>
              </a:rPr>
              <a:t>Exemples GNSS - 2016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162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7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7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7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7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7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7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7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7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7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7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7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7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7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C81-6340-EC43-A1B4-1F39B0BAA3CC}" type="slidenum">
              <a:rPr lang="fr-FR"/>
              <a:pPr/>
              <a:t>26</a:t>
            </a:fld>
            <a:endParaRPr lang="fr-FR"/>
          </a:p>
        </p:txBody>
      </p:sp>
      <p:sp>
        <p:nvSpPr>
          <p:cNvPr id="348162" name="Text Box 2"/>
          <p:cNvSpPr txBox="1">
            <a:spLocks noChangeArrowheads="1"/>
          </p:cNvSpPr>
          <p:nvPr/>
        </p:nvSpPr>
        <p:spPr bwMode="auto">
          <a:xfrm>
            <a:off x="1270000" y="66675"/>
            <a:ext cx="584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2400" b="1">
                <a:solidFill>
                  <a:srgbClr val="333399"/>
                </a:solidFill>
                <a:latin typeface="Comic Sans MS" charset="0"/>
                <a:cs typeface="Arial" charset="0"/>
              </a:rPr>
              <a:t>The Water Vapor tomography: theory</a:t>
            </a:r>
          </a:p>
        </p:txBody>
      </p:sp>
      <p:sp>
        <p:nvSpPr>
          <p:cNvPr id="348163" name="Text Box 3"/>
          <p:cNvSpPr txBox="1">
            <a:spLocks noChangeArrowheads="1"/>
          </p:cNvSpPr>
          <p:nvPr/>
        </p:nvSpPr>
        <p:spPr bwMode="auto">
          <a:xfrm>
            <a:off x="346075" y="968375"/>
            <a:ext cx="8156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365125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tabLst>
                <a:tab pos="365125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tabLst>
                <a:tab pos="365125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tabLst>
                <a:tab pos="365125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tabLst>
                <a:tab pos="365125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kumimoji="0" lang="en-US">
                <a:solidFill>
                  <a:schemeClr val="bg1"/>
                </a:solidFill>
                <a:latin typeface="Arial" charset="0"/>
                <a:cs typeface="Arial" charset="0"/>
              </a:rPr>
              <a:t>-&gt; Retrieval of </a:t>
            </a:r>
            <a:r>
              <a:rPr kumimoji="0" lang="en-US" b="1">
                <a:solidFill>
                  <a:srgbClr val="FF0000"/>
                </a:solidFill>
                <a:latin typeface="Arial" charset="0"/>
                <a:cs typeface="Arial" charset="0"/>
              </a:rPr>
              <a:t>3D field</a:t>
            </a:r>
            <a:r>
              <a:rPr kumimoji="0" lang="en-US">
                <a:solidFill>
                  <a:schemeClr val="bg1"/>
                </a:solidFill>
                <a:latin typeface="Arial" charset="0"/>
                <a:cs typeface="Arial" charset="0"/>
              </a:rPr>
              <a:t> of water vapor from integrated 	measurements (SIWV) of dense GPS network</a:t>
            </a:r>
          </a:p>
        </p:txBody>
      </p:sp>
      <p:pic>
        <p:nvPicPr>
          <p:cNvPr id="348164" name="Picture 4" descr="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8" t="56831" b="18219"/>
          <a:stretch>
            <a:fillRect/>
          </a:stretch>
        </p:blipFill>
        <p:spPr bwMode="auto">
          <a:xfrm>
            <a:off x="5508625" y="3644900"/>
            <a:ext cx="2952750" cy="23764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76475"/>
            <a:ext cx="4705350" cy="38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25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2889-FCFF-8342-8E8C-0A512002C010}" type="slidenum">
              <a:rPr lang="fr-FR"/>
              <a:pPr/>
              <a:t>27</a:t>
            </a:fld>
            <a:endParaRPr lang="fr-FR"/>
          </a:p>
        </p:txBody>
      </p:sp>
      <p:sp>
        <p:nvSpPr>
          <p:cNvPr id="350210" name="Text Box 2"/>
          <p:cNvSpPr txBox="1">
            <a:spLocks noChangeArrowheads="1"/>
          </p:cNvSpPr>
          <p:nvPr/>
        </p:nvSpPr>
        <p:spPr bwMode="auto">
          <a:xfrm>
            <a:off x="1230313" y="100013"/>
            <a:ext cx="6588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sz="2400" b="1">
                <a:solidFill>
                  <a:srgbClr val="333399"/>
                </a:solidFill>
                <a:latin typeface="Comic Sans MS" charset="0"/>
              </a:rPr>
              <a:t>Input data for the tomography: the SIWV</a:t>
            </a:r>
          </a:p>
        </p:txBody>
      </p:sp>
      <p:pic>
        <p:nvPicPr>
          <p:cNvPr id="3502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889000"/>
            <a:ext cx="5641975" cy="40036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0212" name="Text Box 4"/>
          <p:cNvSpPr txBox="1">
            <a:spLocks noChangeArrowheads="1"/>
          </p:cNvSpPr>
          <p:nvPr/>
        </p:nvSpPr>
        <p:spPr bwMode="auto">
          <a:xfrm>
            <a:off x="179388" y="5300663"/>
            <a:ext cx="87137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en-US" sz="2400">
                <a:solidFill>
                  <a:schemeClr val="bg1"/>
                </a:solidFill>
                <a:latin typeface="Arial" charset="0"/>
                <a:cs typeface="Arial" charset="0"/>
              </a:rPr>
              <a:t>SIWV = IWV *mf + Wet Gradients *mf + residuals</a:t>
            </a:r>
          </a:p>
          <a:p>
            <a:r>
              <a:rPr kumimoji="0" lang="en-US" sz="2400">
                <a:solidFill>
                  <a:schemeClr val="bg1"/>
                </a:solidFill>
                <a:latin typeface="Arial" charset="0"/>
                <a:cs typeface="Arial" charset="0"/>
              </a:rPr>
              <a:t>With mf for mapping function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070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F236-4177-BA4E-82ED-308BAEB9DF85}" type="slidenum">
              <a:rPr lang="fr-FR"/>
              <a:pPr/>
              <a:t>28</a:t>
            </a:fld>
            <a:endParaRPr lang="fr-FR"/>
          </a:p>
        </p:txBody>
      </p:sp>
      <p:pic>
        <p:nvPicPr>
          <p:cNvPr id="352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908050"/>
            <a:ext cx="3071813" cy="580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22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908050"/>
            <a:ext cx="3028950" cy="580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2260" name="Text Box 4"/>
          <p:cNvSpPr txBox="1">
            <a:spLocks noChangeArrowheads="1"/>
          </p:cNvSpPr>
          <p:nvPr/>
        </p:nvSpPr>
        <p:spPr bwMode="auto">
          <a:xfrm>
            <a:off x="1349375" y="100013"/>
            <a:ext cx="5256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2400">
                <a:solidFill>
                  <a:srgbClr val="333399"/>
                </a:solidFill>
                <a:latin typeface="Comic Sans MS" charset="0"/>
              </a:rPr>
              <a:t>Etude de cas: la POI2 d</a:t>
            </a:r>
            <a:r>
              <a:rPr kumimoji="0" lang="ja-JP" altLang="en-US" sz="2400">
                <a:solidFill>
                  <a:srgbClr val="333399"/>
                </a:solidFill>
                <a:latin typeface="Arial"/>
              </a:rPr>
              <a:t>’</a:t>
            </a:r>
            <a:r>
              <a:rPr kumimoji="0" lang="en-US" sz="2400">
                <a:solidFill>
                  <a:srgbClr val="333399"/>
                </a:solidFill>
                <a:latin typeface="Comic Sans MS" charset="0"/>
              </a:rPr>
              <a:t>ESCOMPTE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21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94F7-0B4A-6443-9E0D-6DA32D9F460E}" type="slidenum">
              <a:rPr lang="fr-FR"/>
              <a:pPr/>
              <a:t>29</a:t>
            </a:fld>
            <a:endParaRPr lang="fr-FR"/>
          </a:p>
        </p:txBody>
      </p:sp>
      <p:sp>
        <p:nvSpPr>
          <p:cNvPr id="353282" name="Text Box 2"/>
          <p:cNvSpPr txBox="1">
            <a:spLocks noChangeArrowheads="1"/>
          </p:cNvSpPr>
          <p:nvPr/>
        </p:nvSpPr>
        <p:spPr bwMode="auto">
          <a:xfrm>
            <a:off x="1017588" y="138113"/>
            <a:ext cx="5387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fr-FR" sz="2000">
                <a:solidFill>
                  <a:srgbClr val="333399"/>
                </a:solidFill>
                <a:latin typeface="Comic Sans MS" charset="0"/>
              </a:rPr>
              <a:t>Les variations de vapeur d’eau à fine échelle</a:t>
            </a:r>
          </a:p>
        </p:txBody>
      </p:sp>
      <p:pic>
        <p:nvPicPr>
          <p:cNvPr id="3532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60425"/>
            <a:ext cx="7712075" cy="54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0709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7E24-6569-954C-84EA-DE89CAD02EE4}" type="slidenum">
              <a:rPr lang="fr-FR"/>
              <a:pPr/>
              <a:t>3</a:t>
            </a:fld>
            <a:endParaRPr lang="fr-FR"/>
          </a:p>
        </p:txBody>
      </p:sp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volcans des trois sœurs - Oregon  EU</a:t>
            </a:r>
          </a:p>
        </p:txBody>
      </p:sp>
      <p:pic>
        <p:nvPicPr>
          <p:cNvPr id="307203" name="Picture 3" descr="InSAR_may20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3900" y="561975"/>
            <a:ext cx="7150100" cy="5808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5" name="Picture 5" descr="three_sister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225" y="4633913"/>
            <a:ext cx="2698750" cy="1755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6" name="Picture 6" descr="InSAR_may2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561975"/>
            <a:ext cx="7150100" cy="580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04" name="Rectangle 4"/>
          <p:cNvSpPr>
            <a:spLocks noChangeArrowheads="1"/>
          </p:cNvSpPr>
          <p:nvPr/>
        </p:nvSpPr>
        <p:spPr bwMode="auto">
          <a:xfrm>
            <a:off x="455558" y="881392"/>
            <a:ext cx="2389187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13" tIns="45609" rIns="91213" bIns="45609" anchor="ctr">
            <a:spAutoFit/>
          </a:bodyPr>
          <a:lstStyle/>
          <a:p>
            <a:pPr algn="l"/>
            <a:r>
              <a:rPr lang="fr-FR" sz="1800" dirty="0" err="1">
                <a:solidFill>
                  <a:srgbClr val="333399"/>
                </a:solidFill>
              </a:rPr>
              <a:t>L’</a:t>
            </a:r>
            <a:r>
              <a:rPr lang="fr-FR" sz="1800" b="1" dirty="0" err="1">
                <a:solidFill>
                  <a:srgbClr val="333399"/>
                </a:solidFill>
              </a:rPr>
              <a:t>InSAR</a:t>
            </a:r>
            <a:r>
              <a:rPr lang="fr-FR" sz="1800" dirty="0">
                <a:solidFill>
                  <a:srgbClr val="333399"/>
                </a:solidFill>
              </a:rPr>
              <a:t> et les observations </a:t>
            </a:r>
            <a:r>
              <a:rPr lang="fr-FR" sz="1800" b="1" dirty="0">
                <a:solidFill>
                  <a:srgbClr val="333399"/>
                </a:solidFill>
              </a:rPr>
              <a:t>GPS</a:t>
            </a:r>
            <a:r>
              <a:rPr lang="fr-FR" sz="1800" dirty="0">
                <a:solidFill>
                  <a:srgbClr val="333399"/>
                </a:solidFill>
              </a:rPr>
              <a:t> ont montré un soulèvement atteignant </a:t>
            </a:r>
            <a:r>
              <a:rPr lang="fr-FR" sz="1800" b="1" dirty="0">
                <a:solidFill>
                  <a:srgbClr val="333399"/>
                </a:solidFill>
              </a:rPr>
              <a:t>13 cm</a:t>
            </a:r>
            <a:r>
              <a:rPr lang="fr-FR" sz="1800" dirty="0">
                <a:solidFill>
                  <a:srgbClr val="333399"/>
                </a:solidFill>
              </a:rPr>
              <a:t> au centre de la zone entre 1996 et 2001.</a:t>
            </a:r>
          </a:p>
          <a:p>
            <a:pPr algn="l"/>
            <a:endParaRPr lang="fr-FR" sz="1800" dirty="0">
              <a:solidFill>
                <a:srgbClr val="333399"/>
              </a:solidFill>
            </a:endParaRPr>
          </a:p>
          <a:p>
            <a:pPr algn="l"/>
            <a:r>
              <a:rPr lang="fr-FR" sz="1800" dirty="0">
                <a:solidFill>
                  <a:srgbClr val="333399"/>
                </a:solidFill>
              </a:rPr>
              <a:t>Soit un</a:t>
            </a:r>
          </a:p>
          <a:p>
            <a:pPr algn="l"/>
            <a:r>
              <a:rPr lang="fr-FR" sz="1800" dirty="0">
                <a:solidFill>
                  <a:srgbClr val="333399"/>
                </a:solidFill>
              </a:rPr>
              <a:t>soulèvement d’environ 2 ou 3 cm par an.</a:t>
            </a:r>
            <a:endParaRPr lang="en-US" sz="1800" dirty="0">
              <a:solidFill>
                <a:srgbClr val="333399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6331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14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Exemple GPS –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15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BC61-34BA-9E46-9521-0485ECB64A94}" type="slidenum">
              <a:rPr lang="fr-FR"/>
              <a:pPr/>
              <a:t>30</a:t>
            </a:fld>
            <a:endParaRPr lang="fr-FR"/>
          </a:p>
        </p:txBody>
      </p:sp>
      <p:pic>
        <p:nvPicPr>
          <p:cNvPr id="354306" name="Picture 2" descr="DSCN23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676275"/>
            <a:ext cx="2597150" cy="194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43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/>
              <a:t>Différentes stratégies de mesure de la vapeur d’eau  en météorologie</a:t>
            </a:r>
          </a:p>
        </p:txBody>
      </p:sp>
      <p:pic>
        <p:nvPicPr>
          <p:cNvPr id="35430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4238" y="4676775"/>
            <a:ext cx="3429000" cy="1608138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4309" name="Rectangle 5"/>
          <p:cNvSpPr>
            <a:spLocks noChangeArrowheads="1"/>
          </p:cNvSpPr>
          <p:nvPr/>
        </p:nvSpPr>
        <p:spPr bwMode="auto">
          <a:xfrm>
            <a:off x="476632" y="817563"/>
            <a:ext cx="4922838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tabLst>
                <a:tab pos="715963" algn="l"/>
              </a:tabLst>
            </a:pPr>
            <a:r>
              <a:rPr lang="fr-FR" sz="2000" b="1" u="sng" dirty="0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Réseaux GPS permanents</a:t>
            </a:r>
          </a:p>
          <a:p>
            <a:pPr algn="l">
              <a:tabLst>
                <a:tab pos="715963" algn="l"/>
              </a:tabLst>
            </a:pPr>
            <a:endParaRPr lang="fr-FR" sz="2000" b="1" dirty="0">
              <a:solidFill>
                <a:srgbClr val="000000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>
              <a:tabLst>
                <a:tab pos="715963" algn="l"/>
              </a:tabLst>
            </a:pPr>
            <a:r>
              <a:rPr lang="fr-FR" sz="1400" dirty="0">
                <a:solidFill>
                  <a:srgbClr val="000000"/>
                </a:solidFill>
                <a:latin typeface="Arial" charset="0"/>
                <a:ea typeface="Times New Roman" charset="0"/>
                <a:cs typeface="Arial" charset="0"/>
              </a:rPr>
              <a:t>Mesure du contenu intégré en vapeur d’eau au-dessus des stations  </a:t>
            </a:r>
            <a:r>
              <a:rPr lang="fr-FR" sz="1400" dirty="0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  <a:sym typeface="Wingdings" charset="0"/>
              </a:rPr>
              <a:t>(</a:t>
            </a:r>
            <a:r>
              <a:rPr lang="fr-FR" sz="1400" dirty="0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  <a:sym typeface="Symbol" charset="0"/>
              </a:rPr>
              <a:t></a:t>
            </a:r>
            <a:r>
              <a:rPr lang="fr-FR" sz="1400" dirty="0">
                <a:solidFill>
                  <a:schemeClr val="bg1"/>
                </a:solidFill>
                <a:latin typeface="Arial" charset="0"/>
                <a:ea typeface="Times New Roman" charset="0"/>
                <a:cs typeface="Arial" charset="0"/>
              </a:rPr>
              <a:t> 1 à 2 mm)</a:t>
            </a:r>
            <a:endParaRPr lang="fr-FR" sz="1400" dirty="0">
              <a:solidFill>
                <a:schemeClr val="bg1"/>
              </a:solidFill>
              <a:latin typeface="Arial" charset="0"/>
              <a:ea typeface="Times New Roman" charset="0"/>
              <a:cs typeface="Arial" charset="0"/>
              <a:sym typeface="Symbol" charset="0"/>
            </a:endParaRPr>
          </a:p>
          <a:p>
            <a:pPr algn="just" eaLnBrk="0" hangingPunct="0">
              <a:spcBef>
                <a:spcPct val="50000"/>
              </a:spcBef>
              <a:tabLst>
                <a:tab pos="715963" algn="l"/>
              </a:tabLst>
            </a:pPr>
            <a:r>
              <a:rPr lang="fr-FR" sz="1400" dirty="0">
                <a:solidFill>
                  <a:srgbClr val="000000"/>
                </a:solidFill>
                <a:latin typeface="Arial" charset="0"/>
                <a:ea typeface="Times New Roman" charset="0"/>
                <a:cs typeface="Arial" charset="0"/>
              </a:rPr>
              <a:t>	</a:t>
            </a:r>
            <a:r>
              <a:rPr lang="fr-FR" sz="1400" b="1" dirty="0">
                <a:solidFill>
                  <a:schemeClr val="folHlink"/>
                </a:solidFill>
                <a:latin typeface="Arial" charset="0"/>
                <a:ea typeface="Times New Roman" charset="0"/>
                <a:cs typeface="Arial" charset="0"/>
              </a:rPr>
              <a:t>Prévision numérique du temps</a:t>
            </a:r>
          </a:p>
          <a:p>
            <a:pPr algn="l" eaLnBrk="0" hangingPunct="0">
              <a:spcBef>
                <a:spcPct val="20000"/>
              </a:spcBef>
              <a:tabLst>
                <a:tab pos="715963" algn="l"/>
              </a:tabLst>
            </a:pPr>
            <a:r>
              <a:rPr lang="fr-FR" sz="1400" b="1" dirty="0">
                <a:solidFill>
                  <a:schemeClr val="folHlink"/>
                </a:solidFill>
                <a:latin typeface="Arial" charset="0"/>
                <a:ea typeface="Times New Roman" charset="0"/>
                <a:cs typeface="Arial" charset="0"/>
              </a:rPr>
              <a:t>	Etude des changements climatiques</a:t>
            </a:r>
          </a:p>
        </p:txBody>
      </p:sp>
      <p:sp>
        <p:nvSpPr>
          <p:cNvPr id="354310" name="AutoShape 6"/>
          <p:cNvSpPr>
            <a:spLocks noChangeArrowheads="1"/>
          </p:cNvSpPr>
          <p:nvPr/>
        </p:nvSpPr>
        <p:spPr bwMode="auto">
          <a:xfrm>
            <a:off x="706438" y="2032000"/>
            <a:ext cx="317500" cy="146050"/>
          </a:xfrm>
          <a:prstGeom prst="rightArrow">
            <a:avLst>
              <a:gd name="adj1" fmla="val 50000"/>
              <a:gd name="adj2" fmla="val 54348"/>
            </a:avLst>
          </a:prstGeom>
          <a:solidFill>
            <a:srgbClr val="FFFF00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endParaRPr lang="fr-FR"/>
          </a:p>
        </p:txBody>
      </p:sp>
      <p:sp>
        <p:nvSpPr>
          <p:cNvPr id="354311" name="AutoShape 7"/>
          <p:cNvSpPr>
            <a:spLocks noChangeArrowheads="1"/>
          </p:cNvSpPr>
          <p:nvPr/>
        </p:nvSpPr>
        <p:spPr bwMode="auto">
          <a:xfrm>
            <a:off x="703263" y="2301875"/>
            <a:ext cx="317500" cy="146050"/>
          </a:xfrm>
          <a:prstGeom prst="rightArrow">
            <a:avLst>
              <a:gd name="adj1" fmla="val 50000"/>
              <a:gd name="adj2" fmla="val 54348"/>
            </a:avLst>
          </a:prstGeom>
          <a:solidFill>
            <a:srgbClr val="FFFF00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4312" name="AutoShape 8"/>
          <p:cNvSpPr>
            <a:spLocks noChangeArrowheads="1"/>
          </p:cNvSpPr>
          <p:nvPr/>
        </p:nvSpPr>
        <p:spPr bwMode="auto">
          <a:xfrm>
            <a:off x="703263" y="3978275"/>
            <a:ext cx="317500" cy="146050"/>
          </a:xfrm>
          <a:prstGeom prst="rightArrow">
            <a:avLst>
              <a:gd name="adj1" fmla="val 50000"/>
              <a:gd name="adj2" fmla="val 54348"/>
            </a:avLst>
          </a:prstGeom>
          <a:solidFill>
            <a:srgbClr val="FFFF00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4313" name="AutoShape 9"/>
          <p:cNvSpPr>
            <a:spLocks noChangeArrowheads="1"/>
          </p:cNvSpPr>
          <p:nvPr/>
        </p:nvSpPr>
        <p:spPr bwMode="auto">
          <a:xfrm>
            <a:off x="703263" y="4244975"/>
            <a:ext cx="317500" cy="146050"/>
          </a:xfrm>
          <a:prstGeom prst="rightArrow">
            <a:avLst>
              <a:gd name="adj1" fmla="val 50000"/>
              <a:gd name="adj2" fmla="val 54348"/>
            </a:avLst>
          </a:prstGeom>
          <a:solidFill>
            <a:srgbClr val="FFFF00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4314" name="Rectangle 10"/>
          <p:cNvSpPr>
            <a:spLocks noChangeArrowheads="1"/>
          </p:cNvSpPr>
          <p:nvPr/>
        </p:nvSpPr>
        <p:spPr bwMode="auto">
          <a:xfrm>
            <a:off x="476632" y="2635250"/>
            <a:ext cx="4922838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 eaLnBrk="0" hangingPunct="0">
              <a:tabLst>
                <a:tab pos="715963" algn="l"/>
              </a:tabLst>
            </a:pPr>
            <a:r>
              <a:rPr lang="fr-FR" sz="2000" b="1" u="sng">
                <a:solidFill>
                  <a:schemeClr val="bg1"/>
                </a:solidFill>
                <a:latin typeface="Arial" charset="0"/>
                <a:cs typeface="Times New Roman" charset="0"/>
              </a:rPr>
              <a:t>Réseaux GPS haute densité</a:t>
            </a:r>
          </a:p>
          <a:p>
            <a:pPr algn="l" eaLnBrk="0" hangingPunct="0">
              <a:tabLst>
                <a:tab pos="715963" algn="l"/>
              </a:tabLst>
            </a:pPr>
            <a:r>
              <a:rPr lang="fr-FR" sz="1400" b="1" u="sng">
                <a:solidFill>
                  <a:schemeClr val="bg1"/>
                </a:solidFill>
                <a:latin typeface="Arial" charset="0"/>
                <a:cs typeface="Times New Roman" charset="0"/>
              </a:rPr>
              <a:t>(mailles de quelques Km)</a:t>
            </a:r>
          </a:p>
          <a:p>
            <a:pPr algn="l" eaLnBrk="0" hangingPunct="0">
              <a:tabLst>
                <a:tab pos="715963" algn="l"/>
              </a:tabLst>
            </a:pPr>
            <a:endParaRPr lang="fr-FR" sz="1400" b="1">
              <a:solidFill>
                <a:srgbClr val="000000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 eaLnBrk="0" hangingPunct="0">
              <a:tabLst>
                <a:tab pos="715963" algn="l"/>
              </a:tabLst>
            </a:pPr>
            <a:r>
              <a:rPr lang="fr-FR" sz="1400">
                <a:solidFill>
                  <a:srgbClr val="000000"/>
                </a:solidFill>
                <a:latin typeface="Arial" charset="0"/>
                <a:ea typeface="Times New Roman" charset="0"/>
                <a:cs typeface="Arial" charset="0"/>
              </a:rPr>
              <a:t>Image 3D haute résolution de la distribution de la</a:t>
            </a:r>
          </a:p>
          <a:p>
            <a:pPr algn="l" eaLnBrk="0" hangingPunct="0">
              <a:tabLst>
                <a:tab pos="715963" algn="l"/>
              </a:tabLst>
            </a:pPr>
            <a:r>
              <a:rPr lang="fr-FR" sz="1400">
                <a:solidFill>
                  <a:srgbClr val="000000"/>
                </a:solidFill>
                <a:latin typeface="Arial" charset="0"/>
                <a:ea typeface="Times New Roman" charset="0"/>
                <a:cs typeface="Arial" charset="0"/>
              </a:rPr>
              <a:t>vapeur d’eau (tomographie) sur des zones d’étude limitées</a:t>
            </a:r>
          </a:p>
          <a:p>
            <a:pPr algn="l" eaLnBrk="0" hangingPunct="0">
              <a:spcBef>
                <a:spcPct val="50000"/>
              </a:spcBef>
              <a:tabLst>
                <a:tab pos="715963" algn="l"/>
              </a:tabLst>
            </a:pPr>
            <a:r>
              <a:rPr lang="fr-FR" sz="1400" b="1">
                <a:solidFill>
                  <a:srgbClr val="000000"/>
                </a:solidFill>
                <a:latin typeface="Arial" charset="0"/>
                <a:ea typeface="Times New Roman" charset="0"/>
                <a:cs typeface="Arial" charset="0"/>
              </a:rPr>
              <a:t>	</a:t>
            </a:r>
            <a:r>
              <a:rPr lang="fr-FR" sz="1400" b="1">
                <a:solidFill>
                  <a:schemeClr val="folHlink"/>
                </a:solidFill>
                <a:latin typeface="Arial" charset="0"/>
                <a:ea typeface="Times New Roman" charset="0"/>
                <a:cs typeface="Arial" charset="0"/>
              </a:rPr>
              <a:t>Campagne d’étude météorologique</a:t>
            </a:r>
          </a:p>
          <a:p>
            <a:pPr algn="l" eaLnBrk="0" hangingPunct="0">
              <a:spcBef>
                <a:spcPct val="20000"/>
              </a:spcBef>
              <a:tabLst>
                <a:tab pos="715963" algn="l"/>
              </a:tabLst>
            </a:pPr>
            <a:r>
              <a:rPr lang="fr-FR" sz="1400" b="1">
                <a:solidFill>
                  <a:schemeClr val="folHlink"/>
                </a:solidFill>
                <a:latin typeface="Arial" charset="0"/>
                <a:ea typeface="Times New Roman" charset="0"/>
                <a:cs typeface="Arial" charset="0"/>
              </a:rPr>
              <a:t>	Etude des pluies torrentielles, …</a:t>
            </a:r>
          </a:p>
          <a:p>
            <a:pPr algn="l" eaLnBrk="0" hangingPunct="0">
              <a:tabLst>
                <a:tab pos="715963" algn="l"/>
              </a:tabLst>
            </a:pPr>
            <a:endParaRPr lang="fr-FR" sz="1400" b="1" u="sng">
              <a:solidFill>
                <a:schemeClr val="folHlink"/>
              </a:solidFill>
              <a:latin typeface="Arial" charset="0"/>
              <a:cs typeface="Times New Roman" charset="0"/>
            </a:endParaRPr>
          </a:p>
        </p:txBody>
      </p:sp>
      <p:pic>
        <p:nvPicPr>
          <p:cNvPr id="354315" name="Picture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8125" y="4414838"/>
            <a:ext cx="3430588" cy="193675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4316" name="Rectangle 12"/>
          <p:cNvSpPr>
            <a:spLocks noChangeArrowheads="1"/>
          </p:cNvSpPr>
          <p:nvPr/>
        </p:nvSpPr>
        <p:spPr bwMode="auto">
          <a:xfrm>
            <a:off x="476632" y="4586288"/>
            <a:ext cx="4922838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 eaLnBrk="0" hangingPunct="0">
              <a:tabLst>
                <a:tab pos="715963" algn="l"/>
              </a:tabLst>
            </a:pPr>
            <a:r>
              <a:rPr lang="fr-FR" sz="2000" b="1" u="sng">
                <a:solidFill>
                  <a:schemeClr val="bg1"/>
                </a:solidFill>
                <a:latin typeface="Arial" charset="0"/>
                <a:cs typeface="Times New Roman" charset="0"/>
              </a:rPr>
              <a:t>Radio-occultation</a:t>
            </a:r>
            <a:endParaRPr lang="fr-FR" sz="20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l" eaLnBrk="0" hangingPunct="0">
              <a:tabLst>
                <a:tab pos="715963" algn="l"/>
              </a:tabLst>
            </a:pPr>
            <a:endParaRPr lang="fr-FR" sz="2000" b="1">
              <a:solidFill>
                <a:srgbClr val="000000"/>
              </a:solidFill>
              <a:latin typeface="Arial" charset="0"/>
              <a:ea typeface="Times New Roman" charset="0"/>
              <a:cs typeface="Arial" charset="0"/>
            </a:endParaRPr>
          </a:p>
          <a:p>
            <a:pPr algn="l" eaLnBrk="0" hangingPunct="0">
              <a:tabLst>
                <a:tab pos="715963" algn="l"/>
              </a:tabLst>
            </a:pPr>
            <a:r>
              <a:rPr lang="fr-FR" sz="1400">
                <a:solidFill>
                  <a:srgbClr val="000000"/>
                </a:solidFill>
                <a:latin typeface="Arial" charset="0"/>
                <a:ea typeface="Times New Roman" charset="0"/>
                <a:cs typeface="Arial" charset="0"/>
              </a:rPr>
              <a:t>Utilisation de récepteurs GPS embarqués sur des satellites</a:t>
            </a:r>
          </a:p>
          <a:p>
            <a:pPr algn="l" eaLnBrk="0" hangingPunct="0">
              <a:spcBef>
                <a:spcPct val="50000"/>
              </a:spcBef>
              <a:tabLst>
                <a:tab pos="715963" algn="l"/>
              </a:tabLst>
            </a:pPr>
            <a:r>
              <a:rPr lang="fr-FR" sz="1400" b="1">
                <a:solidFill>
                  <a:schemeClr val="folHlink"/>
                </a:solidFill>
                <a:latin typeface="Arial" charset="0"/>
                <a:ea typeface="Times New Roman" charset="0"/>
                <a:cs typeface="Arial" charset="0"/>
              </a:rPr>
              <a:t>	Mesure de la répartition spatiale de la</a:t>
            </a:r>
          </a:p>
          <a:p>
            <a:pPr algn="l" eaLnBrk="0" hangingPunct="0">
              <a:tabLst>
                <a:tab pos="715963" algn="l"/>
              </a:tabLst>
            </a:pPr>
            <a:r>
              <a:rPr lang="fr-FR" sz="1400" b="1">
                <a:solidFill>
                  <a:schemeClr val="folHlink"/>
                </a:solidFill>
                <a:latin typeface="Arial" charset="0"/>
                <a:ea typeface="Times New Roman" charset="0"/>
                <a:cs typeface="Arial" charset="0"/>
              </a:rPr>
              <a:t>	température et de l’humidité relative</a:t>
            </a:r>
          </a:p>
          <a:p>
            <a:pPr algn="l" eaLnBrk="0" hangingPunct="0">
              <a:tabLst>
                <a:tab pos="715963" algn="l"/>
              </a:tabLst>
            </a:pPr>
            <a:r>
              <a:rPr lang="fr-FR" sz="1400" b="1">
                <a:solidFill>
                  <a:schemeClr val="folHlink"/>
                </a:solidFill>
                <a:latin typeface="Arial" charset="0"/>
                <a:ea typeface="Times New Roman" charset="0"/>
                <a:cs typeface="Arial" charset="0"/>
              </a:rPr>
              <a:t>	dans la haute atmosphère</a:t>
            </a:r>
            <a:endParaRPr lang="fr-FR" sz="1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Espace réservé du pied de page 4"/>
          <p:cNvSpPr txBox="1">
            <a:spLocks/>
          </p:cNvSpPr>
          <p:nvPr/>
        </p:nvSpPr>
        <p:spPr bwMode="auto">
          <a:xfrm rot="16200000">
            <a:off x="-471621" y="770069"/>
            <a:ext cx="1392506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kumimoji="1" sz="1400" 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kumimoji="0" lang="fr-FR" sz="800" smtClean="0">
                <a:solidFill>
                  <a:srgbClr val="FFFFFF"/>
                </a:solidFill>
                <a:latin typeface="Arial"/>
              </a:rPr>
              <a:t>Exemples GNSS - 2016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2984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5430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48854 -0.299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4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27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93FD-1675-9D4C-A24F-593541175F4F}" type="slidenum">
              <a:rPr lang="fr-FR"/>
              <a:pPr/>
              <a:t>31</a:t>
            </a:fld>
            <a:endParaRPr lang="fr-FR"/>
          </a:p>
        </p:txBody>
      </p:sp>
      <p:sp>
        <p:nvSpPr>
          <p:cNvPr id="3205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8025" y="1514475"/>
            <a:ext cx="7962900" cy="4764088"/>
          </a:xfrm>
        </p:spPr>
        <p:txBody>
          <a:bodyPr/>
          <a:lstStyle/>
          <a:p>
            <a:pPr marL="387350" indent="-387350" algn="ctr">
              <a:lnSpc>
                <a:spcPct val="80000"/>
              </a:lnSpc>
              <a:spcBef>
                <a:spcPct val="30000"/>
              </a:spcBef>
              <a:buClr>
                <a:srgbClr val="333399"/>
              </a:buClr>
              <a:buFont typeface="Wingdings" charset="0"/>
              <a:buNone/>
              <a:tabLst>
                <a:tab pos="952500" algn="l"/>
                <a:tab pos="2195513" algn="l"/>
                <a:tab pos="7716838" algn="l"/>
              </a:tabLst>
            </a:pPr>
            <a:r>
              <a:rPr kumimoji="1" lang="fr-FR" sz="4400" b="1" dirty="0">
                <a:latin typeface="+mj-lt"/>
              </a:rPr>
              <a:t>Mesures des</a:t>
            </a:r>
            <a:endParaRPr kumimoji="1" lang="fr-FR" sz="4400" b="1" dirty="0">
              <a:solidFill>
                <a:srgbClr val="660066"/>
              </a:solidFill>
              <a:latin typeface="+mj-lt"/>
            </a:endParaRPr>
          </a:p>
          <a:p>
            <a:pPr marL="387350" indent="-387350" algn="ctr">
              <a:lnSpc>
                <a:spcPct val="80000"/>
              </a:lnSpc>
              <a:spcBef>
                <a:spcPct val="30000"/>
              </a:spcBef>
              <a:buClr>
                <a:srgbClr val="333399"/>
              </a:buClr>
              <a:buFont typeface="Wingdings" charset="0"/>
              <a:buNone/>
              <a:tabLst>
                <a:tab pos="952500" algn="l"/>
                <a:tab pos="2195513" algn="l"/>
                <a:tab pos="7716838" algn="l"/>
              </a:tabLst>
            </a:pPr>
            <a:r>
              <a:rPr kumimoji="1" lang="fr-FR" sz="4400" b="1" dirty="0">
                <a:solidFill>
                  <a:srgbClr val="660066"/>
                </a:solidFill>
                <a:latin typeface="+mj-lt"/>
              </a:rPr>
              <a:t>mouvements tectoniques</a:t>
            </a:r>
          </a:p>
          <a:p>
            <a:pPr marL="387350" indent="-387350" algn="ctr">
              <a:lnSpc>
                <a:spcPct val="80000"/>
              </a:lnSpc>
              <a:spcBef>
                <a:spcPct val="30000"/>
              </a:spcBef>
              <a:buClr>
                <a:srgbClr val="333399"/>
              </a:buClr>
              <a:buFont typeface="Wingdings" charset="0"/>
              <a:buNone/>
              <a:tabLst>
                <a:tab pos="952500" algn="l"/>
                <a:tab pos="2195513" algn="l"/>
                <a:tab pos="7716838" algn="l"/>
              </a:tabLst>
            </a:pPr>
            <a:r>
              <a:rPr kumimoji="1" lang="fr-FR" sz="4400" b="1" dirty="0">
                <a:latin typeface="+mj-lt"/>
              </a:rPr>
              <a:t>par GPS en </a:t>
            </a:r>
            <a:r>
              <a:rPr kumimoji="1" lang="fr-FR" sz="4400" b="1" dirty="0">
                <a:solidFill>
                  <a:srgbClr val="660066"/>
                </a:solidFill>
                <a:latin typeface="+mj-lt"/>
              </a:rPr>
              <a:t>Iran</a:t>
            </a:r>
          </a:p>
          <a:p>
            <a:pPr marL="387350" indent="-387350" algn="ctr">
              <a:lnSpc>
                <a:spcPct val="80000"/>
              </a:lnSpc>
              <a:spcBef>
                <a:spcPct val="30000"/>
              </a:spcBef>
              <a:buClr>
                <a:srgbClr val="333399"/>
              </a:buClr>
              <a:buFont typeface="Wingdings" charset="0"/>
              <a:buNone/>
              <a:tabLst>
                <a:tab pos="952500" algn="l"/>
                <a:tab pos="2195513" algn="l"/>
                <a:tab pos="7716838" algn="l"/>
              </a:tabLst>
            </a:pPr>
            <a:endParaRPr kumimoji="1" lang="fr-FR" sz="4400" b="1" dirty="0"/>
          </a:p>
          <a:p>
            <a:pPr marL="387350" indent="-387350" algn="ctr">
              <a:buFont typeface="Wingdings" charset="0"/>
              <a:buNone/>
              <a:tabLst>
                <a:tab pos="952500" algn="l"/>
                <a:tab pos="2195513" algn="l"/>
                <a:tab pos="7716838" algn="l"/>
              </a:tabLst>
            </a:pPr>
            <a:r>
              <a:rPr kumimoji="1" lang="fr-FR" sz="1000" dirty="0">
                <a:solidFill>
                  <a:srgbClr val="CC0000"/>
                </a:solidFill>
                <a:latin typeface="Tahoma" charset="0"/>
              </a:rPr>
              <a:t>F. Masson</a:t>
            </a:r>
            <a:r>
              <a:rPr kumimoji="1" lang="fr-FR" sz="1000" baseline="30000" dirty="0">
                <a:solidFill>
                  <a:srgbClr val="CC0000"/>
                </a:solidFill>
                <a:latin typeface="Tahoma" charset="0"/>
              </a:rPr>
              <a:t>1</a:t>
            </a:r>
            <a:r>
              <a:rPr kumimoji="1" lang="fr-FR" sz="1000" dirty="0">
                <a:solidFill>
                  <a:srgbClr val="CC0000"/>
                </a:solidFill>
                <a:latin typeface="Tahoma" charset="0"/>
              </a:rPr>
              <a:t>, F. Nilforoushan</a:t>
            </a:r>
            <a:r>
              <a:rPr kumimoji="1" lang="fr-FR" sz="1000" baseline="30000" dirty="0">
                <a:solidFill>
                  <a:srgbClr val="CC0000"/>
                </a:solidFill>
                <a:latin typeface="Tahoma" charset="0"/>
              </a:rPr>
              <a:t>2</a:t>
            </a:r>
            <a:r>
              <a:rPr kumimoji="1" lang="fr-FR" sz="1000" dirty="0">
                <a:solidFill>
                  <a:srgbClr val="CC0000"/>
                </a:solidFill>
                <a:latin typeface="Tahoma" charset="0"/>
              </a:rPr>
              <a:t>, P. Vernant</a:t>
            </a:r>
            <a:r>
              <a:rPr kumimoji="1" lang="fr-FR" sz="1000" baseline="30000" dirty="0">
                <a:solidFill>
                  <a:srgbClr val="CC0000"/>
                </a:solidFill>
                <a:latin typeface="Tahoma" charset="0"/>
              </a:rPr>
              <a:t>4</a:t>
            </a:r>
            <a:r>
              <a:rPr kumimoji="1" lang="fr-FR" sz="1000" dirty="0">
                <a:solidFill>
                  <a:srgbClr val="CC0000"/>
                </a:solidFill>
                <a:latin typeface="Tahoma" charset="0"/>
              </a:rPr>
              <a:t>, M. Abbasi</a:t>
            </a:r>
            <a:r>
              <a:rPr kumimoji="1" lang="fr-FR" sz="1000" baseline="30000" dirty="0">
                <a:solidFill>
                  <a:srgbClr val="CC0000"/>
                </a:solidFill>
                <a:latin typeface="Tahoma" charset="0"/>
              </a:rPr>
              <a:t>4</a:t>
            </a:r>
            <a:r>
              <a:rPr kumimoji="1" lang="fr-FR" sz="1000" dirty="0">
                <a:solidFill>
                  <a:srgbClr val="CC0000"/>
                </a:solidFill>
                <a:latin typeface="Tahoma" charset="0"/>
              </a:rPr>
              <a:t>, E. Doerflinger, M. Ashtiani</a:t>
            </a:r>
            <a:r>
              <a:rPr kumimoji="1" lang="fr-FR" sz="1000" baseline="30000" dirty="0">
                <a:solidFill>
                  <a:srgbClr val="CC0000"/>
                </a:solidFill>
                <a:latin typeface="Tahoma" charset="0"/>
              </a:rPr>
              <a:t>4</a:t>
            </a:r>
            <a:r>
              <a:rPr kumimoji="1" lang="fr-FR" sz="1000" dirty="0">
                <a:solidFill>
                  <a:srgbClr val="CC0000"/>
                </a:solidFill>
                <a:latin typeface="Tahoma" charset="0"/>
              </a:rPr>
              <a:t>, R. Bayer</a:t>
            </a:r>
            <a:r>
              <a:rPr kumimoji="1" lang="fr-FR" sz="1000" baseline="30000" dirty="0">
                <a:solidFill>
                  <a:srgbClr val="CC0000"/>
                </a:solidFill>
                <a:latin typeface="Tahoma" charset="0"/>
              </a:rPr>
              <a:t>1</a:t>
            </a:r>
            <a:r>
              <a:rPr kumimoji="1" lang="fr-FR" sz="1000" dirty="0">
                <a:solidFill>
                  <a:srgbClr val="CC0000"/>
                </a:solidFill>
                <a:latin typeface="Tahoma" charset="0"/>
              </a:rPr>
              <a:t>, D. Hatzfeld</a:t>
            </a:r>
            <a:r>
              <a:rPr kumimoji="1" lang="fr-FR" sz="1000" baseline="30000" dirty="0">
                <a:solidFill>
                  <a:srgbClr val="CC0000"/>
                </a:solidFill>
                <a:latin typeface="Tahoma" charset="0"/>
              </a:rPr>
              <a:t>3</a:t>
            </a:r>
            <a:r>
              <a:rPr kumimoji="1" lang="fr-FR" sz="1000" dirty="0">
                <a:solidFill>
                  <a:srgbClr val="CC0000"/>
                </a:solidFill>
                <a:latin typeface="Tahoma" charset="0"/>
              </a:rPr>
              <a:t>, F. Tavakol</a:t>
            </a:r>
            <a:r>
              <a:rPr kumimoji="1" lang="fr-FR" sz="1000" baseline="30000" dirty="0">
                <a:solidFill>
                  <a:srgbClr val="CC0000"/>
                </a:solidFill>
                <a:latin typeface="Tahoma" charset="0"/>
              </a:rPr>
              <a:t>i2</a:t>
            </a:r>
            <a:r>
              <a:rPr kumimoji="1" lang="fr-FR" sz="1000" dirty="0">
                <a:solidFill>
                  <a:srgbClr val="CC0000"/>
                </a:solidFill>
                <a:latin typeface="Tahoma" charset="0"/>
              </a:rPr>
              <a:t>, J. Chery</a:t>
            </a:r>
            <a:r>
              <a:rPr kumimoji="1" lang="fr-FR" sz="1000" baseline="30000" dirty="0">
                <a:solidFill>
                  <a:srgbClr val="CC0000"/>
                </a:solidFill>
                <a:latin typeface="Tahoma" charset="0"/>
              </a:rPr>
              <a:t>2</a:t>
            </a:r>
          </a:p>
          <a:p>
            <a:pPr marL="387350" indent="-387350" algn="ctr">
              <a:buFont typeface="Wingdings" charset="0"/>
              <a:buNone/>
              <a:tabLst>
                <a:tab pos="952500" algn="l"/>
                <a:tab pos="2195513" algn="l"/>
                <a:tab pos="7716838" algn="l"/>
              </a:tabLst>
            </a:pPr>
            <a:endParaRPr kumimoji="1" lang="fr-FR" sz="1000" dirty="0">
              <a:latin typeface="Tahoma" charset="0"/>
            </a:endParaRPr>
          </a:p>
          <a:p>
            <a:pPr marL="387350" indent="-387350" algn="ctr">
              <a:buFont typeface="Wingdings" charset="0"/>
              <a:buNone/>
              <a:tabLst>
                <a:tab pos="952500" algn="l"/>
                <a:tab pos="2195513" algn="l"/>
                <a:tab pos="7716838" algn="l"/>
              </a:tabLst>
            </a:pPr>
            <a:r>
              <a:rPr kumimoji="1" lang="fr-FR" sz="1000" dirty="0">
                <a:latin typeface="Tahoma" charset="0"/>
              </a:rPr>
              <a:t>1 - CNRS - Laboratoire de Géophysique, Tectonique et Sédimentologie, Montpellier, France.</a:t>
            </a:r>
          </a:p>
          <a:p>
            <a:pPr marL="387350" indent="-387350" algn="ctr">
              <a:buFont typeface="Wingdings" charset="0"/>
              <a:buNone/>
              <a:tabLst>
                <a:tab pos="952500" algn="l"/>
                <a:tab pos="2195513" algn="l"/>
                <a:tab pos="7716838" algn="l"/>
              </a:tabLst>
            </a:pPr>
            <a:r>
              <a:rPr kumimoji="1" lang="fr-FR" sz="1000" dirty="0">
                <a:latin typeface="Tahoma" charset="0"/>
              </a:rPr>
              <a:t>2 - National </a:t>
            </a:r>
            <a:r>
              <a:rPr kumimoji="1" lang="fr-FR" sz="1000" dirty="0" err="1">
                <a:latin typeface="Tahoma" charset="0"/>
              </a:rPr>
              <a:t>Cartographic</a:t>
            </a:r>
            <a:r>
              <a:rPr kumimoji="1" lang="fr-FR" sz="1000" dirty="0">
                <a:latin typeface="Tahoma" charset="0"/>
              </a:rPr>
              <a:t> Center, </a:t>
            </a:r>
            <a:r>
              <a:rPr kumimoji="1" lang="fr-FR" sz="1000" dirty="0" err="1">
                <a:latin typeface="Tahoma" charset="0"/>
              </a:rPr>
              <a:t>Tehran</a:t>
            </a:r>
            <a:r>
              <a:rPr kumimoji="1" lang="fr-FR" sz="1000" dirty="0">
                <a:latin typeface="Tahoma" charset="0"/>
              </a:rPr>
              <a:t>, Iran.</a:t>
            </a:r>
          </a:p>
          <a:p>
            <a:pPr marL="387350" indent="-387350" algn="ctr">
              <a:buFont typeface="Wingdings" charset="0"/>
              <a:buNone/>
              <a:tabLst>
                <a:tab pos="952500" algn="l"/>
                <a:tab pos="2195513" algn="l"/>
                <a:tab pos="7716838" algn="l"/>
              </a:tabLst>
            </a:pPr>
            <a:r>
              <a:rPr kumimoji="1" lang="fr-FR" sz="1000" dirty="0">
                <a:latin typeface="Tahoma" charset="0"/>
              </a:rPr>
              <a:t>3 - CNRS - Laboratoire de Géophysique Interne et Tectonique, Grenoble, France.</a:t>
            </a:r>
          </a:p>
          <a:p>
            <a:pPr marL="387350" indent="-387350" algn="ctr">
              <a:buFont typeface="Wingdings" charset="0"/>
              <a:buNone/>
              <a:tabLst>
                <a:tab pos="952500" algn="l"/>
                <a:tab pos="2195513" algn="l"/>
                <a:tab pos="7716838" algn="l"/>
              </a:tabLst>
            </a:pPr>
            <a:r>
              <a:rPr kumimoji="1" lang="fr-FR" sz="1000" dirty="0">
                <a:latin typeface="Tahoma" charset="0"/>
              </a:rPr>
              <a:t>4 - International Institute of </a:t>
            </a:r>
            <a:r>
              <a:rPr kumimoji="1" lang="fr-FR" sz="1000" dirty="0" err="1">
                <a:latin typeface="Tahoma" charset="0"/>
              </a:rPr>
              <a:t>Earthquake</a:t>
            </a:r>
            <a:r>
              <a:rPr kumimoji="1" lang="fr-FR" sz="1000" dirty="0">
                <a:latin typeface="Tahoma" charset="0"/>
              </a:rPr>
              <a:t> Engineering and </a:t>
            </a:r>
            <a:r>
              <a:rPr kumimoji="1" lang="fr-FR" sz="1000" dirty="0" err="1">
                <a:latin typeface="Tahoma" charset="0"/>
              </a:rPr>
              <a:t>Seismology</a:t>
            </a:r>
            <a:r>
              <a:rPr kumimoji="1" lang="fr-FR" sz="1000" dirty="0">
                <a:latin typeface="Tahoma" charset="0"/>
              </a:rPr>
              <a:t>, </a:t>
            </a:r>
            <a:r>
              <a:rPr kumimoji="1" lang="fr-FR" sz="1000" dirty="0" err="1">
                <a:latin typeface="Tahoma" charset="0"/>
              </a:rPr>
              <a:t>Tehran</a:t>
            </a:r>
            <a:r>
              <a:rPr kumimoji="1" lang="fr-FR" sz="1000" dirty="0">
                <a:latin typeface="Tahoma" charset="0"/>
              </a:rPr>
              <a:t>, Iran.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5946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3EFB-9D51-A546-8B00-9131A82F2700}" type="slidenum">
              <a:rPr lang="fr-FR"/>
              <a:pPr/>
              <a:t>32</a:t>
            </a:fld>
            <a:endParaRPr lang="fr-FR"/>
          </a:p>
        </p:txBody>
      </p:sp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>
                <a:latin typeface="Comic Sans MS" charset="0"/>
              </a:rPr>
              <a:t>Vitesses globales des stations GPS de l’IGS </a:t>
            </a:r>
            <a:r>
              <a:rPr lang="fr-FR" sz="1000">
                <a:latin typeface="Comic Sans MS" charset="0"/>
              </a:rPr>
              <a:t>(International GPS Service for Geodynamics)</a:t>
            </a:r>
          </a:p>
        </p:txBody>
      </p:sp>
      <p:pic>
        <p:nvPicPr>
          <p:cNvPr id="288771" name="Picture 3" descr="glob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7788" y="719138"/>
            <a:ext cx="7302500" cy="5521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2" name="Rectangle 4"/>
          <p:cNvSpPr>
            <a:spLocks noChangeArrowheads="1"/>
          </p:cNvSpPr>
          <p:nvPr/>
        </p:nvSpPr>
        <p:spPr bwMode="auto">
          <a:xfrm>
            <a:off x="2366963" y="2435225"/>
            <a:ext cx="2087562" cy="9064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15786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8EF1-DE1E-B243-AF72-22D5738324CE}" type="slidenum">
              <a:rPr lang="fr-FR"/>
              <a:pPr/>
              <a:t>33</a:t>
            </a:fld>
            <a:endParaRPr lang="fr-FR"/>
          </a:p>
        </p:txBody>
      </p:sp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Comic Sans MS" charset="0"/>
              </a:rPr>
              <a:t>Absence de données GPS en Iran</a:t>
            </a:r>
          </a:p>
        </p:txBody>
      </p:sp>
      <p:pic>
        <p:nvPicPr>
          <p:cNvPr id="290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079500"/>
            <a:ext cx="8816975" cy="4683125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86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Exemple GPS –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690C-188E-EE4B-9597-FD5832E5AC4B}" type="slidenum">
              <a:rPr lang="fr-FR"/>
              <a:pPr/>
              <a:t>34</a:t>
            </a:fld>
            <a:endParaRPr lang="fr-FR"/>
          </a:p>
        </p:txBody>
      </p:sp>
      <p:pic>
        <p:nvPicPr>
          <p:cNvPr id="29184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1688" y="563563"/>
            <a:ext cx="6526212" cy="5837237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1843" name="Rectangle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fr-FR">
                <a:latin typeface="Comic Sans MS" charset="0"/>
              </a:rPr>
              <a:t>Les différents réseaux GPS en Iran</a:t>
            </a:r>
          </a:p>
        </p:txBody>
      </p:sp>
      <p:pic>
        <p:nvPicPr>
          <p:cNvPr id="29184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1688" y="563563"/>
            <a:ext cx="6526212" cy="5837237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1845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1688" y="563563"/>
            <a:ext cx="6526212" cy="5837237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1846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1688" y="563563"/>
            <a:ext cx="6526212" cy="5837237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18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563563"/>
            <a:ext cx="6524625" cy="583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184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563563"/>
            <a:ext cx="6524625" cy="583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184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4559300"/>
            <a:ext cx="1531938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Espace réservé du pied de page 4"/>
          <p:cNvSpPr txBox="1">
            <a:spLocks/>
          </p:cNvSpPr>
          <p:nvPr/>
        </p:nvSpPr>
        <p:spPr bwMode="auto">
          <a:xfrm rot="16200000">
            <a:off x="-471621" y="770069"/>
            <a:ext cx="1392506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kumimoji="1" sz="1400" 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kumimoji="0" lang="fr-FR" sz="800" smtClean="0">
                <a:solidFill>
                  <a:srgbClr val="FFFFFF"/>
                </a:solidFill>
                <a:latin typeface="Arial"/>
              </a:rPr>
              <a:t>Exemples GNSS - 2016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132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9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9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9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9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35F-7310-B340-A8C6-94EA6D88801B}" type="slidenum">
              <a:rPr lang="fr-FR"/>
              <a:pPr/>
              <a:t>35</a:t>
            </a:fld>
            <a:endParaRPr lang="fr-FR"/>
          </a:p>
        </p:txBody>
      </p:sp>
      <p:pic>
        <p:nvPicPr>
          <p:cNvPr id="292866" name="Picture 2" descr="IMG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19138"/>
            <a:ext cx="8277225" cy="55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2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Comic Sans MS" charset="0"/>
              </a:rPr>
              <a:t>Test du matériel GPS … sur le terrain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5466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30D5-EF52-0D4A-B93A-7C6E7CCB88B7}" type="slidenum">
              <a:rPr lang="fr-FR"/>
              <a:pPr/>
              <a:t>36</a:t>
            </a:fld>
            <a:endParaRPr lang="fr-FR"/>
          </a:p>
        </p:txBody>
      </p:sp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Comic Sans MS" charset="0"/>
              </a:rPr>
              <a:t>Installation des équipements GPS sur pilier</a:t>
            </a:r>
          </a:p>
        </p:txBody>
      </p:sp>
      <p:pic>
        <p:nvPicPr>
          <p:cNvPr id="293891" name="Picture 3" descr="pilier_ir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19138"/>
            <a:ext cx="8277225" cy="557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892" name="Picture 4" descr="khos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2489200"/>
            <a:ext cx="304800" cy="23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893" name="Picture 5" descr="khos_0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188" y="827088"/>
            <a:ext cx="4168775" cy="3127375"/>
          </a:xfr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0982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3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93892"/>
                                        </p:tgtEl>
                                      </p:cBhvr>
                                      <p:by x="1200000" y="12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0.48559 -0.032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2517-8E15-714B-82B1-4FE9CB8ECD66}" type="slidenum">
              <a:rPr lang="fr-FR"/>
              <a:pPr/>
              <a:t>37</a:t>
            </a:fld>
            <a:endParaRPr lang="fr-FR"/>
          </a:p>
        </p:txBody>
      </p:sp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Comic Sans MS" charset="0"/>
              </a:rPr>
              <a:t>Installation des équipements GPS sur pilier</a:t>
            </a:r>
          </a:p>
        </p:txBody>
      </p:sp>
      <p:pic>
        <p:nvPicPr>
          <p:cNvPr id="294915" name="Picture 3" descr="IMG02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2738" y="698500"/>
            <a:ext cx="3783012" cy="5675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6" name="Picture 4" descr="Iran_rel9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25" y="4037013"/>
            <a:ext cx="2406650" cy="2371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7" name="Oval 5"/>
          <p:cNvSpPr>
            <a:spLocks noChangeArrowheads="1"/>
          </p:cNvSpPr>
          <p:nvPr/>
        </p:nvSpPr>
        <p:spPr bwMode="auto">
          <a:xfrm>
            <a:off x="1717675" y="5830888"/>
            <a:ext cx="195263" cy="179387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8113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4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14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96E7D-6799-4F47-B23E-E9630CFCEF0F}" type="slidenum">
              <a:rPr lang="fr-FR"/>
              <a:pPr/>
              <a:t>38</a:t>
            </a:fld>
            <a:endParaRPr lang="fr-FR"/>
          </a:p>
        </p:txBody>
      </p:sp>
      <p:pic>
        <p:nvPicPr>
          <p:cNvPr id="295938" name="Picture 2" descr="DSCN02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19138"/>
            <a:ext cx="7558087" cy="566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939" name="Picture 3" descr="DSCN0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19138"/>
            <a:ext cx="7558087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940" name="Picture 4" descr="DSCN08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19138"/>
            <a:ext cx="7558087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941" name="Picture 5" descr="IMG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58775"/>
            <a:ext cx="49911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2" name="Picture 6" descr="IMG0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676275"/>
            <a:ext cx="3803650" cy="5705475"/>
          </a:xfrm>
          <a:prstGeom prst="rect">
            <a:avLst/>
          </a:prstGeom>
          <a:noFill/>
          <a:ln w="635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943" name="Picture 7" descr="DSCN02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19138"/>
            <a:ext cx="7558087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944" name="Picture 8" descr="IMG0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138" y="719138"/>
            <a:ext cx="8277225" cy="551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5" name="Oval 9"/>
          <p:cNvSpPr>
            <a:spLocks noChangeArrowheads="1"/>
          </p:cNvSpPr>
          <p:nvPr/>
        </p:nvSpPr>
        <p:spPr bwMode="auto">
          <a:xfrm>
            <a:off x="5353050" y="5030788"/>
            <a:ext cx="360363" cy="360362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5946" name="Rectangle 10"/>
          <p:cNvSpPr>
            <a:spLocks noChangeArrowheads="1"/>
          </p:cNvSpPr>
          <p:nvPr/>
        </p:nvSpPr>
        <p:spPr bwMode="auto">
          <a:xfrm>
            <a:off x="0" y="315913"/>
            <a:ext cx="8858250" cy="360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5947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Comic Sans MS" charset="0"/>
              </a:rPr>
              <a:t>Installation des équipements GPS sur repère au sol</a:t>
            </a: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0804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5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9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295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500"/>
                                        <p:tgtEl>
                                          <p:spTgt spid="295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" dur="500"/>
                                        <p:tgtEl>
                                          <p:spTgt spid="295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95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9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95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959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959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1" dur="500"/>
                                        <p:tgtEl>
                                          <p:spTgt spid="295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95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1" dur="500"/>
                                        <p:tgtEl>
                                          <p:spTgt spid="295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95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95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45" grpId="0" animBg="1"/>
      <p:bldP spid="295945" grpId="1" animBg="1"/>
      <p:bldP spid="295945" grpId="2" animBg="1"/>
      <p:bldP spid="295946" grpId="0" animBg="1"/>
      <p:bldP spid="29594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E80FC-902C-8140-8656-7F1FF2E2D4D4}" type="slidenum">
              <a:rPr lang="fr-FR"/>
              <a:pPr/>
              <a:t>39</a:t>
            </a:fld>
            <a:endParaRPr lang="fr-FR"/>
          </a:p>
        </p:txBody>
      </p:sp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Comic Sans MS" charset="0"/>
              </a:rPr>
              <a:t>… sur le terrain …</a:t>
            </a:r>
          </a:p>
        </p:txBody>
      </p:sp>
      <p:pic>
        <p:nvPicPr>
          <p:cNvPr id="296963" name="Picture 3" descr="IMG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19138"/>
            <a:ext cx="8277225" cy="551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64" name="Picture 4" descr="Iran_rel9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613" y="4037013"/>
            <a:ext cx="2406650" cy="2371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5" name="Oval 5"/>
          <p:cNvSpPr>
            <a:spLocks noChangeArrowheads="1"/>
          </p:cNvSpPr>
          <p:nvPr/>
        </p:nvSpPr>
        <p:spPr bwMode="auto">
          <a:xfrm>
            <a:off x="1717675" y="5830888"/>
            <a:ext cx="195263" cy="179387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087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96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Exemple GPS –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13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6086-D20A-D746-AA98-D647942AD2A8}" type="slidenum">
              <a:rPr lang="fr-FR"/>
              <a:pPr/>
              <a:t>4</a:t>
            </a:fld>
            <a:endParaRPr lang="fr-FR"/>
          </a:p>
        </p:txBody>
      </p:sp>
      <p:sp>
        <p:nvSpPr>
          <p:cNvPr id="30822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fr-FR" sz="2400"/>
              <a:t>Volcan Kilauea - Hawaii</a:t>
            </a:r>
            <a:endParaRPr lang="fr-FR" sz="1200">
              <a:latin typeface="Comic Sans MS" charset="0"/>
            </a:endParaRPr>
          </a:p>
        </p:txBody>
      </p:sp>
      <p:pic>
        <p:nvPicPr>
          <p:cNvPr id="308227" name="Picture 3" descr="cross_sectio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5488" y="685800"/>
            <a:ext cx="3768725" cy="5659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28" name="Picture 4" descr="introma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163" y="3240088"/>
            <a:ext cx="3995737" cy="3095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29" name="Rectangle 5"/>
          <p:cNvSpPr>
            <a:spLocks noChangeArrowheads="1"/>
          </p:cNvSpPr>
          <p:nvPr/>
        </p:nvSpPr>
        <p:spPr bwMode="auto">
          <a:xfrm>
            <a:off x="847725" y="3128963"/>
            <a:ext cx="1131888" cy="1150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308230" name="Picture 6" descr="hinewzt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50" y="590550"/>
            <a:ext cx="2416175" cy="26749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31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5525" y="633413"/>
            <a:ext cx="4173538" cy="5751512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232" name="Rectangle 8"/>
          <p:cNvSpPr>
            <a:spLocks noChangeArrowheads="1"/>
          </p:cNvSpPr>
          <p:nvPr/>
        </p:nvSpPr>
        <p:spPr bwMode="auto">
          <a:xfrm>
            <a:off x="2149475" y="2347913"/>
            <a:ext cx="584200" cy="48101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8233" name="Rectangle 9"/>
          <p:cNvSpPr>
            <a:spLocks noChangeArrowheads="1"/>
          </p:cNvSpPr>
          <p:nvPr/>
        </p:nvSpPr>
        <p:spPr bwMode="auto">
          <a:xfrm>
            <a:off x="773113" y="3403600"/>
            <a:ext cx="3705225" cy="27701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8234" name="AutoShape 10"/>
          <p:cNvSpPr>
            <a:spLocks noChangeArrowheads="1"/>
          </p:cNvSpPr>
          <p:nvPr/>
        </p:nvSpPr>
        <p:spPr bwMode="auto">
          <a:xfrm rot="5400000">
            <a:off x="2838450" y="2573338"/>
            <a:ext cx="814388" cy="677862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2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Espace réservé du pied de page 4"/>
          <p:cNvSpPr txBox="1">
            <a:spLocks/>
          </p:cNvSpPr>
          <p:nvPr/>
        </p:nvSpPr>
        <p:spPr bwMode="auto">
          <a:xfrm rot="16200000">
            <a:off x="-471621" y="770069"/>
            <a:ext cx="1392506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kumimoji="1" sz="1400" 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kumimoji="0" lang="fr-FR" sz="800" smtClean="0">
                <a:solidFill>
                  <a:srgbClr val="FFFFFF"/>
                </a:solidFill>
                <a:latin typeface="Arial"/>
              </a:rPr>
              <a:t>Exemples GNSS - 2016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15819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9" grpId="0" animBg="1"/>
      <p:bldP spid="308232" grpId="0" animBg="1"/>
      <p:bldP spid="308233" grpId="0" animBg="1"/>
      <p:bldP spid="30823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6A1CD-C5C6-A949-80BF-2D966EF24B89}" type="slidenum">
              <a:rPr lang="fr-FR"/>
              <a:pPr/>
              <a:t>40</a:t>
            </a:fld>
            <a:endParaRPr lang="fr-FR"/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Comic Sans MS" charset="0"/>
              </a:rPr>
              <a:t>Résultats des mesures GPS en IRAN de 1999 et 2001</a:t>
            </a:r>
          </a:p>
        </p:txBody>
      </p:sp>
      <p:pic>
        <p:nvPicPr>
          <p:cNvPr id="2979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079500"/>
            <a:ext cx="8816975" cy="4683125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98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079500"/>
            <a:ext cx="8816975" cy="4964113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7066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Exemple GPS –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11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749F-3556-5D45-B36A-1F607B7DA760}" type="slidenum">
              <a:rPr lang="fr-FR"/>
              <a:pPr/>
              <a:t>41</a:t>
            </a:fld>
            <a:endParaRPr lang="fr-FR"/>
          </a:p>
        </p:txBody>
      </p:sp>
      <p:pic>
        <p:nvPicPr>
          <p:cNvPr id="299010" name="Picture 2" descr="l_1-1-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1125" y="608013"/>
            <a:ext cx="7177088" cy="5718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1" name="Rectangle 3"/>
          <p:cNvSpPr>
            <a:spLocks noChangeArrowheads="1"/>
          </p:cNvSpPr>
          <p:nvPr/>
        </p:nvSpPr>
        <p:spPr bwMode="auto">
          <a:xfrm>
            <a:off x="6783388" y="685800"/>
            <a:ext cx="1716087" cy="488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solidFill>
                  <a:schemeClr val="bg1"/>
                </a:solidFill>
              </a:rPr>
              <a:t>ITRF 2000</a:t>
            </a:r>
          </a:p>
        </p:txBody>
      </p:sp>
      <p:pic>
        <p:nvPicPr>
          <p:cNvPr id="299012" name="Picture 4" descr="2_1-1-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1125" y="608013"/>
            <a:ext cx="7175500" cy="5719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6783388" y="685800"/>
            <a:ext cx="1266825" cy="488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solidFill>
                  <a:schemeClr val="bg1"/>
                </a:solidFill>
              </a:rPr>
              <a:t>Eurasie</a:t>
            </a:r>
          </a:p>
        </p:txBody>
      </p:sp>
      <p:pic>
        <p:nvPicPr>
          <p:cNvPr id="299014" name="Picture 6" descr="3_1-4-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1125" y="608013"/>
            <a:ext cx="7175500" cy="5719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5" name="Rectangle 7"/>
          <p:cNvSpPr>
            <a:spLocks noChangeArrowheads="1"/>
          </p:cNvSpPr>
          <p:nvPr/>
        </p:nvSpPr>
        <p:spPr bwMode="auto">
          <a:xfrm>
            <a:off x="6783388" y="685800"/>
            <a:ext cx="1155700" cy="488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solidFill>
                  <a:schemeClr val="bg1"/>
                </a:solidFill>
              </a:rPr>
              <a:t>Arabie</a:t>
            </a:r>
          </a:p>
        </p:txBody>
      </p:sp>
      <p:sp>
        <p:nvSpPr>
          <p:cNvPr id="29901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Comic Sans MS" charset="0"/>
              </a:rPr>
              <a:t>Vitesses GPS et référentiel</a:t>
            </a:r>
          </a:p>
        </p:txBody>
      </p:sp>
      <p:sp>
        <p:nvSpPr>
          <p:cNvPr id="12" name="Espace réservé du pied de page 4"/>
          <p:cNvSpPr txBox="1">
            <a:spLocks/>
          </p:cNvSpPr>
          <p:nvPr/>
        </p:nvSpPr>
        <p:spPr bwMode="auto">
          <a:xfrm rot="16200000">
            <a:off x="-471621" y="770069"/>
            <a:ext cx="1392506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kumimoji="1" sz="1400" 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kumimoji="0" lang="fr-FR" sz="800" smtClean="0">
                <a:solidFill>
                  <a:srgbClr val="FFFFFF"/>
                </a:solidFill>
                <a:latin typeface="Arial"/>
              </a:rPr>
              <a:t>Exemples GNSS - 2016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266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99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99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3" grpId="0" animBg="1"/>
      <p:bldP spid="2990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88CF-0C94-EF4F-8158-9D681EDBF56B}" type="slidenum">
              <a:rPr lang="fr-FR"/>
              <a:pPr/>
              <a:t>42</a:t>
            </a:fld>
            <a:endParaRPr lang="fr-FR"/>
          </a:p>
        </p:txBody>
      </p:sp>
      <p:sp>
        <p:nvSpPr>
          <p:cNvPr id="304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8025" y="1514475"/>
            <a:ext cx="7962900" cy="4764088"/>
          </a:xfrm>
        </p:spPr>
        <p:txBody>
          <a:bodyPr/>
          <a:lstStyle/>
          <a:p>
            <a:pPr marL="387350" indent="-387350" algn="ctr">
              <a:lnSpc>
                <a:spcPct val="80000"/>
              </a:lnSpc>
              <a:spcBef>
                <a:spcPct val="30000"/>
              </a:spcBef>
              <a:buClr>
                <a:srgbClr val="333399"/>
              </a:buClr>
              <a:buFont typeface="Wingdings" charset="0"/>
              <a:buNone/>
              <a:tabLst>
                <a:tab pos="952500" algn="l"/>
                <a:tab pos="2195513" algn="l"/>
                <a:tab pos="7716838" algn="l"/>
              </a:tabLst>
            </a:pPr>
            <a:r>
              <a:rPr kumimoji="1" lang="fr-FR" sz="4400" b="1" dirty="0">
                <a:latin typeface="+mj-lt"/>
              </a:rPr>
              <a:t>Mesures des</a:t>
            </a:r>
            <a:endParaRPr kumimoji="1" lang="fr-FR" sz="4400" b="1" dirty="0">
              <a:solidFill>
                <a:srgbClr val="660066"/>
              </a:solidFill>
              <a:latin typeface="+mj-lt"/>
            </a:endParaRPr>
          </a:p>
          <a:p>
            <a:pPr marL="387350" indent="-387350" algn="ctr">
              <a:lnSpc>
                <a:spcPct val="80000"/>
              </a:lnSpc>
              <a:spcBef>
                <a:spcPct val="30000"/>
              </a:spcBef>
              <a:buClr>
                <a:srgbClr val="333399"/>
              </a:buClr>
              <a:buFont typeface="Wingdings" charset="0"/>
              <a:buNone/>
              <a:tabLst>
                <a:tab pos="952500" algn="l"/>
                <a:tab pos="2195513" algn="l"/>
                <a:tab pos="7716838" algn="l"/>
              </a:tabLst>
            </a:pPr>
            <a:r>
              <a:rPr kumimoji="1" lang="fr-FR" sz="4400" b="1" dirty="0">
                <a:solidFill>
                  <a:srgbClr val="660066"/>
                </a:solidFill>
                <a:latin typeface="+mj-lt"/>
              </a:rPr>
              <a:t>mouvements tectoniques</a:t>
            </a:r>
          </a:p>
          <a:p>
            <a:pPr marL="387350" indent="-387350" algn="ctr">
              <a:lnSpc>
                <a:spcPct val="80000"/>
              </a:lnSpc>
              <a:spcBef>
                <a:spcPct val="30000"/>
              </a:spcBef>
              <a:buClr>
                <a:srgbClr val="333399"/>
              </a:buClr>
              <a:buFont typeface="Wingdings" charset="0"/>
              <a:buNone/>
              <a:tabLst>
                <a:tab pos="952500" algn="l"/>
                <a:tab pos="2195513" algn="l"/>
                <a:tab pos="7716838" algn="l"/>
              </a:tabLst>
            </a:pPr>
            <a:r>
              <a:rPr kumimoji="1" lang="fr-FR" sz="4400" b="1" dirty="0">
                <a:latin typeface="+mj-lt"/>
              </a:rPr>
              <a:t>par GPS Permanents</a:t>
            </a:r>
            <a:endParaRPr kumimoji="1" lang="fr-FR" sz="1000" dirty="0">
              <a:latin typeface="+mj-lt"/>
            </a:endParaRP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9248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03934-383B-2E46-A30A-C02527626855}" type="slidenum">
              <a:rPr lang="fr-FR"/>
              <a:pPr/>
              <a:t>43</a:t>
            </a:fld>
            <a:endParaRPr lang="fr-FR"/>
          </a:p>
        </p:txBody>
      </p:sp>
      <p:pic>
        <p:nvPicPr>
          <p:cNvPr id="13" name="Espace réservé du contenu 12" descr="Capture d’écran 2016-02-01 à 12.17.1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t="2151" r="-4003" b="-2151"/>
          <a:stretch/>
        </p:blipFill>
        <p:spPr>
          <a:xfrm>
            <a:off x="732662" y="1489793"/>
            <a:ext cx="8411338" cy="3259393"/>
          </a:xfrm>
        </p:spPr>
      </p:pic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GPS permanent : Séries </a:t>
            </a:r>
            <a:r>
              <a:rPr lang="fr-FR" dirty="0" smtClean="0"/>
              <a:t>temporelles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800846" y="6172403"/>
            <a:ext cx="1289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latin typeface="+mj-lt"/>
              </a:rPr>
              <a:t>Dinh </a:t>
            </a:r>
            <a:r>
              <a:rPr lang="da-DK" sz="1200" dirty="0" err="1">
                <a:latin typeface="+mj-lt"/>
              </a:rPr>
              <a:t>Trong</a:t>
            </a:r>
            <a:r>
              <a:rPr lang="da-DK" sz="1200" dirty="0">
                <a:latin typeface="+mj-lt"/>
              </a:rPr>
              <a:t> </a:t>
            </a:r>
            <a:r>
              <a:rPr lang="da-DK" sz="1200" dirty="0" smtClean="0">
                <a:latin typeface="+mj-lt"/>
              </a:rPr>
              <a:t>Tran</a:t>
            </a:r>
          </a:p>
          <a:p>
            <a:pPr algn="l"/>
            <a:r>
              <a:rPr lang="da-DK" sz="1200" dirty="0" smtClean="0">
                <a:latin typeface="+mj-lt"/>
              </a:rPr>
              <a:t>2013</a:t>
            </a:r>
            <a:endParaRPr lang="fr-FR" sz="1200" dirty="0">
              <a:latin typeface="+mj-lt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517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03934-383B-2E46-A30A-C02527626855}" type="slidenum">
              <a:rPr lang="fr-FR"/>
              <a:pPr/>
              <a:t>44</a:t>
            </a:fld>
            <a:endParaRPr lang="fr-FR"/>
          </a:p>
        </p:txBody>
      </p:sp>
      <p:pic>
        <p:nvPicPr>
          <p:cNvPr id="13" name="Espace réservé du contenu 12" descr="Capture d’écran 2016-02-01 à 12.17.1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t="2151" r="-4003" b="-2151"/>
          <a:stretch/>
        </p:blipFill>
        <p:spPr>
          <a:xfrm>
            <a:off x="2218072" y="499808"/>
            <a:ext cx="16746556" cy="6489290"/>
          </a:xfrm>
        </p:spPr>
      </p:pic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GPS permanent : Séries </a:t>
            </a:r>
            <a:r>
              <a:rPr lang="fr-FR" dirty="0" smtClean="0"/>
              <a:t>temporelles</a:t>
            </a:r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5473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03934-383B-2E46-A30A-C02527626855}" type="slidenum">
              <a:rPr lang="fr-FR"/>
              <a:pPr/>
              <a:t>45</a:t>
            </a:fld>
            <a:endParaRPr lang="fr-FR"/>
          </a:p>
        </p:txBody>
      </p:sp>
      <p:pic>
        <p:nvPicPr>
          <p:cNvPr id="13" name="Espace réservé du contenu 12" descr="Capture d’écran 2016-02-01 à 12.17.1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t="2151" r="-4003" b="-2151"/>
          <a:stretch/>
        </p:blipFill>
        <p:spPr>
          <a:xfrm>
            <a:off x="-3705863" y="508000"/>
            <a:ext cx="16746556" cy="6489290"/>
          </a:xfrm>
        </p:spPr>
      </p:pic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GPS permanent : Séries </a:t>
            </a:r>
            <a:r>
              <a:rPr lang="fr-FR" dirty="0" smtClean="0"/>
              <a:t>temporelles</a:t>
            </a:r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2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03934-383B-2E46-A30A-C02527626855}" type="slidenum">
              <a:rPr lang="fr-FR"/>
              <a:pPr/>
              <a:t>46</a:t>
            </a:fld>
            <a:endParaRPr lang="fr-FR"/>
          </a:p>
        </p:txBody>
      </p:sp>
      <p:pic>
        <p:nvPicPr>
          <p:cNvPr id="13" name="Espace réservé du contenu 12" descr="Capture d’écran 2016-02-01 à 12.17.1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t="2151" r="-4003" b="-2151"/>
          <a:stretch/>
        </p:blipFill>
        <p:spPr>
          <a:xfrm>
            <a:off x="-6958702" y="508001"/>
            <a:ext cx="16746556" cy="6489290"/>
          </a:xfrm>
        </p:spPr>
      </p:pic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GPS permanent : Séries </a:t>
            </a:r>
            <a:r>
              <a:rPr lang="fr-FR" dirty="0" smtClean="0"/>
              <a:t>temporelles</a:t>
            </a:r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0821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BE028-935D-6F48-8F01-5A79DA1B24B5}" type="slidenum">
              <a:rPr lang="fr-FR"/>
              <a:pPr/>
              <a:t>47</a:t>
            </a:fld>
            <a:endParaRPr lang="fr-FR"/>
          </a:p>
        </p:txBody>
      </p:sp>
      <p:pic>
        <p:nvPicPr>
          <p:cNvPr id="2" name="Image 1" descr="Capture d’écran 2016-02-01 à 10.34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18" y="992818"/>
            <a:ext cx="7411782" cy="5865182"/>
          </a:xfrm>
          <a:prstGeom prst="rect">
            <a:avLst/>
          </a:prstGeom>
        </p:spPr>
      </p:pic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621374" y="389572"/>
            <a:ext cx="83982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fr-FR" sz="1800" dirty="0">
                <a:latin typeface="+mj-lt"/>
              </a:rPr>
              <a:t>Champ de vitesses horizontal résiduel du réseau </a:t>
            </a:r>
            <a:r>
              <a:rPr lang="fr-FR" sz="1800" dirty="0" smtClean="0">
                <a:latin typeface="+mj-lt"/>
              </a:rPr>
              <a:t>RENAG</a:t>
            </a:r>
          </a:p>
          <a:p>
            <a:pPr algn="l"/>
            <a:r>
              <a:rPr lang="fr-FR" sz="1800" dirty="0" smtClean="0">
                <a:latin typeface="+mj-lt"/>
              </a:rPr>
              <a:t>(ITRF 2016 - Après </a:t>
            </a:r>
            <a:r>
              <a:rPr lang="fr-FR" sz="1800" dirty="0">
                <a:latin typeface="+mj-lt"/>
              </a:rPr>
              <a:t>retrait du </a:t>
            </a:r>
            <a:r>
              <a:rPr lang="fr-FR" sz="1800" dirty="0" smtClean="0">
                <a:latin typeface="+mj-lt"/>
              </a:rPr>
              <a:t>pôle d’Euler</a:t>
            </a:r>
            <a:r>
              <a:rPr lang="fr-FR" sz="1800" dirty="0">
                <a:latin typeface="+mj-lt"/>
              </a:rPr>
              <a:t>)</a:t>
            </a:r>
            <a:endParaRPr kumimoji="0" lang="fr-FR" sz="1800" dirty="0">
              <a:latin typeface="+mj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00846" y="6172403"/>
            <a:ext cx="1289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latin typeface="+mj-lt"/>
              </a:rPr>
              <a:t>Dinh </a:t>
            </a:r>
            <a:r>
              <a:rPr lang="da-DK" sz="1200" dirty="0" err="1">
                <a:latin typeface="+mj-lt"/>
              </a:rPr>
              <a:t>Trong</a:t>
            </a:r>
            <a:r>
              <a:rPr lang="da-DK" sz="1200" dirty="0">
                <a:latin typeface="+mj-lt"/>
              </a:rPr>
              <a:t> </a:t>
            </a:r>
            <a:r>
              <a:rPr lang="da-DK" sz="1200" dirty="0" smtClean="0">
                <a:latin typeface="+mj-lt"/>
              </a:rPr>
              <a:t>Tran</a:t>
            </a:r>
          </a:p>
          <a:p>
            <a:pPr algn="l"/>
            <a:r>
              <a:rPr lang="da-DK" sz="1200" dirty="0" smtClean="0">
                <a:latin typeface="+mj-lt"/>
              </a:rPr>
              <a:t>2013</a:t>
            </a:r>
            <a:endParaRPr lang="fr-FR" sz="1200" dirty="0">
              <a:latin typeface="+mj-lt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1534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Exemple GPS –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B1A5-E912-AC4F-9B0C-BC5DBF1184F0}" type="slidenum">
              <a:rPr lang="fr-FR"/>
              <a:pPr/>
              <a:t>48</a:t>
            </a:fld>
            <a:endParaRPr lang="fr-FR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/>
          </p:nvPr>
        </p:nvPicPr>
        <p:blipFill>
          <a:blip r:embed="rId2"/>
          <a:srcRect t="7062" b="7062"/>
          <a:stretch>
            <a:fillRect/>
          </a:stretch>
        </p:blipFill>
        <p:spPr>
          <a:xfrm>
            <a:off x="1346385" y="997528"/>
            <a:ext cx="7797615" cy="5860472"/>
          </a:xfrm>
        </p:spPr>
      </p:pic>
      <p:sp>
        <p:nvSpPr>
          <p:cNvPr id="9" name="Rectangle 8"/>
          <p:cNvSpPr/>
          <p:nvPr/>
        </p:nvSpPr>
        <p:spPr>
          <a:xfrm>
            <a:off x="902720" y="263206"/>
            <a:ext cx="7591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800" dirty="0">
                <a:latin typeface="+mj-lt"/>
              </a:rPr>
              <a:t>Champ de la vitesses vertical du réseau RENAG dans </a:t>
            </a:r>
            <a:r>
              <a:rPr lang="fr-FR" sz="1800" dirty="0" smtClean="0">
                <a:latin typeface="+mj-lt"/>
              </a:rPr>
              <a:t>l’ITRF2016</a:t>
            </a:r>
            <a:endParaRPr lang="fr-FR" sz="1800" dirty="0">
              <a:latin typeface="+mj-l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25808" y="6180493"/>
            <a:ext cx="128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latin typeface="+mj-lt"/>
              </a:rPr>
              <a:t>Dinh </a:t>
            </a:r>
            <a:r>
              <a:rPr lang="da-DK" sz="1200" dirty="0" err="1" smtClean="0">
                <a:latin typeface="+mj-lt"/>
              </a:rPr>
              <a:t>Trong</a:t>
            </a:r>
            <a:endParaRPr lang="da-DK" sz="1200" dirty="0">
              <a:latin typeface="+mj-lt"/>
            </a:endParaRPr>
          </a:p>
          <a:p>
            <a:pPr algn="l"/>
            <a:r>
              <a:rPr lang="da-DK" sz="1200" dirty="0" smtClean="0">
                <a:latin typeface="+mj-lt"/>
              </a:rPr>
              <a:t>Tran</a:t>
            </a:r>
          </a:p>
          <a:p>
            <a:pPr algn="l"/>
            <a:r>
              <a:rPr lang="da-DK" sz="1200" dirty="0" smtClean="0">
                <a:latin typeface="+mj-lt"/>
              </a:rPr>
              <a:t>2013</a:t>
            </a:r>
            <a:endParaRPr lang="fr-FR" sz="1200" dirty="0">
              <a:latin typeface="+mj-lt"/>
            </a:endParaRPr>
          </a:p>
        </p:txBody>
      </p:sp>
      <p:sp>
        <p:nvSpPr>
          <p:cNvPr id="10" name="Espace réservé du pied de page 4"/>
          <p:cNvSpPr txBox="1">
            <a:spLocks/>
          </p:cNvSpPr>
          <p:nvPr/>
        </p:nvSpPr>
        <p:spPr bwMode="auto">
          <a:xfrm rot="16200000">
            <a:off x="-471621" y="770069"/>
            <a:ext cx="1392506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kumimoji="1" sz="1400" 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kumimoji="0" lang="fr-FR" sz="800" smtClean="0">
                <a:solidFill>
                  <a:srgbClr val="FFFFFF"/>
                </a:solidFill>
                <a:latin typeface="Arial"/>
              </a:rPr>
              <a:t>Exemples GNSS - 2016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519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Exemple GPS –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CE356-73F8-C74F-9B8A-E390E1B7820F}" type="slidenum">
              <a:rPr lang="fr-FR"/>
              <a:pPr/>
              <a:t>5</a:t>
            </a:fld>
            <a:endParaRPr lang="fr-FR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fr-FR"/>
              <a:t>Glissement de terrain du Canyon DeBeque - Colorado EU</a:t>
            </a:r>
          </a:p>
        </p:txBody>
      </p:sp>
      <p:pic>
        <p:nvPicPr>
          <p:cNvPr id="309251" name="Picture 3" descr="anno_photo_key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6375" y="758825"/>
            <a:ext cx="6196013" cy="3763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52" name="Picture 4" descr="USGS_gpsplot6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8913" y="754063"/>
            <a:ext cx="6207125" cy="558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53" name="Picture 5" descr="cet_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575" y="2752725"/>
            <a:ext cx="5730875" cy="3517900"/>
          </a:xfrm>
          <a:noFill/>
          <a:ln w="635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254" name="Rectangle 6"/>
          <p:cNvSpPr>
            <a:spLocks noChangeArrowheads="1"/>
          </p:cNvSpPr>
          <p:nvPr/>
        </p:nvSpPr>
        <p:spPr bwMode="auto">
          <a:xfrm>
            <a:off x="440966" y="2476500"/>
            <a:ext cx="2351088" cy="192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13" tIns="45609" rIns="91213" bIns="45609" anchor="ctr">
            <a:spAutoFit/>
          </a:bodyPr>
          <a:lstStyle/>
          <a:p>
            <a:pPr marL="176213" indent="-176213" algn="l">
              <a:lnSpc>
                <a:spcPct val="150000"/>
              </a:lnSpc>
              <a:buClr>
                <a:srgbClr val="333399"/>
              </a:buClr>
              <a:buFont typeface="Wingdings" charset="0"/>
              <a:buChar char="§"/>
            </a:pPr>
            <a:r>
              <a:rPr lang="fr-FR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Inclinomètre</a:t>
            </a:r>
          </a:p>
          <a:p>
            <a:pPr marL="176213" indent="-176213" algn="l">
              <a:lnSpc>
                <a:spcPct val="150000"/>
              </a:lnSpc>
              <a:buClr>
                <a:srgbClr val="333399"/>
              </a:buClr>
              <a:buFont typeface="Wingdings" charset="0"/>
              <a:buChar char="§"/>
            </a:pPr>
            <a:r>
              <a:rPr lang="fr-FR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Piézomètre</a:t>
            </a:r>
          </a:p>
          <a:p>
            <a:pPr marL="176213" indent="-176213" algn="l">
              <a:lnSpc>
                <a:spcPct val="150000"/>
              </a:lnSpc>
              <a:buClr>
                <a:srgbClr val="333399"/>
              </a:buClr>
              <a:buFont typeface="Wingdings" charset="0"/>
              <a:buChar char="§"/>
            </a:pPr>
            <a:r>
              <a:rPr lang="fr-FR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Prisme</a:t>
            </a:r>
          </a:p>
          <a:p>
            <a:pPr marL="176213" indent="-176213" algn="l">
              <a:lnSpc>
                <a:spcPct val="150000"/>
              </a:lnSpc>
              <a:buClr>
                <a:srgbClr val="333399"/>
              </a:buClr>
              <a:buFont typeface="Wingdings" charset="0"/>
              <a:buChar char="§"/>
            </a:pPr>
            <a:r>
              <a:rPr lang="fr-FR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Câble extensomètre</a:t>
            </a:r>
          </a:p>
          <a:p>
            <a:pPr marL="176213" indent="-176213" algn="l">
              <a:lnSpc>
                <a:spcPct val="150000"/>
              </a:lnSpc>
              <a:buClr>
                <a:srgbClr val="333399"/>
              </a:buClr>
              <a:buFont typeface="Wingdings" charset="0"/>
              <a:buChar char="§"/>
            </a:pPr>
            <a:r>
              <a:rPr lang="fr-FR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GPS</a:t>
            </a:r>
          </a:p>
        </p:txBody>
      </p:sp>
      <p:sp>
        <p:nvSpPr>
          <p:cNvPr id="309255" name="Rectangle 7"/>
          <p:cNvSpPr>
            <a:spLocks noChangeArrowheads="1"/>
          </p:cNvSpPr>
          <p:nvPr/>
        </p:nvSpPr>
        <p:spPr bwMode="auto">
          <a:xfrm>
            <a:off x="474234" y="744386"/>
            <a:ext cx="2481263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13" tIns="45609" rIns="91213" bIns="45609" anchor="ctr">
            <a:spAutoFit/>
          </a:bodyPr>
          <a:lstStyle/>
          <a:p>
            <a:pPr algn="l">
              <a:lnSpc>
                <a:spcPct val="110000"/>
              </a:lnSpc>
              <a:buClr>
                <a:srgbClr val="333399"/>
              </a:buClr>
              <a:buFont typeface="Wingdings" charset="0"/>
              <a:buNone/>
            </a:pPr>
            <a:r>
              <a:rPr lang="fr-F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L’étude du site à débuté après l’important  glissement de terrain d’avril 1998 qui a occasionné de nombreux dégâts</a:t>
            </a:r>
          </a:p>
        </p:txBody>
      </p:sp>
      <p:pic>
        <p:nvPicPr>
          <p:cNvPr id="309256" name="Picture 8" descr="prism-view-ba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2747963"/>
            <a:ext cx="5202237" cy="3506787"/>
          </a:xfrm>
          <a:prstGeom prst="rect">
            <a:avLst/>
          </a:prstGeom>
          <a:noFill/>
          <a:ln w="635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57" name="Picture 9" descr="diagram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1897063"/>
            <a:ext cx="5453062" cy="329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ce réservé du pied de page 4"/>
          <p:cNvSpPr txBox="1">
            <a:spLocks/>
          </p:cNvSpPr>
          <p:nvPr/>
        </p:nvSpPr>
        <p:spPr bwMode="auto">
          <a:xfrm rot="16200000">
            <a:off x="-471621" y="770069"/>
            <a:ext cx="1392506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kumimoji="1" sz="1400" 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kumimoji="0" lang="fr-FR" sz="800" smtClean="0">
                <a:solidFill>
                  <a:srgbClr val="FFFFFF"/>
                </a:solidFill>
                <a:latin typeface="Arial"/>
              </a:rPr>
              <a:t>Exemples GNSS - 2016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28811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59796E-7 L -0.36823 0.27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0" y="13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09257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4" grpId="0"/>
      <p:bldP spid="3092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Exemple GPS –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B5BFF-0236-EF40-942B-03D8D0A3BA80}" type="slidenum">
              <a:rPr lang="fr-FR"/>
              <a:pPr/>
              <a:t>6</a:t>
            </a:fld>
            <a:endParaRPr lang="fr-FR"/>
          </a:p>
        </p:txBody>
      </p:sp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fr-FR"/>
              <a:t>Subsidence mesurée par GPS et InSar</a:t>
            </a:r>
            <a:endParaRPr kumimoji="1" lang="fr-FR">
              <a:solidFill>
                <a:srgbClr val="000000"/>
              </a:solidFill>
            </a:endParaRPr>
          </a:p>
        </p:txBody>
      </p:sp>
      <p:pic>
        <p:nvPicPr>
          <p:cNvPr id="310275" name="Picture 3" descr="goa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0488" y="768350"/>
            <a:ext cx="6651625" cy="5434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76" name="Picture 4" descr="subsidenc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3525" y="777875"/>
            <a:ext cx="6122988" cy="3716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77" name="Picture 5" descr="fig0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754313"/>
            <a:ext cx="2227263" cy="354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pied de page 4"/>
          <p:cNvSpPr txBox="1">
            <a:spLocks/>
          </p:cNvSpPr>
          <p:nvPr/>
        </p:nvSpPr>
        <p:spPr bwMode="auto">
          <a:xfrm rot="16200000">
            <a:off x="-471621" y="770069"/>
            <a:ext cx="1392506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kumimoji="1" sz="1400" 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kumimoji="0" lang="fr-FR" sz="800" smtClean="0">
                <a:solidFill>
                  <a:srgbClr val="FFFFFF"/>
                </a:solidFill>
                <a:latin typeface="Arial"/>
              </a:rPr>
              <a:t>Exemples GNSS - 2016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48405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Exemple GPS –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9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82A5-3751-E54C-949C-37B827AE32F0}" type="slidenum">
              <a:rPr lang="fr-FR"/>
              <a:pPr/>
              <a:t>7</a:t>
            </a:fld>
            <a:endParaRPr lang="fr-FR"/>
          </a:p>
        </p:txBody>
      </p:sp>
      <p:pic>
        <p:nvPicPr>
          <p:cNvPr id="311298" name="Picture 2" descr="min_s_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3788" y="771525"/>
            <a:ext cx="4197350" cy="5572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2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fr-FR"/>
              <a:t>Subsidence mesurée par GPS et InSar</a:t>
            </a:r>
            <a:endParaRPr kumimoji="1" lang="fr-FR">
              <a:solidFill>
                <a:srgbClr val="000000"/>
              </a:solidFill>
            </a:endParaRPr>
          </a:p>
        </p:txBody>
      </p:sp>
      <p:pic>
        <p:nvPicPr>
          <p:cNvPr id="311300" name="Picture 4" descr="min_s_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13188" y="1243013"/>
            <a:ext cx="3108325" cy="2979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301" name="Rectangle 5"/>
          <p:cNvSpPr>
            <a:spLocks noChangeArrowheads="1"/>
          </p:cNvSpPr>
          <p:nvPr/>
        </p:nvSpPr>
        <p:spPr bwMode="auto">
          <a:xfrm>
            <a:off x="433940" y="668338"/>
            <a:ext cx="2028825" cy="19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13" tIns="45609" rIns="91213" bIns="45609" anchor="ctr">
            <a:spAutoFit/>
          </a:bodyPr>
          <a:lstStyle/>
          <a:p>
            <a:pPr algn="l">
              <a:lnSpc>
                <a:spcPct val="110000"/>
              </a:lnSpc>
              <a:buClr>
                <a:srgbClr val="333399"/>
              </a:buClr>
              <a:buFont typeface="Wingdings" charset="0"/>
              <a:buNone/>
            </a:pPr>
            <a:r>
              <a:rPr lang="fr-F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Surveillance de l‘affaissement d’extraction dans la région de STOKE-ON-TRENT (EU) par GPS et </a:t>
            </a:r>
            <a:r>
              <a:rPr lang="fr-FR" sz="16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InSar</a:t>
            </a:r>
            <a:endParaRPr lang="fr-FR" sz="16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11302" name="Picture 6" descr="min_s_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4738" y="806450"/>
            <a:ext cx="6469062" cy="4872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pied de page 4"/>
          <p:cNvSpPr txBox="1">
            <a:spLocks/>
          </p:cNvSpPr>
          <p:nvPr/>
        </p:nvSpPr>
        <p:spPr bwMode="auto">
          <a:xfrm rot="16200000">
            <a:off x="-471621" y="770069"/>
            <a:ext cx="1392506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kumimoji="1" sz="1400" 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kumimoji="0" lang="fr-FR" sz="800" smtClean="0">
                <a:solidFill>
                  <a:srgbClr val="FFFFFF"/>
                </a:solidFill>
                <a:latin typeface="Arial"/>
              </a:rPr>
              <a:t>Exemples GNSS - 2016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5670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11298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93963E-9 L -0.50538 -0.000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11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78" y="-4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11300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1596 L -0.47518 0.4004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24" y="192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Exemple GPS –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8650-49A2-CE4A-AA30-EAF115EA8F14}" type="slidenum">
              <a:rPr lang="fr-FR"/>
              <a:pPr/>
              <a:t>8</a:t>
            </a:fld>
            <a:endParaRPr lang="fr-FR"/>
          </a:p>
        </p:txBody>
      </p:sp>
      <p:sp>
        <p:nvSpPr>
          <p:cNvPr id="31232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kumimoji="1" lang="fr-FR"/>
              <a:t>Subsidence mesurée par GPS et InSar</a:t>
            </a:r>
            <a:endParaRPr kumimoji="1" lang="fr-FR">
              <a:solidFill>
                <a:srgbClr val="000000"/>
              </a:solidFill>
            </a:endParaRPr>
          </a:p>
        </p:txBody>
      </p:sp>
      <p:pic>
        <p:nvPicPr>
          <p:cNvPr id="312323" name="Picture 3" descr="titi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1234" y="1084013"/>
            <a:ext cx="6681316" cy="5199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4" name="Rectangle 4"/>
          <p:cNvSpPr>
            <a:spLocks noChangeArrowheads="1"/>
          </p:cNvSpPr>
          <p:nvPr/>
        </p:nvSpPr>
        <p:spPr bwMode="auto">
          <a:xfrm>
            <a:off x="466298" y="771069"/>
            <a:ext cx="2028825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13" tIns="45609" rIns="91213" bIns="45609" anchor="ctr">
            <a:spAutoFit/>
          </a:bodyPr>
          <a:lstStyle/>
          <a:p>
            <a:pPr algn="l">
              <a:lnSpc>
                <a:spcPct val="110000"/>
              </a:lnSpc>
              <a:buClr>
                <a:srgbClr val="333399"/>
              </a:buClr>
              <a:buFont typeface="Wingdings" charset="0"/>
              <a:buNone/>
            </a:pPr>
            <a:r>
              <a:rPr lang="fr-F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Mesure GPS (composante Est) des mouvements </a:t>
            </a:r>
            <a:r>
              <a:rPr lang="fr-FR" sz="16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co</a:t>
            </a:r>
            <a:r>
              <a:rPr lang="fr-F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-sismiques et post-sismiques du séisme de </a:t>
            </a:r>
            <a:r>
              <a:rPr lang="fr-FR" sz="16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Sanriku-Haruka-Oki</a:t>
            </a:r>
            <a:r>
              <a:rPr lang="fr-F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 M 7.5 (Japon)</a:t>
            </a:r>
          </a:p>
          <a:p>
            <a:pPr algn="l">
              <a:lnSpc>
                <a:spcPct val="110000"/>
              </a:lnSpc>
              <a:buClr>
                <a:srgbClr val="333399"/>
              </a:buClr>
              <a:buFont typeface="Wingdings" charset="0"/>
              <a:buNone/>
            </a:pPr>
            <a:r>
              <a:rPr lang="fr-F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1 mesure toute les 75 mn</a:t>
            </a:r>
          </a:p>
        </p:txBody>
      </p:sp>
      <p:sp>
        <p:nvSpPr>
          <p:cNvPr id="8" name="Espace réservé du pied de page 4"/>
          <p:cNvSpPr txBox="1">
            <a:spLocks/>
          </p:cNvSpPr>
          <p:nvPr/>
        </p:nvSpPr>
        <p:spPr bwMode="auto">
          <a:xfrm rot="16200000">
            <a:off x="-471621" y="770069"/>
            <a:ext cx="1392506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kumimoji="1" sz="1400" 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kumimoji="0" lang="fr-FR" sz="800" smtClean="0">
                <a:solidFill>
                  <a:srgbClr val="FFFFFF"/>
                </a:solidFill>
                <a:latin typeface="Arial"/>
              </a:rPr>
              <a:t>Exemples GNSS - 2016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75597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Erik</a:t>
            </a:r>
            <a:r>
              <a:rPr lang="fr-FR">
                <a:latin typeface="Times New Roman" charset="0"/>
              </a:rPr>
              <a:t> Doerflinger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FD7FF-6C64-114D-B51A-FCE354F77875}" type="slidenum">
              <a:rPr lang="fr-FR"/>
              <a:pPr/>
              <a:t>9</a:t>
            </a:fld>
            <a:endParaRPr lang="fr-FR"/>
          </a:p>
        </p:txBody>
      </p:sp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858838" y="255588"/>
            <a:ext cx="8077200" cy="533400"/>
          </a:xfrm>
        </p:spPr>
        <p:txBody>
          <a:bodyPr/>
          <a:lstStyle/>
          <a:p>
            <a:r>
              <a:rPr kumimoji="1" lang="fr-FR" sz="1800"/>
              <a:t>OBSERVATION PAR GPS DE GLISSEMENTS COSEISMIC ET ASEISMIC </a:t>
            </a:r>
            <a:r>
              <a:rPr kumimoji="1" lang="fr-FR" sz="1800" b="0"/>
              <a:t/>
            </a:r>
            <a:br>
              <a:rPr kumimoji="1" lang="fr-FR" sz="1800" b="0"/>
            </a:br>
            <a:r>
              <a:rPr kumimoji="1" lang="fr-FR" sz="1800"/>
              <a:t>ASSOCIES AU SEISME Mw=8.4 DE 2001 DU SUD PEROU</a:t>
            </a:r>
            <a:endParaRPr kumimoji="1" lang="fr-FR" sz="1800" b="0"/>
          </a:p>
        </p:txBody>
      </p:sp>
      <p:pic>
        <p:nvPicPr>
          <p:cNvPr id="313347" name="Picture 3" descr="fig_1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6352" y="1189178"/>
            <a:ext cx="5601098" cy="566882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48" name="Rectangle 4"/>
          <p:cNvSpPr>
            <a:spLocks noChangeArrowheads="1"/>
          </p:cNvSpPr>
          <p:nvPr/>
        </p:nvSpPr>
        <p:spPr bwMode="auto">
          <a:xfrm>
            <a:off x="486327" y="1009650"/>
            <a:ext cx="271780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13" tIns="45609" rIns="91213" bIns="45609" anchor="ctr">
            <a:spAutoFit/>
          </a:bodyPr>
          <a:lstStyle/>
          <a:p>
            <a:pPr algn="l"/>
            <a:r>
              <a:rPr lang="fr-FR" sz="1400" dirty="0">
                <a:solidFill>
                  <a:schemeClr val="bg1"/>
                </a:solidFill>
              </a:rPr>
              <a:t>Carte du Sud du Pérou, montrant le séisme principal </a:t>
            </a:r>
            <a:r>
              <a:rPr lang="fr-FR" sz="1400" dirty="0" err="1">
                <a:solidFill>
                  <a:schemeClr val="bg1"/>
                </a:solidFill>
              </a:rPr>
              <a:t>Mw</a:t>
            </a:r>
            <a:r>
              <a:rPr lang="fr-FR" sz="1400" dirty="0">
                <a:solidFill>
                  <a:schemeClr val="bg1"/>
                </a:solidFill>
              </a:rPr>
              <a:t>=8.4 du 23 juin 2001 (étoile rouge à l'intérieur d'un cercle blanc), et de la réplique </a:t>
            </a:r>
            <a:r>
              <a:rPr lang="fr-FR" sz="1400" dirty="0" err="1">
                <a:solidFill>
                  <a:schemeClr val="bg1"/>
                </a:solidFill>
              </a:rPr>
              <a:t>Mw</a:t>
            </a:r>
            <a:r>
              <a:rPr lang="fr-FR" sz="1400" dirty="0">
                <a:solidFill>
                  <a:schemeClr val="bg1"/>
                </a:solidFill>
              </a:rPr>
              <a:t>=7.6 du 7 juillet 2001 (points rouges).  Le déplacement Co-sismique observé par GPS (choc principal) est représenté par une flèche bleue et le vecteur issu du modèle par une flèche rose.  Tout les vecteurs déplacement (Co-sismique + post-sismique) des 9 mois après le choc sont en vert (65 centimètres).  Les vitesses inter-sismiques des stations régional GPS sont représentées par les fines flèches de couleur (jaune, vert, bleu et rouge). Le vecteur de convergence des plaques de 1A de </a:t>
            </a:r>
            <a:r>
              <a:rPr lang="fr-FR" sz="1400" dirty="0" err="1">
                <a:solidFill>
                  <a:schemeClr val="bg1"/>
                </a:solidFill>
              </a:rPr>
              <a:t>Nuvel</a:t>
            </a:r>
            <a:r>
              <a:rPr lang="fr-FR" sz="1400" dirty="0">
                <a:solidFill>
                  <a:schemeClr val="bg1"/>
                </a:solidFill>
              </a:rPr>
              <a:t> est en brun.  La zone utilisée dans le modèle est en jaune (J. C. </a:t>
            </a:r>
            <a:r>
              <a:rPr lang="fr-FR" sz="1400" dirty="0" err="1">
                <a:solidFill>
                  <a:schemeClr val="bg1"/>
                </a:solidFill>
              </a:rPr>
              <a:t>Ruegg</a:t>
            </a:r>
            <a:r>
              <a:rPr lang="fr-FR" sz="1400" dirty="0">
                <a:solidFill>
                  <a:schemeClr val="bg1"/>
                </a:solidFill>
              </a:rPr>
              <a:t> et al., 2002).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-471621" y="770069"/>
            <a:ext cx="1392506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Exemples GNSS - </a:t>
            </a:r>
            <a:r>
              <a:rPr kumimoji="0" lang="fr-FR" sz="800" dirty="0" smtClean="0">
                <a:solidFill>
                  <a:srgbClr val="FFFFFF"/>
                </a:solidFill>
                <a:latin typeface="Arial"/>
              </a:rPr>
              <a:t>2016</a:t>
            </a:r>
            <a:endParaRPr kumimoji="0" lang="fr-FR" sz="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85717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urs_GPS_05">
  <a:themeElements>
    <a:clrScheme name="Personnalisée 1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009999"/>
      </a:accent1>
      <a:accent2>
        <a:srgbClr val="99CCFF"/>
      </a:accent2>
      <a:accent3>
        <a:srgbClr val="AAAAAA"/>
      </a:accent3>
      <a:accent4>
        <a:srgbClr val="DAAE82"/>
      </a:accent4>
      <a:accent5>
        <a:srgbClr val="AACACA"/>
      </a:accent5>
      <a:accent6>
        <a:srgbClr val="8AB9E7"/>
      </a:accent6>
      <a:hlink>
        <a:srgbClr val="FF6633"/>
      </a:hlink>
      <a:folHlink>
        <a:srgbClr val="CC330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cours_GPS_05 1">
        <a:dk1>
          <a:srgbClr val="868686"/>
        </a:dk1>
        <a:lt1>
          <a:srgbClr val="FFCC99"/>
        </a:lt1>
        <a:dk2>
          <a:srgbClr val="000000"/>
        </a:dk2>
        <a:lt2>
          <a:srgbClr val="FF9966"/>
        </a:lt2>
        <a:accent1>
          <a:srgbClr val="009999"/>
        </a:accent1>
        <a:accent2>
          <a:srgbClr val="99CCFF"/>
        </a:accent2>
        <a:accent3>
          <a:srgbClr val="AAAAAA"/>
        </a:accent3>
        <a:accent4>
          <a:srgbClr val="DAAE82"/>
        </a:accent4>
        <a:accent5>
          <a:srgbClr val="AACACA"/>
        </a:accent5>
        <a:accent6>
          <a:srgbClr val="8AB9E7"/>
        </a:accent6>
        <a:hlink>
          <a:srgbClr val="FF66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rs_GPS_05 2">
        <a:dk1>
          <a:srgbClr val="000000"/>
        </a:dk1>
        <a:lt1>
          <a:srgbClr val="FDE3BA"/>
        </a:lt1>
        <a:dk2>
          <a:srgbClr val="000000"/>
        </a:dk2>
        <a:lt2>
          <a:srgbClr val="FF9933"/>
        </a:lt2>
        <a:accent1>
          <a:srgbClr val="FF6C49"/>
        </a:accent1>
        <a:accent2>
          <a:srgbClr val="99CCFF"/>
        </a:accent2>
        <a:accent3>
          <a:srgbClr val="FEEFD9"/>
        </a:accent3>
        <a:accent4>
          <a:srgbClr val="000000"/>
        </a:accent4>
        <a:accent5>
          <a:srgbClr val="FFBAB1"/>
        </a:accent5>
        <a:accent6>
          <a:srgbClr val="8AB9E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_GPS_05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56006</TotalTime>
  <Words>1686</Words>
  <Application>Microsoft Macintosh PowerPoint</Application>
  <PresentationFormat>Présentation à l'écran (4:3)</PresentationFormat>
  <Paragraphs>408</Paragraphs>
  <Slides>48</Slides>
  <Notes>13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48</vt:i4>
      </vt:variant>
    </vt:vector>
  </HeadingPairs>
  <TitlesOfParts>
    <vt:vector size="52" baseType="lpstr">
      <vt:lpstr>cours_GPS_05</vt:lpstr>
      <vt:lpstr>Equation.2</vt:lpstr>
      <vt:lpstr> Dessin Designer 3.1</vt:lpstr>
      <vt:lpstr>Image</vt:lpstr>
      <vt:lpstr>Présentation PowerPoint</vt:lpstr>
      <vt:lpstr>Aide à la prévision d’une éruption volcanique</vt:lpstr>
      <vt:lpstr>Les volcans des trois sœurs - Oregon  EU</vt:lpstr>
      <vt:lpstr>Volcan Kilauea - Hawaii</vt:lpstr>
      <vt:lpstr>Glissement de terrain du Canyon DeBeque - Colorado EU</vt:lpstr>
      <vt:lpstr>Subsidence mesurée par GPS et InSar</vt:lpstr>
      <vt:lpstr>Subsidence mesurée par GPS et InSar</vt:lpstr>
      <vt:lpstr>Subsidence mesurée par GPS et InSar</vt:lpstr>
      <vt:lpstr>OBSERVATION PAR GPS DE GLISSEMENTS COSEISMIC ET ASEISMIC  ASSOCIES AU SEISME Mw=8.4 DE 2001 DU SUD PEROU</vt:lpstr>
      <vt:lpstr>Obsrervation par GPS des glissements co-sismiques et post-siqmiques associés au séisme Mw=8.4 de 2001 du sud Pérou</vt:lpstr>
      <vt:lpstr>Mesure de la vapeur d’eau par GPS</vt:lpstr>
      <vt:lpstr>Allongement troposphérique apparent du signal GPS</vt:lpstr>
      <vt:lpstr>Mesure de l’allongement troposphérique hydrostatique et humide</vt:lpstr>
      <vt:lpstr>Du délai troposphérique à la vapeur d'eau précipitable </vt:lpstr>
      <vt:lpstr>Différentes stratégies de mesure de la vapeur d’eau  en météorologie</vt:lpstr>
      <vt:lpstr>Différentes stratégies de mesure de la vapeur d’eau  en météorologie</vt:lpstr>
      <vt:lpstr>Différentes stratégies de mesure de la vapeur d’eau  en météorologie</vt:lpstr>
      <vt:lpstr>Différentes stratégies de mesure de la vapeur d’eau  en météorologie</vt:lpstr>
      <vt:lpstr>Différentes stratégies de mesure de la vapeur d’eau  en météorologie</vt:lpstr>
      <vt:lpstr>Présentation PowerPoint</vt:lpstr>
      <vt:lpstr>Présentation PowerPoint</vt:lpstr>
      <vt:lpstr>Différentes stratégies de mesure de la vapeur d’eau  en météorologie</vt:lpstr>
      <vt:lpstr> Carte de la zone d’étude</vt:lpstr>
      <vt:lpstr> Les mesures GPS sur le terrain</vt:lpstr>
      <vt:lpstr>Vapeur d’eau précipitable différentielle –  25 juin 11h00 au 26 juin 10h00</vt:lpstr>
      <vt:lpstr>Présentation PowerPoint</vt:lpstr>
      <vt:lpstr>Présentation PowerPoint</vt:lpstr>
      <vt:lpstr>Présentation PowerPoint</vt:lpstr>
      <vt:lpstr>Présentation PowerPoint</vt:lpstr>
      <vt:lpstr>Différentes stratégies de mesure de la vapeur d’eau  en météorologie</vt:lpstr>
      <vt:lpstr>Présentation PowerPoint</vt:lpstr>
      <vt:lpstr>Vitesses globales des stations GPS de l’IGS (International GPS Service for Geodynamics)</vt:lpstr>
      <vt:lpstr>Absence de données GPS en Iran</vt:lpstr>
      <vt:lpstr>Les différents réseaux GPS en Iran</vt:lpstr>
      <vt:lpstr>Test du matériel GPS … sur le terrain</vt:lpstr>
      <vt:lpstr>Installation des équipements GPS sur pilier</vt:lpstr>
      <vt:lpstr>Installation des équipements GPS sur pilier</vt:lpstr>
      <vt:lpstr>Installation des équipements GPS sur repère au sol</vt:lpstr>
      <vt:lpstr>… sur le terrain …</vt:lpstr>
      <vt:lpstr>Résultats des mesures GPS en IRAN de 1999 et 2001</vt:lpstr>
      <vt:lpstr>Vitesses GPS et référentiel</vt:lpstr>
      <vt:lpstr>Présentation PowerPoint</vt:lpstr>
      <vt:lpstr>GPS permanent : Séries temporelles</vt:lpstr>
      <vt:lpstr>GPS permanent : Séries temporelles</vt:lpstr>
      <vt:lpstr>GPS permanent : Séries temporelles</vt:lpstr>
      <vt:lpstr>GPS permanent : Séries temporelles</vt:lpstr>
      <vt:lpstr>Présentation PowerPoint</vt:lpstr>
      <vt:lpstr>Présentation PowerPoint</vt:lpstr>
    </vt:vector>
  </TitlesOfParts>
  <Company>GTS / CNRS /UM2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Origines de la situation</dc:title>
  <dc:creator>Erik Doerflinger</dc:creator>
  <cp:lastModifiedBy>erik doerflinger</cp:lastModifiedBy>
  <cp:revision>448</cp:revision>
  <cp:lastPrinted>1601-01-01T00:00:00Z</cp:lastPrinted>
  <dcterms:created xsi:type="dcterms:W3CDTF">2010-01-07T15:01:48Z</dcterms:created>
  <dcterms:modified xsi:type="dcterms:W3CDTF">2016-02-01T12:36:02Z</dcterms:modified>
</cp:coreProperties>
</file>