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30" y="9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7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7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2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7B132-9C54-4236-8910-3340177AD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Une image contenant violette, bleu, Bleu électrique, Caractère coloré&#10;&#10;Description générée automatiquement">
            <a:extLst>
              <a:ext uri="{FF2B5EF4-FFF2-40B4-BE49-F238E27FC236}">
                <a16:creationId xmlns:a16="http://schemas.microsoft.com/office/drawing/2014/main" id="{264F56ED-307B-405F-891A-000A2C6C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390" r="1" b="5048"/>
          <a:stretch/>
        </p:blipFill>
        <p:spPr>
          <a:xfrm>
            <a:off x="1" y="10"/>
            <a:ext cx="12183122" cy="6857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64DDD5-0278-2E11-1F24-8D5D839B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018" y="1930836"/>
            <a:ext cx="6347918" cy="2996328"/>
          </a:xfrm>
        </p:spPr>
        <p:txBody>
          <a:bodyPr anchor="b">
            <a:normAutofit/>
          </a:bodyPr>
          <a:lstStyle/>
          <a:p>
            <a:pPr algn="ctr"/>
            <a:r>
              <a:rPr lang="fr-FR" sz="5100" b="1" dirty="0">
                <a:solidFill>
                  <a:srgbClr val="FFFFFF"/>
                </a:solidFill>
              </a:rPr>
              <a:t>Le prélèvement de l’eau et des sels minéraux dans le sol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1C79E8-049F-B6D6-FE36-70F60E9CB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2603102"/>
            <a:ext cx="3633923" cy="3735783"/>
          </a:xfrm>
        </p:spPr>
        <p:txBody>
          <a:bodyPr anchor="ctr">
            <a:norm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Cycle 4 </a:t>
            </a:r>
          </a:p>
          <a:p>
            <a:r>
              <a:rPr lang="fr-FR" sz="2800" dirty="0">
                <a:solidFill>
                  <a:srgbClr val="FFFFFF"/>
                </a:solidFill>
              </a:rPr>
              <a:t>Manuel Hatier 2017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endParaRPr lang="fr-FR" sz="2800" dirty="0">
              <a:solidFill>
                <a:srgbClr val="FFFFFF"/>
              </a:solidFill>
            </a:endParaRP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Joia Santucci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5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2A864-FEF9-9104-0779-DEFEFC6A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24" y="740316"/>
            <a:ext cx="11005796" cy="630419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fr-FR" sz="3200" b="1" u="sng" dirty="0"/>
              <a:t>Le programme </a:t>
            </a:r>
            <a:r>
              <a:rPr lang="fr-FR" sz="2400" dirty="0"/>
              <a:t>: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400" b="1" u="sng" dirty="0"/>
              <a:t>Thématique</a:t>
            </a:r>
            <a:r>
              <a:rPr lang="fr-FR" sz="1800" dirty="0"/>
              <a:t> : </a:t>
            </a:r>
            <a:r>
              <a:rPr lang="fr-FR" sz="2000" dirty="0"/>
              <a:t>Le vivant et son évolution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2400" b="1" u="sng" dirty="0"/>
              <a:t>Connaissances et compétences associées </a:t>
            </a:r>
            <a:r>
              <a:rPr lang="fr-FR" sz="1800" dirty="0"/>
              <a:t>: </a:t>
            </a:r>
          </a:p>
          <a:p>
            <a:pPr marL="0" indent="0">
              <a:buNone/>
            </a:pPr>
            <a:endParaRPr lang="fr-FR" sz="1800" dirty="0"/>
          </a:p>
          <a:p>
            <a:pPr algn="just">
              <a:buFontTx/>
              <a:buChar char="-"/>
            </a:pPr>
            <a:r>
              <a:rPr lang="fr-FR" sz="2000" b="1" dirty="0"/>
              <a:t>Nutrition</a:t>
            </a:r>
            <a:r>
              <a:rPr lang="fr-FR" sz="2000" dirty="0"/>
              <a:t> et </a:t>
            </a:r>
            <a:r>
              <a:rPr lang="fr-FR" sz="2000" b="1" dirty="0"/>
              <a:t>organisation </a:t>
            </a:r>
            <a:r>
              <a:rPr lang="fr-FR" sz="2000" dirty="0"/>
              <a:t>fonctionnelle à l’échelle de </a:t>
            </a:r>
            <a:r>
              <a:rPr lang="fr-FR" sz="2000" u="sng" dirty="0"/>
              <a:t>l’organisme, des organes, des tissus et des cellules. </a:t>
            </a:r>
          </a:p>
          <a:p>
            <a:pPr marL="0" indent="0" algn="just">
              <a:buNone/>
            </a:pPr>
            <a:endParaRPr lang="fr-FR" sz="2000" u="sng" dirty="0"/>
          </a:p>
          <a:p>
            <a:pPr marL="0" indent="0" algn="just">
              <a:buNone/>
            </a:pPr>
            <a:r>
              <a:rPr lang="fr-FR" sz="2000" dirty="0"/>
              <a:t>- Relier les </a:t>
            </a:r>
            <a:r>
              <a:rPr lang="fr-FR" sz="2000" b="1" dirty="0"/>
              <a:t>besoins des cellules d’une plante chlorophyllienne </a:t>
            </a:r>
            <a:r>
              <a:rPr lang="fr-FR" sz="2000" dirty="0"/>
              <a:t>(CO2, eau, sels minéraux et énergie lumineuse), les lieux de production ou de </a:t>
            </a:r>
            <a:r>
              <a:rPr lang="fr-FR" sz="2000" b="1" dirty="0"/>
              <a:t>prélèvement de matière</a:t>
            </a:r>
            <a:r>
              <a:rPr lang="fr-FR" sz="2000" dirty="0"/>
              <a:t> et </a:t>
            </a:r>
            <a:r>
              <a:rPr lang="fr-FR" sz="2000" b="1" dirty="0"/>
              <a:t>de stockage </a:t>
            </a:r>
            <a:r>
              <a:rPr lang="fr-FR" sz="2000" dirty="0"/>
              <a:t>et les systèmes de transport au sein de la plante.</a:t>
            </a:r>
            <a:endParaRPr lang="fr-FR" sz="3200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524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0C0DA9-C8C5-A78E-5439-515F3121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668" y="191007"/>
            <a:ext cx="3803824" cy="1728708"/>
          </a:xfrm>
        </p:spPr>
        <p:txBody>
          <a:bodyPr anchor="b">
            <a:normAutofit/>
          </a:bodyPr>
          <a:lstStyle/>
          <a:p>
            <a:r>
              <a:rPr lang="fr-FR" sz="4000" dirty="0"/>
              <a:t>Situation de départ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9640" y="1554355"/>
            <a:ext cx="171514" cy="171514"/>
          </a:xfrm>
          <a:custGeom>
            <a:avLst/>
            <a:gdLst>
              <a:gd name="connsiteX0" fmla="*/ 159873 w 171514"/>
              <a:gd name="connsiteY0" fmla="*/ 74116 h 171514"/>
              <a:gd name="connsiteX1" fmla="*/ 97398 w 171514"/>
              <a:gd name="connsiteY1" fmla="*/ 74116 h 171514"/>
              <a:gd name="connsiteX2" fmla="*/ 97398 w 171514"/>
              <a:gd name="connsiteY2" fmla="*/ 11641 h 171514"/>
              <a:gd name="connsiteX3" fmla="*/ 85757 w 171514"/>
              <a:gd name="connsiteY3" fmla="*/ 0 h 171514"/>
              <a:gd name="connsiteX4" fmla="*/ 74116 w 171514"/>
              <a:gd name="connsiteY4" fmla="*/ 11641 h 171514"/>
              <a:gd name="connsiteX5" fmla="*/ 74116 w 171514"/>
              <a:gd name="connsiteY5" fmla="*/ 74116 h 171514"/>
              <a:gd name="connsiteX6" fmla="*/ 11641 w 171514"/>
              <a:gd name="connsiteY6" fmla="*/ 74116 h 171514"/>
              <a:gd name="connsiteX7" fmla="*/ 0 w 171514"/>
              <a:gd name="connsiteY7" fmla="*/ 85757 h 171514"/>
              <a:gd name="connsiteX8" fmla="*/ 11641 w 171514"/>
              <a:gd name="connsiteY8" fmla="*/ 97398 h 171514"/>
              <a:gd name="connsiteX9" fmla="*/ 74116 w 171514"/>
              <a:gd name="connsiteY9" fmla="*/ 97398 h 171514"/>
              <a:gd name="connsiteX10" fmla="*/ 74116 w 171514"/>
              <a:gd name="connsiteY10" fmla="*/ 159873 h 171514"/>
              <a:gd name="connsiteX11" fmla="*/ 85757 w 171514"/>
              <a:gd name="connsiteY11" fmla="*/ 171514 h 171514"/>
              <a:gd name="connsiteX12" fmla="*/ 97398 w 171514"/>
              <a:gd name="connsiteY12" fmla="*/ 159873 h 171514"/>
              <a:gd name="connsiteX13" fmla="*/ 97398 w 171514"/>
              <a:gd name="connsiteY13" fmla="*/ 97398 h 171514"/>
              <a:gd name="connsiteX14" fmla="*/ 159873 w 171514"/>
              <a:gd name="connsiteY14" fmla="*/ 97398 h 171514"/>
              <a:gd name="connsiteX15" fmla="*/ 171514 w 171514"/>
              <a:gd name="connsiteY15" fmla="*/ 85757 h 171514"/>
              <a:gd name="connsiteX16" fmla="*/ 159873 w 171514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4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7" y="171514"/>
                </a:cubicBezTo>
                <a:cubicBezTo>
                  <a:pt x="92186" y="171514"/>
                  <a:pt x="97398" y="166302"/>
                  <a:pt x="97398" y="159873"/>
                </a:cubicBezTo>
                <a:lnTo>
                  <a:pt x="97398" y="97398"/>
                </a:lnTo>
                <a:lnTo>
                  <a:pt x="159873" y="97398"/>
                </a:lnTo>
                <a:cubicBezTo>
                  <a:pt x="166302" y="97398"/>
                  <a:pt x="171514" y="92186"/>
                  <a:pt x="171514" y="85757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221" y="183720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2095" y="2208380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30ACF-E49D-C8F4-03F8-841B91AC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910" y="1984320"/>
            <a:ext cx="5366041" cy="1180322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fr-FR" sz="2400" dirty="0"/>
              <a:t>Par où l’eau et les sels minéraux, nécessaires à a production de matière organique, entrent-ils dans la plante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46E8A4-1563-00C4-781D-B1DEB4FD2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6"/>
          <a:stretch/>
        </p:blipFill>
        <p:spPr>
          <a:xfrm>
            <a:off x="2669177" y="3164642"/>
            <a:ext cx="3552439" cy="32205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B33C88-1AA4-623F-472B-2B935A0B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9" y="728509"/>
            <a:ext cx="5871282" cy="87227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80BDC334-1086-CC10-E2D0-186A37641305}"/>
              </a:ext>
            </a:extLst>
          </p:cNvPr>
          <p:cNvSpPr txBox="1">
            <a:spLocks/>
          </p:cNvSpPr>
          <p:nvPr/>
        </p:nvSpPr>
        <p:spPr>
          <a:xfrm>
            <a:off x="6838668" y="3238925"/>
            <a:ext cx="6985437" cy="1728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Le problème </a:t>
            </a:r>
          </a:p>
          <a:p>
            <a:r>
              <a:rPr lang="fr-FR" sz="4000" dirty="0"/>
              <a:t>scientifique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C4CB541-EF52-5623-C2CC-632130496F98}"/>
              </a:ext>
            </a:extLst>
          </p:cNvPr>
          <p:cNvSpPr txBox="1">
            <a:spLocks/>
          </p:cNvSpPr>
          <p:nvPr/>
        </p:nvSpPr>
        <p:spPr>
          <a:xfrm>
            <a:off x="6651910" y="5041916"/>
            <a:ext cx="4650500" cy="1180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Quels sont les organes nécessaires à la nutrition de la plante</a:t>
            </a:r>
          </a:p>
        </p:txBody>
      </p:sp>
      <p:pic>
        <p:nvPicPr>
          <p:cNvPr id="7" name="Image 6" descr="Une image contenant texte, capture d’écran, affiche&#10;&#10;Description générée automatiquement">
            <a:extLst>
              <a:ext uri="{FF2B5EF4-FFF2-40B4-BE49-F238E27FC236}">
                <a16:creationId xmlns:a16="http://schemas.microsoft.com/office/drawing/2014/main" id="{0322DF80-D592-9F5F-E35C-D6E6CB0E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9" y="1373234"/>
            <a:ext cx="1967527" cy="32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EEF13-0C9D-5E77-0D12-B67C37DD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777" y="226902"/>
            <a:ext cx="10515600" cy="1325563"/>
          </a:xfrm>
        </p:spPr>
        <p:txBody>
          <a:bodyPr/>
          <a:lstStyle/>
          <a:p>
            <a:r>
              <a:rPr lang="fr-FR" dirty="0"/>
              <a:t>La démarche d’investigation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94C9B1-EEB2-6269-32F0-8BF15EB13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03" y="1729931"/>
            <a:ext cx="11601893" cy="5468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1- Analyse au niveau de l’organe de ce qui permet l’entrée de l’eau (doc 1 et 2)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>
                <a:sym typeface="Wingdings" panose="05000000000000000000" pitchFamily="2" charset="2"/>
              </a:rPr>
              <a:t>Analyse de document et possible observation du réel </a:t>
            </a:r>
            <a:r>
              <a:rPr lang="fr-FR" sz="2400" dirty="0">
                <a:sym typeface="Wingdings" panose="05000000000000000000" pitchFamily="2" charset="2"/>
              </a:rPr>
              <a:t>(réalisation de l’expérience du doc 2)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2- Analyse des données dans un tableau sur les surfaces d’échange au niveau des racines (doc 3)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>
                <a:sym typeface="Wingdings" panose="05000000000000000000" pitchFamily="2" charset="2"/>
              </a:rPr>
              <a:t>Analyse de données chiffrées</a:t>
            </a:r>
          </a:p>
          <a:p>
            <a:pPr marL="0" indent="0">
              <a:buNone/>
            </a:pPr>
            <a:endParaRPr lang="fr-FR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3- Analyse au niveau des cellules du lieu d’entrée de l’eau (doc 4 et 5 + vidéo)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400" b="1" dirty="0">
                <a:sym typeface="Wingdings" panose="05000000000000000000" pitchFamily="2" charset="2"/>
              </a:rPr>
              <a:t>Observation d’une coupe transversale de racine et d’un schéma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79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89539-84D8-502B-B6B0-6103CA06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39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Nature des illustrations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E8C658-D9F7-53D8-22CC-7EFF786EB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05785"/>
            <a:ext cx="3721080" cy="562764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623AC5-6527-EB08-5530-72DD4CE7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97" y="1105787"/>
            <a:ext cx="3856857" cy="56276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9DBA6C-9B5F-0C9D-46DD-729C3075742B}"/>
              </a:ext>
            </a:extLst>
          </p:cNvPr>
          <p:cNvSpPr txBox="1"/>
          <p:nvPr/>
        </p:nvSpPr>
        <p:spPr>
          <a:xfrm>
            <a:off x="4559280" y="2431348"/>
            <a:ext cx="3203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Nature assez diverse : photographies, coupes transversales, schéma, tableau, définitions, vidéos</a:t>
            </a:r>
          </a:p>
        </p:txBody>
      </p:sp>
    </p:spTree>
    <p:extLst>
      <p:ext uri="{BB962C8B-B14F-4D97-AF65-F5344CB8AC3E}">
        <p14:creationId xmlns:p14="http://schemas.microsoft.com/office/powerpoint/2010/main" val="156172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E4A64-799B-8B3F-7762-2BD4CDA2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0A59C-94C5-845F-EE70-F2DCE66D2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174" y="2551813"/>
            <a:ext cx="6689651" cy="2905421"/>
          </a:xfrm>
        </p:spPr>
        <p:txBody>
          <a:bodyPr/>
          <a:lstStyle/>
          <a:p>
            <a:r>
              <a:rPr lang="fr-FR" dirty="0"/>
              <a:t>Certains documents pourraient être plus précis par exemple le doc 3 qui parle de Racine mais montre l’appareil caulinaire</a:t>
            </a:r>
          </a:p>
        </p:txBody>
      </p:sp>
    </p:spTree>
    <p:extLst>
      <p:ext uri="{BB962C8B-B14F-4D97-AF65-F5344CB8AC3E}">
        <p14:creationId xmlns:p14="http://schemas.microsoft.com/office/powerpoint/2010/main" val="179786952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Grand écran</PresentationFormat>
  <Paragraphs>36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Univers</vt:lpstr>
      <vt:lpstr>Wingdings</vt:lpstr>
      <vt:lpstr>GradientVTI</vt:lpstr>
      <vt:lpstr>Le prélèvement de l’eau et des sels minéraux dans le sol</vt:lpstr>
      <vt:lpstr>Présentation PowerPoint</vt:lpstr>
      <vt:lpstr>Situation de départ </vt:lpstr>
      <vt:lpstr>La démarche d’investigation </vt:lpstr>
      <vt:lpstr>Nature des illustrations</vt:lpstr>
      <vt:lpstr>Remarque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prélèvement de l’eau et des sels minéraux dans le sol</dc:title>
  <dc:creator>Joia Santucci</dc:creator>
  <cp:lastModifiedBy>Joia Santucci</cp:lastModifiedBy>
  <cp:revision>3</cp:revision>
  <dcterms:created xsi:type="dcterms:W3CDTF">2024-03-18T13:07:31Z</dcterms:created>
  <dcterms:modified xsi:type="dcterms:W3CDTF">2024-03-18T13:43:20Z</dcterms:modified>
</cp:coreProperties>
</file>