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6"/>
  </p:notesMasterIdLst>
  <p:sldIdLst>
    <p:sldId id="501" r:id="rId2"/>
    <p:sldId id="502" r:id="rId3"/>
    <p:sldId id="503" r:id="rId4"/>
    <p:sldId id="504" r:id="rId5"/>
    <p:sldId id="505" r:id="rId6"/>
    <p:sldId id="506" r:id="rId7"/>
    <p:sldId id="507" r:id="rId8"/>
    <p:sldId id="508" r:id="rId9"/>
    <p:sldId id="509" r:id="rId10"/>
    <p:sldId id="510" r:id="rId11"/>
    <p:sldId id="511" r:id="rId12"/>
    <p:sldId id="512" r:id="rId13"/>
    <p:sldId id="513" r:id="rId14"/>
    <p:sldId id="514" r:id="rId15"/>
    <p:sldId id="515" r:id="rId16"/>
    <p:sldId id="516" r:id="rId17"/>
    <p:sldId id="517" r:id="rId18"/>
    <p:sldId id="518" r:id="rId19"/>
    <p:sldId id="519" r:id="rId20"/>
    <p:sldId id="520" r:id="rId21"/>
    <p:sldId id="521" r:id="rId22"/>
    <p:sldId id="522" r:id="rId23"/>
    <p:sldId id="523" r:id="rId24"/>
    <p:sldId id="524" r:id="rId25"/>
    <p:sldId id="525" r:id="rId26"/>
    <p:sldId id="526" r:id="rId27"/>
    <p:sldId id="527" r:id="rId28"/>
    <p:sldId id="528" r:id="rId29"/>
    <p:sldId id="529" r:id="rId30"/>
    <p:sldId id="530" r:id="rId31"/>
    <p:sldId id="531" r:id="rId32"/>
    <p:sldId id="532" r:id="rId33"/>
    <p:sldId id="533" r:id="rId34"/>
    <p:sldId id="534" r:id="rId35"/>
    <p:sldId id="535" r:id="rId36"/>
    <p:sldId id="536" r:id="rId37"/>
    <p:sldId id="537" r:id="rId38"/>
    <p:sldId id="538" r:id="rId39"/>
    <p:sldId id="539" r:id="rId40"/>
    <p:sldId id="540" r:id="rId41"/>
    <p:sldId id="541" r:id="rId42"/>
    <p:sldId id="542" r:id="rId43"/>
    <p:sldId id="543" r:id="rId44"/>
    <p:sldId id="544" r:id="rId45"/>
    <p:sldId id="545" r:id="rId46"/>
    <p:sldId id="546" r:id="rId47"/>
    <p:sldId id="547" r:id="rId48"/>
    <p:sldId id="548" r:id="rId49"/>
    <p:sldId id="549" r:id="rId50"/>
    <p:sldId id="550" r:id="rId51"/>
    <p:sldId id="551" r:id="rId52"/>
    <p:sldId id="552" r:id="rId53"/>
    <p:sldId id="553" r:id="rId54"/>
    <p:sldId id="554" r:id="rId55"/>
    <p:sldId id="555" r:id="rId56"/>
    <p:sldId id="556" r:id="rId57"/>
    <p:sldId id="557" r:id="rId58"/>
    <p:sldId id="558" r:id="rId59"/>
    <p:sldId id="559" r:id="rId60"/>
    <p:sldId id="560" r:id="rId61"/>
    <p:sldId id="561" r:id="rId62"/>
    <p:sldId id="562" r:id="rId63"/>
    <p:sldId id="563" r:id="rId64"/>
    <p:sldId id="564" r:id="rId65"/>
    <p:sldId id="565" r:id="rId66"/>
    <p:sldId id="566" r:id="rId67"/>
    <p:sldId id="567" r:id="rId68"/>
    <p:sldId id="568" r:id="rId69"/>
    <p:sldId id="569" r:id="rId70"/>
    <p:sldId id="570" r:id="rId71"/>
    <p:sldId id="571" r:id="rId72"/>
    <p:sldId id="572" r:id="rId73"/>
    <p:sldId id="573" r:id="rId74"/>
    <p:sldId id="574" r:id="rId75"/>
    <p:sldId id="575" r:id="rId76"/>
    <p:sldId id="576" r:id="rId77"/>
    <p:sldId id="577" r:id="rId78"/>
    <p:sldId id="578" r:id="rId79"/>
    <p:sldId id="579" r:id="rId80"/>
    <p:sldId id="580" r:id="rId81"/>
    <p:sldId id="581" r:id="rId82"/>
    <p:sldId id="582" r:id="rId83"/>
    <p:sldId id="583" r:id="rId84"/>
    <p:sldId id="584" r:id="rId85"/>
    <p:sldId id="585" r:id="rId86"/>
    <p:sldId id="586" r:id="rId87"/>
    <p:sldId id="587" r:id="rId88"/>
    <p:sldId id="588" r:id="rId89"/>
    <p:sldId id="589" r:id="rId90"/>
    <p:sldId id="590" r:id="rId91"/>
    <p:sldId id="591" r:id="rId92"/>
    <p:sldId id="592" r:id="rId93"/>
    <p:sldId id="593" r:id="rId94"/>
    <p:sldId id="594" r:id="rId95"/>
    <p:sldId id="595" r:id="rId96"/>
    <p:sldId id="596" r:id="rId97"/>
    <p:sldId id="597" r:id="rId98"/>
    <p:sldId id="598" r:id="rId99"/>
    <p:sldId id="599" r:id="rId100"/>
    <p:sldId id="600" r:id="rId101"/>
    <p:sldId id="601" r:id="rId102"/>
    <p:sldId id="602" r:id="rId103"/>
    <p:sldId id="603" r:id="rId104"/>
    <p:sldId id="604" r:id="rId105"/>
    <p:sldId id="605" r:id="rId106"/>
    <p:sldId id="606" r:id="rId107"/>
    <p:sldId id="607" r:id="rId108"/>
    <p:sldId id="608" r:id="rId109"/>
    <p:sldId id="609" r:id="rId110"/>
    <p:sldId id="610" r:id="rId111"/>
    <p:sldId id="611" r:id="rId112"/>
    <p:sldId id="612" r:id="rId113"/>
    <p:sldId id="613" r:id="rId114"/>
    <p:sldId id="614" r:id="rId115"/>
    <p:sldId id="615" r:id="rId116"/>
    <p:sldId id="616" r:id="rId117"/>
    <p:sldId id="617" r:id="rId118"/>
    <p:sldId id="618" r:id="rId119"/>
    <p:sldId id="619" r:id="rId120"/>
    <p:sldId id="620" r:id="rId121"/>
    <p:sldId id="621" r:id="rId122"/>
    <p:sldId id="622" r:id="rId123"/>
    <p:sldId id="623" r:id="rId124"/>
    <p:sldId id="624" r:id="rId125"/>
    <p:sldId id="625" r:id="rId126"/>
    <p:sldId id="626" r:id="rId127"/>
    <p:sldId id="627" r:id="rId128"/>
    <p:sldId id="628" r:id="rId129"/>
    <p:sldId id="629" r:id="rId130"/>
    <p:sldId id="630" r:id="rId131"/>
    <p:sldId id="631" r:id="rId132"/>
    <p:sldId id="632" r:id="rId133"/>
    <p:sldId id="633" r:id="rId134"/>
    <p:sldId id="634" r:id="rId1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CC26B2-59A7-42FE-AC09-F73FE9D714CC}" type="datetimeFigureOut">
              <a:rPr lang="en-GB" smtClean="0"/>
              <a:t>13/04/2023</a:t>
            </a:fld>
            <a:endParaRPr lang="en-GB"/>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55DDE8-E4F3-4E13-BA37-B368DB116574}" type="slidenum">
              <a:rPr lang="en-GB" smtClean="0"/>
              <a:t>‹N°›</a:t>
            </a:fld>
            <a:endParaRPr lang="en-GB"/>
          </a:p>
        </p:txBody>
      </p:sp>
    </p:spTree>
    <p:extLst>
      <p:ext uri="{BB962C8B-B14F-4D97-AF65-F5344CB8AC3E}">
        <p14:creationId xmlns:p14="http://schemas.microsoft.com/office/powerpoint/2010/main" val="1085827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polytechnique-insights.com/tribunes/energie/lhydrogene-dans-les-transports-10-questions-pour-sy-reperer/#note-17" TargetMode="External"/><Relationship Id="rId2" Type="http://schemas.openxmlformats.org/officeDocument/2006/relationships/slide" Target="../slides/slide67.xml"/><Relationship Id="rId1" Type="http://schemas.openxmlformats.org/officeDocument/2006/relationships/notesMaster" Target="../notesMasters/notesMaster1.xml"/><Relationship Id="rId6" Type="http://schemas.openxmlformats.org/officeDocument/2006/relationships/hyperlink" Target="https://www.polytechnique-insights.com/tribunes/energie/lhydrogene-dans-les-transports-10-questions-pour-sy-reperer/#note-20" TargetMode="External"/><Relationship Id="rId5" Type="http://schemas.openxmlformats.org/officeDocument/2006/relationships/hyperlink" Target="https://www.polytechnique-insights.com/tribunes/energie/lhydrogene-dans-les-transports-10-questions-pour-sy-reperer/#note-19" TargetMode="External"/><Relationship Id="rId4" Type="http://schemas.openxmlformats.org/officeDocument/2006/relationships/hyperlink" Target="https://www.polytechnique-insights.com/tribunes/energie/lhydrogene-dans-les-transports-10-questions-pour-sy-reperer/#note-18"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t>The unequal distribution of household carbon footprints in Europe and its link to sustainability</a:t>
            </a:r>
          </a:p>
          <a:p>
            <a:endParaRPr lang="en-GB" dirty="0"/>
          </a:p>
        </p:txBody>
      </p:sp>
      <p:sp>
        <p:nvSpPr>
          <p:cNvPr id="4" name="Espace réservé du numéro de diapositive 3"/>
          <p:cNvSpPr>
            <a:spLocks noGrp="1"/>
          </p:cNvSpPr>
          <p:nvPr>
            <p:ph type="sldNum" sz="quarter" idx="10"/>
          </p:nvPr>
        </p:nvSpPr>
        <p:spPr/>
        <p:txBody>
          <a:bodyPr/>
          <a:lstStyle/>
          <a:p>
            <a:fld id="{45717B53-3804-4548-91F3-A97B66A5A88F}" type="slidenum">
              <a:rPr lang="en-GB" smtClean="0"/>
              <a:t>16</a:t>
            </a:fld>
            <a:endParaRPr lang="en-GB"/>
          </a:p>
        </p:txBody>
      </p:sp>
    </p:spTree>
    <p:extLst>
      <p:ext uri="{BB962C8B-B14F-4D97-AF65-F5344CB8AC3E}">
        <p14:creationId xmlns:p14="http://schemas.microsoft.com/office/powerpoint/2010/main" val="36272320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Scénarios M1</a:t>
            </a:r>
            <a:r>
              <a:rPr lang="fr-FR" baseline="0" dirty="0" smtClean="0"/>
              <a:t>  : Développement très important des énergies renouvelables réparties de manière diffuse sur le territoire national et en grande partie porté par la filière photovoltaïque. Cet essor </a:t>
            </a:r>
            <a:r>
              <a:rPr lang="fr-FR" baseline="0" dirty="0" err="1" smtClean="0"/>
              <a:t>soustend</a:t>
            </a:r>
            <a:r>
              <a:rPr lang="fr-FR" baseline="0" dirty="0" smtClean="0"/>
              <a:t> une mobilisation forte des acteurs locaux participatifs et des collectivités locales. </a:t>
            </a:r>
            <a:endParaRPr lang="en-GB" dirty="0"/>
          </a:p>
        </p:txBody>
      </p:sp>
      <p:sp>
        <p:nvSpPr>
          <p:cNvPr id="4" name="Espace réservé du numéro de diapositive 3"/>
          <p:cNvSpPr>
            <a:spLocks noGrp="1"/>
          </p:cNvSpPr>
          <p:nvPr>
            <p:ph type="sldNum" sz="quarter" idx="10"/>
          </p:nvPr>
        </p:nvSpPr>
        <p:spPr/>
        <p:txBody>
          <a:bodyPr/>
          <a:lstStyle/>
          <a:p>
            <a:fld id="{45717B53-3804-4548-91F3-A97B66A5A88F}" type="slidenum">
              <a:rPr lang="en-GB" smtClean="0"/>
              <a:t>33</a:t>
            </a:fld>
            <a:endParaRPr lang="en-GB"/>
          </a:p>
        </p:txBody>
      </p:sp>
    </p:spTree>
    <p:extLst>
      <p:ext uri="{BB962C8B-B14F-4D97-AF65-F5344CB8AC3E}">
        <p14:creationId xmlns:p14="http://schemas.microsoft.com/office/powerpoint/2010/main" val="41617200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600" dirty="0" smtClean="0"/>
              <a:t>Le scénario M0, visant une sortie du nucléaire en 2050, représente un défi industriel majeur dans la mesure où les rythmes de développement des énergies renouvelables dépassent largement les performances cumulées de l’Allemagne sur les renouvelables terrestres et du Royaume-Uni sur l’éolien en mer au cours des dernières années. Même dans le scénario « sobriété », les rythmes nécessaires pour le scénario M0 demeurent très élevés. Il en va de même pour les scénarios M1 (pour le solaire) et M23 (pour l’éolien en mer). </a:t>
            </a:r>
          </a:p>
          <a:p>
            <a:endParaRPr lang="fr-FR" sz="600" dirty="0" smtClean="0"/>
          </a:p>
          <a:p>
            <a:r>
              <a:rPr lang="fr-FR" sz="600" dirty="0" smtClean="0"/>
              <a:t>Même un scénario de relance du nucléaire avec un programme minimal de six réacteurs implique d’atteindre des rythmes de déploiement des renouvelables particulièrement élevés. </a:t>
            </a:r>
          </a:p>
          <a:p>
            <a:endParaRPr lang="fr-FR" sz="600" dirty="0" smtClean="0"/>
          </a:p>
          <a:p>
            <a:r>
              <a:rPr lang="fr-FR" sz="600" dirty="0" smtClean="0"/>
              <a:t>Les scénarios N2 et N03, qui reposent sur le maintien durable d’un parc nucléaire important, sont pour leur part compatibles avec des rythmes de mise en service proches des moyennes historiques nationales (pour l’éolien terrestre) ou des trajectoires de la PPE des prochaines années, lesquelles prévoient une accélération (pour le solaire et l’éolien en mer). Aujourd’hui toutefois, ces ambitions françaises ne sont pas pleinement concrétisées dans les faits : les scénarios N2 et N03 supposent eux aussi un volontarisme pour l’installation des énergies renouvelables.</a:t>
            </a:r>
          </a:p>
          <a:p>
            <a:r>
              <a:rPr lang="fr-FR" sz="600" dirty="0" smtClean="0"/>
              <a:t>« Pour la France, les analyses techniques montrent que se passer du nucléaire ajoute une contrainte très forte sur l’atteinte de la neutralité carbone. Cette contrainte ne pourrait être levée qu’en accélérant largement le rythme de développement de l’éolien et du solaire, en activant l’intégralité des leviers de sobriété mentionnés dans le scénario de RTE, ou encore en renonçant à certaines caractéristiques de la SNBC comme la recherche d’une grande indépendance énergétique (soit en ayant recours à des imports de produits énergétiques bas-carbone en supposant qu’ils puissent être produits ailleurs) »</a:t>
            </a:r>
            <a:endParaRPr lang="en-GB" sz="600" dirty="0"/>
          </a:p>
        </p:txBody>
      </p:sp>
      <p:sp>
        <p:nvSpPr>
          <p:cNvPr id="4" name="Espace réservé du numéro de diapositive 3"/>
          <p:cNvSpPr>
            <a:spLocks noGrp="1"/>
          </p:cNvSpPr>
          <p:nvPr>
            <p:ph type="sldNum" sz="quarter" idx="10"/>
          </p:nvPr>
        </p:nvSpPr>
        <p:spPr/>
        <p:txBody>
          <a:bodyPr/>
          <a:lstStyle/>
          <a:p>
            <a:fld id="{45717B53-3804-4548-91F3-A97B66A5A88F}" type="slidenum">
              <a:rPr lang="en-GB" smtClean="0"/>
              <a:t>36</a:t>
            </a:fld>
            <a:endParaRPr lang="en-GB"/>
          </a:p>
        </p:txBody>
      </p:sp>
    </p:spTree>
    <p:extLst>
      <p:ext uri="{BB962C8B-B14F-4D97-AF65-F5344CB8AC3E}">
        <p14:creationId xmlns:p14="http://schemas.microsoft.com/office/powerpoint/2010/main" val="23733482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200" b="0" i="0" u="none" strike="noStrike" kern="1200" baseline="0" dirty="0" smtClean="0">
              <a:solidFill>
                <a:schemeClr val="tx1"/>
              </a:solidFill>
              <a:latin typeface="+mn-lt"/>
              <a:ea typeface="+mn-ea"/>
              <a:cs typeface="+mn-cs"/>
            </a:endParaRPr>
          </a:p>
          <a:p>
            <a:endParaRPr lang="fr-FR" sz="1200" b="0" i="0" u="none" strike="noStrike" kern="1200" baseline="0" dirty="0" smtClean="0">
              <a:solidFill>
                <a:schemeClr val="tx1"/>
              </a:solidFill>
              <a:latin typeface="+mn-lt"/>
              <a:ea typeface="+mn-ea"/>
              <a:cs typeface="+mn-cs"/>
            </a:endParaRPr>
          </a:p>
          <a:p>
            <a:r>
              <a:rPr lang="fr-FR" sz="1200" b="0" i="0" u="none" strike="noStrike" kern="1200" baseline="0" dirty="0" smtClean="0">
                <a:solidFill>
                  <a:schemeClr val="tx1"/>
                </a:solidFill>
                <a:latin typeface="+mn-lt"/>
                <a:ea typeface="+mn-ea"/>
                <a:cs typeface="+mn-cs"/>
              </a:rPr>
              <a:t>La concertation sur les </a:t>
            </a:r>
            <a:r>
              <a:rPr lang="fr-FR" sz="1200" b="0" i="1" u="none" strike="noStrike" kern="1200" baseline="0" dirty="0" smtClean="0">
                <a:solidFill>
                  <a:schemeClr val="tx1"/>
                </a:solidFill>
                <a:latin typeface="+mn-lt"/>
                <a:ea typeface="+mn-ea"/>
                <a:cs typeface="+mn-cs"/>
              </a:rPr>
              <a:t>Futurs énergétiques 2050 </a:t>
            </a:r>
            <a:r>
              <a:rPr lang="fr-FR" sz="1200" b="0" i="0" u="none" strike="noStrike" kern="1200" baseline="0" dirty="0" smtClean="0">
                <a:solidFill>
                  <a:schemeClr val="tx1"/>
                </a:solidFill>
                <a:latin typeface="+mn-lt"/>
                <a:ea typeface="+mn-ea"/>
                <a:cs typeface="+mn-cs"/>
              </a:rPr>
              <a:t>a mis en lumière que la France n’était dans tous les cas pas en capacité, à la date actuelle, de construire des réacteurs nucléaires au même rythme que durant les années 1980. donc un tout nucléaire ne serais pas </a:t>
            </a:r>
            <a:r>
              <a:rPr lang="fr-FR" sz="1200" b="0" i="0" u="none" strike="noStrike" kern="1200" baseline="0" dirty="0" err="1" smtClean="0">
                <a:solidFill>
                  <a:schemeClr val="tx1"/>
                </a:solidFill>
                <a:latin typeface="+mn-lt"/>
                <a:ea typeface="+mn-ea"/>
                <a:cs typeface="+mn-cs"/>
              </a:rPr>
              <a:t>enviseagable</a:t>
            </a:r>
            <a:r>
              <a:rPr lang="fr-FR" sz="1200" b="0" i="0" u="none" strike="noStrike" kern="1200" baseline="0" dirty="0" smtClean="0">
                <a:solidFill>
                  <a:schemeClr val="tx1"/>
                </a:solidFill>
                <a:latin typeface="+mn-lt"/>
                <a:ea typeface="+mn-ea"/>
                <a:cs typeface="+mn-cs"/>
              </a:rPr>
              <a:t> </a:t>
            </a:r>
          </a:p>
          <a:p>
            <a:endParaRPr lang="en-GB" dirty="0" smtClean="0"/>
          </a:p>
          <a:p>
            <a:endParaRPr lang="en-GB" dirty="0"/>
          </a:p>
        </p:txBody>
      </p:sp>
      <p:sp>
        <p:nvSpPr>
          <p:cNvPr id="4" name="Espace réservé du numéro de diapositive 3"/>
          <p:cNvSpPr>
            <a:spLocks noGrp="1"/>
          </p:cNvSpPr>
          <p:nvPr>
            <p:ph type="sldNum" sz="quarter" idx="10"/>
          </p:nvPr>
        </p:nvSpPr>
        <p:spPr/>
        <p:txBody>
          <a:bodyPr/>
          <a:lstStyle/>
          <a:p>
            <a:fld id="{45717B53-3804-4548-91F3-A97B66A5A88F}" type="slidenum">
              <a:rPr lang="en-GB" smtClean="0"/>
              <a:t>38</a:t>
            </a:fld>
            <a:endParaRPr lang="en-GB"/>
          </a:p>
        </p:txBody>
      </p:sp>
    </p:spTree>
    <p:extLst>
      <p:ext uri="{BB962C8B-B14F-4D97-AF65-F5344CB8AC3E}">
        <p14:creationId xmlns:p14="http://schemas.microsoft.com/office/powerpoint/2010/main" val="6652754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10"/>
          </p:nvPr>
        </p:nvSpPr>
        <p:spPr/>
        <p:txBody>
          <a:bodyPr/>
          <a:lstStyle/>
          <a:p>
            <a:fld id="{45717B53-3804-4548-91F3-A97B66A5A88F}" type="slidenum">
              <a:rPr lang="en-GB" smtClean="0"/>
              <a:t>41</a:t>
            </a:fld>
            <a:endParaRPr lang="en-GB"/>
          </a:p>
        </p:txBody>
      </p:sp>
    </p:spTree>
    <p:extLst>
      <p:ext uri="{BB962C8B-B14F-4D97-AF65-F5344CB8AC3E}">
        <p14:creationId xmlns:p14="http://schemas.microsoft.com/office/powerpoint/2010/main" val="41982481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10"/>
          </p:nvPr>
        </p:nvSpPr>
        <p:spPr/>
        <p:txBody>
          <a:bodyPr/>
          <a:lstStyle/>
          <a:p>
            <a:fld id="{45717B53-3804-4548-91F3-A97B66A5A88F}" type="slidenum">
              <a:rPr lang="en-GB" smtClean="0"/>
              <a:t>42</a:t>
            </a:fld>
            <a:endParaRPr lang="en-GB"/>
          </a:p>
        </p:txBody>
      </p:sp>
    </p:spTree>
    <p:extLst>
      <p:ext uri="{BB962C8B-B14F-4D97-AF65-F5344CB8AC3E}">
        <p14:creationId xmlns:p14="http://schemas.microsoft.com/office/powerpoint/2010/main" val="3714872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0" i="0" u="none" strike="noStrike" kern="1200" baseline="0" dirty="0" smtClean="0">
                <a:solidFill>
                  <a:schemeClr val="tx1"/>
                </a:solidFill>
                <a:latin typeface="+mn-lt"/>
                <a:ea typeface="+mn-ea"/>
                <a:cs typeface="+mn-cs"/>
              </a:rPr>
              <a:t>Le graphite est un élément indispensable de l’anode de la batterie lithium-ion. Le secteur des batteries consomme environ 9 % de la production</a:t>
            </a:r>
          </a:p>
          <a:p>
            <a:r>
              <a:rPr lang="fr-FR" sz="1200" b="0" i="0" u="none" strike="noStrike" kern="1200" baseline="0" dirty="0" smtClean="0">
                <a:solidFill>
                  <a:schemeClr val="tx1"/>
                </a:solidFill>
                <a:latin typeface="+mn-lt"/>
                <a:ea typeface="+mn-ea"/>
                <a:cs typeface="+mn-cs"/>
              </a:rPr>
              <a:t>mondiale actuellement. Le principal secteur consommateur de graphite aujourd’hui reste la </a:t>
            </a:r>
            <a:r>
              <a:rPr lang="en-GB" sz="1200" b="0" i="0" u="none" strike="noStrike" kern="1200" baseline="0" dirty="0" err="1" smtClean="0">
                <a:solidFill>
                  <a:schemeClr val="tx1"/>
                </a:solidFill>
                <a:latin typeface="+mn-lt"/>
                <a:ea typeface="+mn-ea"/>
                <a:cs typeface="+mn-cs"/>
              </a:rPr>
              <a:t>sidérurgie</a:t>
            </a:r>
            <a:endParaRPr lang="en-GB" dirty="0"/>
          </a:p>
        </p:txBody>
      </p:sp>
      <p:sp>
        <p:nvSpPr>
          <p:cNvPr id="4" name="Espace réservé du numéro de diapositive 3"/>
          <p:cNvSpPr>
            <a:spLocks noGrp="1"/>
          </p:cNvSpPr>
          <p:nvPr>
            <p:ph type="sldNum" sz="quarter" idx="10"/>
          </p:nvPr>
        </p:nvSpPr>
        <p:spPr/>
        <p:txBody>
          <a:bodyPr/>
          <a:lstStyle/>
          <a:p>
            <a:fld id="{45717B53-3804-4548-91F3-A97B66A5A88F}" type="slidenum">
              <a:rPr lang="en-GB" smtClean="0"/>
              <a:t>45</a:t>
            </a:fld>
            <a:endParaRPr lang="en-GB"/>
          </a:p>
        </p:txBody>
      </p:sp>
    </p:spTree>
    <p:extLst>
      <p:ext uri="{BB962C8B-B14F-4D97-AF65-F5344CB8AC3E}">
        <p14:creationId xmlns:p14="http://schemas.microsoft.com/office/powerpoint/2010/main" val="17077027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Les filières de production d’électricité à partir de biomasse solide ou de biogaz sont considérées comme des moyens bas-carbone dans la mesure où le CO2 émis au cours de la combustion dans les centrales est d’origine biogénique, c’est-à-dire capté par les plantes et arbres sur leur cycle de vie. Pour des cultures gérées de manière durable, le bilan carbone sur l’ensemble du cycle de vie est donc considéré comme neutre (le carbone fixé par les plantes est réémis lors de la combustion).</a:t>
            </a:r>
            <a:endParaRPr lang="en-GB" dirty="0"/>
          </a:p>
        </p:txBody>
      </p:sp>
      <p:sp>
        <p:nvSpPr>
          <p:cNvPr id="4" name="Espace réservé du numéro de diapositive 3"/>
          <p:cNvSpPr>
            <a:spLocks noGrp="1"/>
          </p:cNvSpPr>
          <p:nvPr>
            <p:ph type="sldNum" sz="quarter" idx="10"/>
          </p:nvPr>
        </p:nvSpPr>
        <p:spPr/>
        <p:txBody>
          <a:bodyPr/>
          <a:lstStyle/>
          <a:p>
            <a:fld id="{45717B53-3804-4548-91F3-A97B66A5A88F}" type="slidenum">
              <a:rPr lang="en-GB" smtClean="0"/>
              <a:t>55</a:t>
            </a:fld>
            <a:endParaRPr lang="en-GB"/>
          </a:p>
        </p:txBody>
      </p:sp>
    </p:spTree>
    <p:extLst>
      <p:ext uri="{BB962C8B-B14F-4D97-AF65-F5344CB8AC3E}">
        <p14:creationId xmlns:p14="http://schemas.microsoft.com/office/powerpoint/2010/main" val="24102698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10"/>
          </p:nvPr>
        </p:nvSpPr>
        <p:spPr/>
        <p:txBody>
          <a:bodyPr/>
          <a:lstStyle/>
          <a:p>
            <a:fld id="{45717B53-3804-4548-91F3-A97B66A5A88F}" type="slidenum">
              <a:rPr lang="en-GB" smtClean="0"/>
              <a:t>58</a:t>
            </a:fld>
            <a:endParaRPr lang="en-GB"/>
          </a:p>
        </p:txBody>
      </p:sp>
    </p:spTree>
    <p:extLst>
      <p:ext uri="{BB962C8B-B14F-4D97-AF65-F5344CB8AC3E}">
        <p14:creationId xmlns:p14="http://schemas.microsoft.com/office/powerpoint/2010/main" val="28930682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10"/>
          </p:nvPr>
        </p:nvSpPr>
        <p:spPr/>
        <p:txBody>
          <a:bodyPr/>
          <a:lstStyle/>
          <a:p>
            <a:fld id="{45717B53-3804-4548-91F3-A97B66A5A88F}" type="slidenum">
              <a:rPr lang="en-GB" smtClean="0"/>
              <a:t>59</a:t>
            </a:fld>
            <a:endParaRPr lang="en-GB"/>
          </a:p>
        </p:txBody>
      </p:sp>
    </p:spTree>
    <p:extLst>
      <p:ext uri="{BB962C8B-B14F-4D97-AF65-F5344CB8AC3E}">
        <p14:creationId xmlns:p14="http://schemas.microsoft.com/office/powerpoint/2010/main" val="32255127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10"/>
          </p:nvPr>
        </p:nvSpPr>
        <p:spPr/>
        <p:txBody>
          <a:bodyPr/>
          <a:lstStyle/>
          <a:p>
            <a:fld id="{45717B53-3804-4548-91F3-A97B66A5A88F}" type="slidenum">
              <a:rPr lang="en-GB" smtClean="0"/>
              <a:t>60</a:t>
            </a:fld>
            <a:endParaRPr lang="en-GB"/>
          </a:p>
        </p:txBody>
      </p:sp>
    </p:spTree>
    <p:extLst>
      <p:ext uri="{BB962C8B-B14F-4D97-AF65-F5344CB8AC3E}">
        <p14:creationId xmlns:p14="http://schemas.microsoft.com/office/powerpoint/2010/main" val="3512987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t>The unequal distribution of household carbon footprints in Europe and its link to sustainability</a:t>
            </a:r>
          </a:p>
          <a:p>
            <a:endParaRPr lang="en-GB" dirty="0"/>
          </a:p>
        </p:txBody>
      </p:sp>
      <p:sp>
        <p:nvSpPr>
          <p:cNvPr id="4" name="Espace réservé du numéro de diapositive 3"/>
          <p:cNvSpPr>
            <a:spLocks noGrp="1"/>
          </p:cNvSpPr>
          <p:nvPr>
            <p:ph type="sldNum" sz="quarter" idx="10"/>
          </p:nvPr>
        </p:nvSpPr>
        <p:spPr/>
        <p:txBody>
          <a:bodyPr/>
          <a:lstStyle/>
          <a:p>
            <a:fld id="{45717B53-3804-4548-91F3-A97B66A5A88F}" type="slidenum">
              <a:rPr lang="en-GB" smtClean="0"/>
              <a:t>17</a:t>
            </a:fld>
            <a:endParaRPr lang="en-GB"/>
          </a:p>
        </p:txBody>
      </p:sp>
    </p:spTree>
    <p:extLst>
      <p:ext uri="{BB962C8B-B14F-4D97-AF65-F5344CB8AC3E}">
        <p14:creationId xmlns:p14="http://schemas.microsoft.com/office/powerpoint/2010/main" val="22749458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10"/>
          </p:nvPr>
        </p:nvSpPr>
        <p:spPr/>
        <p:txBody>
          <a:bodyPr/>
          <a:lstStyle/>
          <a:p>
            <a:fld id="{45717B53-3804-4548-91F3-A97B66A5A88F}" type="slidenum">
              <a:rPr lang="en-GB" smtClean="0"/>
              <a:t>61</a:t>
            </a:fld>
            <a:endParaRPr lang="en-GB"/>
          </a:p>
        </p:txBody>
      </p:sp>
    </p:spTree>
    <p:extLst>
      <p:ext uri="{BB962C8B-B14F-4D97-AF65-F5344CB8AC3E}">
        <p14:creationId xmlns:p14="http://schemas.microsoft.com/office/powerpoint/2010/main" val="42234248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10"/>
          </p:nvPr>
        </p:nvSpPr>
        <p:spPr/>
        <p:txBody>
          <a:bodyPr/>
          <a:lstStyle/>
          <a:p>
            <a:fld id="{45717B53-3804-4548-91F3-A97B66A5A88F}" type="slidenum">
              <a:rPr lang="en-GB" smtClean="0"/>
              <a:t>62</a:t>
            </a:fld>
            <a:endParaRPr lang="en-GB"/>
          </a:p>
        </p:txBody>
      </p:sp>
    </p:spTree>
    <p:extLst>
      <p:ext uri="{BB962C8B-B14F-4D97-AF65-F5344CB8AC3E}">
        <p14:creationId xmlns:p14="http://schemas.microsoft.com/office/powerpoint/2010/main" val="24967456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10"/>
          </p:nvPr>
        </p:nvSpPr>
        <p:spPr/>
        <p:txBody>
          <a:bodyPr/>
          <a:lstStyle/>
          <a:p>
            <a:fld id="{45717B53-3804-4548-91F3-A97B66A5A88F}" type="slidenum">
              <a:rPr lang="en-GB" smtClean="0"/>
              <a:t>64</a:t>
            </a:fld>
            <a:endParaRPr lang="en-GB"/>
          </a:p>
        </p:txBody>
      </p:sp>
    </p:spTree>
    <p:extLst>
      <p:ext uri="{BB962C8B-B14F-4D97-AF65-F5344CB8AC3E}">
        <p14:creationId xmlns:p14="http://schemas.microsoft.com/office/powerpoint/2010/main" val="34703301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10"/>
          </p:nvPr>
        </p:nvSpPr>
        <p:spPr/>
        <p:txBody>
          <a:bodyPr/>
          <a:lstStyle/>
          <a:p>
            <a:fld id="{45717B53-3804-4548-91F3-A97B66A5A88F}" type="slidenum">
              <a:rPr lang="en-GB" smtClean="0"/>
              <a:t>65</a:t>
            </a:fld>
            <a:endParaRPr lang="en-GB"/>
          </a:p>
        </p:txBody>
      </p:sp>
    </p:spTree>
    <p:extLst>
      <p:ext uri="{BB962C8B-B14F-4D97-AF65-F5344CB8AC3E}">
        <p14:creationId xmlns:p14="http://schemas.microsoft.com/office/powerpoint/2010/main" val="25018067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10"/>
          </p:nvPr>
        </p:nvSpPr>
        <p:spPr/>
        <p:txBody>
          <a:bodyPr/>
          <a:lstStyle/>
          <a:p>
            <a:fld id="{45717B53-3804-4548-91F3-A97B66A5A88F}" type="slidenum">
              <a:rPr lang="en-GB" smtClean="0"/>
              <a:t>66</a:t>
            </a:fld>
            <a:endParaRPr lang="en-GB"/>
          </a:p>
        </p:txBody>
      </p:sp>
    </p:spTree>
    <p:extLst>
      <p:ext uri="{BB962C8B-B14F-4D97-AF65-F5344CB8AC3E}">
        <p14:creationId xmlns:p14="http://schemas.microsoft.com/office/powerpoint/2010/main" val="2224739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effectLst/>
              </a:rPr>
              <a:t>Sur les vecteurs électriques et hydrogène, le rendement énergétique de l’hydrogène est moins bon que l’utilisation directe de l’électricité dans un véhicule électrique à batteries</a:t>
            </a:r>
            <a:r>
              <a:rPr lang="fr-FR" baseline="30000" dirty="0" smtClean="0">
                <a:effectLst/>
                <a:hlinkClick r:id="rId3"/>
              </a:rPr>
              <a:t>17</a:t>
            </a:r>
            <a:r>
              <a:rPr lang="fr-FR" dirty="0" smtClean="0">
                <a:effectLst/>
              </a:rPr>
              <a:t>. Il est en effet possible d’utiliser l’hydrogène dans un véhicule de 2 manières : soit comme combustible dans un moteur thermique à hydrogène, bien moins efficace que les moteurs électriques ; soit en retransformant l’hydrogène en électricité via une pile à combustible située dans le véhicule, pour ensuite utiliser cette électricité dans un moteur électrique. Dans ce second cas, et au vu des pertes énergétiques de ces transformations, il faut environ 2,3 fois plus d’électricité pour faire rouler un véhicule à hydrogène que pour un véhicule électrique</a:t>
            </a:r>
            <a:r>
              <a:rPr lang="fr-FR" baseline="30000" dirty="0" smtClean="0">
                <a:effectLst/>
                <a:hlinkClick r:id="rId4"/>
              </a:rPr>
              <a:t>18</a:t>
            </a:r>
            <a:r>
              <a:rPr lang="fr-FR" dirty="0" smtClean="0">
                <a:effectLst/>
              </a:rPr>
              <a:t>,</a:t>
            </a:r>
            <a:r>
              <a:rPr lang="fr-FR" baseline="30000" dirty="0" smtClean="0">
                <a:effectLst/>
                <a:hlinkClick r:id="rId5"/>
              </a:rPr>
              <a:t>19</a:t>
            </a:r>
            <a:r>
              <a:rPr lang="fr-FR" dirty="0" smtClean="0">
                <a:effectLst/>
              </a:rPr>
              <a:t>.</a:t>
            </a:r>
          </a:p>
          <a:p>
            <a:r>
              <a:rPr lang="fr-FR" dirty="0" smtClean="0">
                <a:effectLst/>
              </a:rPr>
              <a:t>Cette moindre efficacité démultiplie les coûts en électricité, ainsi que les émissions à l’usage des véhicules si l’électricité utilisée n’est pas très faiblement carbonée. Elle implique aussi de plus grands volumes d’électricité pour </a:t>
            </a:r>
            <a:r>
              <a:rPr lang="fr-FR" dirty="0" err="1" smtClean="0">
                <a:effectLst/>
              </a:rPr>
              <a:t>décarboner</a:t>
            </a:r>
            <a:r>
              <a:rPr lang="fr-FR" dirty="0" smtClean="0">
                <a:effectLst/>
              </a:rPr>
              <a:t> les transports. Ainsi, </a:t>
            </a:r>
            <a:r>
              <a:rPr lang="fr-FR" dirty="0" err="1" smtClean="0">
                <a:effectLst/>
              </a:rPr>
              <a:t>décarboner</a:t>
            </a:r>
            <a:r>
              <a:rPr lang="fr-FR" dirty="0" smtClean="0">
                <a:effectLst/>
              </a:rPr>
              <a:t> l’ensemble des transports terrestres (voitures, poids lourds, bus et cars, trains…) en Europe via les véhicules électriques nécessiterait l’équivalent de 43 % de l’électricité produite en 2015, et 108 % dans le cas de véhicules à hydrogène. Des chiffres qui augmentent encore en considérant la navigation et l’aérien</a:t>
            </a:r>
            <a:r>
              <a:rPr lang="fr-FR" baseline="30000" dirty="0" smtClean="0">
                <a:effectLst/>
                <a:hlinkClick r:id="rId6"/>
              </a:rPr>
              <a:t>20</a:t>
            </a:r>
            <a:r>
              <a:rPr lang="fr-FR" dirty="0" smtClean="0">
                <a:effectLst/>
              </a:rPr>
              <a:t>.</a:t>
            </a:r>
          </a:p>
          <a:p>
            <a:endParaRPr lang="en-GB" dirty="0"/>
          </a:p>
        </p:txBody>
      </p:sp>
      <p:sp>
        <p:nvSpPr>
          <p:cNvPr id="4" name="Espace réservé du numéro de diapositive 3"/>
          <p:cNvSpPr>
            <a:spLocks noGrp="1"/>
          </p:cNvSpPr>
          <p:nvPr>
            <p:ph type="sldNum" sz="quarter" idx="10"/>
          </p:nvPr>
        </p:nvSpPr>
        <p:spPr/>
        <p:txBody>
          <a:bodyPr/>
          <a:lstStyle/>
          <a:p>
            <a:fld id="{45717B53-3804-4548-91F3-A97B66A5A88F}" type="slidenum">
              <a:rPr lang="en-GB" smtClean="0"/>
              <a:t>67</a:t>
            </a:fld>
            <a:endParaRPr lang="en-GB"/>
          </a:p>
        </p:txBody>
      </p:sp>
    </p:spTree>
    <p:extLst>
      <p:ext uri="{BB962C8B-B14F-4D97-AF65-F5344CB8AC3E}">
        <p14:creationId xmlns:p14="http://schemas.microsoft.com/office/powerpoint/2010/main" val="38998237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Le cas lithium : si on veut faire la transition la France va puiser au</a:t>
            </a:r>
            <a:r>
              <a:rPr lang="fr-FR" baseline="0" dirty="0" smtClean="0"/>
              <a:t> moins 2% des ressources de lithium (connu actuellement) pour juste faire transition automobile (principalement véhicule </a:t>
            </a:r>
            <a:r>
              <a:rPr lang="fr-FR" baseline="0" dirty="0" err="1" smtClean="0"/>
              <a:t>indiv</a:t>
            </a:r>
            <a:r>
              <a:rPr lang="fr-FR" baseline="0" dirty="0" smtClean="0"/>
              <a:t>) </a:t>
            </a:r>
          </a:p>
          <a:p>
            <a:r>
              <a:rPr lang="fr-FR" baseline="0" dirty="0" smtClean="0"/>
              <a:t>Par conséquent il faut rajouter  à cela au moins 1% pour les autres besoins dans l’industrie et autres et prendre les autres pays en considération ! Cela impliqué nécessaire de sobriété et de </a:t>
            </a:r>
            <a:r>
              <a:rPr lang="fr-FR" baseline="0" dirty="0" err="1" smtClean="0"/>
              <a:t>diversifer</a:t>
            </a:r>
            <a:r>
              <a:rPr lang="fr-FR" baseline="0" dirty="0" smtClean="0"/>
              <a:t> les technologies avec les batteries LFP</a:t>
            </a:r>
            <a:endParaRPr lang="en-GB" dirty="0"/>
          </a:p>
        </p:txBody>
      </p:sp>
      <p:sp>
        <p:nvSpPr>
          <p:cNvPr id="4" name="Espace réservé du numéro de diapositive 3"/>
          <p:cNvSpPr>
            <a:spLocks noGrp="1"/>
          </p:cNvSpPr>
          <p:nvPr>
            <p:ph type="sldNum" sz="quarter" idx="10"/>
          </p:nvPr>
        </p:nvSpPr>
        <p:spPr/>
        <p:txBody>
          <a:bodyPr/>
          <a:lstStyle/>
          <a:p>
            <a:fld id="{BA67BC83-44C3-4978-AC7E-BDA370FDD82E}" type="slidenum">
              <a:rPr lang="en-GB" smtClean="0"/>
              <a:t>71</a:t>
            </a:fld>
            <a:endParaRPr lang="en-GB" dirty="0"/>
          </a:p>
        </p:txBody>
      </p:sp>
    </p:spTree>
    <p:extLst>
      <p:ext uri="{BB962C8B-B14F-4D97-AF65-F5344CB8AC3E}">
        <p14:creationId xmlns:p14="http://schemas.microsoft.com/office/powerpoint/2010/main" val="38972659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ctr"/>
            <a:r>
              <a:rPr lang="fr-FR" sz="400" dirty="0" smtClean="0">
                <a:solidFill>
                  <a:srgbClr val="FF0000"/>
                </a:solidFill>
                <a:latin typeface="Tahoma" panose="020B0604030504040204" pitchFamily="34" charset="0"/>
                <a:ea typeface="Tahoma" panose="020B0604030504040204" pitchFamily="34" charset="0"/>
                <a:cs typeface="Tahoma" panose="020B0604030504040204" pitchFamily="34" charset="0"/>
              </a:rPr>
              <a:t>n plus de déconstruire revenir à </a:t>
            </a:r>
            <a:r>
              <a:rPr lang="fr-FR" sz="400"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Cypher</a:t>
            </a:r>
            <a:r>
              <a:rPr lang="fr-FR" sz="400" dirty="0" smtClean="0">
                <a:solidFill>
                  <a:srgbClr val="FF0000"/>
                </a:solidFill>
                <a:latin typeface="Tahoma" panose="020B0604030504040204" pitchFamily="34" charset="0"/>
                <a:ea typeface="Tahoma" panose="020B0604030504040204" pitchFamily="34" charset="0"/>
                <a:cs typeface="Tahoma" panose="020B0604030504040204" pitchFamily="34" charset="0"/>
              </a:rPr>
              <a:t> dans Matrix : pourquoi c’est compliqué de s’extirper de tout cela</a:t>
            </a:r>
          </a:p>
          <a:p>
            <a:pPr algn="ctr"/>
            <a:r>
              <a:rPr lang="fr-FR" sz="400" dirty="0" smtClean="0">
                <a:solidFill>
                  <a:srgbClr val="FF0000"/>
                </a:solidFill>
                <a:latin typeface="Tahoma" panose="020B0604030504040204" pitchFamily="34" charset="0"/>
                <a:ea typeface="Tahoma" panose="020B0604030504040204" pitchFamily="34" charset="0"/>
                <a:cs typeface="Tahoma" panose="020B0604030504040204" pitchFamily="34" charset="0"/>
              </a:rPr>
              <a:t>Point sur le groupe / son entourage / remplacer ses plaisirs par d’autres</a:t>
            </a:r>
          </a:p>
          <a:p>
            <a:pPr algn="ctr"/>
            <a:r>
              <a:rPr lang="fr-FR" sz="400" dirty="0" smtClean="0">
                <a:solidFill>
                  <a:srgbClr val="FF0000"/>
                </a:solidFill>
                <a:latin typeface="Tahoma" panose="020B0604030504040204" pitchFamily="34" charset="0"/>
                <a:ea typeface="Tahoma" panose="020B0604030504040204" pitchFamily="34" charset="0"/>
                <a:cs typeface="Tahoma" panose="020B0604030504040204" pitchFamily="34" charset="0"/>
              </a:rPr>
              <a:t>Point sur </a:t>
            </a:r>
            <a:r>
              <a:rPr lang="fr-FR" sz="400"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ecotopia</a:t>
            </a:r>
            <a:r>
              <a:rPr lang="fr-FR" sz="400" dirty="0" smtClean="0">
                <a:solidFill>
                  <a:srgbClr val="FF0000"/>
                </a:solidFill>
                <a:latin typeface="Tahoma" panose="020B0604030504040204" pitchFamily="34" charset="0"/>
                <a:ea typeface="Tahoma" panose="020B0604030504040204" pitchFamily="34" charset="0"/>
                <a:cs typeface="Tahoma" panose="020B0604030504040204" pitchFamily="34" charset="0"/>
              </a:rPr>
              <a:t> et la place à l’imaginaire : plateforme imago tv </a:t>
            </a:r>
            <a:endParaRPr lang="en-GB" sz="400"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a:p>
            <a:endParaRPr lang="en-GB" sz="600" dirty="0"/>
          </a:p>
        </p:txBody>
      </p:sp>
      <p:sp>
        <p:nvSpPr>
          <p:cNvPr id="4" name="Espace réservé du numéro de diapositive 3"/>
          <p:cNvSpPr>
            <a:spLocks noGrp="1"/>
          </p:cNvSpPr>
          <p:nvPr>
            <p:ph type="sldNum" sz="quarter" idx="10"/>
          </p:nvPr>
        </p:nvSpPr>
        <p:spPr/>
        <p:txBody>
          <a:bodyPr/>
          <a:lstStyle/>
          <a:p>
            <a:fld id="{45717B53-3804-4548-91F3-A97B66A5A88F}" type="slidenum">
              <a:rPr lang="en-GB" smtClean="0"/>
              <a:t>85</a:t>
            </a:fld>
            <a:endParaRPr lang="en-GB"/>
          </a:p>
        </p:txBody>
      </p:sp>
    </p:spTree>
    <p:extLst>
      <p:ext uri="{BB962C8B-B14F-4D97-AF65-F5344CB8AC3E}">
        <p14:creationId xmlns:p14="http://schemas.microsoft.com/office/powerpoint/2010/main" val="34103762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10"/>
          </p:nvPr>
        </p:nvSpPr>
        <p:spPr/>
        <p:txBody>
          <a:bodyPr/>
          <a:lstStyle/>
          <a:p>
            <a:fld id="{8B34D41B-A2CA-465F-A9C1-08E3C7772EE9}" type="slidenum">
              <a:rPr lang="en-GB" smtClean="0"/>
              <a:t>89</a:t>
            </a:fld>
            <a:endParaRPr lang="en-GB"/>
          </a:p>
        </p:txBody>
      </p:sp>
    </p:spTree>
    <p:extLst>
      <p:ext uri="{BB962C8B-B14F-4D97-AF65-F5344CB8AC3E}">
        <p14:creationId xmlns:p14="http://schemas.microsoft.com/office/powerpoint/2010/main" val="19891565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10"/>
          </p:nvPr>
        </p:nvSpPr>
        <p:spPr/>
        <p:txBody>
          <a:bodyPr/>
          <a:lstStyle/>
          <a:p>
            <a:fld id="{8B34D41B-A2CA-465F-A9C1-08E3C7772EE9}" type="slidenum">
              <a:rPr lang="en-GB" smtClean="0"/>
              <a:t>92</a:t>
            </a:fld>
            <a:endParaRPr lang="en-GB"/>
          </a:p>
        </p:txBody>
      </p:sp>
    </p:spTree>
    <p:extLst>
      <p:ext uri="{BB962C8B-B14F-4D97-AF65-F5344CB8AC3E}">
        <p14:creationId xmlns:p14="http://schemas.microsoft.com/office/powerpoint/2010/main" val="1831601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smtClean="0"/>
              <a:t>https://www.edf.fr/groupe-edf/espaces-dedies/l-energie-de-a-a-z/tout-sur-l-energie/produire-de-l-electricite/le-nucleaire-en-chiffres</a:t>
            </a:r>
            <a:endParaRPr lang="en-GB" dirty="0"/>
          </a:p>
        </p:txBody>
      </p:sp>
      <p:sp>
        <p:nvSpPr>
          <p:cNvPr id="4" name="Espace réservé du numéro de diapositive 3"/>
          <p:cNvSpPr>
            <a:spLocks noGrp="1"/>
          </p:cNvSpPr>
          <p:nvPr>
            <p:ph type="sldNum" sz="quarter" idx="10"/>
          </p:nvPr>
        </p:nvSpPr>
        <p:spPr/>
        <p:txBody>
          <a:bodyPr/>
          <a:lstStyle/>
          <a:p>
            <a:fld id="{45717B53-3804-4548-91F3-A97B66A5A88F}" type="slidenum">
              <a:rPr lang="en-GB" smtClean="0"/>
              <a:t>22</a:t>
            </a:fld>
            <a:endParaRPr lang="en-GB"/>
          </a:p>
        </p:txBody>
      </p:sp>
    </p:spTree>
    <p:extLst>
      <p:ext uri="{BB962C8B-B14F-4D97-AF65-F5344CB8AC3E}">
        <p14:creationId xmlns:p14="http://schemas.microsoft.com/office/powerpoint/2010/main" val="5030089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10"/>
          </p:nvPr>
        </p:nvSpPr>
        <p:spPr/>
        <p:txBody>
          <a:bodyPr/>
          <a:lstStyle/>
          <a:p>
            <a:fld id="{8B34D41B-A2CA-465F-A9C1-08E3C7772EE9}" type="slidenum">
              <a:rPr lang="en-GB" smtClean="0"/>
              <a:t>93</a:t>
            </a:fld>
            <a:endParaRPr lang="en-GB"/>
          </a:p>
        </p:txBody>
      </p:sp>
    </p:spTree>
    <p:extLst>
      <p:ext uri="{BB962C8B-B14F-4D97-AF65-F5344CB8AC3E}">
        <p14:creationId xmlns:p14="http://schemas.microsoft.com/office/powerpoint/2010/main" val="17009801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10"/>
          </p:nvPr>
        </p:nvSpPr>
        <p:spPr/>
        <p:txBody>
          <a:bodyPr/>
          <a:lstStyle/>
          <a:p>
            <a:fld id="{8B34D41B-A2CA-465F-A9C1-08E3C7772EE9}" type="slidenum">
              <a:rPr lang="en-GB" smtClean="0"/>
              <a:t>94</a:t>
            </a:fld>
            <a:endParaRPr lang="en-GB"/>
          </a:p>
        </p:txBody>
      </p:sp>
    </p:spTree>
    <p:extLst>
      <p:ext uri="{BB962C8B-B14F-4D97-AF65-F5344CB8AC3E}">
        <p14:creationId xmlns:p14="http://schemas.microsoft.com/office/powerpoint/2010/main" val="25606065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Higher levels of ideology represent identifying as left or liberal. Gender is coded 0, male; 1, female. Geometrical centres of the diamond shapes represent mean values and end-points represent ±95% CI.</a:t>
            </a:r>
          </a:p>
          <a:p>
            <a:endParaRPr lang="en-GB" dirty="0"/>
          </a:p>
        </p:txBody>
      </p:sp>
      <p:sp>
        <p:nvSpPr>
          <p:cNvPr id="4" name="Espace réservé du numéro de diapositive 3"/>
          <p:cNvSpPr>
            <a:spLocks noGrp="1"/>
          </p:cNvSpPr>
          <p:nvPr>
            <p:ph type="sldNum" sz="quarter" idx="10"/>
          </p:nvPr>
        </p:nvSpPr>
        <p:spPr/>
        <p:txBody>
          <a:bodyPr/>
          <a:lstStyle/>
          <a:p>
            <a:fld id="{45717B53-3804-4548-91F3-A97B66A5A88F}" type="slidenum">
              <a:rPr lang="en-GB" smtClean="0"/>
              <a:t>119</a:t>
            </a:fld>
            <a:endParaRPr lang="en-GB"/>
          </a:p>
        </p:txBody>
      </p:sp>
    </p:spTree>
    <p:extLst>
      <p:ext uri="{BB962C8B-B14F-4D97-AF65-F5344CB8AC3E}">
        <p14:creationId xmlns:p14="http://schemas.microsoft.com/office/powerpoint/2010/main" val="5925620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Higher levels of ideology represent identifying as left or liberal. Gender is coded 0, male; 1, female. Geometrical centres of the diamond shapes represent mean values and end-points represent ±95% CI.</a:t>
            </a:r>
          </a:p>
          <a:p>
            <a:endParaRPr lang="en-GB" dirty="0"/>
          </a:p>
        </p:txBody>
      </p:sp>
      <p:sp>
        <p:nvSpPr>
          <p:cNvPr id="4" name="Espace réservé du numéro de diapositive 3"/>
          <p:cNvSpPr>
            <a:spLocks noGrp="1"/>
          </p:cNvSpPr>
          <p:nvPr>
            <p:ph type="sldNum" sz="quarter" idx="10"/>
          </p:nvPr>
        </p:nvSpPr>
        <p:spPr/>
        <p:txBody>
          <a:bodyPr/>
          <a:lstStyle/>
          <a:p>
            <a:fld id="{45717B53-3804-4548-91F3-A97B66A5A88F}" type="slidenum">
              <a:rPr lang="en-GB" smtClean="0"/>
              <a:t>120</a:t>
            </a:fld>
            <a:endParaRPr lang="en-GB"/>
          </a:p>
        </p:txBody>
      </p:sp>
    </p:spTree>
    <p:extLst>
      <p:ext uri="{BB962C8B-B14F-4D97-AF65-F5344CB8AC3E}">
        <p14:creationId xmlns:p14="http://schemas.microsoft.com/office/powerpoint/2010/main" val="40670448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smtClean="0"/>
              <a:t>https://librairie.ademe.fr/cadic/6529/transitions2050-synthese.pdf?modal=false</a:t>
            </a:r>
            <a:endParaRPr lang="en-GB" dirty="0"/>
          </a:p>
        </p:txBody>
      </p:sp>
      <p:sp>
        <p:nvSpPr>
          <p:cNvPr id="4" name="Espace réservé du numéro de diapositive 3"/>
          <p:cNvSpPr>
            <a:spLocks noGrp="1"/>
          </p:cNvSpPr>
          <p:nvPr>
            <p:ph type="sldNum" sz="quarter" idx="10"/>
          </p:nvPr>
        </p:nvSpPr>
        <p:spPr/>
        <p:txBody>
          <a:bodyPr/>
          <a:lstStyle/>
          <a:p>
            <a:fld id="{45717B53-3804-4548-91F3-A97B66A5A88F}" type="slidenum">
              <a:rPr lang="en-GB" smtClean="0"/>
              <a:t>129</a:t>
            </a:fld>
            <a:endParaRPr lang="en-GB"/>
          </a:p>
        </p:txBody>
      </p:sp>
    </p:spTree>
    <p:extLst>
      <p:ext uri="{BB962C8B-B14F-4D97-AF65-F5344CB8AC3E}">
        <p14:creationId xmlns:p14="http://schemas.microsoft.com/office/powerpoint/2010/main" val="21800264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https://theconversation.com/la-sobriete-au-dela-du-progres-technique-et-des-changements-de-comportement-individuels-185019</a:t>
            </a:r>
          </a:p>
          <a:p>
            <a:endParaRPr lang="en-GB" dirty="0"/>
          </a:p>
        </p:txBody>
      </p:sp>
      <p:sp>
        <p:nvSpPr>
          <p:cNvPr id="4" name="Espace réservé du numéro de diapositive 3"/>
          <p:cNvSpPr>
            <a:spLocks noGrp="1"/>
          </p:cNvSpPr>
          <p:nvPr>
            <p:ph type="sldNum" sz="quarter" idx="10"/>
          </p:nvPr>
        </p:nvSpPr>
        <p:spPr/>
        <p:txBody>
          <a:bodyPr/>
          <a:lstStyle/>
          <a:p>
            <a:fld id="{45717B53-3804-4548-91F3-A97B66A5A88F}" type="slidenum">
              <a:rPr lang="en-GB" smtClean="0"/>
              <a:t>130</a:t>
            </a:fld>
            <a:endParaRPr lang="en-GB"/>
          </a:p>
        </p:txBody>
      </p:sp>
    </p:spTree>
    <p:extLst>
      <p:ext uri="{BB962C8B-B14F-4D97-AF65-F5344CB8AC3E}">
        <p14:creationId xmlns:p14="http://schemas.microsoft.com/office/powerpoint/2010/main" val="1302765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smtClean="0"/>
              <a:t>Turbine à Combustion = TAC</a:t>
            </a:r>
          </a:p>
          <a:p>
            <a:r>
              <a:rPr lang="en-GB" dirty="0" smtClean="0"/>
              <a:t>Cycle </a:t>
            </a:r>
            <a:r>
              <a:rPr lang="en-GB" dirty="0" err="1" smtClean="0"/>
              <a:t>Combiné</a:t>
            </a:r>
            <a:r>
              <a:rPr lang="en-GB" dirty="0" smtClean="0"/>
              <a:t> </a:t>
            </a:r>
            <a:r>
              <a:rPr lang="en-GB" i="1" dirty="0" err="1" smtClean="0"/>
              <a:t>Gaz</a:t>
            </a:r>
            <a:r>
              <a:rPr lang="en-GB" i="1" dirty="0" smtClean="0"/>
              <a:t> = CCG</a:t>
            </a:r>
            <a:endParaRPr lang="en-GB" dirty="0"/>
          </a:p>
        </p:txBody>
      </p:sp>
      <p:sp>
        <p:nvSpPr>
          <p:cNvPr id="4" name="Espace réservé du numéro de diapositive 3"/>
          <p:cNvSpPr>
            <a:spLocks noGrp="1"/>
          </p:cNvSpPr>
          <p:nvPr>
            <p:ph type="sldNum" sz="quarter" idx="10"/>
          </p:nvPr>
        </p:nvSpPr>
        <p:spPr/>
        <p:txBody>
          <a:bodyPr/>
          <a:lstStyle/>
          <a:p>
            <a:fld id="{45717B53-3804-4548-91F3-A97B66A5A88F}" type="slidenum">
              <a:rPr lang="en-GB" smtClean="0"/>
              <a:t>25</a:t>
            </a:fld>
            <a:endParaRPr lang="en-GB"/>
          </a:p>
        </p:txBody>
      </p:sp>
    </p:spTree>
    <p:extLst>
      <p:ext uri="{BB962C8B-B14F-4D97-AF65-F5344CB8AC3E}">
        <p14:creationId xmlns:p14="http://schemas.microsoft.com/office/powerpoint/2010/main" val="2799521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smtClean="0"/>
              <a:t>Turbine à Combustion = TAC</a:t>
            </a:r>
          </a:p>
          <a:p>
            <a:r>
              <a:rPr lang="en-GB" dirty="0" smtClean="0"/>
              <a:t>Cycle </a:t>
            </a:r>
            <a:r>
              <a:rPr lang="en-GB" dirty="0" err="1" smtClean="0"/>
              <a:t>Combiné</a:t>
            </a:r>
            <a:r>
              <a:rPr lang="en-GB" dirty="0" smtClean="0"/>
              <a:t> </a:t>
            </a:r>
            <a:r>
              <a:rPr lang="en-GB" i="1" dirty="0" err="1" smtClean="0"/>
              <a:t>Gaz</a:t>
            </a:r>
            <a:r>
              <a:rPr lang="en-GB" i="1" dirty="0" smtClean="0"/>
              <a:t> = CCG</a:t>
            </a:r>
            <a:endParaRPr lang="en-GB" dirty="0"/>
          </a:p>
        </p:txBody>
      </p:sp>
      <p:sp>
        <p:nvSpPr>
          <p:cNvPr id="4" name="Espace réservé du numéro de diapositive 3"/>
          <p:cNvSpPr>
            <a:spLocks noGrp="1"/>
          </p:cNvSpPr>
          <p:nvPr>
            <p:ph type="sldNum" sz="quarter" idx="10"/>
          </p:nvPr>
        </p:nvSpPr>
        <p:spPr/>
        <p:txBody>
          <a:bodyPr/>
          <a:lstStyle/>
          <a:p>
            <a:fld id="{45717B53-3804-4548-91F3-A97B66A5A88F}" type="slidenum">
              <a:rPr lang="en-GB" smtClean="0"/>
              <a:t>26</a:t>
            </a:fld>
            <a:endParaRPr lang="en-GB"/>
          </a:p>
        </p:txBody>
      </p:sp>
    </p:spTree>
    <p:extLst>
      <p:ext uri="{BB962C8B-B14F-4D97-AF65-F5344CB8AC3E}">
        <p14:creationId xmlns:p14="http://schemas.microsoft.com/office/powerpoint/2010/main" val="3921462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smtClean="0"/>
              <a:t>Turbine à Combustion = TAC</a:t>
            </a:r>
          </a:p>
          <a:p>
            <a:r>
              <a:rPr lang="en-GB" dirty="0" smtClean="0"/>
              <a:t>Cycle </a:t>
            </a:r>
            <a:r>
              <a:rPr lang="en-GB" dirty="0" err="1" smtClean="0"/>
              <a:t>Combiné</a:t>
            </a:r>
            <a:r>
              <a:rPr lang="en-GB" dirty="0" smtClean="0"/>
              <a:t> </a:t>
            </a:r>
            <a:r>
              <a:rPr lang="en-GB" i="1" dirty="0" err="1" smtClean="0"/>
              <a:t>Gaz</a:t>
            </a:r>
            <a:r>
              <a:rPr lang="en-GB" i="1" dirty="0" smtClean="0"/>
              <a:t> = CCG</a:t>
            </a:r>
            <a:endParaRPr lang="en-GB" dirty="0"/>
          </a:p>
        </p:txBody>
      </p:sp>
      <p:sp>
        <p:nvSpPr>
          <p:cNvPr id="4" name="Espace réservé du numéro de diapositive 3"/>
          <p:cNvSpPr>
            <a:spLocks noGrp="1"/>
          </p:cNvSpPr>
          <p:nvPr>
            <p:ph type="sldNum" sz="quarter" idx="10"/>
          </p:nvPr>
        </p:nvSpPr>
        <p:spPr/>
        <p:txBody>
          <a:bodyPr/>
          <a:lstStyle/>
          <a:p>
            <a:fld id="{45717B53-3804-4548-91F3-A97B66A5A88F}" type="slidenum">
              <a:rPr lang="en-GB" smtClean="0"/>
              <a:t>27</a:t>
            </a:fld>
            <a:endParaRPr lang="en-GB"/>
          </a:p>
        </p:txBody>
      </p:sp>
    </p:spTree>
    <p:extLst>
      <p:ext uri="{BB962C8B-B14F-4D97-AF65-F5344CB8AC3E}">
        <p14:creationId xmlns:p14="http://schemas.microsoft.com/office/powerpoint/2010/main" val="14858546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0" i="0" u="none" strike="noStrike" kern="1200" baseline="0" dirty="0" smtClean="0">
                <a:solidFill>
                  <a:schemeClr val="tx1"/>
                </a:solidFill>
                <a:latin typeface="+mn-lt"/>
                <a:ea typeface="+mn-ea"/>
                <a:cs typeface="+mn-cs"/>
              </a:rPr>
              <a:t>La concertation sur les </a:t>
            </a:r>
            <a:r>
              <a:rPr lang="fr-FR" sz="1200" b="0" i="1" u="none" strike="noStrike" kern="1200" baseline="0" dirty="0" smtClean="0">
                <a:solidFill>
                  <a:schemeClr val="tx1"/>
                </a:solidFill>
                <a:latin typeface="+mn-lt"/>
                <a:ea typeface="+mn-ea"/>
                <a:cs typeface="+mn-cs"/>
              </a:rPr>
              <a:t>Futurs énergétiques 2050 </a:t>
            </a:r>
            <a:r>
              <a:rPr lang="fr-FR" sz="1200" b="0" i="0" u="none" strike="noStrike" kern="1200" baseline="0" dirty="0" smtClean="0">
                <a:solidFill>
                  <a:schemeClr val="tx1"/>
                </a:solidFill>
                <a:latin typeface="+mn-lt"/>
                <a:ea typeface="+mn-ea"/>
                <a:cs typeface="+mn-cs"/>
              </a:rPr>
              <a:t>a mis en lumière que la France n’était dans tous les cas pas en capacité, à la date actuelle, de construire des réacteurs nucléaires au même rythme que durant les années 1980. donc un tout nucléaire ne serais pas </a:t>
            </a:r>
            <a:r>
              <a:rPr lang="fr-FR" sz="1200" b="0" i="0" u="none" strike="noStrike" kern="1200" baseline="0" dirty="0" err="1" smtClean="0">
                <a:solidFill>
                  <a:schemeClr val="tx1"/>
                </a:solidFill>
                <a:latin typeface="+mn-lt"/>
                <a:ea typeface="+mn-ea"/>
                <a:cs typeface="+mn-cs"/>
              </a:rPr>
              <a:t>enviseagable</a:t>
            </a:r>
            <a:r>
              <a:rPr lang="fr-FR" sz="1200" b="0" i="0" u="none" strike="noStrike" kern="1200" baseline="0" dirty="0" smtClean="0">
                <a:solidFill>
                  <a:schemeClr val="tx1"/>
                </a:solidFill>
                <a:latin typeface="+mn-lt"/>
                <a:ea typeface="+mn-ea"/>
                <a:cs typeface="+mn-cs"/>
              </a:rPr>
              <a:t> </a:t>
            </a:r>
          </a:p>
          <a:p>
            <a:endParaRPr lang="en-GB" dirty="0"/>
          </a:p>
        </p:txBody>
      </p:sp>
      <p:sp>
        <p:nvSpPr>
          <p:cNvPr id="4" name="Espace réservé du numéro de diapositive 3"/>
          <p:cNvSpPr>
            <a:spLocks noGrp="1"/>
          </p:cNvSpPr>
          <p:nvPr>
            <p:ph type="sldNum" sz="quarter" idx="10"/>
          </p:nvPr>
        </p:nvSpPr>
        <p:spPr/>
        <p:txBody>
          <a:bodyPr/>
          <a:lstStyle/>
          <a:p>
            <a:fld id="{45717B53-3804-4548-91F3-A97B66A5A88F}" type="slidenum">
              <a:rPr lang="en-GB" smtClean="0"/>
              <a:t>30</a:t>
            </a:fld>
            <a:endParaRPr lang="en-GB"/>
          </a:p>
        </p:txBody>
      </p:sp>
    </p:spTree>
    <p:extLst>
      <p:ext uri="{BB962C8B-B14F-4D97-AF65-F5344CB8AC3E}">
        <p14:creationId xmlns:p14="http://schemas.microsoft.com/office/powerpoint/2010/main" val="4039323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10"/>
          </p:nvPr>
        </p:nvSpPr>
        <p:spPr/>
        <p:txBody>
          <a:bodyPr/>
          <a:lstStyle/>
          <a:p>
            <a:fld id="{45717B53-3804-4548-91F3-A97B66A5A88F}" type="slidenum">
              <a:rPr lang="en-GB" smtClean="0"/>
              <a:t>31</a:t>
            </a:fld>
            <a:endParaRPr lang="en-GB"/>
          </a:p>
        </p:txBody>
      </p:sp>
    </p:spTree>
    <p:extLst>
      <p:ext uri="{BB962C8B-B14F-4D97-AF65-F5344CB8AC3E}">
        <p14:creationId xmlns:p14="http://schemas.microsoft.com/office/powerpoint/2010/main" val="30304780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Scénarios M1</a:t>
            </a:r>
            <a:r>
              <a:rPr lang="fr-FR" baseline="0" dirty="0" smtClean="0"/>
              <a:t>  : Développement très important des énergies renouvelables réparties de manière diffuse sur le territoire national et en grande partie porté par la filière photovoltaïque. Cet essor </a:t>
            </a:r>
            <a:r>
              <a:rPr lang="fr-FR" baseline="0" dirty="0" err="1" smtClean="0"/>
              <a:t>soustend</a:t>
            </a:r>
            <a:r>
              <a:rPr lang="fr-FR" baseline="0" dirty="0" smtClean="0"/>
              <a:t> une mobilisation forte des acteurs locaux participatifs et des collectivités locales. </a:t>
            </a:r>
            <a:endParaRPr lang="en-GB" dirty="0"/>
          </a:p>
        </p:txBody>
      </p:sp>
      <p:sp>
        <p:nvSpPr>
          <p:cNvPr id="4" name="Espace réservé du numéro de diapositive 3"/>
          <p:cNvSpPr>
            <a:spLocks noGrp="1"/>
          </p:cNvSpPr>
          <p:nvPr>
            <p:ph type="sldNum" sz="quarter" idx="10"/>
          </p:nvPr>
        </p:nvSpPr>
        <p:spPr/>
        <p:txBody>
          <a:bodyPr/>
          <a:lstStyle/>
          <a:p>
            <a:fld id="{45717B53-3804-4548-91F3-A97B66A5A88F}" type="slidenum">
              <a:rPr lang="en-GB" smtClean="0"/>
              <a:t>32</a:t>
            </a:fld>
            <a:endParaRPr lang="en-GB"/>
          </a:p>
        </p:txBody>
      </p:sp>
    </p:spTree>
    <p:extLst>
      <p:ext uri="{BB962C8B-B14F-4D97-AF65-F5344CB8AC3E}">
        <p14:creationId xmlns:p14="http://schemas.microsoft.com/office/powerpoint/2010/main" val="39489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en-GB"/>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en-GB"/>
          </a:p>
        </p:txBody>
      </p:sp>
      <p:sp>
        <p:nvSpPr>
          <p:cNvPr id="4" name="Espace réservé de la date 3"/>
          <p:cNvSpPr>
            <a:spLocks noGrp="1"/>
          </p:cNvSpPr>
          <p:nvPr>
            <p:ph type="dt" sz="half" idx="10"/>
          </p:nvPr>
        </p:nvSpPr>
        <p:spPr/>
        <p:txBody>
          <a:bodyPr/>
          <a:lstStyle/>
          <a:p>
            <a:fld id="{1E1C0C45-E03C-49C2-9927-FEB324CD6FC3}" type="datetimeFigureOut">
              <a:rPr lang="en-GB" smtClean="0"/>
              <a:t>13/04/2023</a:t>
            </a:fld>
            <a:endParaRPr lang="en-GB"/>
          </a:p>
        </p:txBody>
      </p:sp>
      <p:sp>
        <p:nvSpPr>
          <p:cNvPr id="5" name="Espace réservé du pied de page 4"/>
          <p:cNvSpPr>
            <a:spLocks noGrp="1"/>
          </p:cNvSpPr>
          <p:nvPr>
            <p:ph type="ftr" sz="quarter" idx="11"/>
          </p:nvPr>
        </p:nvSpPr>
        <p:spPr/>
        <p:txBody>
          <a:bodyPr/>
          <a:lstStyle/>
          <a:p>
            <a:endParaRPr lang="en-GB"/>
          </a:p>
        </p:txBody>
      </p:sp>
      <p:sp>
        <p:nvSpPr>
          <p:cNvPr id="6" name="Espace réservé du numéro de diapositive 5"/>
          <p:cNvSpPr>
            <a:spLocks noGrp="1"/>
          </p:cNvSpPr>
          <p:nvPr>
            <p:ph type="sldNum" sz="quarter" idx="12"/>
          </p:nvPr>
        </p:nvSpPr>
        <p:spPr/>
        <p:txBody>
          <a:bodyPr/>
          <a:lstStyle/>
          <a:p>
            <a:fld id="{BB36BF21-9A27-4299-813E-E6E35211CBFD}" type="slidenum">
              <a:rPr lang="en-GB" smtClean="0"/>
              <a:t>‹N°›</a:t>
            </a:fld>
            <a:endParaRPr lang="en-GB"/>
          </a:p>
        </p:txBody>
      </p:sp>
    </p:spTree>
    <p:extLst>
      <p:ext uri="{BB962C8B-B14F-4D97-AF65-F5344CB8AC3E}">
        <p14:creationId xmlns:p14="http://schemas.microsoft.com/office/powerpoint/2010/main" val="33751148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GB"/>
          </a:p>
        </p:txBody>
      </p:sp>
      <p:sp>
        <p:nvSpPr>
          <p:cNvPr id="3" name="Espace réservé du texte vertical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4" name="Espace réservé de la date 3"/>
          <p:cNvSpPr>
            <a:spLocks noGrp="1"/>
          </p:cNvSpPr>
          <p:nvPr>
            <p:ph type="dt" sz="half" idx="10"/>
          </p:nvPr>
        </p:nvSpPr>
        <p:spPr/>
        <p:txBody>
          <a:bodyPr/>
          <a:lstStyle/>
          <a:p>
            <a:fld id="{1E1C0C45-E03C-49C2-9927-FEB324CD6FC3}" type="datetimeFigureOut">
              <a:rPr lang="en-GB" smtClean="0"/>
              <a:t>13/04/2023</a:t>
            </a:fld>
            <a:endParaRPr lang="en-GB"/>
          </a:p>
        </p:txBody>
      </p:sp>
      <p:sp>
        <p:nvSpPr>
          <p:cNvPr id="5" name="Espace réservé du pied de page 4"/>
          <p:cNvSpPr>
            <a:spLocks noGrp="1"/>
          </p:cNvSpPr>
          <p:nvPr>
            <p:ph type="ftr" sz="quarter" idx="11"/>
          </p:nvPr>
        </p:nvSpPr>
        <p:spPr/>
        <p:txBody>
          <a:bodyPr/>
          <a:lstStyle/>
          <a:p>
            <a:endParaRPr lang="en-GB"/>
          </a:p>
        </p:txBody>
      </p:sp>
      <p:sp>
        <p:nvSpPr>
          <p:cNvPr id="6" name="Espace réservé du numéro de diapositive 5"/>
          <p:cNvSpPr>
            <a:spLocks noGrp="1"/>
          </p:cNvSpPr>
          <p:nvPr>
            <p:ph type="sldNum" sz="quarter" idx="12"/>
          </p:nvPr>
        </p:nvSpPr>
        <p:spPr/>
        <p:txBody>
          <a:bodyPr/>
          <a:lstStyle/>
          <a:p>
            <a:fld id="{BB36BF21-9A27-4299-813E-E6E35211CBFD}" type="slidenum">
              <a:rPr lang="en-GB" smtClean="0"/>
              <a:t>‹N°›</a:t>
            </a:fld>
            <a:endParaRPr lang="en-GB"/>
          </a:p>
        </p:txBody>
      </p:sp>
    </p:spTree>
    <p:extLst>
      <p:ext uri="{BB962C8B-B14F-4D97-AF65-F5344CB8AC3E}">
        <p14:creationId xmlns:p14="http://schemas.microsoft.com/office/powerpoint/2010/main" val="9886147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en-GB"/>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4" name="Espace réservé de la date 3"/>
          <p:cNvSpPr>
            <a:spLocks noGrp="1"/>
          </p:cNvSpPr>
          <p:nvPr>
            <p:ph type="dt" sz="half" idx="10"/>
          </p:nvPr>
        </p:nvSpPr>
        <p:spPr/>
        <p:txBody>
          <a:bodyPr/>
          <a:lstStyle/>
          <a:p>
            <a:fld id="{1E1C0C45-E03C-49C2-9927-FEB324CD6FC3}" type="datetimeFigureOut">
              <a:rPr lang="en-GB" smtClean="0"/>
              <a:t>13/04/2023</a:t>
            </a:fld>
            <a:endParaRPr lang="en-GB"/>
          </a:p>
        </p:txBody>
      </p:sp>
      <p:sp>
        <p:nvSpPr>
          <p:cNvPr id="5" name="Espace réservé du pied de page 4"/>
          <p:cNvSpPr>
            <a:spLocks noGrp="1"/>
          </p:cNvSpPr>
          <p:nvPr>
            <p:ph type="ftr" sz="quarter" idx="11"/>
          </p:nvPr>
        </p:nvSpPr>
        <p:spPr/>
        <p:txBody>
          <a:bodyPr/>
          <a:lstStyle/>
          <a:p>
            <a:endParaRPr lang="en-GB"/>
          </a:p>
        </p:txBody>
      </p:sp>
      <p:sp>
        <p:nvSpPr>
          <p:cNvPr id="6" name="Espace réservé du numéro de diapositive 5"/>
          <p:cNvSpPr>
            <a:spLocks noGrp="1"/>
          </p:cNvSpPr>
          <p:nvPr>
            <p:ph type="sldNum" sz="quarter" idx="12"/>
          </p:nvPr>
        </p:nvSpPr>
        <p:spPr/>
        <p:txBody>
          <a:bodyPr/>
          <a:lstStyle/>
          <a:p>
            <a:fld id="{BB36BF21-9A27-4299-813E-E6E35211CBFD}" type="slidenum">
              <a:rPr lang="en-GB" smtClean="0"/>
              <a:t>‹N°›</a:t>
            </a:fld>
            <a:endParaRPr lang="en-GB"/>
          </a:p>
        </p:txBody>
      </p:sp>
    </p:spTree>
    <p:extLst>
      <p:ext uri="{BB962C8B-B14F-4D97-AF65-F5344CB8AC3E}">
        <p14:creationId xmlns:p14="http://schemas.microsoft.com/office/powerpoint/2010/main" val="320679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GB"/>
          </a:p>
        </p:txBody>
      </p:sp>
      <p:sp>
        <p:nvSpPr>
          <p:cNvPr id="3" name="Espace réservé du contenu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4" name="Espace réservé de la date 3"/>
          <p:cNvSpPr>
            <a:spLocks noGrp="1"/>
          </p:cNvSpPr>
          <p:nvPr>
            <p:ph type="dt" sz="half" idx="10"/>
          </p:nvPr>
        </p:nvSpPr>
        <p:spPr/>
        <p:txBody>
          <a:bodyPr/>
          <a:lstStyle/>
          <a:p>
            <a:fld id="{1E1C0C45-E03C-49C2-9927-FEB324CD6FC3}" type="datetimeFigureOut">
              <a:rPr lang="en-GB" smtClean="0"/>
              <a:t>13/04/2023</a:t>
            </a:fld>
            <a:endParaRPr lang="en-GB"/>
          </a:p>
        </p:txBody>
      </p:sp>
      <p:sp>
        <p:nvSpPr>
          <p:cNvPr id="5" name="Espace réservé du pied de page 4"/>
          <p:cNvSpPr>
            <a:spLocks noGrp="1"/>
          </p:cNvSpPr>
          <p:nvPr>
            <p:ph type="ftr" sz="quarter" idx="11"/>
          </p:nvPr>
        </p:nvSpPr>
        <p:spPr/>
        <p:txBody>
          <a:bodyPr/>
          <a:lstStyle/>
          <a:p>
            <a:endParaRPr lang="en-GB"/>
          </a:p>
        </p:txBody>
      </p:sp>
      <p:sp>
        <p:nvSpPr>
          <p:cNvPr id="6" name="Espace réservé du numéro de diapositive 5"/>
          <p:cNvSpPr>
            <a:spLocks noGrp="1"/>
          </p:cNvSpPr>
          <p:nvPr>
            <p:ph type="sldNum" sz="quarter" idx="12"/>
          </p:nvPr>
        </p:nvSpPr>
        <p:spPr/>
        <p:txBody>
          <a:bodyPr/>
          <a:lstStyle/>
          <a:p>
            <a:fld id="{BB36BF21-9A27-4299-813E-E6E35211CBFD}" type="slidenum">
              <a:rPr lang="en-GB" smtClean="0"/>
              <a:t>‹N°›</a:t>
            </a:fld>
            <a:endParaRPr lang="en-GB"/>
          </a:p>
        </p:txBody>
      </p:sp>
    </p:spTree>
    <p:extLst>
      <p:ext uri="{BB962C8B-B14F-4D97-AF65-F5344CB8AC3E}">
        <p14:creationId xmlns:p14="http://schemas.microsoft.com/office/powerpoint/2010/main" val="3248826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en-GB"/>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Espace réservé de la date 3"/>
          <p:cNvSpPr>
            <a:spLocks noGrp="1"/>
          </p:cNvSpPr>
          <p:nvPr>
            <p:ph type="dt" sz="half" idx="10"/>
          </p:nvPr>
        </p:nvSpPr>
        <p:spPr/>
        <p:txBody>
          <a:bodyPr/>
          <a:lstStyle/>
          <a:p>
            <a:fld id="{1E1C0C45-E03C-49C2-9927-FEB324CD6FC3}" type="datetimeFigureOut">
              <a:rPr lang="en-GB" smtClean="0"/>
              <a:t>13/04/2023</a:t>
            </a:fld>
            <a:endParaRPr lang="en-GB"/>
          </a:p>
        </p:txBody>
      </p:sp>
      <p:sp>
        <p:nvSpPr>
          <p:cNvPr id="5" name="Espace réservé du pied de page 4"/>
          <p:cNvSpPr>
            <a:spLocks noGrp="1"/>
          </p:cNvSpPr>
          <p:nvPr>
            <p:ph type="ftr" sz="quarter" idx="11"/>
          </p:nvPr>
        </p:nvSpPr>
        <p:spPr/>
        <p:txBody>
          <a:bodyPr/>
          <a:lstStyle/>
          <a:p>
            <a:endParaRPr lang="en-GB"/>
          </a:p>
        </p:txBody>
      </p:sp>
      <p:sp>
        <p:nvSpPr>
          <p:cNvPr id="6" name="Espace réservé du numéro de diapositive 5"/>
          <p:cNvSpPr>
            <a:spLocks noGrp="1"/>
          </p:cNvSpPr>
          <p:nvPr>
            <p:ph type="sldNum" sz="quarter" idx="12"/>
          </p:nvPr>
        </p:nvSpPr>
        <p:spPr/>
        <p:txBody>
          <a:bodyPr/>
          <a:lstStyle/>
          <a:p>
            <a:fld id="{BB36BF21-9A27-4299-813E-E6E35211CBFD}" type="slidenum">
              <a:rPr lang="en-GB" smtClean="0"/>
              <a:t>‹N°›</a:t>
            </a:fld>
            <a:endParaRPr lang="en-GB"/>
          </a:p>
        </p:txBody>
      </p:sp>
    </p:spTree>
    <p:extLst>
      <p:ext uri="{BB962C8B-B14F-4D97-AF65-F5344CB8AC3E}">
        <p14:creationId xmlns:p14="http://schemas.microsoft.com/office/powerpoint/2010/main" val="27862837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GB"/>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5" name="Espace réservé de la date 4"/>
          <p:cNvSpPr>
            <a:spLocks noGrp="1"/>
          </p:cNvSpPr>
          <p:nvPr>
            <p:ph type="dt" sz="half" idx="10"/>
          </p:nvPr>
        </p:nvSpPr>
        <p:spPr/>
        <p:txBody>
          <a:bodyPr/>
          <a:lstStyle/>
          <a:p>
            <a:fld id="{1E1C0C45-E03C-49C2-9927-FEB324CD6FC3}" type="datetimeFigureOut">
              <a:rPr lang="en-GB" smtClean="0"/>
              <a:t>13/04/2023</a:t>
            </a:fld>
            <a:endParaRPr lang="en-GB"/>
          </a:p>
        </p:txBody>
      </p:sp>
      <p:sp>
        <p:nvSpPr>
          <p:cNvPr id="6" name="Espace réservé du pied de page 5"/>
          <p:cNvSpPr>
            <a:spLocks noGrp="1"/>
          </p:cNvSpPr>
          <p:nvPr>
            <p:ph type="ftr" sz="quarter" idx="11"/>
          </p:nvPr>
        </p:nvSpPr>
        <p:spPr/>
        <p:txBody>
          <a:bodyPr/>
          <a:lstStyle/>
          <a:p>
            <a:endParaRPr lang="en-GB"/>
          </a:p>
        </p:txBody>
      </p:sp>
      <p:sp>
        <p:nvSpPr>
          <p:cNvPr id="7" name="Espace réservé du numéro de diapositive 6"/>
          <p:cNvSpPr>
            <a:spLocks noGrp="1"/>
          </p:cNvSpPr>
          <p:nvPr>
            <p:ph type="sldNum" sz="quarter" idx="12"/>
          </p:nvPr>
        </p:nvSpPr>
        <p:spPr/>
        <p:txBody>
          <a:bodyPr/>
          <a:lstStyle/>
          <a:p>
            <a:fld id="{BB36BF21-9A27-4299-813E-E6E35211CBFD}" type="slidenum">
              <a:rPr lang="en-GB" smtClean="0"/>
              <a:t>‹N°›</a:t>
            </a:fld>
            <a:endParaRPr lang="en-GB"/>
          </a:p>
        </p:txBody>
      </p:sp>
    </p:spTree>
    <p:extLst>
      <p:ext uri="{BB962C8B-B14F-4D97-AF65-F5344CB8AC3E}">
        <p14:creationId xmlns:p14="http://schemas.microsoft.com/office/powerpoint/2010/main" val="21027354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en-GB"/>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7" name="Espace réservé de la date 6"/>
          <p:cNvSpPr>
            <a:spLocks noGrp="1"/>
          </p:cNvSpPr>
          <p:nvPr>
            <p:ph type="dt" sz="half" idx="10"/>
          </p:nvPr>
        </p:nvSpPr>
        <p:spPr/>
        <p:txBody>
          <a:bodyPr/>
          <a:lstStyle/>
          <a:p>
            <a:fld id="{1E1C0C45-E03C-49C2-9927-FEB324CD6FC3}" type="datetimeFigureOut">
              <a:rPr lang="en-GB" smtClean="0"/>
              <a:t>13/04/2023</a:t>
            </a:fld>
            <a:endParaRPr lang="en-GB"/>
          </a:p>
        </p:txBody>
      </p:sp>
      <p:sp>
        <p:nvSpPr>
          <p:cNvPr id="8" name="Espace réservé du pied de page 7"/>
          <p:cNvSpPr>
            <a:spLocks noGrp="1"/>
          </p:cNvSpPr>
          <p:nvPr>
            <p:ph type="ftr" sz="quarter" idx="11"/>
          </p:nvPr>
        </p:nvSpPr>
        <p:spPr/>
        <p:txBody>
          <a:bodyPr/>
          <a:lstStyle/>
          <a:p>
            <a:endParaRPr lang="en-GB"/>
          </a:p>
        </p:txBody>
      </p:sp>
      <p:sp>
        <p:nvSpPr>
          <p:cNvPr id="9" name="Espace réservé du numéro de diapositive 8"/>
          <p:cNvSpPr>
            <a:spLocks noGrp="1"/>
          </p:cNvSpPr>
          <p:nvPr>
            <p:ph type="sldNum" sz="quarter" idx="12"/>
          </p:nvPr>
        </p:nvSpPr>
        <p:spPr/>
        <p:txBody>
          <a:bodyPr/>
          <a:lstStyle/>
          <a:p>
            <a:fld id="{BB36BF21-9A27-4299-813E-E6E35211CBFD}" type="slidenum">
              <a:rPr lang="en-GB" smtClean="0"/>
              <a:t>‹N°›</a:t>
            </a:fld>
            <a:endParaRPr lang="en-GB"/>
          </a:p>
        </p:txBody>
      </p:sp>
    </p:spTree>
    <p:extLst>
      <p:ext uri="{BB962C8B-B14F-4D97-AF65-F5344CB8AC3E}">
        <p14:creationId xmlns:p14="http://schemas.microsoft.com/office/powerpoint/2010/main" val="1068492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GB"/>
          </a:p>
        </p:txBody>
      </p:sp>
      <p:sp>
        <p:nvSpPr>
          <p:cNvPr id="3" name="Espace réservé de la date 2"/>
          <p:cNvSpPr>
            <a:spLocks noGrp="1"/>
          </p:cNvSpPr>
          <p:nvPr>
            <p:ph type="dt" sz="half" idx="10"/>
          </p:nvPr>
        </p:nvSpPr>
        <p:spPr/>
        <p:txBody>
          <a:bodyPr/>
          <a:lstStyle/>
          <a:p>
            <a:fld id="{1E1C0C45-E03C-49C2-9927-FEB324CD6FC3}" type="datetimeFigureOut">
              <a:rPr lang="en-GB" smtClean="0"/>
              <a:t>13/04/2023</a:t>
            </a:fld>
            <a:endParaRPr lang="en-GB"/>
          </a:p>
        </p:txBody>
      </p:sp>
      <p:sp>
        <p:nvSpPr>
          <p:cNvPr id="4" name="Espace réservé du pied de page 3"/>
          <p:cNvSpPr>
            <a:spLocks noGrp="1"/>
          </p:cNvSpPr>
          <p:nvPr>
            <p:ph type="ftr" sz="quarter" idx="11"/>
          </p:nvPr>
        </p:nvSpPr>
        <p:spPr/>
        <p:txBody>
          <a:bodyPr/>
          <a:lstStyle/>
          <a:p>
            <a:endParaRPr lang="en-GB"/>
          </a:p>
        </p:txBody>
      </p:sp>
      <p:sp>
        <p:nvSpPr>
          <p:cNvPr id="5" name="Espace réservé du numéro de diapositive 4"/>
          <p:cNvSpPr>
            <a:spLocks noGrp="1"/>
          </p:cNvSpPr>
          <p:nvPr>
            <p:ph type="sldNum" sz="quarter" idx="12"/>
          </p:nvPr>
        </p:nvSpPr>
        <p:spPr/>
        <p:txBody>
          <a:bodyPr/>
          <a:lstStyle/>
          <a:p>
            <a:fld id="{BB36BF21-9A27-4299-813E-E6E35211CBFD}" type="slidenum">
              <a:rPr lang="en-GB" smtClean="0"/>
              <a:t>‹N°›</a:t>
            </a:fld>
            <a:endParaRPr lang="en-GB"/>
          </a:p>
        </p:txBody>
      </p:sp>
    </p:spTree>
    <p:extLst>
      <p:ext uri="{BB962C8B-B14F-4D97-AF65-F5344CB8AC3E}">
        <p14:creationId xmlns:p14="http://schemas.microsoft.com/office/powerpoint/2010/main" val="1650380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1E1C0C45-E03C-49C2-9927-FEB324CD6FC3}" type="datetimeFigureOut">
              <a:rPr lang="en-GB" smtClean="0"/>
              <a:t>13/04/2023</a:t>
            </a:fld>
            <a:endParaRPr lang="en-GB"/>
          </a:p>
        </p:txBody>
      </p:sp>
      <p:sp>
        <p:nvSpPr>
          <p:cNvPr id="3" name="Espace réservé du pied de page 2"/>
          <p:cNvSpPr>
            <a:spLocks noGrp="1"/>
          </p:cNvSpPr>
          <p:nvPr>
            <p:ph type="ftr" sz="quarter" idx="11"/>
          </p:nvPr>
        </p:nvSpPr>
        <p:spPr/>
        <p:txBody>
          <a:bodyPr/>
          <a:lstStyle/>
          <a:p>
            <a:endParaRPr lang="en-GB"/>
          </a:p>
        </p:txBody>
      </p:sp>
      <p:sp>
        <p:nvSpPr>
          <p:cNvPr id="4" name="Espace réservé du numéro de diapositive 3"/>
          <p:cNvSpPr>
            <a:spLocks noGrp="1"/>
          </p:cNvSpPr>
          <p:nvPr>
            <p:ph type="sldNum" sz="quarter" idx="12"/>
          </p:nvPr>
        </p:nvSpPr>
        <p:spPr/>
        <p:txBody>
          <a:bodyPr/>
          <a:lstStyle/>
          <a:p>
            <a:fld id="{BB36BF21-9A27-4299-813E-E6E35211CBFD}" type="slidenum">
              <a:rPr lang="en-GB" smtClean="0"/>
              <a:t>‹N°›</a:t>
            </a:fld>
            <a:endParaRPr lang="en-GB"/>
          </a:p>
        </p:txBody>
      </p:sp>
    </p:spTree>
    <p:extLst>
      <p:ext uri="{BB962C8B-B14F-4D97-AF65-F5344CB8AC3E}">
        <p14:creationId xmlns:p14="http://schemas.microsoft.com/office/powerpoint/2010/main" val="19384246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en-GB"/>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1E1C0C45-E03C-49C2-9927-FEB324CD6FC3}" type="datetimeFigureOut">
              <a:rPr lang="en-GB" smtClean="0"/>
              <a:t>13/04/2023</a:t>
            </a:fld>
            <a:endParaRPr lang="en-GB"/>
          </a:p>
        </p:txBody>
      </p:sp>
      <p:sp>
        <p:nvSpPr>
          <p:cNvPr id="6" name="Espace réservé du pied de page 5"/>
          <p:cNvSpPr>
            <a:spLocks noGrp="1"/>
          </p:cNvSpPr>
          <p:nvPr>
            <p:ph type="ftr" sz="quarter" idx="11"/>
          </p:nvPr>
        </p:nvSpPr>
        <p:spPr/>
        <p:txBody>
          <a:bodyPr/>
          <a:lstStyle/>
          <a:p>
            <a:endParaRPr lang="en-GB"/>
          </a:p>
        </p:txBody>
      </p:sp>
      <p:sp>
        <p:nvSpPr>
          <p:cNvPr id="7" name="Espace réservé du numéro de diapositive 6"/>
          <p:cNvSpPr>
            <a:spLocks noGrp="1"/>
          </p:cNvSpPr>
          <p:nvPr>
            <p:ph type="sldNum" sz="quarter" idx="12"/>
          </p:nvPr>
        </p:nvSpPr>
        <p:spPr/>
        <p:txBody>
          <a:bodyPr/>
          <a:lstStyle/>
          <a:p>
            <a:fld id="{BB36BF21-9A27-4299-813E-E6E35211CBFD}" type="slidenum">
              <a:rPr lang="en-GB" smtClean="0"/>
              <a:t>‹N°›</a:t>
            </a:fld>
            <a:endParaRPr lang="en-GB"/>
          </a:p>
        </p:txBody>
      </p:sp>
    </p:spTree>
    <p:extLst>
      <p:ext uri="{BB962C8B-B14F-4D97-AF65-F5344CB8AC3E}">
        <p14:creationId xmlns:p14="http://schemas.microsoft.com/office/powerpoint/2010/main" val="1266721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en-GB"/>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1E1C0C45-E03C-49C2-9927-FEB324CD6FC3}" type="datetimeFigureOut">
              <a:rPr lang="en-GB" smtClean="0"/>
              <a:t>13/04/2023</a:t>
            </a:fld>
            <a:endParaRPr lang="en-GB"/>
          </a:p>
        </p:txBody>
      </p:sp>
      <p:sp>
        <p:nvSpPr>
          <p:cNvPr id="6" name="Espace réservé du pied de page 5"/>
          <p:cNvSpPr>
            <a:spLocks noGrp="1"/>
          </p:cNvSpPr>
          <p:nvPr>
            <p:ph type="ftr" sz="quarter" idx="11"/>
          </p:nvPr>
        </p:nvSpPr>
        <p:spPr/>
        <p:txBody>
          <a:bodyPr/>
          <a:lstStyle/>
          <a:p>
            <a:endParaRPr lang="en-GB"/>
          </a:p>
        </p:txBody>
      </p:sp>
      <p:sp>
        <p:nvSpPr>
          <p:cNvPr id="7" name="Espace réservé du numéro de diapositive 6"/>
          <p:cNvSpPr>
            <a:spLocks noGrp="1"/>
          </p:cNvSpPr>
          <p:nvPr>
            <p:ph type="sldNum" sz="quarter" idx="12"/>
          </p:nvPr>
        </p:nvSpPr>
        <p:spPr/>
        <p:txBody>
          <a:bodyPr/>
          <a:lstStyle/>
          <a:p>
            <a:fld id="{BB36BF21-9A27-4299-813E-E6E35211CBFD}" type="slidenum">
              <a:rPr lang="en-GB" smtClean="0"/>
              <a:t>‹N°›</a:t>
            </a:fld>
            <a:endParaRPr lang="en-GB"/>
          </a:p>
        </p:txBody>
      </p:sp>
    </p:spTree>
    <p:extLst>
      <p:ext uri="{BB962C8B-B14F-4D97-AF65-F5344CB8AC3E}">
        <p14:creationId xmlns:p14="http://schemas.microsoft.com/office/powerpoint/2010/main" val="3349469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en-GB"/>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1C0C45-E03C-49C2-9927-FEB324CD6FC3}" type="datetimeFigureOut">
              <a:rPr lang="en-GB" smtClean="0"/>
              <a:t>13/04/2023</a:t>
            </a:fld>
            <a:endParaRPr lang="en-GB"/>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36BF21-9A27-4299-813E-E6E35211CBFD}" type="slidenum">
              <a:rPr lang="en-GB" smtClean="0"/>
              <a:t>‹N°›</a:t>
            </a:fld>
            <a:endParaRPr lang="en-GB"/>
          </a:p>
        </p:txBody>
      </p:sp>
    </p:spTree>
    <p:extLst>
      <p:ext uri="{BB962C8B-B14F-4D97-AF65-F5344CB8AC3E}">
        <p14:creationId xmlns:p14="http://schemas.microsoft.com/office/powerpoint/2010/main" val="6742685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hyperlink" Target="https://www.carbone4.com/wp-content/uploads/2019/06/Publication-Carbone-4-Faire-sa-part-pouvoir-responsabilite-climat.pdf" TargetMode="External"/><Relationship Id="rId2" Type="http://schemas.openxmlformats.org/officeDocument/2006/relationships/image" Target="../media/image201.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207.jpg"/><Relationship Id="rId2" Type="http://schemas.openxmlformats.org/officeDocument/2006/relationships/image" Target="../media/image206.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211.jpg"/><Relationship Id="rId2" Type="http://schemas.openxmlformats.org/officeDocument/2006/relationships/image" Target="../media/image210.png"/><Relationship Id="rId1" Type="http://schemas.openxmlformats.org/officeDocument/2006/relationships/slideLayout" Target="../slideLayouts/slideLayout2.xml"/><Relationship Id="rId4" Type="http://schemas.openxmlformats.org/officeDocument/2006/relationships/image" Target="../media/image212.jpg"/></Relationships>
</file>

<file path=ppt/slides/_rels/slide106.xml.rels><?xml version="1.0" encoding="UTF-8" standalone="yes"?>
<Relationships xmlns="http://schemas.openxmlformats.org/package/2006/relationships"><Relationship Id="rId2" Type="http://schemas.openxmlformats.org/officeDocument/2006/relationships/image" Target="../media/image213.jp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215.jpg"/><Relationship Id="rId2" Type="http://schemas.openxmlformats.org/officeDocument/2006/relationships/image" Target="../media/image214.jpg"/><Relationship Id="rId1" Type="http://schemas.openxmlformats.org/officeDocument/2006/relationships/slideLayout" Target="../slideLayouts/slideLayout2.xml"/><Relationship Id="rId4" Type="http://schemas.openxmlformats.org/officeDocument/2006/relationships/image" Target="../media/image216.png"/></Relationships>
</file>

<file path=ppt/slides/_rels/slide108.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221.png"/><Relationship Id="rId7" Type="http://schemas.openxmlformats.org/officeDocument/2006/relationships/image" Target="../media/image225.png"/><Relationship Id="rId2" Type="http://schemas.openxmlformats.org/officeDocument/2006/relationships/image" Target="../media/image220.png"/><Relationship Id="rId1" Type="http://schemas.openxmlformats.org/officeDocument/2006/relationships/slideLayout" Target="../slideLayouts/slideLayout2.xml"/><Relationship Id="rId6" Type="http://schemas.openxmlformats.org/officeDocument/2006/relationships/image" Target="../media/image224.png"/><Relationship Id="rId5" Type="http://schemas.openxmlformats.org/officeDocument/2006/relationships/image" Target="../media/image223.png"/><Relationship Id="rId4" Type="http://schemas.openxmlformats.org/officeDocument/2006/relationships/image" Target="../media/image222.png"/></Relationships>
</file>

<file path=ppt/slides/_rels/slide111.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26.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228.jp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30.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233.jp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234.jp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38.png"/><Relationship Id="rId5" Type="http://schemas.openxmlformats.org/officeDocument/2006/relationships/image" Target="../media/image237.png"/><Relationship Id="rId4" Type="http://schemas.openxmlformats.org/officeDocument/2006/relationships/image" Target="../media/image236.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236.png"/><Relationship Id="rId4" Type="http://schemas.openxmlformats.org/officeDocument/2006/relationships/image" Target="../media/image235.png"/></Relationships>
</file>

<file path=ppt/slides/_rels/slide121.xml.rels><?xml version="1.0" encoding="UTF-8" standalone="yes"?>
<Relationships xmlns="http://schemas.openxmlformats.org/package/2006/relationships"><Relationship Id="rId8" Type="http://schemas.openxmlformats.org/officeDocument/2006/relationships/image" Target="../media/image246.jpg"/><Relationship Id="rId3" Type="http://schemas.openxmlformats.org/officeDocument/2006/relationships/image" Target="../media/image241.jpg"/><Relationship Id="rId7" Type="http://schemas.openxmlformats.org/officeDocument/2006/relationships/image" Target="../media/image245.jpeg"/><Relationship Id="rId2" Type="http://schemas.openxmlformats.org/officeDocument/2006/relationships/image" Target="../media/image240.jpg"/><Relationship Id="rId1" Type="http://schemas.openxmlformats.org/officeDocument/2006/relationships/slideLayout" Target="../slideLayouts/slideLayout2.xml"/><Relationship Id="rId6" Type="http://schemas.openxmlformats.org/officeDocument/2006/relationships/image" Target="../media/image244.jpeg"/><Relationship Id="rId5" Type="http://schemas.openxmlformats.org/officeDocument/2006/relationships/image" Target="../media/image243.jpeg"/><Relationship Id="rId4" Type="http://schemas.openxmlformats.org/officeDocument/2006/relationships/image" Target="../media/image242.jpg"/></Relationships>
</file>

<file path=ppt/slides/_rels/slide122.xml.rels><?xml version="1.0" encoding="UTF-8" standalone="yes"?>
<Relationships xmlns="http://schemas.openxmlformats.org/package/2006/relationships"><Relationship Id="rId3" Type="http://schemas.openxmlformats.org/officeDocument/2006/relationships/image" Target="../media/image214.jpg"/><Relationship Id="rId2" Type="http://schemas.openxmlformats.org/officeDocument/2006/relationships/image" Target="../media/image247.png"/><Relationship Id="rId1" Type="http://schemas.openxmlformats.org/officeDocument/2006/relationships/slideLayout" Target="../slideLayouts/slideLayout2.xml"/><Relationship Id="rId4" Type="http://schemas.openxmlformats.org/officeDocument/2006/relationships/image" Target="../media/image216.png"/></Relationships>
</file>

<file path=ppt/slides/_rels/slide123.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image" Target="../media/image248.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image" Target="../media/image250.png"/><Relationship Id="rId1" Type="http://schemas.openxmlformats.org/officeDocument/2006/relationships/slideLayout" Target="../slideLayouts/slideLayout2.xml"/><Relationship Id="rId4" Type="http://schemas.openxmlformats.org/officeDocument/2006/relationships/image" Target="../media/image248.png"/></Relationships>
</file>

<file path=ppt/slides/_rels/slide125.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image" Target="../media/image252.png"/><Relationship Id="rId1" Type="http://schemas.openxmlformats.org/officeDocument/2006/relationships/slideLayout" Target="../slideLayouts/slideLayout2.xml"/><Relationship Id="rId4" Type="http://schemas.openxmlformats.org/officeDocument/2006/relationships/image" Target="../media/image248.png"/></Relationships>
</file>

<file path=ppt/slides/_rels/slide126.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image" Target="../media/image254.jp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image" Target="../media/image256.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image" Target="../media/image258.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260.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59.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image" Target="../media/image26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fr.wikipedia.org/wiki/L'An_01"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31.png"/><Relationship Id="rId4" Type="http://schemas.openxmlformats.org/officeDocument/2006/relationships/image" Target="../media/image37.jp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7.jpg"/></Relationships>
</file>

<file path=ppt/slides/_rels/slide26.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image" Target="../media/image39.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jpg"/><Relationship Id="rId7"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6.png"/><Relationship Id="rId11" Type="http://schemas.openxmlformats.org/officeDocument/2006/relationships/image" Target="../media/image46.png"/><Relationship Id="rId5" Type="http://schemas.openxmlformats.org/officeDocument/2006/relationships/image" Target="../media/image55.png"/><Relationship Id="rId10" Type="http://schemas.openxmlformats.org/officeDocument/2006/relationships/image" Target="../media/image28.png"/><Relationship Id="rId4" Type="http://schemas.openxmlformats.org/officeDocument/2006/relationships/image" Target="../media/image54.png"/><Relationship Id="rId9" Type="http://schemas.openxmlformats.org/officeDocument/2006/relationships/image" Target="../media/image59.png"/></Relationships>
</file>

<file path=ppt/slides/_rels/slide3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53.png"/><Relationship Id="rId7"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67.png"/></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7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28.png"/></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71.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28.png"/></Relationships>
</file>

<file path=ppt/slides/_rels/slide4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9.png"/></Relationships>
</file>

<file path=ppt/slides/_rels/slide4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81.png"/></Relationships>
</file>

<file path=ppt/slides/_rels/slide4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74.pn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83.png"/></Relationships>
</file>

<file path=ppt/slides/_rels/slide4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4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88.pn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5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www.polytechnique-insights.com/tribunes/energie/lhydrogene-dans-les-transports-10-questions-pour-sy-reperer/#note-23" TargetMode="External"/><Relationship Id="rId5" Type="http://schemas.openxmlformats.org/officeDocument/2006/relationships/image" Target="../media/image105.png"/><Relationship Id="rId4" Type="http://schemas.openxmlformats.org/officeDocument/2006/relationships/image" Target="../media/image104.png"/></Relationships>
</file>

<file path=ppt/slides/_rels/slide6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s://www.polytechnique-insights.com/tribunes/energie/lhydrogene-dans-les-transports-10-questions-pour-sy-reperer/#note-27" TargetMode="External"/><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7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7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image" Target="../media/image113.png"/><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74.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31.png"/><Relationship Id="rId18" Type="http://schemas.openxmlformats.org/officeDocument/2006/relationships/image" Target="../media/image136.png"/><Relationship Id="rId3" Type="http://schemas.openxmlformats.org/officeDocument/2006/relationships/image" Target="../media/image121.png"/><Relationship Id="rId7" Type="http://schemas.openxmlformats.org/officeDocument/2006/relationships/image" Target="../media/image125.png"/><Relationship Id="rId12" Type="http://schemas.openxmlformats.org/officeDocument/2006/relationships/image" Target="../media/image130.png"/><Relationship Id="rId17" Type="http://schemas.openxmlformats.org/officeDocument/2006/relationships/image" Target="../media/image135.png"/><Relationship Id="rId2" Type="http://schemas.openxmlformats.org/officeDocument/2006/relationships/image" Target="../media/image120.png"/><Relationship Id="rId16" Type="http://schemas.openxmlformats.org/officeDocument/2006/relationships/image" Target="../media/image134.png"/><Relationship Id="rId20" Type="http://schemas.openxmlformats.org/officeDocument/2006/relationships/image" Target="../media/image138.png"/><Relationship Id="rId1" Type="http://schemas.openxmlformats.org/officeDocument/2006/relationships/slideLayout" Target="../slideLayouts/slideLayout2.xml"/><Relationship Id="rId6" Type="http://schemas.openxmlformats.org/officeDocument/2006/relationships/image" Target="../media/image124.png"/><Relationship Id="rId11" Type="http://schemas.openxmlformats.org/officeDocument/2006/relationships/image" Target="../media/image129.png"/><Relationship Id="rId5" Type="http://schemas.openxmlformats.org/officeDocument/2006/relationships/image" Target="../media/image123.png"/><Relationship Id="rId15" Type="http://schemas.openxmlformats.org/officeDocument/2006/relationships/image" Target="../media/image133.png"/><Relationship Id="rId10" Type="http://schemas.openxmlformats.org/officeDocument/2006/relationships/image" Target="../media/image128.png"/><Relationship Id="rId19" Type="http://schemas.openxmlformats.org/officeDocument/2006/relationships/image" Target="../media/image137.png"/><Relationship Id="rId4" Type="http://schemas.openxmlformats.org/officeDocument/2006/relationships/image" Target="../media/image122.png"/><Relationship Id="rId9" Type="http://schemas.openxmlformats.org/officeDocument/2006/relationships/image" Target="../media/image127.png"/><Relationship Id="rId14" Type="http://schemas.openxmlformats.org/officeDocument/2006/relationships/image" Target="../media/image132.png"/></Relationships>
</file>

<file path=ppt/slides/_rels/slide75.xml.rels><?xml version="1.0" encoding="UTF-8" standalone="yes"?>
<Relationships xmlns="http://schemas.openxmlformats.org/package/2006/relationships"><Relationship Id="rId8" Type="http://schemas.openxmlformats.org/officeDocument/2006/relationships/image" Target="../media/image144.png"/><Relationship Id="rId13" Type="http://schemas.openxmlformats.org/officeDocument/2006/relationships/image" Target="../media/image149.jpg"/><Relationship Id="rId3" Type="http://schemas.openxmlformats.org/officeDocument/2006/relationships/image" Target="../media/image140.png"/><Relationship Id="rId7" Type="http://schemas.microsoft.com/office/2007/relationships/hdphoto" Target="../media/hdphoto1.wdp"/><Relationship Id="rId12" Type="http://schemas.openxmlformats.org/officeDocument/2006/relationships/image" Target="../media/image148.png"/><Relationship Id="rId2" Type="http://schemas.openxmlformats.org/officeDocument/2006/relationships/image" Target="../media/image139.png"/><Relationship Id="rId1" Type="http://schemas.openxmlformats.org/officeDocument/2006/relationships/slideLayout" Target="../slideLayouts/slideLayout2.xml"/><Relationship Id="rId6" Type="http://schemas.openxmlformats.org/officeDocument/2006/relationships/image" Target="../media/image143.png"/><Relationship Id="rId11" Type="http://schemas.openxmlformats.org/officeDocument/2006/relationships/image" Target="../media/image147.png"/><Relationship Id="rId5" Type="http://schemas.openxmlformats.org/officeDocument/2006/relationships/image" Target="../media/image142.png"/><Relationship Id="rId10" Type="http://schemas.openxmlformats.org/officeDocument/2006/relationships/image" Target="../media/image146.png"/><Relationship Id="rId4" Type="http://schemas.openxmlformats.org/officeDocument/2006/relationships/image" Target="../media/image141.png"/><Relationship Id="rId9" Type="http://schemas.openxmlformats.org/officeDocument/2006/relationships/image" Target="../media/image145.png"/></Relationships>
</file>

<file path=ppt/slides/_rels/slide76.xml.rels><?xml version="1.0" encoding="UTF-8" standalone="yes"?>
<Relationships xmlns="http://schemas.openxmlformats.org/package/2006/relationships"><Relationship Id="rId8" Type="http://schemas.openxmlformats.org/officeDocument/2006/relationships/image" Target="../media/image154.jpg"/><Relationship Id="rId3" Type="http://schemas.openxmlformats.org/officeDocument/2006/relationships/image" Target="../media/image151.jpg"/><Relationship Id="rId7" Type="http://schemas.openxmlformats.org/officeDocument/2006/relationships/image" Target="../media/image153.jpg"/><Relationship Id="rId2" Type="http://schemas.openxmlformats.org/officeDocument/2006/relationships/image" Target="../media/image150.jpg"/><Relationship Id="rId1" Type="http://schemas.openxmlformats.org/officeDocument/2006/relationships/slideLayout" Target="../slideLayouts/slideLayout2.xml"/><Relationship Id="rId6" Type="http://schemas.openxmlformats.org/officeDocument/2006/relationships/hyperlink" Target="https://www.youtube.com/watch?v=SUOVOC2Kd50" TargetMode="External"/><Relationship Id="rId5" Type="http://schemas.openxmlformats.org/officeDocument/2006/relationships/hyperlink" Target="https://www.youtube.com/watch?v=BY7zclxtOLU" TargetMode="External"/><Relationship Id="rId4" Type="http://schemas.openxmlformats.org/officeDocument/2006/relationships/image" Target="../media/image152.jpg"/><Relationship Id="rId9" Type="http://schemas.openxmlformats.org/officeDocument/2006/relationships/image" Target="../media/image155.jpg"/></Relationships>
</file>

<file path=ppt/slides/_rels/slide77.xml.rels><?xml version="1.0" encoding="UTF-8" standalone="yes"?>
<Relationships xmlns="http://schemas.openxmlformats.org/package/2006/relationships"><Relationship Id="rId2" Type="http://schemas.openxmlformats.org/officeDocument/2006/relationships/image" Target="../media/image156.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hyperlink" Target="https://theconversation.com/dont-look-up-la-satire-peut-elle-conduire-a-un-sursaut-174475" TargetMode="Externa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2.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3.png"/></Relationships>
</file>

<file path=ppt/slides/_rels/slide82.xml.rels><?xml version="1.0" encoding="UTF-8" standalone="yes"?>
<Relationships xmlns="http://schemas.openxmlformats.org/package/2006/relationships"><Relationship Id="rId8" Type="http://schemas.openxmlformats.org/officeDocument/2006/relationships/image" Target="../media/image172.png"/><Relationship Id="rId3" Type="http://schemas.openxmlformats.org/officeDocument/2006/relationships/image" Target="../media/image167.jpeg"/><Relationship Id="rId7" Type="http://schemas.openxmlformats.org/officeDocument/2006/relationships/image" Target="../media/image171.png"/><Relationship Id="rId2" Type="http://schemas.openxmlformats.org/officeDocument/2006/relationships/image" Target="../media/image166.jpeg"/><Relationship Id="rId1" Type="http://schemas.openxmlformats.org/officeDocument/2006/relationships/slideLayout" Target="../slideLayouts/slideLayout2.xml"/><Relationship Id="rId6" Type="http://schemas.openxmlformats.org/officeDocument/2006/relationships/image" Target="../media/image170.png"/><Relationship Id="rId5" Type="http://schemas.openxmlformats.org/officeDocument/2006/relationships/image" Target="../media/image169.png"/><Relationship Id="rId10" Type="http://schemas.openxmlformats.org/officeDocument/2006/relationships/image" Target="../media/image174.png"/><Relationship Id="rId4" Type="http://schemas.openxmlformats.org/officeDocument/2006/relationships/image" Target="../media/image168.png"/><Relationship Id="rId9" Type="http://schemas.openxmlformats.org/officeDocument/2006/relationships/image" Target="../media/image173.png"/></Relationships>
</file>

<file path=ppt/slides/_rels/slide83.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2.xml"/><Relationship Id="rId4" Type="http://schemas.openxmlformats.org/officeDocument/2006/relationships/image" Target="../media/image179.png"/></Relationships>
</file>

<file path=ppt/slides/_rels/slide85.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87.png"/><Relationship Id="rId1" Type="http://schemas.openxmlformats.org/officeDocument/2006/relationships/slideLayout" Target="../slideLayouts/slideLayout2.xml"/><Relationship Id="rId4" Type="http://schemas.openxmlformats.org/officeDocument/2006/relationships/image" Target="../media/image188.png"/></Relationships>
</file>

<file path=ppt/slides/_rels/slide9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89.png"/><Relationship Id="rId1" Type="http://schemas.openxmlformats.org/officeDocument/2006/relationships/slideLayout" Target="../slideLayouts/slideLayout2.xml"/><Relationship Id="rId4" Type="http://schemas.openxmlformats.org/officeDocument/2006/relationships/image" Target="../media/image188.png"/></Relationships>
</file>

<file path=ppt/slides/_rels/slide9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90.png"/><Relationship Id="rId4" Type="http://schemas.openxmlformats.org/officeDocument/2006/relationships/image" Target="../media/image188.png"/></Relationships>
</file>

<file path=ppt/slides/_rels/slide9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91.png"/><Relationship Id="rId4" Type="http://schemas.openxmlformats.org/officeDocument/2006/relationships/image" Target="../media/image188.png"/></Relationships>
</file>

<file path=ppt/slides/_rels/slide94.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93.png"/></Relationships>
</file>

<file path=ppt/slides/_rels/slide95.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8.png"/><Relationship Id="rId1" Type="http://schemas.openxmlformats.org/officeDocument/2006/relationships/slideLayout" Target="../slideLayouts/slideLayout2.xml"/><Relationship Id="rId4" Type="http://schemas.openxmlformats.org/officeDocument/2006/relationships/image" Target="../media/image196.png"/></Relationships>
</file>

<file path=ppt/slides/_rels/slide97.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7971693" y="0"/>
            <a:ext cx="4206239" cy="3910818"/>
          </a:xfrm>
          <a:prstGeom prst="rect">
            <a:avLst/>
          </a:prstGeom>
          <a:solidFill>
            <a:schemeClr val="accent2">
              <a:lumMod val="20000"/>
              <a:lumOff val="80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p:cNvSpPr/>
          <p:nvPr/>
        </p:nvSpPr>
        <p:spPr>
          <a:xfrm>
            <a:off x="4049152" y="0"/>
            <a:ext cx="3927231" cy="3910818"/>
          </a:xfrm>
          <a:prstGeom prst="rect">
            <a:avLst/>
          </a:prstGeom>
          <a:solidFill>
            <a:schemeClr val="accent5">
              <a:lumMod val="20000"/>
              <a:lumOff val="80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p:cNvSpPr/>
          <p:nvPr/>
        </p:nvSpPr>
        <p:spPr>
          <a:xfrm>
            <a:off x="0" y="0"/>
            <a:ext cx="4079631" cy="3910818"/>
          </a:xfrm>
          <a:prstGeom prst="rect">
            <a:avLst/>
          </a:prstGeom>
          <a:solidFill>
            <a:schemeClr val="accent6">
              <a:lumMod val="40000"/>
              <a:lumOff val="60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Image 3"/>
          <p:cNvPicPr>
            <a:picLocks noChangeAspect="1"/>
          </p:cNvPicPr>
          <p:nvPr/>
        </p:nvPicPr>
        <p:blipFill>
          <a:blip r:embed="rId2"/>
          <a:stretch>
            <a:fillRect/>
          </a:stretch>
        </p:blipFill>
        <p:spPr>
          <a:xfrm>
            <a:off x="5393323" y="5181526"/>
            <a:ext cx="1249753" cy="1249753"/>
          </a:xfrm>
          <a:prstGeom prst="rect">
            <a:avLst/>
          </a:prstGeom>
        </p:spPr>
      </p:pic>
      <p:pic>
        <p:nvPicPr>
          <p:cNvPr id="6" name="Image 5"/>
          <p:cNvPicPr>
            <a:picLocks noChangeAspect="1"/>
          </p:cNvPicPr>
          <p:nvPr/>
        </p:nvPicPr>
        <p:blipFill>
          <a:blip r:embed="rId3"/>
          <a:stretch>
            <a:fillRect/>
          </a:stretch>
        </p:blipFill>
        <p:spPr>
          <a:xfrm>
            <a:off x="1" y="0"/>
            <a:ext cx="4093697" cy="2912823"/>
          </a:xfrm>
          <a:prstGeom prst="rect">
            <a:avLst/>
          </a:prstGeom>
        </p:spPr>
      </p:pic>
      <p:pic>
        <p:nvPicPr>
          <p:cNvPr id="7" name="Image 6"/>
          <p:cNvPicPr>
            <a:picLocks noChangeAspect="1"/>
          </p:cNvPicPr>
          <p:nvPr/>
        </p:nvPicPr>
        <p:blipFill rotWithShape="1">
          <a:blip r:embed="rId4"/>
          <a:srcRect r="20615"/>
          <a:stretch/>
        </p:blipFill>
        <p:spPr>
          <a:xfrm>
            <a:off x="7989596" y="0"/>
            <a:ext cx="4202404" cy="2954215"/>
          </a:xfrm>
          <a:prstGeom prst="rect">
            <a:avLst/>
          </a:prstGeom>
        </p:spPr>
      </p:pic>
      <p:grpSp>
        <p:nvGrpSpPr>
          <p:cNvPr id="12" name="Groupe 11"/>
          <p:cNvGrpSpPr/>
          <p:nvPr/>
        </p:nvGrpSpPr>
        <p:grpSpPr>
          <a:xfrm>
            <a:off x="4093698" y="1"/>
            <a:ext cx="3882684" cy="2926080"/>
            <a:chOff x="4065563" y="0"/>
            <a:chExt cx="3924886" cy="2926081"/>
          </a:xfrm>
        </p:grpSpPr>
        <p:sp>
          <p:nvSpPr>
            <p:cNvPr id="11" name="Rectangle 10"/>
            <p:cNvSpPr/>
            <p:nvPr/>
          </p:nvSpPr>
          <p:spPr>
            <a:xfrm>
              <a:off x="4065563" y="1"/>
              <a:ext cx="3924886" cy="2926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Image 7"/>
            <p:cNvPicPr>
              <a:picLocks noChangeAspect="1"/>
            </p:cNvPicPr>
            <p:nvPr/>
          </p:nvPicPr>
          <p:blipFill rotWithShape="1">
            <a:blip r:embed="rId5"/>
            <a:srcRect b="10463"/>
            <a:stretch/>
          </p:blipFill>
          <p:spPr>
            <a:xfrm>
              <a:off x="4377325" y="0"/>
              <a:ext cx="3205162" cy="2869809"/>
            </a:xfrm>
            <a:prstGeom prst="rect">
              <a:avLst/>
            </a:prstGeom>
          </p:spPr>
        </p:pic>
      </p:grpSp>
      <p:sp>
        <p:nvSpPr>
          <p:cNvPr id="14" name="ZoneTexte 13"/>
          <p:cNvSpPr txBox="1"/>
          <p:nvPr/>
        </p:nvSpPr>
        <p:spPr>
          <a:xfrm>
            <a:off x="126610" y="3052689"/>
            <a:ext cx="3910818" cy="830997"/>
          </a:xfrm>
          <a:prstGeom prst="rect">
            <a:avLst/>
          </a:prstGeom>
          <a:noFill/>
        </p:spPr>
        <p:txBody>
          <a:bodyPr wrap="square" rtlCol="0">
            <a:spAutoFit/>
          </a:bodyPr>
          <a:lstStyle/>
          <a:p>
            <a:pPr algn="ctr"/>
            <a:r>
              <a:rPr lang="fr-FR" sz="24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Développement durable / Croissance verte</a:t>
            </a:r>
            <a:endParaRPr lang="en-GB" sz="24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5" name="ZoneTexte 14"/>
          <p:cNvSpPr txBox="1"/>
          <p:nvPr/>
        </p:nvSpPr>
        <p:spPr>
          <a:xfrm>
            <a:off x="4006948" y="3176954"/>
            <a:ext cx="3910818" cy="461665"/>
          </a:xfrm>
          <a:prstGeom prst="rect">
            <a:avLst/>
          </a:prstGeom>
          <a:noFill/>
        </p:spPr>
        <p:txBody>
          <a:bodyPr wrap="square" rtlCol="0">
            <a:spAutoFit/>
          </a:bodyPr>
          <a:lstStyle/>
          <a:p>
            <a:pPr algn="ctr"/>
            <a:r>
              <a:rPr lang="fr-FR" sz="2400" b="1" dirty="0" smtClean="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Décroissance</a:t>
            </a:r>
            <a:endParaRPr lang="en-GB" sz="24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6" name="ZoneTexte 15"/>
          <p:cNvSpPr txBox="1"/>
          <p:nvPr/>
        </p:nvSpPr>
        <p:spPr>
          <a:xfrm>
            <a:off x="8154573" y="3244947"/>
            <a:ext cx="3910818" cy="461665"/>
          </a:xfrm>
          <a:prstGeom prst="rect">
            <a:avLst/>
          </a:prstGeom>
          <a:noFill/>
        </p:spPr>
        <p:txBody>
          <a:bodyPr wrap="square" rtlCol="0">
            <a:spAutoFit/>
          </a:bodyPr>
          <a:lstStyle/>
          <a:p>
            <a:pPr algn="ctr"/>
            <a:r>
              <a:rPr lang="fr-FR"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Effondrement</a:t>
            </a:r>
            <a:endParaRPr lang="en-GB" sz="24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cxnSp>
        <p:nvCxnSpPr>
          <p:cNvPr id="18" name="Connecteur en arc 17"/>
          <p:cNvCxnSpPr>
            <a:stCxn id="24" idx="2"/>
            <a:endCxn id="14" idx="2"/>
          </p:cNvCxnSpPr>
          <p:nvPr/>
        </p:nvCxnSpPr>
        <p:spPr>
          <a:xfrm rot="10800000">
            <a:off x="2082019" y="3883687"/>
            <a:ext cx="3798278" cy="1032973"/>
          </a:xfrm>
          <a:prstGeom prst="curvedConnector2">
            <a:avLst/>
          </a:prstGeom>
          <a:ln w="57150">
            <a:solidFill>
              <a:schemeClr val="tx2">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9" name="Connecteur en arc 18"/>
          <p:cNvCxnSpPr>
            <a:stCxn id="24" idx="6"/>
            <a:endCxn id="13" idx="2"/>
          </p:cNvCxnSpPr>
          <p:nvPr/>
        </p:nvCxnSpPr>
        <p:spPr>
          <a:xfrm flipV="1">
            <a:off x="6161651" y="3910818"/>
            <a:ext cx="3913162" cy="1005841"/>
          </a:xfrm>
          <a:prstGeom prst="curvedConnector2">
            <a:avLst/>
          </a:prstGeom>
          <a:ln w="57150">
            <a:solidFill>
              <a:schemeClr val="tx2">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a:stCxn id="24" idx="0"/>
            <a:endCxn id="10" idx="2"/>
          </p:cNvCxnSpPr>
          <p:nvPr/>
        </p:nvCxnSpPr>
        <p:spPr>
          <a:xfrm flipH="1" flipV="1">
            <a:off x="6012768" y="3910818"/>
            <a:ext cx="8206" cy="872198"/>
          </a:xfrm>
          <a:prstGeom prst="straightConnector1">
            <a:avLst/>
          </a:prstGeom>
          <a:ln w="57150">
            <a:solidFill>
              <a:schemeClr val="tx2">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4" name="Ellipse 23"/>
          <p:cNvSpPr/>
          <p:nvPr/>
        </p:nvSpPr>
        <p:spPr>
          <a:xfrm>
            <a:off x="5880297" y="4783016"/>
            <a:ext cx="281354" cy="267286"/>
          </a:xfrm>
          <a:prstGeom prst="ellipse">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ZoneTexte 30"/>
          <p:cNvSpPr txBox="1"/>
          <p:nvPr/>
        </p:nvSpPr>
        <p:spPr>
          <a:xfrm>
            <a:off x="6372665" y="4712676"/>
            <a:ext cx="1139483" cy="1200329"/>
          </a:xfrm>
          <a:prstGeom prst="rect">
            <a:avLst/>
          </a:prstGeom>
          <a:noFill/>
        </p:spPr>
        <p:txBody>
          <a:bodyPr wrap="square" rtlCol="0">
            <a:spAutoFit/>
          </a:bodyPr>
          <a:lstStyle/>
          <a:p>
            <a:r>
              <a:rPr lang="fr-FR" sz="72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a:t>
            </a:r>
            <a:endParaRPr lang="en-GB" sz="72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20" name="Rectangle 19"/>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V. Vers quel modèle de société  ?</a:t>
            </a:r>
            <a:endParaRPr lang="fr-FR" sz="2000"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486094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rctx="PPT">
                                        <p:cTn id="6" dur="indefinite"/>
                                        <p:tgtEl>
                                          <p:spTgt spid="9"/>
                                        </p:tgtEl>
                                        <p:attrNameLst>
                                          <p:attrName>style.opacity</p:attrName>
                                        </p:attrNameLst>
                                      </p:cBhvr>
                                      <p:to>
                                        <p:strVal val="0.5"/>
                                      </p:to>
                                    </p:set>
                                    <p:animEffect filter="image" prLst="opacity: 0.5">
                                      <p:cBhvr rctx="IE">
                                        <p:cTn id="7" dur="indefinite"/>
                                        <p:tgtEl>
                                          <p:spTgt spid="9"/>
                                        </p:tgtEl>
                                      </p:cBhvr>
                                    </p:animEffect>
                                  </p:childTnLst>
                                </p:cTn>
                              </p:par>
                              <p:par>
                                <p:cTn id="8" presetID="9" presetClass="emph" presetSubtype="0" grpId="0" nodeType="withEffect">
                                  <p:stCondLst>
                                    <p:cond delay="0"/>
                                  </p:stCondLst>
                                  <p:childTnLst>
                                    <p:set>
                                      <p:cBhvr rctx="PPT">
                                        <p:cTn id="9" dur="indefinite"/>
                                        <p:tgtEl>
                                          <p:spTgt spid="14"/>
                                        </p:tgtEl>
                                        <p:attrNameLst>
                                          <p:attrName>style.opacity</p:attrName>
                                        </p:attrNameLst>
                                      </p:cBhvr>
                                      <p:to>
                                        <p:strVal val="0.5"/>
                                      </p:to>
                                    </p:set>
                                    <p:animEffect filter="image" prLst="opacity: 0.5">
                                      <p:cBhvr rctx="IE">
                                        <p:cTn id="10" dur="indefinite"/>
                                        <p:tgtEl>
                                          <p:spTgt spid="14"/>
                                        </p:tgtEl>
                                      </p:cBhvr>
                                    </p:animEffect>
                                  </p:childTnLst>
                                </p:cTn>
                              </p:par>
                              <p:par>
                                <p:cTn id="11" presetID="9" presetClass="emph" presetSubtype="0" nodeType="withEffect">
                                  <p:stCondLst>
                                    <p:cond delay="0"/>
                                  </p:stCondLst>
                                  <p:childTnLst>
                                    <p:set>
                                      <p:cBhvr rctx="PPT">
                                        <p:cTn id="12" dur="indefinite"/>
                                        <p:tgtEl>
                                          <p:spTgt spid="6"/>
                                        </p:tgtEl>
                                        <p:attrNameLst>
                                          <p:attrName>style.opacity</p:attrName>
                                        </p:attrNameLst>
                                      </p:cBhvr>
                                      <p:to>
                                        <p:strVal val="0.5"/>
                                      </p:to>
                                    </p:set>
                                    <p:animEffect filter="image" prLst="opacity: 0.5">
                                      <p:cBhvr rctx="IE">
                                        <p:cTn id="13" dur="indefinite"/>
                                        <p:tgtEl>
                                          <p:spTgt spid="6"/>
                                        </p:tgtEl>
                                      </p:cBhvr>
                                    </p:animEffect>
                                  </p:childTnLst>
                                </p:cTn>
                              </p:par>
                              <p:par>
                                <p:cTn id="14" presetID="9" presetClass="emph" presetSubtype="0" nodeType="withEffect">
                                  <p:stCondLst>
                                    <p:cond delay="0"/>
                                  </p:stCondLst>
                                  <p:childTnLst>
                                    <p:set>
                                      <p:cBhvr rctx="PPT">
                                        <p:cTn id="15" dur="indefinite"/>
                                        <p:tgtEl>
                                          <p:spTgt spid="7"/>
                                        </p:tgtEl>
                                        <p:attrNameLst>
                                          <p:attrName>style.opacity</p:attrName>
                                        </p:attrNameLst>
                                      </p:cBhvr>
                                      <p:to>
                                        <p:strVal val="0.5"/>
                                      </p:to>
                                    </p:set>
                                    <p:animEffect filter="image" prLst="opacity: 0.5">
                                      <p:cBhvr rctx="IE">
                                        <p:cTn id="16" dur="indefinite"/>
                                        <p:tgtEl>
                                          <p:spTgt spid="7"/>
                                        </p:tgtEl>
                                      </p:cBhvr>
                                    </p:animEffect>
                                  </p:childTnLst>
                                </p:cTn>
                              </p:par>
                              <p:par>
                                <p:cTn id="17" presetID="9" presetClass="emph" presetSubtype="0" grpId="0" nodeType="withEffect">
                                  <p:stCondLst>
                                    <p:cond delay="0"/>
                                  </p:stCondLst>
                                  <p:childTnLst>
                                    <p:set>
                                      <p:cBhvr rctx="PPT">
                                        <p:cTn id="18" dur="indefinite"/>
                                        <p:tgtEl>
                                          <p:spTgt spid="13"/>
                                        </p:tgtEl>
                                        <p:attrNameLst>
                                          <p:attrName>style.opacity</p:attrName>
                                        </p:attrNameLst>
                                      </p:cBhvr>
                                      <p:to>
                                        <p:strVal val="0.5"/>
                                      </p:to>
                                    </p:set>
                                    <p:animEffect filter="image" prLst="opacity: 0.5">
                                      <p:cBhvr rctx="IE">
                                        <p:cTn id="19" dur="indefinite"/>
                                        <p:tgtEl>
                                          <p:spTgt spid="13"/>
                                        </p:tgtEl>
                                      </p:cBhvr>
                                    </p:animEffect>
                                  </p:childTnLst>
                                </p:cTn>
                              </p:par>
                              <p:par>
                                <p:cTn id="20" presetID="9" presetClass="emph" presetSubtype="0" grpId="0" nodeType="withEffect">
                                  <p:stCondLst>
                                    <p:cond delay="0"/>
                                  </p:stCondLst>
                                  <p:childTnLst>
                                    <p:set>
                                      <p:cBhvr rctx="PPT">
                                        <p:cTn id="21" dur="indefinite"/>
                                        <p:tgtEl>
                                          <p:spTgt spid="16"/>
                                        </p:tgtEl>
                                        <p:attrNameLst>
                                          <p:attrName>style.opacity</p:attrName>
                                        </p:attrNameLst>
                                      </p:cBhvr>
                                      <p:to>
                                        <p:strVal val="0.5"/>
                                      </p:to>
                                    </p:set>
                                    <p:animEffect filter="image" prLst="opacity: 0.5">
                                      <p:cBhvr rctx="IE">
                                        <p:cTn id="22" dur="indefinite"/>
                                        <p:tgtEl>
                                          <p:spTgt spid="16"/>
                                        </p:tgtEl>
                                      </p:cBhvr>
                                    </p:animEffect>
                                  </p:childTnLst>
                                </p:cTn>
                              </p:par>
                              <p:par>
                                <p:cTn id="23" presetID="9" presetClass="emph" presetSubtype="0" nodeType="withEffect">
                                  <p:stCondLst>
                                    <p:cond delay="0"/>
                                  </p:stCondLst>
                                  <p:childTnLst>
                                    <p:set>
                                      <p:cBhvr rctx="PPT">
                                        <p:cTn id="24" dur="indefinite"/>
                                        <p:tgtEl>
                                          <p:spTgt spid="18"/>
                                        </p:tgtEl>
                                        <p:attrNameLst>
                                          <p:attrName>style.opacity</p:attrName>
                                        </p:attrNameLst>
                                      </p:cBhvr>
                                      <p:to>
                                        <p:strVal val="0.5"/>
                                      </p:to>
                                    </p:set>
                                    <p:animEffect filter="image" prLst="opacity: 0.5">
                                      <p:cBhvr rctx="IE">
                                        <p:cTn id="25" dur="indefinite"/>
                                        <p:tgtEl>
                                          <p:spTgt spid="18"/>
                                        </p:tgtEl>
                                      </p:cBhvr>
                                    </p:animEffect>
                                  </p:childTnLst>
                                </p:cTn>
                              </p:par>
                              <p:par>
                                <p:cTn id="26" presetID="9" presetClass="emph" presetSubtype="0" nodeType="withEffect">
                                  <p:stCondLst>
                                    <p:cond delay="0"/>
                                  </p:stCondLst>
                                  <p:childTnLst>
                                    <p:set>
                                      <p:cBhvr rctx="PPT">
                                        <p:cTn id="27" dur="indefinite"/>
                                        <p:tgtEl>
                                          <p:spTgt spid="19"/>
                                        </p:tgtEl>
                                        <p:attrNameLst>
                                          <p:attrName>style.opacity</p:attrName>
                                        </p:attrNameLst>
                                      </p:cBhvr>
                                      <p:to>
                                        <p:strVal val="0.5"/>
                                      </p:to>
                                    </p:set>
                                    <p:animEffect filter="image" prLst="opacity: 0.5">
                                      <p:cBhvr rctx="IE">
                                        <p:cTn id="28" dur="indefinite"/>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9" grpId="0" animBg="1"/>
      <p:bldP spid="14" grpId="0"/>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La décroissance : une récession de nos économies ?</a:t>
            </a:r>
            <a:endParaRPr lang="fr-FR" sz="2400" b="1" dirty="0">
              <a:latin typeface="Baskerville Old Face" panose="02020602080505020303" pitchFamily="18" charset="0"/>
            </a:endParaRPr>
          </a:p>
        </p:txBody>
      </p:sp>
      <p:sp>
        <p:nvSpPr>
          <p:cNvPr id="3" name="ZoneTexte 2"/>
          <p:cNvSpPr txBox="1"/>
          <p:nvPr/>
        </p:nvSpPr>
        <p:spPr>
          <a:xfrm>
            <a:off x="2527300" y="939800"/>
            <a:ext cx="3136900" cy="584775"/>
          </a:xfrm>
          <a:prstGeom prst="rect">
            <a:avLst/>
          </a:prstGeom>
          <a:noFill/>
        </p:spPr>
        <p:txBody>
          <a:bodyPr wrap="square" rtlCol="0">
            <a:spAutoFit/>
          </a:bodyPr>
          <a:lstStyle/>
          <a:p>
            <a:r>
              <a:rPr lang="fr-FR" sz="3200" b="1"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Récession</a:t>
            </a:r>
            <a:endParaRPr lang="en-GB" sz="3200" b="1"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5" name="Image 4"/>
          <p:cNvPicPr>
            <a:picLocks noChangeAspect="1"/>
          </p:cNvPicPr>
          <p:nvPr/>
        </p:nvPicPr>
        <p:blipFill rotWithShape="1">
          <a:blip r:embed="rId2"/>
          <a:srcRect b="50821"/>
          <a:stretch/>
        </p:blipFill>
        <p:spPr>
          <a:xfrm>
            <a:off x="762835" y="2633271"/>
            <a:ext cx="4609265" cy="2525651"/>
          </a:xfrm>
          <a:prstGeom prst="rect">
            <a:avLst/>
          </a:prstGeom>
        </p:spPr>
      </p:pic>
      <p:pic>
        <p:nvPicPr>
          <p:cNvPr id="10" name="Image 9"/>
          <p:cNvPicPr>
            <a:picLocks noChangeAspect="1"/>
          </p:cNvPicPr>
          <p:nvPr/>
        </p:nvPicPr>
        <p:blipFill rotWithShape="1">
          <a:blip r:embed="rId3"/>
          <a:srcRect b="49731"/>
          <a:stretch/>
        </p:blipFill>
        <p:spPr>
          <a:xfrm>
            <a:off x="6537476" y="2660192"/>
            <a:ext cx="4883077" cy="2445208"/>
          </a:xfrm>
          <a:prstGeom prst="rect">
            <a:avLst/>
          </a:prstGeom>
        </p:spPr>
      </p:pic>
      <p:sp>
        <p:nvSpPr>
          <p:cNvPr id="12" name="ZoneTexte 11"/>
          <p:cNvSpPr txBox="1"/>
          <p:nvPr/>
        </p:nvSpPr>
        <p:spPr>
          <a:xfrm>
            <a:off x="1123950" y="5213350"/>
            <a:ext cx="3384550" cy="523220"/>
          </a:xfrm>
          <a:prstGeom prst="rect">
            <a:avLst/>
          </a:prstGeom>
          <a:noFill/>
        </p:spPr>
        <p:txBody>
          <a:bodyPr wrap="square" rtlCol="0">
            <a:spAutoFit/>
          </a:bodyPr>
          <a:lstStyle/>
          <a:p>
            <a:pPr algn="ctr"/>
            <a:r>
              <a:rPr lang="fr-FR" sz="28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Chute de l’URSS</a:t>
            </a:r>
            <a:endParaRPr lang="en-GB" sz="28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13" name="ZoneTexte 12"/>
          <p:cNvSpPr txBox="1"/>
          <p:nvPr/>
        </p:nvSpPr>
        <p:spPr>
          <a:xfrm>
            <a:off x="6311900" y="5175250"/>
            <a:ext cx="5118100" cy="954107"/>
          </a:xfrm>
          <a:prstGeom prst="rect">
            <a:avLst/>
          </a:prstGeom>
          <a:noFill/>
        </p:spPr>
        <p:txBody>
          <a:bodyPr wrap="square" rtlCol="0">
            <a:spAutoFit/>
          </a:bodyPr>
          <a:lstStyle/>
          <a:p>
            <a:pPr algn="ctr"/>
            <a:r>
              <a:rPr lang="fr-FR" sz="2800" b="1"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Récession économique durant le COVID</a:t>
            </a:r>
            <a:endParaRPr lang="en-GB" sz="2800" b="1"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4" name="ZoneTexte 13"/>
          <p:cNvSpPr txBox="1"/>
          <p:nvPr/>
        </p:nvSpPr>
        <p:spPr>
          <a:xfrm>
            <a:off x="6718300" y="965200"/>
            <a:ext cx="3136900" cy="584775"/>
          </a:xfrm>
          <a:prstGeom prst="rect">
            <a:avLst/>
          </a:prstGeom>
          <a:noFill/>
        </p:spPr>
        <p:txBody>
          <a:bodyPr wrap="square" rtlCol="0">
            <a:spAutoFit/>
          </a:bodyPr>
          <a:lstStyle/>
          <a:p>
            <a:r>
              <a:rPr lang="fr-FR" sz="3200" b="1"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Décroissance</a:t>
            </a:r>
            <a:endParaRPr lang="en-GB" sz="3200" b="1"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5" name="Égal 14"/>
          <p:cNvSpPr/>
          <p:nvPr/>
        </p:nvSpPr>
        <p:spPr>
          <a:xfrm>
            <a:off x="5156200" y="1003300"/>
            <a:ext cx="1308100" cy="698500"/>
          </a:xfrm>
          <a:prstGeom prst="mathEqual">
            <a:avLst/>
          </a:prstGeom>
          <a:solidFill>
            <a:srgbClr val="1F4E79">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6" name="ZoneTexte 15"/>
          <p:cNvSpPr txBox="1"/>
          <p:nvPr/>
        </p:nvSpPr>
        <p:spPr>
          <a:xfrm>
            <a:off x="9512300" y="177800"/>
            <a:ext cx="1892300" cy="1862048"/>
          </a:xfrm>
          <a:prstGeom prst="rect">
            <a:avLst/>
          </a:prstGeom>
          <a:noFill/>
        </p:spPr>
        <p:txBody>
          <a:bodyPr wrap="square" rtlCol="0">
            <a:spAutoFit/>
          </a:bodyPr>
          <a:lstStyle/>
          <a:p>
            <a:r>
              <a:rPr lang="fr-FR" sz="11500" dirty="0" smtClean="0">
                <a:solidFill>
                  <a:srgbClr val="C00000"/>
                </a:solidFill>
                <a:latin typeface="Bahnschrift" panose="020B0502040204020203" pitchFamily="34" charset="0"/>
              </a:rPr>
              <a:t>?</a:t>
            </a:r>
            <a:endParaRPr lang="en-GB" sz="11500" dirty="0">
              <a:solidFill>
                <a:srgbClr val="C00000"/>
              </a:solidFill>
              <a:latin typeface="Bahnschrift" panose="020B0502040204020203" pitchFamily="34" charset="0"/>
            </a:endParaRPr>
          </a:p>
        </p:txBody>
      </p:sp>
      <p:sp>
        <p:nvSpPr>
          <p:cNvPr id="17" name="Rectangle 16"/>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V. Vers quel modèle de société  ?</a:t>
            </a:r>
            <a:endParaRPr lang="fr-FR" sz="2000"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33947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5" name="Rectangle 4"/>
          <p:cNvSpPr/>
          <p:nvPr/>
        </p:nvSpPr>
        <p:spPr>
          <a:xfrm>
            <a:off x="0" y="6396335"/>
            <a:ext cx="7772400" cy="507831"/>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VI. Que faire à son échelle</a:t>
            </a:r>
            <a:endPar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6" name="Rectangle 5"/>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L’action individuelle est-elle suffisante ?</a:t>
            </a:r>
            <a:endParaRPr lang="fr-FR" sz="2400" b="1" dirty="0">
              <a:latin typeface="Baskerville Old Face" panose="02020602080505020303" pitchFamily="18" charset="0"/>
            </a:endParaRPr>
          </a:p>
        </p:txBody>
      </p:sp>
      <p:pic>
        <p:nvPicPr>
          <p:cNvPr id="10" name="Image 9"/>
          <p:cNvPicPr>
            <a:picLocks noChangeAspect="1"/>
          </p:cNvPicPr>
          <p:nvPr/>
        </p:nvPicPr>
        <p:blipFill>
          <a:blip r:embed="rId2"/>
          <a:stretch>
            <a:fillRect/>
          </a:stretch>
        </p:blipFill>
        <p:spPr>
          <a:xfrm>
            <a:off x="2442947" y="1552199"/>
            <a:ext cx="6878473" cy="3310667"/>
          </a:xfrm>
          <a:prstGeom prst="rect">
            <a:avLst/>
          </a:prstGeom>
        </p:spPr>
      </p:pic>
      <p:sp>
        <p:nvSpPr>
          <p:cNvPr id="11" name="ZoneTexte 10"/>
          <p:cNvSpPr txBox="1"/>
          <p:nvPr/>
        </p:nvSpPr>
        <p:spPr>
          <a:xfrm>
            <a:off x="4694830" y="5131558"/>
            <a:ext cx="2183641" cy="584775"/>
          </a:xfrm>
          <a:prstGeom prst="rect">
            <a:avLst/>
          </a:prstGeom>
          <a:noFill/>
        </p:spPr>
        <p:txBody>
          <a:bodyPr wrap="square" rtlCol="0">
            <a:spAutoFit/>
          </a:bodyPr>
          <a:lstStyle/>
          <a:p>
            <a:pPr algn="ctr"/>
            <a:r>
              <a:rPr lang="fr-FR" sz="3200" b="1" dirty="0" smtClean="0"/>
              <a:t>Juin 2019</a:t>
            </a:r>
            <a:endParaRPr lang="en-GB" sz="3200" b="1" dirty="0"/>
          </a:p>
        </p:txBody>
      </p:sp>
      <p:sp>
        <p:nvSpPr>
          <p:cNvPr id="2" name="Rectangle 1"/>
          <p:cNvSpPr/>
          <p:nvPr/>
        </p:nvSpPr>
        <p:spPr>
          <a:xfrm>
            <a:off x="1000836" y="5778773"/>
            <a:ext cx="10804478" cy="923330"/>
          </a:xfrm>
          <a:prstGeom prst="rect">
            <a:avLst/>
          </a:prstGeom>
        </p:spPr>
        <p:txBody>
          <a:bodyPr wrap="square">
            <a:spAutoFit/>
          </a:bodyPr>
          <a:lstStyle/>
          <a:p>
            <a:r>
              <a:rPr lang="en-GB" dirty="0">
                <a:hlinkClick r:id="rId3"/>
              </a:rPr>
              <a:t>https://</a:t>
            </a:r>
            <a:r>
              <a:rPr lang="en-GB" dirty="0" smtClean="0">
                <a:hlinkClick r:id="rId3"/>
              </a:rPr>
              <a:t>www.carbone4.com/wp-content/uploads/2019/06/Publication-Carbone-4-Faire-sa-part-pouvoir-responsabilite-climat.pdf</a:t>
            </a:r>
            <a:endParaRPr lang="en-GB" dirty="0" smtClean="0"/>
          </a:p>
          <a:p>
            <a:endParaRPr lang="en-GB" dirty="0"/>
          </a:p>
        </p:txBody>
      </p:sp>
    </p:spTree>
    <p:extLst>
      <p:ext uri="{BB962C8B-B14F-4D97-AF65-F5344CB8AC3E}">
        <p14:creationId xmlns:p14="http://schemas.microsoft.com/office/powerpoint/2010/main" val="187185218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5" name="Rectangle 4"/>
          <p:cNvSpPr/>
          <p:nvPr/>
        </p:nvSpPr>
        <p:spPr>
          <a:xfrm>
            <a:off x="0" y="6396335"/>
            <a:ext cx="7772400" cy="507831"/>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VI. Que faire à son échelle</a:t>
            </a:r>
            <a:endPar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9" name="Image 8"/>
          <p:cNvPicPr>
            <a:picLocks noChangeAspect="1"/>
          </p:cNvPicPr>
          <p:nvPr/>
        </p:nvPicPr>
        <p:blipFill>
          <a:blip r:embed="rId2"/>
          <a:stretch>
            <a:fillRect/>
          </a:stretch>
        </p:blipFill>
        <p:spPr>
          <a:xfrm>
            <a:off x="584162" y="1372495"/>
            <a:ext cx="8021169" cy="4467849"/>
          </a:xfrm>
          <a:prstGeom prst="rect">
            <a:avLst/>
          </a:prstGeom>
        </p:spPr>
      </p:pic>
      <p:pic>
        <p:nvPicPr>
          <p:cNvPr id="2" name="Image 1"/>
          <p:cNvPicPr>
            <a:picLocks noChangeAspect="1"/>
          </p:cNvPicPr>
          <p:nvPr/>
        </p:nvPicPr>
        <p:blipFill>
          <a:blip r:embed="rId3"/>
          <a:stretch>
            <a:fillRect/>
          </a:stretch>
        </p:blipFill>
        <p:spPr>
          <a:xfrm>
            <a:off x="9047711" y="1027651"/>
            <a:ext cx="2667372" cy="3820058"/>
          </a:xfrm>
          <a:prstGeom prst="rect">
            <a:avLst/>
          </a:prstGeom>
        </p:spPr>
      </p:pic>
      <p:sp>
        <p:nvSpPr>
          <p:cNvPr id="10" name="Rectangle 9"/>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L’action individuelle est-elle suffisante ?</a:t>
            </a:r>
            <a:endParaRPr lang="fr-FR" sz="2400" b="1" dirty="0">
              <a:latin typeface="Baskerville Old Face" panose="02020602080505020303" pitchFamily="18" charset="0"/>
            </a:endParaRPr>
          </a:p>
        </p:txBody>
      </p:sp>
    </p:spTree>
    <p:extLst>
      <p:ext uri="{BB962C8B-B14F-4D97-AF65-F5344CB8AC3E}">
        <p14:creationId xmlns:p14="http://schemas.microsoft.com/office/powerpoint/2010/main" val="318854797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5" name="Rectangle 4"/>
          <p:cNvSpPr/>
          <p:nvPr/>
        </p:nvSpPr>
        <p:spPr>
          <a:xfrm>
            <a:off x="0" y="6396335"/>
            <a:ext cx="7772400" cy="507831"/>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VI. Que faire à son échelle</a:t>
            </a:r>
            <a:endPar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L’action individuelle est-elle suffisante ?</a:t>
            </a:r>
            <a:endParaRPr lang="fr-FR" sz="2400" b="1" dirty="0">
              <a:latin typeface="Baskerville Old Face" panose="02020602080505020303" pitchFamily="18" charset="0"/>
            </a:endParaRPr>
          </a:p>
        </p:txBody>
      </p:sp>
      <p:pic>
        <p:nvPicPr>
          <p:cNvPr id="3" name="Image 2"/>
          <p:cNvPicPr>
            <a:picLocks noChangeAspect="1"/>
          </p:cNvPicPr>
          <p:nvPr/>
        </p:nvPicPr>
        <p:blipFill>
          <a:blip r:embed="rId2"/>
          <a:stretch>
            <a:fillRect/>
          </a:stretch>
        </p:blipFill>
        <p:spPr>
          <a:xfrm>
            <a:off x="122831" y="1159783"/>
            <a:ext cx="7492902" cy="4763345"/>
          </a:xfrm>
          <a:prstGeom prst="rect">
            <a:avLst/>
          </a:prstGeom>
        </p:spPr>
      </p:pic>
      <p:pic>
        <p:nvPicPr>
          <p:cNvPr id="6" name="Image 5"/>
          <p:cNvPicPr>
            <a:picLocks noChangeAspect="1"/>
          </p:cNvPicPr>
          <p:nvPr/>
        </p:nvPicPr>
        <p:blipFill>
          <a:blip r:embed="rId3"/>
          <a:stretch>
            <a:fillRect/>
          </a:stretch>
        </p:blipFill>
        <p:spPr>
          <a:xfrm>
            <a:off x="7183704" y="2312593"/>
            <a:ext cx="5008296" cy="2177520"/>
          </a:xfrm>
          <a:prstGeom prst="rect">
            <a:avLst/>
          </a:prstGeom>
        </p:spPr>
      </p:pic>
    </p:spTree>
    <p:extLst>
      <p:ext uri="{BB962C8B-B14F-4D97-AF65-F5344CB8AC3E}">
        <p14:creationId xmlns:p14="http://schemas.microsoft.com/office/powerpoint/2010/main" val="338044618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3848100" y="1361624"/>
            <a:ext cx="8060745" cy="4962976"/>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2537"/>
            <a:ext cx="3409950" cy="1343025"/>
          </a:xfrm>
          <a:prstGeom prst="rect">
            <a:avLst/>
          </a:prstGeom>
        </p:spPr>
      </p:pic>
      <p:sp>
        <p:nvSpPr>
          <p:cNvPr id="7" name="Rectangle 6"/>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L’action individuelle est-elle suffisante ?</a:t>
            </a:r>
            <a:endParaRPr lang="fr-FR" sz="2400" b="1" dirty="0">
              <a:latin typeface="Baskerville Old Face" panose="02020602080505020303" pitchFamily="18" charset="0"/>
            </a:endParaRPr>
          </a:p>
        </p:txBody>
      </p:sp>
      <p:sp>
        <p:nvSpPr>
          <p:cNvPr id="8" name="Rectangle 7"/>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9" name="Rectangle 8"/>
          <p:cNvSpPr/>
          <p:nvPr/>
        </p:nvSpPr>
        <p:spPr>
          <a:xfrm>
            <a:off x="0" y="6396335"/>
            <a:ext cx="7772400" cy="507831"/>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VI. Que faire à son échelle</a:t>
            </a:r>
            <a:endPar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ZoneTexte 9"/>
          <p:cNvSpPr txBox="1"/>
          <p:nvPr/>
        </p:nvSpPr>
        <p:spPr>
          <a:xfrm>
            <a:off x="0" y="3200400"/>
            <a:ext cx="4210050" cy="2337884"/>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fr-FR" sz="2000" dirty="0" smtClean="0">
                <a:latin typeface="Tahoma" panose="020B0604030504040204" pitchFamily="34" charset="0"/>
                <a:ea typeface="Tahoma" panose="020B0604030504040204" pitchFamily="34" charset="0"/>
                <a:cs typeface="Tahoma" panose="020B0604030504040204" pitchFamily="34" charset="0"/>
              </a:rPr>
              <a:t>Avec un certains nombres d’actions, dites héroïques, il pourrait être envisageable de réduire de 45% son empreinte carbone </a:t>
            </a:r>
            <a:endParaRPr lang="en-GB"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41495188"/>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5" name="Rectangle 4"/>
          <p:cNvSpPr/>
          <p:nvPr/>
        </p:nvSpPr>
        <p:spPr>
          <a:xfrm>
            <a:off x="0" y="6396335"/>
            <a:ext cx="7772400" cy="507831"/>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VI. Que faire à son échelle</a:t>
            </a:r>
            <a:endPar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7" name="Image 6"/>
          <p:cNvPicPr>
            <a:picLocks noChangeAspect="1"/>
          </p:cNvPicPr>
          <p:nvPr/>
        </p:nvPicPr>
        <p:blipFill>
          <a:blip r:embed="rId2"/>
          <a:stretch>
            <a:fillRect/>
          </a:stretch>
        </p:blipFill>
        <p:spPr>
          <a:xfrm>
            <a:off x="0" y="2662030"/>
            <a:ext cx="3399015" cy="1568776"/>
          </a:xfrm>
          <a:prstGeom prst="rect">
            <a:avLst/>
          </a:prstGeom>
        </p:spPr>
      </p:pic>
      <p:grpSp>
        <p:nvGrpSpPr>
          <p:cNvPr id="6" name="Groupe 5"/>
          <p:cNvGrpSpPr/>
          <p:nvPr/>
        </p:nvGrpSpPr>
        <p:grpSpPr>
          <a:xfrm>
            <a:off x="4203510" y="1128426"/>
            <a:ext cx="5173347" cy="1631216"/>
            <a:chOff x="327546" y="2493201"/>
            <a:chExt cx="4339988" cy="1631216"/>
          </a:xfrm>
        </p:grpSpPr>
        <p:sp>
          <p:nvSpPr>
            <p:cNvPr id="2" name="ZoneTexte 1"/>
            <p:cNvSpPr txBox="1"/>
            <p:nvPr/>
          </p:nvSpPr>
          <p:spPr>
            <a:xfrm>
              <a:off x="327546" y="2497539"/>
              <a:ext cx="3179928" cy="400110"/>
            </a:xfrm>
            <a:prstGeom prst="rect">
              <a:avLst/>
            </a:prstGeom>
            <a:noFill/>
          </p:spPr>
          <p:txBody>
            <a:bodyPr wrap="square" rtlCol="0">
              <a:spAutoFit/>
            </a:bodyPr>
            <a:lstStyle/>
            <a:p>
              <a:r>
                <a:rPr lang="fr-FR" sz="2000" dirty="0" smtClean="0">
                  <a:latin typeface="Garamond" panose="02020404030301010803" pitchFamily="18" charset="0"/>
                </a:rPr>
                <a:t>1. </a:t>
              </a:r>
              <a:endParaRPr lang="en-GB" sz="2000" dirty="0">
                <a:latin typeface="Garamond" panose="02020404030301010803" pitchFamily="18" charset="0"/>
              </a:endParaRPr>
            </a:p>
          </p:txBody>
        </p:sp>
        <p:sp>
          <p:nvSpPr>
            <p:cNvPr id="3" name="Rectangle 2"/>
            <p:cNvSpPr/>
            <p:nvPr/>
          </p:nvSpPr>
          <p:spPr>
            <a:xfrm>
              <a:off x="605051" y="2493201"/>
              <a:ext cx="4062483" cy="1631216"/>
            </a:xfrm>
            <a:prstGeom prst="rect">
              <a:avLst/>
            </a:prstGeom>
          </p:spPr>
          <p:txBody>
            <a:bodyPr wrap="square">
              <a:spAutoFit/>
            </a:bodyPr>
            <a:lstStyle/>
            <a:p>
              <a:r>
                <a:rPr lang="fr-FR" sz="2000" dirty="0" smtClean="0">
                  <a:latin typeface="Tahoma" panose="020B0604030504040204" pitchFamily="34" charset="0"/>
                  <a:ea typeface="Tahoma" panose="020B0604030504040204" pitchFamily="34" charset="0"/>
                  <a:cs typeface="Tahoma" panose="020B0604030504040204" pitchFamily="34" charset="0"/>
                </a:rPr>
                <a:t>L’impact de l’action individuelle n’est pas du tout négligeable – à condition de ne pas se cantonner à des actions symboliques et marginales. </a:t>
              </a:r>
              <a:endParaRPr lang="en-GB" sz="2000" dirty="0">
                <a:latin typeface="Tahoma" panose="020B0604030504040204" pitchFamily="34" charset="0"/>
                <a:ea typeface="Tahoma" panose="020B0604030504040204" pitchFamily="34" charset="0"/>
                <a:cs typeface="Tahoma" panose="020B0604030504040204" pitchFamily="34" charset="0"/>
              </a:endParaRPr>
            </a:p>
          </p:txBody>
        </p:sp>
      </p:grpSp>
      <p:grpSp>
        <p:nvGrpSpPr>
          <p:cNvPr id="8" name="Groupe 7"/>
          <p:cNvGrpSpPr/>
          <p:nvPr/>
        </p:nvGrpSpPr>
        <p:grpSpPr>
          <a:xfrm>
            <a:off x="4385480" y="4997354"/>
            <a:ext cx="7025470" cy="1334518"/>
            <a:chOff x="6555474" y="2472518"/>
            <a:chExt cx="5222544" cy="1334518"/>
          </a:xfrm>
        </p:grpSpPr>
        <p:sp>
          <p:nvSpPr>
            <p:cNvPr id="10" name="ZoneTexte 9"/>
            <p:cNvSpPr txBox="1"/>
            <p:nvPr/>
          </p:nvSpPr>
          <p:spPr>
            <a:xfrm>
              <a:off x="6555474" y="2472518"/>
              <a:ext cx="3179928" cy="400110"/>
            </a:xfrm>
            <a:prstGeom prst="rect">
              <a:avLst/>
            </a:prstGeom>
            <a:noFill/>
          </p:spPr>
          <p:txBody>
            <a:bodyPr wrap="square" rtlCol="0">
              <a:spAutoFit/>
            </a:bodyPr>
            <a:lstStyle/>
            <a:p>
              <a:r>
                <a:rPr lang="fr-FR" sz="2000" dirty="0" smtClean="0">
                  <a:latin typeface="Garamond" panose="02020404030301010803" pitchFamily="18" charset="0"/>
                </a:rPr>
                <a:t>2.</a:t>
              </a:r>
              <a:endParaRPr lang="en-GB" sz="2000" dirty="0">
                <a:latin typeface="Garamond" panose="02020404030301010803" pitchFamily="18" charset="0"/>
              </a:endParaRPr>
            </a:p>
          </p:txBody>
        </p:sp>
        <p:sp>
          <p:nvSpPr>
            <p:cNvPr id="11" name="Rectangle 10"/>
            <p:cNvSpPr/>
            <p:nvPr/>
          </p:nvSpPr>
          <p:spPr>
            <a:xfrm>
              <a:off x="6978554" y="2483597"/>
              <a:ext cx="4799464" cy="1323439"/>
            </a:xfrm>
            <a:prstGeom prst="rect">
              <a:avLst/>
            </a:prstGeom>
          </p:spPr>
          <p:txBody>
            <a:bodyPr wrap="square">
              <a:spAutoFit/>
            </a:bodyPr>
            <a:lstStyle/>
            <a:p>
              <a:r>
                <a:rPr lang="fr-FR" sz="2000" dirty="0" smtClean="0">
                  <a:latin typeface="Tahoma" panose="020B0604030504040204" pitchFamily="34" charset="0"/>
                  <a:ea typeface="Tahoma" panose="020B0604030504040204" pitchFamily="34" charset="0"/>
                  <a:cs typeface="Tahoma" panose="020B0604030504040204" pitchFamily="34" charset="0"/>
                </a:rPr>
                <a:t>Même un comportement « héroïque » généralisé ne peut permettre une baisse suffisante pour respecter l’objectif 2°C de l’accord de paris, laquelle demande de faire disparaître un fort % des émissions actuelles</a:t>
              </a:r>
              <a:endParaRPr lang="en-GB" sz="2000" dirty="0">
                <a:latin typeface="Tahoma" panose="020B0604030504040204" pitchFamily="34" charset="0"/>
                <a:ea typeface="Tahoma" panose="020B0604030504040204" pitchFamily="34" charset="0"/>
                <a:cs typeface="Tahoma" panose="020B0604030504040204" pitchFamily="34" charset="0"/>
              </a:endParaRPr>
            </a:p>
          </p:txBody>
        </p:sp>
      </p:grpSp>
      <p:sp>
        <p:nvSpPr>
          <p:cNvPr id="12" name="Rectangle 11"/>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L’action individuelle est-elle suffisante ?</a:t>
            </a:r>
            <a:endParaRPr lang="fr-FR" sz="2400" b="1" dirty="0">
              <a:latin typeface="Baskerville Old Face" panose="02020602080505020303" pitchFamily="18" charset="0"/>
            </a:endParaRPr>
          </a:p>
        </p:txBody>
      </p:sp>
      <p:pic>
        <p:nvPicPr>
          <p:cNvPr id="13" name="Image 12"/>
          <p:cNvPicPr>
            <a:picLocks noChangeAspect="1"/>
          </p:cNvPicPr>
          <p:nvPr/>
        </p:nvPicPr>
        <p:blipFill>
          <a:blip r:embed="rId3"/>
          <a:stretch>
            <a:fillRect/>
          </a:stretch>
        </p:blipFill>
        <p:spPr>
          <a:xfrm>
            <a:off x="9349217" y="2185543"/>
            <a:ext cx="2842783" cy="2686708"/>
          </a:xfrm>
          <a:prstGeom prst="rect">
            <a:avLst/>
          </a:prstGeom>
        </p:spPr>
      </p:pic>
      <p:sp>
        <p:nvSpPr>
          <p:cNvPr id="9" name="Accolade ouvrante 8"/>
          <p:cNvSpPr/>
          <p:nvPr/>
        </p:nvSpPr>
        <p:spPr>
          <a:xfrm>
            <a:off x="3835022" y="1487606"/>
            <a:ext cx="300250" cy="3862315"/>
          </a:xfrm>
          <a:prstGeom prst="leftBrace">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124599016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5880801" y="1892968"/>
            <a:ext cx="6032034" cy="43474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762" y="2971800"/>
            <a:ext cx="1656588" cy="1656588"/>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6616" y="2801112"/>
            <a:ext cx="1344168" cy="1865376"/>
          </a:xfrm>
          <a:prstGeom prst="rect">
            <a:avLst/>
          </a:prstGeom>
        </p:spPr>
      </p:pic>
      <p:sp>
        <p:nvSpPr>
          <p:cNvPr id="7" name="Rectangle 6"/>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L’action individuelle est-elle suffisante ?</a:t>
            </a:r>
            <a:endParaRPr lang="fr-FR" sz="2400" b="1" dirty="0">
              <a:latin typeface="Baskerville Old Face" panose="02020602080505020303" pitchFamily="18" charset="0"/>
            </a:endParaRPr>
          </a:p>
        </p:txBody>
      </p:sp>
      <p:sp>
        <p:nvSpPr>
          <p:cNvPr id="8" name="Rectangle 7"/>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9" name="Rectangle 8"/>
          <p:cNvSpPr/>
          <p:nvPr/>
        </p:nvSpPr>
        <p:spPr>
          <a:xfrm>
            <a:off x="0" y="6396335"/>
            <a:ext cx="7772400" cy="507831"/>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VI. Que faire à son échelle</a:t>
            </a:r>
            <a:endPar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Plus 9"/>
          <p:cNvSpPr/>
          <p:nvPr/>
        </p:nvSpPr>
        <p:spPr>
          <a:xfrm>
            <a:off x="1866900" y="3352800"/>
            <a:ext cx="781050" cy="1104900"/>
          </a:xfrm>
          <a:prstGeom prst="mathPlus">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ZoneTexte 10"/>
          <p:cNvSpPr txBox="1"/>
          <p:nvPr/>
        </p:nvSpPr>
        <p:spPr>
          <a:xfrm>
            <a:off x="6286500" y="1295400"/>
            <a:ext cx="5372100" cy="523220"/>
          </a:xfrm>
          <a:prstGeom prst="rect">
            <a:avLst/>
          </a:prstGeom>
          <a:noFill/>
        </p:spPr>
        <p:txBody>
          <a:bodyPr wrap="square" rtlCol="0">
            <a:spAutoFit/>
          </a:bodyPr>
          <a:lstStyle/>
          <a:p>
            <a:pPr algn="ctr"/>
            <a:r>
              <a:rPr lang="fr-FR" sz="2800" b="1" dirty="0" smtClean="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Effets de contagion</a:t>
            </a:r>
            <a:endParaRPr lang="en-GB" sz="2800" b="1"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2" name="ZoneTexte 11"/>
          <p:cNvSpPr txBox="1"/>
          <p:nvPr/>
        </p:nvSpPr>
        <p:spPr>
          <a:xfrm>
            <a:off x="0" y="1295400"/>
            <a:ext cx="5372100" cy="954107"/>
          </a:xfrm>
          <a:prstGeom prst="rect">
            <a:avLst/>
          </a:prstGeom>
          <a:noFill/>
        </p:spPr>
        <p:txBody>
          <a:bodyPr wrap="square" rtlCol="0">
            <a:spAutoFit/>
          </a:bodyPr>
          <a:lstStyle/>
          <a:p>
            <a:pPr algn="ctr"/>
            <a:r>
              <a:rPr lang="fr-FR" sz="2800" b="1" dirty="0" smtClean="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Association actions individuelles &amp; collectives</a:t>
            </a:r>
            <a:endParaRPr lang="en-GB" sz="2800" b="1"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0834584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VII. Que faire collectivement</a:t>
            </a:r>
            <a:endParaRPr lang="fr-FR"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2" name="Rectangle 11"/>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Quelles sont les actions collectives ?</a:t>
            </a:r>
            <a:endParaRPr lang="fr-FR" sz="2400" b="1" dirty="0">
              <a:latin typeface="Baskerville Old Face" panose="02020602080505020303" pitchFamily="18" charset="0"/>
            </a:endParaRP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5516" y="673768"/>
            <a:ext cx="3817257" cy="5809781"/>
          </a:xfrm>
          <a:prstGeom prst="rect">
            <a:avLst/>
          </a:prstGeom>
        </p:spPr>
      </p:pic>
    </p:spTree>
    <p:extLst>
      <p:ext uri="{BB962C8B-B14F-4D97-AF65-F5344CB8AC3E}">
        <p14:creationId xmlns:p14="http://schemas.microsoft.com/office/powerpoint/2010/main" val="394517029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7210" y="926260"/>
            <a:ext cx="8077321" cy="3616711"/>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4135" y="3471862"/>
            <a:ext cx="4117865" cy="2740252"/>
          </a:xfrm>
          <a:prstGeom prst="rect">
            <a:avLst/>
          </a:prstGeom>
        </p:spPr>
      </p:pic>
      <p:pic>
        <p:nvPicPr>
          <p:cNvPr id="6" name="Image 5"/>
          <p:cNvPicPr>
            <a:picLocks noChangeAspect="1"/>
          </p:cNvPicPr>
          <p:nvPr/>
        </p:nvPicPr>
        <p:blipFill>
          <a:blip r:embed="rId4"/>
          <a:stretch>
            <a:fillRect/>
          </a:stretch>
        </p:blipFill>
        <p:spPr>
          <a:xfrm>
            <a:off x="0" y="3422423"/>
            <a:ext cx="4602616" cy="2601479"/>
          </a:xfrm>
          <a:prstGeom prst="rect">
            <a:avLst/>
          </a:prstGeom>
        </p:spPr>
      </p:pic>
      <p:sp>
        <p:nvSpPr>
          <p:cNvPr id="7" name="Rectangle 6"/>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Quelles sont les actions collectives ?</a:t>
            </a:r>
            <a:endParaRPr lang="fr-FR" sz="2400" b="1" dirty="0">
              <a:latin typeface="Baskerville Old Face" panose="02020602080505020303" pitchFamily="18" charset="0"/>
            </a:endParaRPr>
          </a:p>
        </p:txBody>
      </p:sp>
      <p:sp>
        <p:nvSpPr>
          <p:cNvPr id="8" name="Rectangle 7"/>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VII. Que faire collectivement</a:t>
            </a:r>
            <a:endParaRPr lang="fr-FR"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0961170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Investissements financiers</a:t>
            </a:r>
            <a:endParaRPr lang="fr-FR" sz="2400" b="1" dirty="0">
              <a:latin typeface="Baskerville Old Face" panose="02020602080505020303" pitchFamily="18" charset="0"/>
            </a:endParaRPr>
          </a:p>
        </p:txBody>
      </p:sp>
      <p:sp>
        <p:nvSpPr>
          <p:cNvPr id="2" name="ZoneTexte 1"/>
          <p:cNvSpPr txBox="1"/>
          <p:nvPr/>
        </p:nvSpPr>
        <p:spPr>
          <a:xfrm>
            <a:off x="179151" y="870626"/>
            <a:ext cx="3978512" cy="400110"/>
          </a:xfrm>
          <a:prstGeom prst="rect">
            <a:avLst/>
          </a:prstGeom>
          <a:noFill/>
        </p:spPr>
        <p:txBody>
          <a:bodyPr wrap="square" rtlCol="0">
            <a:spAutoFit/>
          </a:bodyPr>
          <a:lstStyle/>
          <a:p>
            <a:pPr marL="285750" indent="-285750">
              <a:buFont typeface="Arial" panose="020B0604020202020204" pitchFamily="34" charset="0"/>
              <a:buChar char="•"/>
            </a:pPr>
            <a:r>
              <a:rPr lang="fr-FR" sz="2000" b="1" dirty="0" smtClean="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Rénovation thermique</a:t>
            </a:r>
            <a:endParaRPr lang="fr-FR" sz="2000" b="1"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3" name="Image 2"/>
          <p:cNvPicPr>
            <a:picLocks noChangeAspect="1"/>
          </p:cNvPicPr>
          <p:nvPr/>
        </p:nvPicPr>
        <p:blipFill>
          <a:blip r:embed="rId2"/>
          <a:stretch>
            <a:fillRect/>
          </a:stretch>
        </p:blipFill>
        <p:spPr>
          <a:xfrm>
            <a:off x="5593488" y="1211300"/>
            <a:ext cx="4801796" cy="4413269"/>
          </a:xfrm>
          <a:prstGeom prst="rect">
            <a:avLst/>
          </a:prstGeom>
        </p:spPr>
      </p:pic>
      <p:sp>
        <p:nvSpPr>
          <p:cNvPr id="4" name="ZoneTexte 3"/>
          <p:cNvSpPr txBox="1"/>
          <p:nvPr/>
        </p:nvSpPr>
        <p:spPr>
          <a:xfrm>
            <a:off x="1248214" y="3100223"/>
            <a:ext cx="2666060" cy="461665"/>
          </a:xfrm>
          <a:prstGeom prst="rect">
            <a:avLst/>
          </a:prstGeom>
          <a:noFill/>
        </p:spPr>
        <p:txBody>
          <a:bodyPr wrap="square" rtlCol="0">
            <a:spAutoFit/>
          </a:bodyPr>
          <a:lstStyle/>
          <a:p>
            <a:r>
              <a:rPr lang="fr-FR" sz="2400" b="1" dirty="0" smtClean="0">
                <a:solidFill>
                  <a:schemeClr val="accent2">
                    <a:lumMod val="50000"/>
                  </a:schemeClr>
                </a:solidFill>
              </a:rPr>
              <a:t>Passoire thermique</a:t>
            </a:r>
            <a:endParaRPr lang="en-GB" sz="2400" b="1" dirty="0">
              <a:solidFill>
                <a:schemeClr val="accent2">
                  <a:lumMod val="50000"/>
                </a:schemeClr>
              </a:solidFill>
            </a:endParaRPr>
          </a:p>
        </p:txBody>
      </p:sp>
      <p:sp>
        <p:nvSpPr>
          <p:cNvPr id="10" name="Rectangle 9"/>
          <p:cNvSpPr/>
          <p:nvPr/>
        </p:nvSpPr>
        <p:spPr>
          <a:xfrm>
            <a:off x="509081" y="3708950"/>
            <a:ext cx="4422843" cy="646331"/>
          </a:xfrm>
          <a:prstGeom prst="rect">
            <a:avLst/>
          </a:prstGeom>
        </p:spPr>
        <p:txBody>
          <a:bodyPr wrap="square">
            <a:spAutoFit/>
          </a:bodyPr>
          <a:lstStyle/>
          <a:p>
            <a:pPr algn="ctr"/>
            <a:r>
              <a:rPr lang="fr-FR" i="1" dirty="0" smtClean="0"/>
              <a:t>« bâtiments </a:t>
            </a:r>
            <a:r>
              <a:rPr lang="fr-FR" i="1" dirty="0"/>
              <a:t>qui consomment énormément de chauffage et/ou sont très mal </a:t>
            </a:r>
            <a:r>
              <a:rPr lang="fr-FR" i="1" dirty="0" smtClean="0"/>
              <a:t>isolés »</a:t>
            </a:r>
            <a:endParaRPr lang="en-GB" i="1" dirty="0"/>
          </a:p>
        </p:txBody>
      </p:sp>
      <p:sp>
        <p:nvSpPr>
          <p:cNvPr id="8" name="Rectangle 7"/>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VII. Que faire collectivement</a:t>
            </a:r>
            <a:endParaRPr lang="fr-FR"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6903289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Investissements financiers</a:t>
            </a:r>
            <a:endParaRPr lang="fr-FR" sz="2400" b="1" dirty="0">
              <a:latin typeface="Baskerville Old Face" panose="02020602080505020303" pitchFamily="18" charset="0"/>
            </a:endParaRPr>
          </a:p>
        </p:txBody>
      </p:sp>
      <p:pic>
        <p:nvPicPr>
          <p:cNvPr id="5" name="Image 4"/>
          <p:cNvPicPr>
            <a:picLocks noChangeAspect="1"/>
          </p:cNvPicPr>
          <p:nvPr/>
        </p:nvPicPr>
        <p:blipFill>
          <a:blip r:embed="rId2"/>
          <a:stretch>
            <a:fillRect/>
          </a:stretch>
        </p:blipFill>
        <p:spPr>
          <a:xfrm>
            <a:off x="107989" y="1865479"/>
            <a:ext cx="7479586" cy="4117032"/>
          </a:xfrm>
          <a:prstGeom prst="rect">
            <a:avLst/>
          </a:prstGeom>
        </p:spPr>
      </p:pic>
      <p:sp>
        <p:nvSpPr>
          <p:cNvPr id="6" name="ZoneTexte 5"/>
          <p:cNvSpPr txBox="1"/>
          <p:nvPr/>
        </p:nvSpPr>
        <p:spPr>
          <a:xfrm>
            <a:off x="7811311" y="2227632"/>
            <a:ext cx="4254229" cy="3416320"/>
          </a:xfrm>
          <a:prstGeom prst="rect">
            <a:avLst/>
          </a:prstGeom>
          <a:noFill/>
        </p:spPr>
        <p:txBody>
          <a:bodyPr wrap="square" rtlCol="0">
            <a:spAutoFit/>
          </a:bodyPr>
          <a:lstStyle/>
          <a:p>
            <a:pPr algn="ctr">
              <a:lnSpc>
                <a:spcPct val="150000"/>
              </a:lnSpc>
            </a:pPr>
            <a:r>
              <a:rPr lang="fr-FR" b="1" dirty="0" smtClean="0">
                <a:latin typeface="Tahoma" panose="020B0604030504040204" pitchFamily="34" charset="0"/>
                <a:ea typeface="Tahoma" panose="020B0604030504040204" pitchFamily="34" charset="0"/>
                <a:cs typeface="Tahoma" panose="020B0604030504040204" pitchFamily="34" charset="0"/>
              </a:rPr>
              <a:t>Un parc immobilier de classe C ou plus c’est : </a:t>
            </a:r>
          </a:p>
          <a:p>
            <a:pPr marL="285750" indent="-285750" algn="ctr">
              <a:lnSpc>
                <a:spcPct val="150000"/>
              </a:lnSpc>
              <a:buFont typeface="Wingdings" panose="05000000000000000000" pitchFamily="2" charset="2"/>
              <a:buChar char="§"/>
            </a:pPr>
            <a:endParaRPr lang="fr-FR" dirty="0">
              <a:latin typeface="Tahoma" panose="020B0604030504040204" pitchFamily="34" charset="0"/>
              <a:ea typeface="Tahoma" panose="020B0604030504040204" pitchFamily="34" charset="0"/>
              <a:cs typeface="Tahoma" panose="020B0604030504040204" pitchFamily="34" charset="0"/>
            </a:endParaRPr>
          </a:p>
          <a:p>
            <a:pPr marL="285750" indent="-285750" algn="ctr">
              <a:lnSpc>
                <a:spcPct val="150000"/>
              </a:lnSpc>
              <a:buFont typeface="Wingdings" panose="05000000000000000000" pitchFamily="2" charset="2"/>
              <a:buChar char="§"/>
            </a:pPr>
            <a:r>
              <a:rPr lang="fr-FR" dirty="0" smtClean="0">
                <a:latin typeface="Tahoma" panose="020B0604030504040204" pitchFamily="34" charset="0"/>
                <a:ea typeface="Tahoma" panose="020B0604030504040204" pitchFamily="34" charset="0"/>
                <a:cs typeface="Tahoma" panose="020B0604030504040204" pitchFamily="34" charset="0"/>
              </a:rPr>
              <a:t>Des problèmes de santé </a:t>
            </a:r>
          </a:p>
          <a:p>
            <a:pPr marL="285750" indent="-285750" algn="ctr">
              <a:lnSpc>
                <a:spcPct val="150000"/>
              </a:lnSpc>
              <a:buFont typeface="Wingdings" panose="05000000000000000000" pitchFamily="2" charset="2"/>
              <a:buChar char="§"/>
            </a:pPr>
            <a:r>
              <a:rPr lang="fr-FR" dirty="0" smtClean="0">
                <a:latin typeface="Tahoma" panose="020B0604030504040204" pitchFamily="34" charset="0"/>
                <a:ea typeface="Tahoma" panose="020B0604030504040204" pitchFamily="34" charset="0"/>
                <a:cs typeface="Tahoma" panose="020B0604030504040204" pitchFamily="34" charset="0"/>
              </a:rPr>
              <a:t>De la précarité énergétique</a:t>
            </a:r>
          </a:p>
          <a:p>
            <a:pPr marL="285750" indent="-285750" algn="ctr">
              <a:lnSpc>
                <a:spcPct val="150000"/>
              </a:lnSpc>
              <a:buFont typeface="Wingdings" panose="05000000000000000000" pitchFamily="2" charset="2"/>
              <a:buChar char="§"/>
            </a:pPr>
            <a:r>
              <a:rPr lang="fr-FR" dirty="0" smtClean="0">
                <a:latin typeface="Tahoma" panose="020B0604030504040204" pitchFamily="34" charset="0"/>
                <a:ea typeface="Tahoma" panose="020B0604030504040204" pitchFamily="34" charset="0"/>
                <a:cs typeface="Tahoma" panose="020B0604030504040204" pitchFamily="34" charset="0"/>
              </a:rPr>
              <a:t>Des fortes émissions de CO² pour chauffer/refroidir les bâtiments</a:t>
            </a:r>
          </a:p>
          <a:p>
            <a:pPr marL="285750" indent="-285750" algn="ctr">
              <a:lnSpc>
                <a:spcPct val="150000"/>
              </a:lnSpc>
              <a:buFont typeface="Wingdings" panose="05000000000000000000" pitchFamily="2" charset="2"/>
              <a:buChar char="§"/>
            </a:pPr>
            <a:r>
              <a:rPr lang="fr-FR" dirty="0" smtClean="0">
                <a:latin typeface="Tahoma" panose="020B0604030504040204" pitchFamily="34" charset="0"/>
                <a:ea typeface="Tahoma" panose="020B0604030504040204" pitchFamily="34" charset="0"/>
                <a:cs typeface="Tahoma" panose="020B0604030504040204" pitchFamily="34" charset="0"/>
              </a:rPr>
              <a:t>Dépendance aux gaz/pétroles Russe</a:t>
            </a:r>
            <a:endParaRPr lang="en-GB" dirty="0">
              <a:latin typeface="Tahoma" panose="020B0604030504040204" pitchFamily="34" charset="0"/>
              <a:ea typeface="Tahoma" panose="020B0604030504040204" pitchFamily="34" charset="0"/>
              <a:cs typeface="Tahoma" panose="020B0604030504040204" pitchFamily="34" charset="0"/>
            </a:endParaRPr>
          </a:p>
        </p:txBody>
      </p:sp>
      <p:pic>
        <p:nvPicPr>
          <p:cNvPr id="11" name="Image 10"/>
          <p:cNvPicPr>
            <a:picLocks noChangeAspect="1"/>
          </p:cNvPicPr>
          <p:nvPr/>
        </p:nvPicPr>
        <p:blipFill>
          <a:blip r:embed="rId3"/>
          <a:stretch>
            <a:fillRect/>
          </a:stretch>
        </p:blipFill>
        <p:spPr>
          <a:xfrm>
            <a:off x="418290" y="1856805"/>
            <a:ext cx="7023370" cy="4099355"/>
          </a:xfrm>
          <a:prstGeom prst="rect">
            <a:avLst/>
          </a:prstGeom>
        </p:spPr>
      </p:pic>
      <p:sp>
        <p:nvSpPr>
          <p:cNvPr id="10" name="Ellipse 9"/>
          <p:cNvSpPr/>
          <p:nvPr/>
        </p:nvSpPr>
        <p:spPr>
          <a:xfrm>
            <a:off x="2568102" y="2480553"/>
            <a:ext cx="963038" cy="69066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smtClean="0">
                <a:latin typeface="Tahoma" panose="020B0604030504040204" pitchFamily="34" charset="0"/>
                <a:ea typeface="Tahoma" panose="020B0604030504040204" pitchFamily="34" charset="0"/>
                <a:cs typeface="Tahoma" panose="020B0604030504040204" pitchFamily="34" charset="0"/>
              </a:rPr>
              <a:t>18%</a:t>
            </a:r>
            <a:endParaRPr lang="en-GB" sz="1600" dirty="0">
              <a:latin typeface="Tahoma" panose="020B0604030504040204" pitchFamily="34" charset="0"/>
              <a:ea typeface="Tahoma" panose="020B0604030504040204" pitchFamily="34" charset="0"/>
              <a:cs typeface="Tahoma" panose="020B0604030504040204" pitchFamily="34" charset="0"/>
            </a:endParaRPr>
          </a:p>
        </p:txBody>
      </p:sp>
      <p:sp>
        <p:nvSpPr>
          <p:cNvPr id="13" name="ZoneTexte 12"/>
          <p:cNvSpPr txBox="1"/>
          <p:nvPr/>
        </p:nvSpPr>
        <p:spPr>
          <a:xfrm>
            <a:off x="3540869" y="2490281"/>
            <a:ext cx="3871608" cy="646331"/>
          </a:xfrm>
          <a:prstGeom prst="rect">
            <a:avLst/>
          </a:prstGeom>
          <a:noFill/>
        </p:spPr>
        <p:txBody>
          <a:bodyPr wrap="square" rtlCol="0">
            <a:spAutoFit/>
          </a:bodyPr>
          <a:lstStyle/>
          <a:p>
            <a:r>
              <a:rPr lang="fr-FR" dirty="0" smtClean="0"/>
              <a:t>Emissions de GES provenant du secteur du bâtiment + logements français</a:t>
            </a:r>
            <a:endParaRPr lang="en-GB" dirty="0"/>
          </a:p>
        </p:txBody>
      </p:sp>
      <p:sp>
        <p:nvSpPr>
          <p:cNvPr id="14" name="Rectangle 13"/>
          <p:cNvSpPr/>
          <p:nvPr/>
        </p:nvSpPr>
        <p:spPr>
          <a:xfrm>
            <a:off x="2062264" y="6238142"/>
            <a:ext cx="7110920" cy="261610"/>
          </a:xfrm>
          <a:prstGeom prst="rect">
            <a:avLst/>
          </a:prstGeom>
        </p:spPr>
        <p:txBody>
          <a:bodyPr wrap="square">
            <a:spAutoFit/>
          </a:bodyPr>
          <a:lstStyle/>
          <a:p>
            <a:r>
              <a:rPr lang="en-GB" sz="1100" i="1" dirty="0" smtClean="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Source : Haut </a:t>
            </a:r>
            <a:r>
              <a:rPr lang="en-GB" sz="1100" i="1" dirty="0" err="1" smtClean="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Conseil</a:t>
            </a:r>
            <a:r>
              <a:rPr lang="en-GB" sz="1100" i="1" dirty="0" smtClean="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pour le </a:t>
            </a:r>
            <a:r>
              <a:rPr lang="en-GB" sz="1100" i="1" dirty="0" err="1" smtClean="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Climat</a:t>
            </a:r>
            <a:r>
              <a:rPr lang="en-GB" sz="1100" i="1" dirty="0" smtClean="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RÉNOVER </a:t>
            </a:r>
            <a:r>
              <a:rPr lang="en-GB" sz="1100" i="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MIEUX </a:t>
            </a:r>
            <a:r>
              <a:rPr lang="en-GB" sz="1100" i="1" dirty="0" smtClean="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:LEÇONS D’EUROPE 2020 </a:t>
            </a:r>
            <a:endParaRPr lang="en-GB" sz="1100" i="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6" name="Rectangle 1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VII. Que faire collectivement</a:t>
            </a:r>
            <a:endParaRPr lang="fr-FR"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5" name="ZoneTexte 14"/>
          <p:cNvSpPr txBox="1"/>
          <p:nvPr/>
        </p:nvSpPr>
        <p:spPr>
          <a:xfrm>
            <a:off x="179151" y="870626"/>
            <a:ext cx="3978512" cy="400110"/>
          </a:xfrm>
          <a:prstGeom prst="rect">
            <a:avLst/>
          </a:prstGeom>
          <a:noFill/>
        </p:spPr>
        <p:txBody>
          <a:bodyPr wrap="square" rtlCol="0">
            <a:spAutoFit/>
          </a:bodyPr>
          <a:lstStyle/>
          <a:p>
            <a:pPr marL="285750" indent="-285750">
              <a:buFont typeface="Arial" panose="020B0604020202020204" pitchFamily="34" charset="0"/>
              <a:buChar char="•"/>
            </a:pPr>
            <a:r>
              <a:rPr lang="fr-FR" sz="2000" b="1" dirty="0" smtClean="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Rénovation thermique</a:t>
            </a:r>
            <a:endParaRPr lang="fr-FR" sz="2000" b="1"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2000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547342"/>
            <a:ext cx="12191999" cy="1663276"/>
          </a:xfrm>
          <a:prstGeom prst="rect">
            <a:avLst/>
          </a:prstGeom>
          <a:solidFill>
            <a:schemeClr val="accent1">
              <a:lumMod val="40000"/>
              <a:lumOff val="60000"/>
            </a:schemeClr>
          </a:solidFill>
        </p:spPr>
        <p:txBody>
          <a:bodyPr wrap="square">
            <a:spAutoFit/>
          </a:bodyPr>
          <a:lstStyle/>
          <a:p>
            <a:pPr algn="ctr">
              <a:lnSpc>
                <a:spcPct val="200000"/>
              </a:lnSpc>
            </a:pPr>
            <a:r>
              <a:rPr lang="fr-FR" i="1" dirty="0" smtClean="0">
                <a:latin typeface="Tahoma" panose="020B0604030504040204" pitchFamily="34" charset="0"/>
                <a:ea typeface="Tahoma" panose="020B0604030504040204" pitchFamily="34" charset="0"/>
                <a:cs typeface="Tahoma" panose="020B0604030504040204" pitchFamily="34" charset="0"/>
              </a:rPr>
              <a:t>« La </a:t>
            </a:r>
            <a:r>
              <a:rPr lang="fr-FR" i="1" dirty="0">
                <a:latin typeface="Tahoma" panose="020B0604030504040204" pitchFamily="34" charset="0"/>
                <a:ea typeface="Tahoma" panose="020B0604030504040204" pitchFamily="34" charset="0"/>
                <a:cs typeface="Tahoma" panose="020B0604030504040204" pitchFamily="34" charset="0"/>
              </a:rPr>
              <a:t>décroissance est une </a:t>
            </a:r>
            <a:r>
              <a:rPr lang="fr-FR" b="1" i="1" dirty="0">
                <a:latin typeface="Tahoma" panose="020B0604030504040204" pitchFamily="34" charset="0"/>
                <a:ea typeface="Tahoma" panose="020B0604030504040204" pitchFamily="34" charset="0"/>
                <a:cs typeface="Tahoma" panose="020B0604030504040204" pitchFamily="34" charset="0"/>
              </a:rPr>
              <a:t>réduction planifiée </a:t>
            </a:r>
            <a:r>
              <a:rPr lang="fr-FR" i="1" dirty="0">
                <a:latin typeface="Tahoma" panose="020B0604030504040204" pitchFamily="34" charset="0"/>
                <a:ea typeface="Tahoma" panose="020B0604030504040204" pitchFamily="34" charset="0"/>
                <a:cs typeface="Tahoma" panose="020B0604030504040204" pitchFamily="34" charset="0"/>
              </a:rPr>
              <a:t>de </a:t>
            </a:r>
            <a:r>
              <a:rPr lang="fr-FR" b="1" i="1" dirty="0">
                <a:latin typeface="Tahoma" panose="020B0604030504040204" pitchFamily="34" charset="0"/>
                <a:ea typeface="Tahoma" panose="020B0604030504040204" pitchFamily="34" charset="0"/>
                <a:cs typeface="Tahoma" panose="020B0604030504040204" pitchFamily="34" charset="0"/>
              </a:rPr>
              <a:t>l’utilisation de l’énergie </a:t>
            </a:r>
            <a:r>
              <a:rPr lang="fr-FR" i="1" dirty="0">
                <a:latin typeface="Tahoma" panose="020B0604030504040204" pitchFamily="34" charset="0"/>
                <a:ea typeface="Tahoma" panose="020B0604030504040204" pitchFamily="34" charset="0"/>
                <a:cs typeface="Tahoma" panose="020B0604030504040204" pitchFamily="34" charset="0"/>
              </a:rPr>
              <a:t>et des ressources visant à </a:t>
            </a:r>
            <a:r>
              <a:rPr lang="fr-FR" b="1" i="1" dirty="0">
                <a:latin typeface="Tahoma" panose="020B0604030504040204" pitchFamily="34" charset="0"/>
                <a:ea typeface="Tahoma" panose="020B0604030504040204" pitchFamily="34" charset="0"/>
                <a:cs typeface="Tahoma" panose="020B0604030504040204" pitchFamily="34" charset="0"/>
              </a:rPr>
              <a:t>rétablir l’équilibre </a:t>
            </a:r>
            <a:r>
              <a:rPr lang="fr-FR" i="1" dirty="0">
                <a:latin typeface="Tahoma" panose="020B0604030504040204" pitchFamily="34" charset="0"/>
                <a:ea typeface="Tahoma" panose="020B0604030504040204" pitchFamily="34" charset="0"/>
                <a:cs typeface="Tahoma" panose="020B0604030504040204" pitchFamily="34" charset="0"/>
              </a:rPr>
              <a:t>entre l’économie et le monde du vivant, de manière à </a:t>
            </a:r>
            <a:r>
              <a:rPr lang="fr-FR" b="1" i="1" dirty="0">
                <a:latin typeface="Tahoma" panose="020B0604030504040204" pitchFamily="34" charset="0"/>
                <a:ea typeface="Tahoma" panose="020B0604030504040204" pitchFamily="34" charset="0"/>
                <a:cs typeface="Tahoma" panose="020B0604030504040204" pitchFamily="34" charset="0"/>
              </a:rPr>
              <a:t>réduire les inégalités</a:t>
            </a:r>
            <a:r>
              <a:rPr lang="fr-FR" i="1" dirty="0">
                <a:latin typeface="Tahoma" panose="020B0604030504040204" pitchFamily="34" charset="0"/>
                <a:ea typeface="Tahoma" panose="020B0604030504040204" pitchFamily="34" charset="0"/>
                <a:cs typeface="Tahoma" panose="020B0604030504040204" pitchFamily="34" charset="0"/>
              </a:rPr>
              <a:t> et à </a:t>
            </a:r>
            <a:r>
              <a:rPr lang="fr-FR" b="1" i="1" dirty="0">
                <a:latin typeface="Tahoma" panose="020B0604030504040204" pitchFamily="34" charset="0"/>
                <a:ea typeface="Tahoma" panose="020B0604030504040204" pitchFamily="34" charset="0"/>
                <a:cs typeface="Tahoma" panose="020B0604030504040204" pitchFamily="34" charset="0"/>
              </a:rPr>
              <a:t>améliorer le bien-être</a:t>
            </a:r>
            <a:r>
              <a:rPr lang="fr-FR" i="1" dirty="0">
                <a:latin typeface="Tahoma" panose="020B0604030504040204" pitchFamily="34" charset="0"/>
                <a:ea typeface="Tahoma" panose="020B0604030504040204" pitchFamily="34" charset="0"/>
                <a:cs typeface="Tahoma" panose="020B0604030504040204" pitchFamily="34" charset="0"/>
              </a:rPr>
              <a:t> de l’Homme</a:t>
            </a:r>
            <a:r>
              <a:rPr lang="fr-FR" i="1" dirty="0" smtClean="0">
                <a:latin typeface="Tahoma" panose="020B0604030504040204" pitchFamily="34" charset="0"/>
                <a:ea typeface="Tahoma" panose="020B0604030504040204" pitchFamily="34" charset="0"/>
                <a:cs typeface="Tahoma" panose="020B0604030504040204" pitchFamily="34" charset="0"/>
              </a:rPr>
              <a:t>. » </a:t>
            </a:r>
            <a:r>
              <a:rPr lang="fr-FR" i="1" dirty="0" err="1" smtClean="0">
                <a:latin typeface="Tahoma" panose="020B0604030504040204" pitchFamily="34" charset="0"/>
                <a:ea typeface="Tahoma" panose="020B0604030504040204" pitchFamily="34" charset="0"/>
                <a:cs typeface="Tahoma" panose="020B0604030504040204" pitchFamily="34" charset="0"/>
              </a:rPr>
              <a:t>Parrique</a:t>
            </a:r>
            <a:endParaRPr lang="en-GB" dirty="0">
              <a:latin typeface="Tahoma" panose="020B0604030504040204" pitchFamily="34" charset="0"/>
              <a:ea typeface="Tahoma" panose="020B0604030504040204" pitchFamily="34" charset="0"/>
              <a:cs typeface="Tahoma" panose="020B0604030504040204" pitchFamily="34" charset="0"/>
            </a:endParaRPr>
          </a:p>
        </p:txBody>
      </p:sp>
      <p:sp>
        <p:nvSpPr>
          <p:cNvPr id="6" name="ZoneTexte 5"/>
          <p:cNvSpPr txBox="1"/>
          <p:nvPr/>
        </p:nvSpPr>
        <p:spPr>
          <a:xfrm>
            <a:off x="2527300" y="939800"/>
            <a:ext cx="3136900" cy="584775"/>
          </a:xfrm>
          <a:prstGeom prst="rect">
            <a:avLst/>
          </a:prstGeom>
          <a:noFill/>
        </p:spPr>
        <p:txBody>
          <a:bodyPr wrap="square" rtlCol="0">
            <a:spAutoFit/>
          </a:bodyPr>
          <a:lstStyle/>
          <a:p>
            <a:r>
              <a:rPr lang="fr-FR" sz="3200" b="1"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Récession</a:t>
            </a:r>
            <a:endParaRPr lang="en-GB" sz="3200" b="1"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7" name="ZoneTexte 6"/>
          <p:cNvSpPr txBox="1"/>
          <p:nvPr/>
        </p:nvSpPr>
        <p:spPr>
          <a:xfrm>
            <a:off x="6718300" y="965200"/>
            <a:ext cx="3136900" cy="584775"/>
          </a:xfrm>
          <a:prstGeom prst="rect">
            <a:avLst/>
          </a:prstGeom>
          <a:noFill/>
        </p:spPr>
        <p:txBody>
          <a:bodyPr wrap="square" rtlCol="0">
            <a:spAutoFit/>
          </a:bodyPr>
          <a:lstStyle/>
          <a:p>
            <a:r>
              <a:rPr lang="fr-FR" sz="3200" b="1"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Décroissance</a:t>
            </a:r>
            <a:endParaRPr lang="en-GB" sz="3200" b="1"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ectangle 8"/>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latin typeface="Baskerville Old Face" panose="02020602080505020303" pitchFamily="18" charset="0"/>
              </a:rPr>
              <a:t>La décroissance : une récession de nos économies ?</a:t>
            </a:r>
          </a:p>
        </p:txBody>
      </p:sp>
      <p:sp>
        <p:nvSpPr>
          <p:cNvPr id="11" name="Non égal 10"/>
          <p:cNvSpPr/>
          <p:nvPr/>
        </p:nvSpPr>
        <p:spPr>
          <a:xfrm>
            <a:off x="5181600" y="1003300"/>
            <a:ext cx="1257300" cy="723900"/>
          </a:xfrm>
          <a:prstGeom prst="mathNotEqual">
            <a:avLst/>
          </a:prstGeom>
          <a:solidFill>
            <a:srgbClr val="843C0C">
              <a:alpha val="5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Rectangle à coins arrondis 16"/>
          <p:cNvSpPr/>
          <p:nvPr/>
        </p:nvSpPr>
        <p:spPr>
          <a:xfrm>
            <a:off x="2984499" y="2603501"/>
            <a:ext cx="2324101" cy="609600"/>
          </a:xfrm>
          <a:prstGeom prst="roundRect">
            <a:avLst/>
          </a:prstGeom>
          <a:solidFill>
            <a:srgbClr val="C00000">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8" name="ZoneTexte 17"/>
          <p:cNvSpPr txBox="1"/>
          <p:nvPr/>
        </p:nvSpPr>
        <p:spPr>
          <a:xfrm>
            <a:off x="0" y="4826675"/>
            <a:ext cx="12344400" cy="1168077"/>
          </a:xfrm>
          <a:prstGeom prst="rect">
            <a:avLst/>
          </a:prstGeom>
          <a:noFill/>
        </p:spPr>
        <p:txBody>
          <a:bodyPr wrap="square" rtlCol="0">
            <a:spAutoFit/>
          </a:bodyPr>
          <a:lstStyle/>
          <a:p>
            <a:pPr algn="ctr">
              <a:lnSpc>
                <a:spcPct val="150000"/>
              </a:lnSpc>
            </a:pPr>
            <a:r>
              <a:rPr lang="fr-FR" sz="2500" b="1" u="sng"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La décroissance est planifiée</a:t>
            </a:r>
          </a:p>
          <a:p>
            <a:pPr algn="ctr">
              <a:lnSpc>
                <a:spcPct val="150000"/>
              </a:lnSpc>
            </a:pPr>
            <a:r>
              <a:rPr lang="fr-FR" sz="2500" b="1" u="sng"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Des évènements comme une crise économique/virus ne sont pas planifiés</a:t>
            </a:r>
            <a:endParaRPr lang="en-GB" sz="2500" b="1" u="sng"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2" name="Rectangle 11"/>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V. Vers quel modèle de société  ?</a:t>
            </a:r>
            <a:endParaRPr lang="fr-FR" sz="2000"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77970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Investissements financiers</a:t>
            </a:r>
            <a:endParaRPr lang="fr-FR" sz="2400" b="1" dirty="0">
              <a:latin typeface="Baskerville Old Face" panose="02020602080505020303" pitchFamily="18" charset="0"/>
            </a:endParaRPr>
          </a:p>
        </p:txBody>
      </p:sp>
      <p:sp>
        <p:nvSpPr>
          <p:cNvPr id="11" name="ZoneTexte 10"/>
          <p:cNvSpPr txBox="1"/>
          <p:nvPr/>
        </p:nvSpPr>
        <p:spPr>
          <a:xfrm>
            <a:off x="379377" y="1595333"/>
            <a:ext cx="10554511" cy="4662815"/>
          </a:xfrm>
          <a:prstGeom prst="rect">
            <a:avLst/>
          </a:prstGeom>
          <a:noFill/>
        </p:spPr>
        <p:txBody>
          <a:bodyPr wrap="square" rtlCol="0">
            <a:spAutoFit/>
          </a:bodyPr>
          <a:lstStyle/>
          <a:p>
            <a:pPr algn="ctr">
              <a:lnSpc>
                <a:spcPct val="200000"/>
              </a:lnSpc>
            </a:pPr>
            <a:r>
              <a:rPr lang="fr-FR" b="1" dirty="0" smtClean="0">
                <a:latin typeface="Tahoma" panose="020B0604030504040204" pitchFamily="34" charset="0"/>
                <a:ea typeface="Tahoma" panose="020B0604030504040204" pitchFamily="34" charset="0"/>
                <a:cs typeface="Tahoma" panose="020B0604030504040204" pitchFamily="34" charset="0"/>
              </a:rPr>
              <a:t>Réaliser de la rénovation thermique à l’échelle nationale c’est donc :</a:t>
            </a:r>
          </a:p>
          <a:p>
            <a:pPr marL="285750" indent="-285750" algn="ctr">
              <a:lnSpc>
                <a:spcPct val="200000"/>
              </a:lnSpc>
              <a:buFont typeface="Wingdings" panose="05000000000000000000" pitchFamily="2" charset="2"/>
              <a:buChar char="§"/>
            </a:pPr>
            <a:endParaRPr lang="fr-FR" dirty="0" smtClean="0">
              <a:latin typeface="Tahoma" panose="020B0604030504040204" pitchFamily="34" charset="0"/>
              <a:ea typeface="Tahoma" panose="020B0604030504040204" pitchFamily="34" charset="0"/>
              <a:cs typeface="Tahoma" panose="020B0604030504040204" pitchFamily="34" charset="0"/>
            </a:endParaRPr>
          </a:p>
          <a:p>
            <a:pPr marL="285750" indent="-285750">
              <a:lnSpc>
                <a:spcPct val="250000"/>
              </a:lnSpc>
              <a:buFont typeface="Wingdings" panose="05000000000000000000" pitchFamily="2" charset="2"/>
              <a:buChar char="§"/>
            </a:pPr>
            <a:r>
              <a:rPr lang="fr-FR" dirty="0" smtClean="0">
                <a:latin typeface="Tahoma" panose="020B0604030504040204" pitchFamily="34" charset="0"/>
                <a:ea typeface="Tahoma" panose="020B0604030504040204" pitchFamily="34" charset="0"/>
                <a:cs typeface="Tahoma" panose="020B0604030504040204" pitchFamily="34" charset="0"/>
              </a:rPr>
              <a:t>Eviter des problèmes de santé et réaliser des coûts indirects sur les dépenses de santé</a:t>
            </a:r>
          </a:p>
          <a:p>
            <a:pPr marL="285750" indent="-285750">
              <a:lnSpc>
                <a:spcPct val="250000"/>
              </a:lnSpc>
              <a:buFont typeface="Wingdings" panose="05000000000000000000" pitchFamily="2" charset="2"/>
              <a:buChar char="§"/>
            </a:pPr>
            <a:r>
              <a:rPr lang="fr-FR" dirty="0" smtClean="0">
                <a:latin typeface="Tahoma" panose="020B0604030504040204" pitchFamily="34" charset="0"/>
                <a:ea typeface="Tahoma" panose="020B0604030504040204" pitchFamily="34" charset="0"/>
                <a:cs typeface="Tahoma" panose="020B0604030504040204" pitchFamily="34" charset="0"/>
              </a:rPr>
              <a:t>Réduire la précarité énergétique : justice sociale </a:t>
            </a:r>
          </a:p>
          <a:p>
            <a:pPr marL="285750" indent="-285750">
              <a:lnSpc>
                <a:spcPct val="250000"/>
              </a:lnSpc>
              <a:buFont typeface="Wingdings" panose="05000000000000000000" pitchFamily="2" charset="2"/>
              <a:buChar char="§"/>
            </a:pPr>
            <a:r>
              <a:rPr lang="fr-FR" dirty="0" smtClean="0">
                <a:latin typeface="Tahoma" panose="020B0604030504040204" pitchFamily="34" charset="0"/>
                <a:ea typeface="Tahoma" panose="020B0604030504040204" pitchFamily="34" charset="0"/>
                <a:cs typeface="Tahoma" panose="020B0604030504040204" pitchFamily="34" charset="0"/>
              </a:rPr>
              <a:t>Diminuer fortement les émissions de GES</a:t>
            </a:r>
          </a:p>
          <a:p>
            <a:pPr marL="285750" indent="-285750">
              <a:lnSpc>
                <a:spcPct val="250000"/>
              </a:lnSpc>
              <a:buFont typeface="Wingdings" panose="05000000000000000000" pitchFamily="2" charset="2"/>
              <a:buChar char="§"/>
            </a:pPr>
            <a:r>
              <a:rPr lang="fr-FR" dirty="0" smtClean="0">
                <a:latin typeface="Tahoma" panose="020B0604030504040204" pitchFamily="34" charset="0"/>
                <a:ea typeface="Tahoma" panose="020B0604030504040204" pitchFamily="34" charset="0"/>
                <a:cs typeface="Tahoma" panose="020B0604030504040204" pitchFamily="34" charset="0"/>
              </a:rPr>
              <a:t>Devenir moins dépendants des énergies fossiles et augmenter sa résilience</a:t>
            </a:r>
          </a:p>
          <a:p>
            <a:pPr marL="285750" indent="-285750">
              <a:lnSpc>
                <a:spcPct val="250000"/>
              </a:lnSpc>
              <a:buFont typeface="Wingdings" panose="05000000000000000000" pitchFamily="2" charset="2"/>
              <a:buChar char="§"/>
            </a:pPr>
            <a:r>
              <a:rPr lang="fr-FR" dirty="0" smtClean="0">
                <a:latin typeface="Tahoma" panose="020B0604030504040204" pitchFamily="34" charset="0"/>
                <a:ea typeface="Tahoma" panose="020B0604030504040204" pitchFamily="34" charset="0"/>
                <a:cs typeface="Tahoma" panose="020B0604030504040204" pitchFamily="34" charset="0"/>
              </a:rPr>
              <a:t>Créer de l’emploi sur plusieurs décennies pour la réalisation de ces travaux à l’échelle nationale </a:t>
            </a:r>
            <a:endParaRPr lang="en-GB" dirty="0">
              <a:latin typeface="Tahoma" panose="020B0604030504040204" pitchFamily="34" charset="0"/>
              <a:ea typeface="Tahoma" panose="020B0604030504040204" pitchFamily="34" charset="0"/>
              <a:cs typeface="Tahoma" panose="020B0604030504040204" pitchFamily="34" charset="0"/>
            </a:endParaRPr>
          </a:p>
        </p:txBody>
      </p:sp>
      <p:pic>
        <p:nvPicPr>
          <p:cNvPr id="10" name="Image 9"/>
          <p:cNvPicPr>
            <a:picLocks noChangeAspect="1"/>
          </p:cNvPicPr>
          <p:nvPr/>
        </p:nvPicPr>
        <p:blipFill>
          <a:blip r:embed="rId2">
            <a:clrChange>
              <a:clrFrom>
                <a:srgbClr val="FFFFFF"/>
              </a:clrFrom>
              <a:clrTo>
                <a:srgbClr val="FFFFFF">
                  <a:alpha val="0"/>
                </a:srgbClr>
              </a:clrTo>
            </a:clrChange>
          </a:blip>
          <a:stretch>
            <a:fillRect/>
          </a:stretch>
        </p:blipFill>
        <p:spPr>
          <a:xfrm>
            <a:off x="9592324" y="2861407"/>
            <a:ext cx="767633" cy="724508"/>
          </a:xfrm>
          <a:prstGeom prst="rect">
            <a:avLst/>
          </a:prstGeom>
        </p:spPr>
      </p:pic>
      <p:pic>
        <p:nvPicPr>
          <p:cNvPr id="15" name="Image 14"/>
          <p:cNvPicPr>
            <a:picLocks noChangeAspect="1"/>
          </p:cNvPicPr>
          <p:nvPr/>
        </p:nvPicPr>
        <p:blipFill>
          <a:blip r:embed="rId3">
            <a:clrChange>
              <a:clrFrom>
                <a:srgbClr val="FFFFFF"/>
              </a:clrFrom>
              <a:clrTo>
                <a:srgbClr val="FFFFFF">
                  <a:alpha val="0"/>
                </a:srgbClr>
              </a:clrTo>
            </a:clrChange>
          </a:blip>
          <a:stretch>
            <a:fillRect/>
          </a:stretch>
        </p:blipFill>
        <p:spPr>
          <a:xfrm>
            <a:off x="10220262" y="2850204"/>
            <a:ext cx="701185" cy="686266"/>
          </a:xfrm>
          <a:prstGeom prst="rect">
            <a:avLst/>
          </a:prstGeom>
        </p:spPr>
      </p:pic>
      <p:pic>
        <p:nvPicPr>
          <p:cNvPr id="16" name="Image 15"/>
          <p:cNvPicPr>
            <a:picLocks noChangeAspect="1"/>
          </p:cNvPicPr>
          <p:nvPr/>
        </p:nvPicPr>
        <p:blipFill>
          <a:blip r:embed="rId4">
            <a:clrChange>
              <a:clrFrom>
                <a:srgbClr val="FFFFFF"/>
              </a:clrFrom>
              <a:clrTo>
                <a:srgbClr val="FFFFFF">
                  <a:alpha val="0"/>
                </a:srgbClr>
              </a:clrTo>
            </a:clrChange>
          </a:blip>
          <a:stretch>
            <a:fillRect/>
          </a:stretch>
        </p:blipFill>
        <p:spPr>
          <a:xfrm>
            <a:off x="5804106" y="3517359"/>
            <a:ext cx="723154" cy="632760"/>
          </a:xfrm>
          <a:prstGeom prst="rect">
            <a:avLst/>
          </a:prstGeom>
        </p:spPr>
      </p:pic>
      <p:pic>
        <p:nvPicPr>
          <p:cNvPr id="17" name="Image 16"/>
          <p:cNvPicPr>
            <a:picLocks noChangeAspect="1"/>
          </p:cNvPicPr>
          <p:nvPr/>
        </p:nvPicPr>
        <p:blipFill>
          <a:blip r:embed="rId5">
            <a:clrChange>
              <a:clrFrom>
                <a:srgbClr val="FFFFFF"/>
              </a:clrFrom>
              <a:clrTo>
                <a:srgbClr val="FFFFFF">
                  <a:alpha val="0"/>
                </a:srgbClr>
              </a:clrTo>
            </a:clrChange>
          </a:blip>
          <a:stretch>
            <a:fillRect/>
          </a:stretch>
        </p:blipFill>
        <p:spPr>
          <a:xfrm>
            <a:off x="5102104" y="4262336"/>
            <a:ext cx="559394" cy="559394"/>
          </a:xfrm>
          <a:prstGeom prst="rect">
            <a:avLst/>
          </a:prstGeom>
        </p:spPr>
      </p:pic>
      <p:pic>
        <p:nvPicPr>
          <p:cNvPr id="18" name="Image 17"/>
          <p:cNvPicPr>
            <a:picLocks noChangeAspect="1"/>
          </p:cNvPicPr>
          <p:nvPr/>
        </p:nvPicPr>
        <p:blipFill>
          <a:blip r:embed="rId6">
            <a:clrChange>
              <a:clrFrom>
                <a:srgbClr val="FFFFFF"/>
              </a:clrFrom>
              <a:clrTo>
                <a:srgbClr val="FFFFFF">
                  <a:alpha val="0"/>
                </a:srgbClr>
              </a:clrTo>
            </a:clrChange>
          </a:blip>
          <a:stretch>
            <a:fillRect/>
          </a:stretch>
        </p:blipFill>
        <p:spPr>
          <a:xfrm>
            <a:off x="8521678" y="4755708"/>
            <a:ext cx="534774" cy="657193"/>
          </a:xfrm>
          <a:prstGeom prst="rect">
            <a:avLst/>
          </a:prstGeom>
        </p:spPr>
      </p:pic>
      <p:pic>
        <p:nvPicPr>
          <p:cNvPr id="19" name="Image 18"/>
          <p:cNvPicPr>
            <a:picLocks noChangeAspect="1"/>
          </p:cNvPicPr>
          <p:nvPr/>
        </p:nvPicPr>
        <p:blipFill>
          <a:blip r:embed="rId7">
            <a:clrChange>
              <a:clrFrom>
                <a:srgbClr val="FFFFFF"/>
              </a:clrFrom>
              <a:clrTo>
                <a:srgbClr val="FFFFFF">
                  <a:alpha val="0"/>
                </a:srgbClr>
              </a:clrTo>
            </a:clrChange>
          </a:blip>
          <a:stretch>
            <a:fillRect/>
          </a:stretch>
        </p:blipFill>
        <p:spPr>
          <a:xfrm>
            <a:off x="10566902" y="5436256"/>
            <a:ext cx="843644" cy="851529"/>
          </a:xfrm>
          <a:prstGeom prst="rect">
            <a:avLst/>
          </a:prstGeom>
        </p:spPr>
      </p:pic>
      <p:sp>
        <p:nvSpPr>
          <p:cNvPr id="13" name="Rectangle 12"/>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VII. Que faire collectivement</a:t>
            </a:r>
            <a:endParaRPr lang="fr-FR"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4" name="ZoneTexte 13"/>
          <p:cNvSpPr txBox="1"/>
          <p:nvPr/>
        </p:nvSpPr>
        <p:spPr>
          <a:xfrm>
            <a:off x="179151" y="870626"/>
            <a:ext cx="3978512" cy="400110"/>
          </a:xfrm>
          <a:prstGeom prst="rect">
            <a:avLst/>
          </a:prstGeom>
          <a:noFill/>
        </p:spPr>
        <p:txBody>
          <a:bodyPr wrap="square" rtlCol="0">
            <a:spAutoFit/>
          </a:bodyPr>
          <a:lstStyle/>
          <a:p>
            <a:pPr marL="285750" indent="-285750">
              <a:buFont typeface="Arial" panose="020B0604020202020204" pitchFamily="34" charset="0"/>
              <a:buChar char="•"/>
            </a:pPr>
            <a:r>
              <a:rPr lang="fr-FR" sz="2000" b="1" dirty="0" smtClean="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Rénovation thermique</a:t>
            </a:r>
            <a:endParaRPr lang="fr-FR" sz="2000" b="1"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4025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Investissements financiers</a:t>
            </a:r>
            <a:endParaRPr lang="fr-FR" sz="2400" b="1" dirty="0">
              <a:latin typeface="Baskerville Old Face" panose="02020602080505020303" pitchFamily="18" charset="0"/>
            </a:endParaRPr>
          </a:p>
        </p:txBody>
      </p:sp>
      <p:sp>
        <p:nvSpPr>
          <p:cNvPr id="2" name="ZoneTexte 1"/>
          <p:cNvSpPr txBox="1"/>
          <p:nvPr/>
        </p:nvSpPr>
        <p:spPr>
          <a:xfrm>
            <a:off x="247244" y="763621"/>
            <a:ext cx="5268339" cy="677108"/>
          </a:xfrm>
          <a:prstGeom prst="rect">
            <a:avLst/>
          </a:prstGeom>
          <a:noFill/>
        </p:spPr>
        <p:txBody>
          <a:bodyPr wrap="square" rtlCol="0">
            <a:spAutoFit/>
          </a:bodyPr>
          <a:lstStyle/>
          <a:p>
            <a:pPr marL="285750" indent="-285750">
              <a:buFont typeface="Arial" panose="020B0604020202020204" pitchFamily="34" charset="0"/>
              <a:buChar char="•"/>
            </a:pPr>
            <a:endParaRPr lang="fr-FR" dirty="0" smtClean="0"/>
          </a:p>
          <a:p>
            <a:pPr marL="285750" indent="-285750">
              <a:buFont typeface="Arial" panose="020B0604020202020204" pitchFamily="34" charset="0"/>
              <a:buChar char="•"/>
            </a:pPr>
            <a:r>
              <a:rPr lang="fr-FR" sz="2000" b="1" dirty="0" smtClean="0">
                <a:solidFill>
                  <a:srgbClr val="002060"/>
                </a:solidFill>
              </a:rPr>
              <a:t>Financer une restructuration des mobilités</a:t>
            </a:r>
            <a:endParaRPr lang="fr-FR" dirty="0"/>
          </a:p>
        </p:txBody>
      </p:sp>
      <p:pic>
        <p:nvPicPr>
          <p:cNvPr id="7" name="Image 6"/>
          <p:cNvPicPr>
            <a:picLocks noChangeAspect="1"/>
          </p:cNvPicPr>
          <p:nvPr/>
        </p:nvPicPr>
        <p:blipFill>
          <a:blip r:embed="rId2"/>
          <a:stretch>
            <a:fillRect/>
          </a:stretch>
        </p:blipFill>
        <p:spPr>
          <a:xfrm>
            <a:off x="157341" y="1691018"/>
            <a:ext cx="5902992" cy="4258296"/>
          </a:xfrm>
          <a:prstGeom prst="rect">
            <a:avLst/>
          </a:prstGeom>
        </p:spPr>
      </p:pic>
      <p:pic>
        <p:nvPicPr>
          <p:cNvPr id="5" name="Image 4"/>
          <p:cNvPicPr>
            <a:picLocks noChangeAspect="1"/>
          </p:cNvPicPr>
          <p:nvPr/>
        </p:nvPicPr>
        <p:blipFill>
          <a:blip r:embed="rId3"/>
          <a:stretch>
            <a:fillRect/>
          </a:stretch>
        </p:blipFill>
        <p:spPr>
          <a:xfrm>
            <a:off x="7033099" y="765719"/>
            <a:ext cx="4463147" cy="5343054"/>
          </a:xfrm>
          <a:prstGeom prst="rect">
            <a:avLst/>
          </a:prstGeom>
        </p:spPr>
      </p:pic>
      <p:sp>
        <p:nvSpPr>
          <p:cNvPr id="8" name="Rectangle 7"/>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VII. Que faire collectivement</a:t>
            </a:r>
            <a:endParaRPr lang="fr-FR"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3278424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Investissements financiers</a:t>
            </a:r>
            <a:endParaRPr lang="fr-FR" sz="2400" b="1" dirty="0">
              <a:latin typeface="Baskerville Old Face" panose="02020602080505020303" pitchFamily="18" charset="0"/>
            </a:endParaRP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167" y="1605064"/>
            <a:ext cx="3964830" cy="2643220"/>
          </a:xfrm>
          <a:prstGeom prst="rect">
            <a:avLst/>
          </a:prstGeom>
        </p:spPr>
      </p:pic>
      <p:sp>
        <p:nvSpPr>
          <p:cNvPr id="4" name="ZoneTexte 3"/>
          <p:cNvSpPr txBox="1"/>
          <p:nvPr/>
        </p:nvSpPr>
        <p:spPr>
          <a:xfrm>
            <a:off x="5637102" y="959333"/>
            <a:ext cx="6303524" cy="5109091"/>
          </a:xfrm>
          <a:prstGeom prst="rect">
            <a:avLst/>
          </a:prstGeom>
          <a:noFill/>
        </p:spPr>
        <p:txBody>
          <a:bodyPr wrap="square" rtlCol="0">
            <a:spAutoFit/>
          </a:bodyPr>
          <a:lstStyle/>
          <a:p>
            <a:pPr algn="ctr"/>
            <a:r>
              <a:rPr lang="fr-FR" sz="2800" b="1" dirty="0" smtClean="0">
                <a:solidFill>
                  <a:schemeClr val="tx2">
                    <a:lumMod val="50000"/>
                  </a:schemeClr>
                </a:solidFill>
                <a:latin typeface="Bell MT" panose="02020503060305020303" pitchFamily="18" charset="0"/>
              </a:rPr>
              <a:t>Co Bénéfices :</a:t>
            </a:r>
          </a:p>
          <a:p>
            <a:endParaRPr lang="fr-FR" sz="2000" dirty="0">
              <a:latin typeface="Bell MT" panose="02020503060305020303" pitchFamily="18" charset="0"/>
            </a:endParaRPr>
          </a:p>
          <a:p>
            <a:r>
              <a:rPr lang="fr-FR" sz="2000" dirty="0" smtClean="0">
                <a:solidFill>
                  <a:schemeClr val="accent6">
                    <a:lumMod val="50000"/>
                  </a:schemeClr>
                </a:solidFill>
                <a:latin typeface="Bell MT" panose="02020503060305020303" pitchFamily="18" charset="0"/>
                <a:cs typeface="Calibri" panose="020F0502020204030204" pitchFamily="34" charset="0"/>
              </a:rPr>
              <a:t>↗Niveau activité physique des individus</a:t>
            </a:r>
          </a:p>
          <a:p>
            <a:r>
              <a:rPr lang="fr-FR" sz="2000" dirty="0" smtClean="0">
                <a:solidFill>
                  <a:schemeClr val="accent6">
                    <a:lumMod val="50000"/>
                  </a:schemeClr>
                </a:solidFill>
                <a:latin typeface="Bell MT" panose="02020503060305020303" pitchFamily="18" charset="0"/>
                <a:cs typeface="Calibri" panose="020F0502020204030204" pitchFamily="34" charset="0"/>
              </a:rPr>
              <a:t>↗Industrie vélo française</a:t>
            </a:r>
          </a:p>
          <a:p>
            <a:r>
              <a:rPr lang="fr-FR" sz="2000" dirty="0" smtClean="0">
                <a:solidFill>
                  <a:schemeClr val="accent6">
                    <a:lumMod val="50000"/>
                  </a:schemeClr>
                </a:solidFill>
                <a:latin typeface="Bell MT" panose="02020503060305020303" pitchFamily="18" charset="0"/>
                <a:cs typeface="Calibri" panose="020F0502020204030204" pitchFamily="34" charset="0"/>
              </a:rPr>
              <a:t>↗Emplois liés à la création et gestion des infrastructure</a:t>
            </a:r>
          </a:p>
          <a:p>
            <a:endParaRPr lang="fr-FR" sz="2000" dirty="0" smtClean="0">
              <a:solidFill>
                <a:srgbClr val="C00000"/>
              </a:solidFill>
              <a:latin typeface="Bell MT" panose="02020503060305020303" pitchFamily="18" charset="0"/>
              <a:cs typeface="Calibri" panose="020F0502020204030204" pitchFamily="34" charset="0"/>
            </a:endParaRPr>
          </a:p>
          <a:p>
            <a:r>
              <a:rPr lang="fr-FR" sz="2000" dirty="0" smtClean="0">
                <a:solidFill>
                  <a:srgbClr val="C00000"/>
                </a:solidFill>
                <a:latin typeface="Bell MT" panose="02020503060305020303" pitchFamily="18" charset="0"/>
                <a:cs typeface="Calibri" panose="020F0502020204030204" pitchFamily="34" charset="0"/>
              </a:rPr>
              <a:t>↘ Dépenses de santé à long terme </a:t>
            </a:r>
          </a:p>
          <a:p>
            <a:r>
              <a:rPr lang="fr-FR" sz="2000" dirty="0" smtClean="0">
                <a:solidFill>
                  <a:srgbClr val="C00000"/>
                </a:solidFill>
                <a:latin typeface="Bell MT" panose="02020503060305020303" pitchFamily="18" charset="0"/>
                <a:cs typeface="Calibri" panose="020F0502020204030204" pitchFamily="34" charset="0"/>
              </a:rPr>
              <a:t>↘</a:t>
            </a:r>
            <a:r>
              <a:rPr lang="fr-FR" sz="2000" dirty="0" smtClean="0">
                <a:solidFill>
                  <a:srgbClr val="C00000"/>
                </a:solidFill>
                <a:latin typeface="Bell MT" panose="02020503060305020303" pitchFamily="18" charset="0"/>
              </a:rPr>
              <a:t> Nombres d’accidents et d’accidents graves</a:t>
            </a:r>
          </a:p>
          <a:p>
            <a:r>
              <a:rPr lang="fr-FR" sz="2000" dirty="0" smtClean="0">
                <a:solidFill>
                  <a:srgbClr val="C00000"/>
                </a:solidFill>
                <a:latin typeface="Bell MT" panose="02020503060305020303" pitchFamily="18" charset="0"/>
                <a:cs typeface="Calibri" panose="020F0502020204030204" pitchFamily="34" charset="0"/>
              </a:rPr>
              <a:t>↘ Dépendance aux énergies fossiles</a:t>
            </a:r>
          </a:p>
          <a:p>
            <a:r>
              <a:rPr lang="fr-FR" sz="2000" dirty="0" smtClean="0">
                <a:solidFill>
                  <a:srgbClr val="C00000"/>
                </a:solidFill>
                <a:latin typeface="Bell MT" panose="02020503060305020303" pitchFamily="18" charset="0"/>
                <a:cs typeface="Calibri" panose="020F0502020204030204" pitchFamily="34" charset="0"/>
              </a:rPr>
              <a:t>↘ Nuisance sonore </a:t>
            </a:r>
          </a:p>
          <a:p>
            <a:r>
              <a:rPr lang="fr-FR" sz="2000" dirty="0" smtClean="0">
                <a:solidFill>
                  <a:srgbClr val="C00000"/>
                </a:solidFill>
                <a:latin typeface="Bell MT" panose="02020503060305020303" pitchFamily="18" charset="0"/>
                <a:cs typeface="Calibri" panose="020F0502020204030204" pitchFamily="34" charset="0"/>
              </a:rPr>
              <a:t>↘ Embouteillage</a:t>
            </a:r>
          </a:p>
          <a:p>
            <a:r>
              <a:rPr lang="fr-FR" sz="2000" dirty="0" smtClean="0">
                <a:solidFill>
                  <a:srgbClr val="C00000"/>
                </a:solidFill>
                <a:latin typeface="Bell MT" panose="02020503060305020303" pitchFamily="18" charset="0"/>
                <a:cs typeface="Calibri" panose="020F0502020204030204" pitchFamily="34" charset="0"/>
              </a:rPr>
              <a:t>↘ Pollution urbaine et péri-urbaine</a:t>
            </a:r>
          </a:p>
          <a:p>
            <a:r>
              <a:rPr lang="fr-FR" sz="2000" dirty="0" smtClean="0">
                <a:solidFill>
                  <a:srgbClr val="C00000"/>
                </a:solidFill>
                <a:latin typeface="Bell MT" panose="02020503060305020303" pitchFamily="18" charset="0"/>
                <a:cs typeface="Calibri" panose="020F0502020204030204" pitchFamily="34" charset="0"/>
              </a:rPr>
              <a:t>↘ Emissions GES</a:t>
            </a:r>
            <a:endParaRPr lang="fr-FR" sz="2000" dirty="0" smtClean="0">
              <a:solidFill>
                <a:srgbClr val="C00000"/>
              </a:solidFill>
              <a:latin typeface="Bell MT" panose="02020503060305020303" pitchFamily="18" charset="0"/>
            </a:endParaRPr>
          </a:p>
          <a:p>
            <a:endParaRPr lang="fr-FR" sz="2000" dirty="0" smtClean="0">
              <a:latin typeface="Bell MT" panose="02020503060305020303" pitchFamily="18" charset="0"/>
            </a:endParaRPr>
          </a:p>
          <a:p>
            <a:endParaRPr lang="fr-FR" sz="2000" dirty="0">
              <a:latin typeface="Bell MT" panose="02020503060305020303" pitchFamily="18" charset="0"/>
            </a:endParaRPr>
          </a:p>
          <a:p>
            <a:endParaRPr lang="en-GB" sz="2000" dirty="0">
              <a:latin typeface="Bell MT" panose="02020503060305020303" pitchFamily="18" charset="0"/>
            </a:endParaRPr>
          </a:p>
        </p:txBody>
      </p:sp>
      <p:sp>
        <p:nvSpPr>
          <p:cNvPr id="5" name="Rectangle 4"/>
          <p:cNvSpPr/>
          <p:nvPr/>
        </p:nvSpPr>
        <p:spPr>
          <a:xfrm>
            <a:off x="214008" y="5326531"/>
            <a:ext cx="11838561" cy="923330"/>
          </a:xfrm>
          <a:prstGeom prst="rect">
            <a:avLst/>
          </a:prstGeom>
        </p:spPr>
        <p:txBody>
          <a:bodyPr wrap="square">
            <a:spAutoFit/>
          </a:bodyPr>
          <a:lstStyle/>
          <a:p>
            <a:r>
              <a:rPr lang="fr-FR" i="1" dirty="0" smtClean="0"/>
              <a:t>« le </a:t>
            </a:r>
            <a:r>
              <a:rPr lang="fr-FR" b="1" i="1" dirty="0"/>
              <a:t>plan vélo </a:t>
            </a:r>
            <a:r>
              <a:rPr lang="fr-FR" i="1" dirty="0"/>
              <a:t>gouvernemental annoncé en 2018 </a:t>
            </a:r>
            <a:r>
              <a:rPr lang="fr-FR" b="1" i="1" dirty="0"/>
              <a:t>représentait 450 millions d’euros sur 7 ans</a:t>
            </a:r>
            <a:r>
              <a:rPr lang="fr-FR" i="1" dirty="0"/>
              <a:t>, </a:t>
            </a:r>
            <a:r>
              <a:rPr lang="fr-FR" i="1" dirty="0" smtClean="0"/>
              <a:t>soit </a:t>
            </a:r>
            <a:r>
              <a:rPr lang="fr-FR" b="1" i="1" dirty="0" smtClean="0"/>
              <a:t>moins </a:t>
            </a:r>
            <a:r>
              <a:rPr lang="fr-FR" b="1" i="1" dirty="0"/>
              <a:t>65 millions d’euros par an</a:t>
            </a:r>
            <a:r>
              <a:rPr lang="fr-FR" i="1" dirty="0" smtClean="0"/>
              <a:t> … Une </a:t>
            </a:r>
            <a:r>
              <a:rPr lang="fr-FR" i="1" dirty="0"/>
              <a:t>goutte d’eau en comparaison des </a:t>
            </a:r>
            <a:r>
              <a:rPr lang="fr-FR" b="1" i="1" dirty="0"/>
              <a:t>aides d’État sur les carburants</a:t>
            </a:r>
            <a:r>
              <a:rPr lang="fr-FR" i="1" dirty="0"/>
              <a:t>, qui ont représenté plus de </a:t>
            </a:r>
            <a:r>
              <a:rPr lang="fr-FR" b="1" i="1" dirty="0"/>
              <a:t>2 milliards d’euros d’aide publique d’avril à août 2022</a:t>
            </a:r>
            <a:r>
              <a:rPr lang="fr-FR" i="1" dirty="0" smtClean="0"/>
              <a:t>. » </a:t>
            </a:r>
            <a:r>
              <a:rPr lang="fr-FR" sz="1600" dirty="0" smtClean="0">
                <a:solidFill>
                  <a:schemeClr val="bg1">
                    <a:lumMod val="50000"/>
                  </a:schemeClr>
                </a:solidFill>
              </a:rPr>
              <a:t>Kévin Jean et Philippe </a:t>
            </a:r>
            <a:r>
              <a:rPr lang="fr-FR" sz="1600" dirty="0" err="1" smtClean="0">
                <a:solidFill>
                  <a:schemeClr val="bg1">
                    <a:lumMod val="50000"/>
                  </a:schemeClr>
                </a:solidFill>
              </a:rPr>
              <a:t>Quirion</a:t>
            </a:r>
            <a:r>
              <a:rPr lang="fr-FR" sz="1600" dirty="0" smtClean="0">
                <a:solidFill>
                  <a:schemeClr val="bg1">
                    <a:lumMod val="50000"/>
                  </a:schemeClr>
                </a:solidFill>
              </a:rPr>
              <a:t> The Conversation 1 septembre 2020</a:t>
            </a:r>
            <a:endParaRPr lang="fr-FR" sz="1600" dirty="0">
              <a:solidFill>
                <a:schemeClr val="bg1">
                  <a:lumMod val="50000"/>
                </a:schemeClr>
              </a:solidFill>
            </a:endParaRPr>
          </a:p>
        </p:txBody>
      </p:sp>
      <p:sp>
        <p:nvSpPr>
          <p:cNvPr id="10" name="ZoneTexte 9"/>
          <p:cNvSpPr txBox="1"/>
          <p:nvPr/>
        </p:nvSpPr>
        <p:spPr>
          <a:xfrm>
            <a:off x="247244" y="763621"/>
            <a:ext cx="5268339" cy="677108"/>
          </a:xfrm>
          <a:prstGeom prst="rect">
            <a:avLst/>
          </a:prstGeom>
          <a:noFill/>
        </p:spPr>
        <p:txBody>
          <a:bodyPr wrap="square" rtlCol="0">
            <a:spAutoFit/>
          </a:bodyPr>
          <a:lstStyle/>
          <a:p>
            <a:pPr marL="285750" indent="-285750">
              <a:buFont typeface="Arial" panose="020B0604020202020204" pitchFamily="34" charset="0"/>
              <a:buChar char="•"/>
            </a:pPr>
            <a:endParaRPr lang="fr-FR" dirty="0" smtClean="0"/>
          </a:p>
          <a:p>
            <a:pPr marL="285750" indent="-285750">
              <a:buFont typeface="Arial" panose="020B0604020202020204" pitchFamily="34" charset="0"/>
              <a:buChar char="•"/>
            </a:pPr>
            <a:r>
              <a:rPr lang="fr-FR" sz="2000" b="1" dirty="0" smtClean="0">
                <a:solidFill>
                  <a:srgbClr val="002060"/>
                </a:solidFill>
              </a:rPr>
              <a:t>Financer une restructuration des mobilités</a:t>
            </a:r>
            <a:endParaRPr lang="fr-FR" dirty="0"/>
          </a:p>
        </p:txBody>
      </p:sp>
      <p:sp>
        <p:nvSpPr>
          <p:cNvPr id="8" name="Rectangle 7"/>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VII. Que faire collectivement</a:t>
            </a:r>
            <a:endParaRPr lang="fr-FR"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156814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Investissements financiers</a:t>
            </a:r>
            <a:endParaRPr lang="fr-FR" sz="2400" b="1" dirty="0">
              <a:latin typeface="Baskerville Old Face" panose="02020602080505020303" pitchFamily="18" charset="0"/>
            </a:endParaRPr>
          </a:p>
        </p:txBody>
      </p:sp>
      <p:sp>
        <p:nvSpPr>
          <p:cNvPr id="2" name="ZoneTexte 1"/>
          <p:cNvSpPr txBox="1"/>
          <p:nvPr/>
        </p:nvSpPr>
        <p:spPr>
          <a:xfrm>
            <a:off x="247244" y="763621"/>
            <a:ext cx="10553700" cy="400110"/>
          </a:xfrm>
          <a:prstGeom prst="rect">
            <a:avLst/>
          </a:prstGeom>
          <a:noFill/>
        </p:spPr>
        <p:txBody>
          <a:bodyPr wrap="square" rtlCol="0">
            <a:spAutoFit/>
          </a:bodyPr>
          <a:lstStyle/>
          <a:p>
            <a:pPr marL="285750" indent="-285750">
              <a:buFont typeface="Arial" panose="020B0604020202020204" pitchFamily="34" charset="0"/>
              <a:buChar char="•"/>
            </a:pPr>
            <a:r>
              <a:rPr lang="fr-FR" sz="2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Choisir son parc énergétique : nucléaire + mix énergétique</a:t>
            </a:r>
            <a:endParaRPr lang="fr-FR" sz="20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5" name="Image 4"/>
          <p:cNvPicPr>
            <a:picLocks noChangeAspect="1"/>
          </p:cNvPicPr>
          <p:nvPr/>
        </p:nvPicPr>
        <p:blipFill>
          <a:blip r:embed="rId2"/>
          <a:stretch>
            <a:fillRect/>
          </a:stretch>
        </p:blipFill>
        <p:spPr>
          <a:xfrm>
            <a:off x="1697975" y="1548541"/>
            <a:ext cx="8206816" cy="4489402"/>
          </a:xfrm>
          <a:prstGeom prst="rect">
            <a:avLst/>
          </a:prstGeom>
        </p:spPr>
      </p:pic>
      <p:sp>
        <p:nvSpPr>
          <p:cNvPr id="6" name="Rectangle 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VII. Que faire collectivement</a:t>
            </a:r>
            <a:endParaRPr lang="fr-FR"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06031084"/>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Investissements financiers</a:t>
            </a:r>
            <a:endParaRPr lang="fr-FR" sz="2400" b="1" dirty="0">
              <a:latin typeface="Baskerville Old Face" panose="02020602080505020303" pitchFamily="18" charset="0"/>
            </a:endParaRPr>
          </a:p>
        </p:txBody>
      </p:sp>
      <p:sp>
        <p:nvSpPr>
          <p:cNvPr id="6" name="Rectangle 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VII. Que faire collectivement</a:t>
            </a:r>
            <a:endParaRPr lang="fr-FR"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3" name="Image 2"/>
          <p:cNvPicPr>
            <a:picLocks noChangeAspect="1"/>
          </p:cNvPicPr>
          <p:nvPr/>
        </p:nvPicPr>
        <p:blipFill>
          <a:blip r:embed="rId2"/>
          <a:stretch>
            <a:fillRect/>
          </a:stretch>
        </p:blipFill>
        <p:spPr>
          <a:xfrm>
            <a:off x="0" y="1183484"/>
            <a:ext cx="5525271" cy="4839375"/>
          </a:xfrm>
          <a:prstGeom prst="rect">
            <a:avLst/>
          </a:prstGeom>
        </p:spPr>
      </p:pic>
      <p:pic>
        <p:nvPicPr>
          <p:cNvPr id="4" name="Image 3"/>
          <p:cNvPicPr>
            <a:picLocks noChangeAspect="1"/>
          </p:cNvPicPr>
          <p:nvPr/>
        </p:nvPicPr>
        <p:blipFill rotWithShape="1">
          <a:blip r:embed="rId3"/>
          <a:srcRect l="12079" t="3163" r="6154"/>
          <a:stretch/>
        </p:blipFill>
        <p:spPr>
          <a:xfrm>
            <a:off x="6023429" y="1911328"/>
            <a:ext cx="5820229" cy="3668598"/>
          </a:xfrm>
          <a:prstGeom prst="rect">
            <a:avLst/>
          </a:prstGeom>
        </p:spPr>
      </p:pic>
    </p:spTree>
    <p:extLst>
      <p:ext uri="{BB962C8B-B14F-4D97-AF65-F5344CB8AC3E}">
        <p14:creationId xmlns:p14="http://schemas.microsoft.com/office/powerpoint/2010/main" val="1863000931"/>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Adaptation</a:t>
            </a:r>
            <a:endParaRPr lang="fr-FR" sz="2400" b="1" dirty="0">
              <a:latin typeface="Baskerville Old Face" panose="02020602080505020303" pitchFamily="18" charset="0"/>
            </a:endParaRPr>
          </a:p>
        </p:txBody>
      </p:sp>
      <p:sp>
        <p:nvSpPr>
          <p:cNvPr id="2" name="ZoneTexte 1"/>
          <p:cNvSpPr txBox="1"/>
          <p:nvPr/>
        </p:nvSpPr>
        <p:spPr>
          <a:xfrm>
            <a:off x="6137081" y="1529812"/>
            <a:ext cx="6054919" cy="4801314"/>
          </a:xfrm>
          <a:prstGeom prst="rect">
            <a:avLst/>
          </a:prstGeom>
          <a:noFill/>
        </p:spPr>
        <p:txBody>
          <a:bodyPr wrap="square" rtlCol="0">
            <a:spAutoFit/>
          </a:bodyPr>
          <a:lstStyle/>
          <a:p>
            <a:pPr marL="285750" indent="-285750">
              <a:buFont typeface="Arial" panose="020B0604020202020204" pitchFamily="34" charset="0"/>
              <a:buChar char="•"/>
            </a:pPr>
            <a:r>
              <a:rPr lang="fr-FR" b="1" dirty="0" smtClean="0">
                <a:latin typeface="Tahoma" panose="020B0604030504040204" pitchFamily="34" charset="0"/>
                <a:ea typeface="Tahoma" panose="020B0604030504040204" pitchFamily="34" charset="0"/>
                <a:cs typeface="Tahoma" panose="020B0604030504040204" pitchFamily="34" charset="0"/>
              </a:rPr>
              <a:t>Feux de forêts :</a:t>
            </a:r>
          </a:p>
          <a:p>
            <a:endParaRPr lang="fr-FR" dirty="0">
              <a:latin typeface="Tahoma" panose="020B0604030504040204" pitchFamily="34" charset="0"/>
              <a:ea typeface="Tahoma" panose="020B0604030504040204" pitchFamily="34" charset="0"/>
              <a:cs typeface="Tahoma" panose="020B0604030504040204" pitchFamily="34" charset="0"/>
            </a:endParaRPr>
          </a:p>
          <a:p>
            <a:r>
              <a:rPr lang="fr-FR" dirty="0" smtClean="0">
                <a:latin typeface="Tahoma" panose="020B0604030504040204" pitchFamily="34" charset="0"/>
                <a:ea typeface="Tahoma" panose="020B0604030504040204" pitchFamily="34" charset="0"/>
                <a:cs typeface="Tahoma" panose="020B0604030504040204" pitchFamily="34" charset="0"/>
              </a:rPr>
              <a:t> Meilleure gestion / entretient des forêts</a:t>
            </a:r>
          </a:p>
          <a:p>
            <a:endParaRPr lang="fr-FR" dirty="0" smtClean="0">
              <a:latin typeface="Tahoma" panose="020B0604030504040204" pitchFamily="34" charset="0"/>
              <a:ea typeface="Tahoma" panose="020B0604030504040204" pitchFamily="34" charset="0"/>
              <a:cs typeface="Tahoma" panose="020B0604030504040204" pitchFamily="34" charset="0"/>
            </a:endParaRPr>
          </a:p>
          <a:p>
            <a:endParaRPr lang="fr-FR"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fr-FR" b="1" dirty="0" smtClean="0">
                <a:latin typeface="Tahoma" panose="020B0604030504040204" pitchFamily="34" charset="0"/>
                <a:ea typeface="Tahoma" panose="020B0604030504040204" pitchFamily="34" charset="0"/>
                <a:cs typeface="Tahoma" panose="020B0604030504040204" pitchFamily="34" charset="0"/>
              </a:rPr>
              <a:t>Changement d’agriculture :</a:t>
            </a:r>
          </a:p>
          <a:p>
            <a:endParaRPr lang="fr-FR" b="1" dirty="0">
              <a:latin typeface="Tahoma" panose="020B0604030504040204" pitchFamily="34" charset="0"/>
              <a:ea typeface="Tahoma" panose="020B0604030504040204" pitchFamily="34" charset="0"/>
              <a:cs typeface="Tahoma" panose="020B0604030504040204" pitchFamily="34" charset="0"/>
            </a:endParaRPr>
          </a:p>
          <a:p>
            <a:r>
              <a:rPr lang="fr-FR" dirty="0" smtClean="0">
                <a:latin typeface="Tahoma" panose="020B0604030504040204" pitchFamily="34" charset="0"/>
                <a:ea typeface="Tahoma" panose="020B0604030504040204" pitchFamily="34" charset="0"/>
                <a:cs typeface="Tahoma" panose="020B0604030504040204" pitchFamily="34" charset="0"/>
              </a:rPr>
              <a:t>Privilégier des cultures locales, pérennes et résilientes</a:t>
            </a:r>
          </a:p>
          <a:p>
            <a:endParaRPr lang="fr-FR" dirty="0">
              <a:latin typeface="Tahoma" panose="020B0604030504040204" pitchFamily="34" charset="0"/>
              <a:ea typeface="Tahoma" panose="020B0604030504040204" pitchFamily="34" charset="0"/>
              <a:cs typeface="Tahoma" panose="020B0604030504040204" pitchFamily="34" charset="0"/>
            </a:endParaRPr>
          </a:p>
          <a:p>
            <a:endParaRPr lang="fr-FR" b="1" dirty="0" smtClean="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fr-FR" b="1" dirty="0" smtClean="0">
                <a:latin typeface="Tahoma" panose="020B0604030504040204" pitchFamily="34" charset="0"/>
                <a:ea typeface="Tahoma" panose="020B0604030504040204" pitchFamily="34" charset="0"/>
                <a:cs typeface="Tahoma" panose="020B0604030504040204" pitchFamily="34" charset="0"/>
              </a:rPr>
              <a:t>Déforestation : </a:t>
            </a:r>
          </a:p>
          <a:p>
            <a:endParaRPr lang="fr-FR" dirty="0">
              <a:latin typeface="Tahoma" panose="020B0604030504040204" pitchFamily="34" charset="0"/>
              <a:ea typeface="Tahoma" panose="020B0604030504040204" pitchFamily="34" charset="0"/>
              <a:cs typeface="Tahoma" panose="020B0604030504040204" pitchFamily="34" charset="0"/>
            </a:endParaRPr>
          </a:p>
          <a:p>
            <a:r>
              <a:rPr lang="fr-FR" dirty="0" smtClean="0">
                <a:latin typeface="Tahoma" panose="020B0604030504040204" pitchFamily="34" charset="0"/>
                <a:ea typeface="Tahoma" panose="020B0604030504040204" pitchFamily="34" charset="0"/>
                <a:cs typeface="Tahoma" panose="020B0604030504040204" pitchFamily="34" charset="0"/>
              </a:rPr>
              <a:t>Changement de modèle agricole : ↘ de la production/ consommation de viande</a:t>
            </a:r>
            <a:endParaRPr lang="fr-FR" dirty="0">
              <a:latin typeface="Tahoma" panose="020B0604030504040204" pitchFamily="34" charset="0"/>
              <a:ea typeface="Tahoma" panose="020B0604030504040204" pitchFamily="34" charset="0"/>
              <a:cs typeface="Tahoma" panose="020B0604030504040204" pitchFamily="34" charset="0"/>
            </a:endParaRPr>
          </a:p>
          <a:p>
            <a:endParaRPr lang="fr-FR" dirty="0">
              <a:latin typeface="Tahoma" panose="020B0604030504040204" pitchFamily="34" charset="0"/>
              <a:ea typeface="Tahoma" panose="020B0604030504040204" pitchFamily="34" charset="0"/>
              <a:cs typeface="Tahoma" panose="020B0604030504040204" pitchFamily="34" charset="0"/>
            </a:endParaRPr>
          </a:p>
          <a:p>
            <a:endParaRPr lang="fr-FR" dirty="0" smtClean="0">
              <a:latin typeface="Tahoma" panose="020B0604030504040204" pitchFamily="34" charset="0"/>
              <a:ea typeface="Tahoma" panose="020B0604030504040204" pitchFamily="34" charset="0"/>
              <a:cs typeface="Tahoma" panose="020B0604030504040204" pitchFamily="34" charset="0"/>
            </a:endParaRPr>
          </a:p>
          <a:p>
            <a:endParaRPr lang="fr-FR" dirty="0">
              <a:latin typeface="Tahoma" panose="020B0604030504040204" pitchFamily="34" charset="0"/>
              <a:ea typeface="Tahoma" panose="020B0604030504040204" pitchFamily="34" charset="0"/>
              <a:cs typeface="Tahoma" panose="020B0604030504040204" pitchFamily="34" charset="0"/>
            </a:endParaRP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57583"/>
            <a:ext cx="6049069" cy="4936516"/>
          </a:xfrm>
          <a:prstGeom prst="rect">
            <a:avLst/>
          </a:prstGeom>
        </p:spPr>
      </p:pic>
      <p:sp>
        <p:nvSpPr>
          <p:cNvPr id="6" name="Rectangle 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VII. Que faire collectivement</a:t>
            </a:r>
            <a:endParaRPr lang="fr-FR"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84569182"/>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Adaptation</a:t>
            </a:r>
            <a:endParaRPr lang="fr-FR" sz="2400" b="1" dirty="0">
              <a:latin typeface="Baskerville Old Face" panose="02020602080505020303" pitchFamily="18" charset="0"/>
            </a:endParaRPr>
          </a:p>
        </p:txBody>
      </p:sp>
      <p:sp>
        <p:nvSpPr>
          <p:cNvPr id="2" name="ZoneTexte 1"/>
          <p:cNvSpPr txBox="1"/>
          <p:nvPr/>
        </p:nvSpPr>
        <p:spPr>
          <a:xfrm>
            <a:off x="285750" y="876300"/>
            <a:ext cx="6076950" cy="1785104"/>
          </a:xfrm>
          <a:prstGeom prst="rect">
            <a:avLst/>
          </a:prstGeom>
          <a:noFill/>
        </p:spPr>
        <p:txBody>
          <a:bodyPr wrap="square" rtlCol="0">
            <a:spAutoFit/>
          </a:bodyPr>
          <a:lstStyle/>
          <a:p>
            <a:r>
              <a:rPr lang="fr-FR" sz="2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Adapter les villes </a:t>
            </a:r>
          </a:p>
          <a:p>
            <a:endParaRPr lang="fr-FR" dirty="0"/>
          </a:p>
          <a:p>
            <a:endParaRPr lang="fr-FR" dirty="0" smtClean="0"/>
          </a:p>
          <a:p>
            <a:endParaRPr lang="fr-FR" dirty="0"/>
          </a:p>
          <a:p>
            <a:endParaRPr lang="fr-FR" dirty="0" smtClean="0"/>
          </a:p>
          <a:p>
            <a:endParaRPr lang="fr-FR" dirty="0"/>
          </a:p>
        </p:txBody>
      </p:sp>
      <p:pic>
        <p:nvPicPr>
          <p:cNvPr id="3" name="Image 2"/>
          <p:cNvPicPr>
            <a:picLocks noChangeAspect="1"/>
          </p:cNvPicPr>
          <p:nvPr/>
        </p:nvPicPr>
        <p:blipFill rotWithShape="1">
          <a:blip r:embed="rId2">
            <a:extLst>
              <a:ext uri="{28A0092B-C50C-407E-A947-70E740481C1C}">
                <a14:useLocalDpi xmlns:a14="http://schemas.microsoft.com/office/drawing/2010/main" val="0"/>
              </a:ext>
            </a:extLst>
          </a:blip>
          <a:srcRect l="24802" r="25000"/>
          <a:stretch/>
        </p:blipFill>
        <p:spPr>
          <a:xfrm>
            <a:off x="3846287" y="742526"/>
            <a:ext cx="4412342" cy="5321952"/>
          </a:xfrm>
          <a:prstGeom prst="rect">
            <a:avLst/>
          </a:prstGeom>
        </p:spPr>
      </p:pic>
      <p:sp>
        <p:nvSpPr>
          <p:cNvPr id="6" name="Rectangle 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VII. Que faire collectivement</a:t>
            </a:r>
            <a:endParaRPr lang="fr-FR"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91174387"/>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Adaptation</a:t>
            </a:r>
            <a:endParaRPr lang="fr-FR" sz="2400" b="1" dirty="0">
              <a:latin typeface="Baskerville Old Face" panose="02020602080505020303" pitchFamily="18" charset="0"/>
            </a:endParaRPr>
          </a:p>
        </p:txBody>
      </p:sp>
      <p:sp>
        <p:nvSpPr>
          <p:cNvPr id="2" name="ZoneTexte 1"/>
          <p:cNvSpPr txBox="1"/>
          <p:nvPr/>
        </p:nvSpPr>
        <p:spPr>
          <a:xfrm>
            <a:off x="285750" y="876300"/>
            <a:ext cx="6076950" cy="400110"/>
          </a:xfrm>
          <a:prstGeom prst="rect">
            <a:avLst/>
          </a:prstGeom>
          <a:noFill/>
        </p:spPr>
        <p:txBody>
          <a:bodyPr wrap="square" rtlCol="0">
            <a:spAutoFit/>
          </a:bodyPr>
          <a:lstStyle/>
          <a:p>
            <a:r>
              <a:rPr lang="fr-FR" sz="2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Apprendre </a:t>
            </a:r>
            <a:r>
              <a:rPr lang="fr-FR" sz="2000" b="1" dirty="0">
                <a:solidFill>
                  <a:srgbClr val="002060"/>
                </a:solidFill>
                <a:latin typeface="Tahoma" panose="020B0604030504040204" pitchFamily="34" charset="0"/>
                <a:ea typeface="Tahoma" panose="020B0604030504040204" pitchFamily="34" charset="0"/>
                <a:cs typeface="Tahoma" panose="020B0604030504040204" pitchFamily="34" charset="0"/>
              </a:rPr>
              <a:t>l</a:t>
            </a:r>
            <a:r>
              <a:rPr lang="fr-FR" sz="2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a sobriété</a:t>
            </a:r>
            <a:endParaRPr lang="fr-FR" sz="20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6" name="Image 5"/>
          <p:cNvPicPr>
            <a:picLocks noChangeAspect="1"/>
          </p:cNvPicPr>
          <p:nvPr/>
        </p:nvPicPr>
        <p:blipFill>
          <a:blip r:embed="rId2"/>
          <a:stretch>
            <a:fillRect/>
          </a:stretch>
        </p:blipFill>
        <p:spPr>
          <a:xfrm>
            <a:off x="7796590" y="1143015"/>
            <a:ext cx="3277810" cy="4693824"/>
          </a:xfrm>
          <a:prstGeom prst="rect">
            <a:avLst/>
          </a:prstGeom>
        </p:spPr>
      </p:pic>
      <p:sp>
        <p:nvSpPr>
          <p:cNvPr id="4" name="ZoneTexte 3"/>
          <p:cNvSpPr txBox="1"/>
          <p:nvPr/>
        </p:nvSpPr>
        <p:spPr>
          <a:xfrm>
            <a:off x="556793" y="2516644"/>
            <a:ext cx="6386932" cy="2862322"/>
          </a:xfrm>
          <a:prstGeom prst="rect">
            <a:avLst/>
          </a:prstGeom>
          <a:noFill/>
        </p:spPr>
        <p:txBody>
          <a:bodyPr wrap="square" rtlCol="0">
            <a:spAutoFit/>
          </a:bodyPr>
          <a:lstStyle/>
          <a:p>
            <a:pPr algn="ctr">
              <a:lnSpc>
                <a:spcPct val="150000"/>
              </a:lnSpc>
            </a:pPr>
            <a:r>
              <a:rPr lang="fr-FR" sz="2400" dirty="0" smtClean="0">
                <a:latin typeface="Tahoma" panose="020B0604030504040204" pitchFamily="34" charset="0"/>
                <a:ea typeface="Tahoma" panose="020B0604030504040204" pitchFamily="34" charset="0"/>
                <a:cs typeface="Tahoma" panose="020B0604030504040204" pitchFamily="34" charset="0"/>
              </a:rPr>
              <a:t>Apprendre à devenir sobre nécessite de trouver du plaisir dans de nouvelles activités et ne pas être nostalgique ou envieux d’un mode de vie à haut niveau de consommation énergétique</a:t>
            </a:r>
            <a:endParaRPr lang="en-GB" sz="2400" dirty="0">
              <a:latin typeface="Tahoma" panose="020B0604030504040204" pitchFamily="34" charset="0"/>
              <a:ea typeface="Tahoma" panose="020B0604030504040204" pitchFamily="34" charset="0"/>
              <a:cs typeface="Tahoma" panose="020B0604030504040204" pitchFamily="34" charset="0"/>
            </a:endParaRPr>
          </a:p>
        </p:txBody>
      </p:sp>
      <p:sp>
        <p:nvSpPr>
          <p:cNvPr id="7" name="Rectangle 6"/>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VII. Que faire collectivement</a:t>
            </a:r>
            <a:endParaRPr lang="fr-FR"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01921253"/>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9074" y="1129219"/>
            <a:ext cx="6554076" cy="4347753"/>
          </a:xfrm>
          <a:prstGeom prst="rect">
            <a:avLst/>
          </a:prstGeom>
        </p:spPr>
      </p:pic>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Adaptation : lire le deuxième rapport du GIEC</a:t>
            </a:r>
            <a:endParaRPr lang="fr-FR" sz="2400" b="1" dirty="0">
              <a:latin typeface="Baskerville Old Face" panose="02020602080505020303" pitchFamily="18" charset="0"/>
            </a:endParaRPr>
          </a:p>
        </p:txBody>
      </p:sp>
      <p:sp>
        <p:nvSpPr>
          <p:cNvPr id="7" name="Rectangle 6"/>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VII. Que faire collectivement</a:t>
            </a:r>
            <a:endParaRPr lang="fr-FR"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03504799"/>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Taxes &amp; lois</a:t>
            </a:r>
            <a:endParaRPr lang="fr-FR" sz="2400" b="1" dirty="0">
              <a:latin typeface="Baskerville Old Face" panose="02020602080505020303" pitchFamily="18" charset="0"/>
            </a:endParaRPr>
          </a:p>
        </p:txBody>
      </p:sp>
      <p:sp>
        <p:nvSpPr>
          <p:cNvPr id="4" name="Rectangle 3"/>
          <p:cNvSpPr/>
          <p:nvPr/>
        </p:nvSpPr>
        <p:spPr>
          <a:xfrm>
            <a:off x="369650" y="6149762"/>
            <a:ext cx="11527277" cy="307777"/>
          </a:xfrm>
          <a:prstGeom prst="rect">
            <a:avLst/>
          </a:prstGeom>
        </p:spPr>
        <p:txBody>
          <a:bodyPr wrap="square">
            <a:spAutoFit/>
          </a:bodyPr>
          <a:lstStyle/>
          <a:p>
            <a:pPr algn="ctr"/>
            <a:r>
              <a:rPr lang="en-GB" sz="1400" b="1" i="1" dirty="0" smtClean="0">
                <a:solidFill>
                  <a:schemeClr val="bg1">
                    <a:lumMod val="50000"/>
                  </a:schemeClr>
                </a:solidFill>
              </a:rPr>
              <a:t>Meta-analyses of fifteen determinants of public opinion about climate change taxes and laws, </a:t>
            </a:r>
            <a:r>
              <a:rPr lang="en-GB" sz="1400" b="1" i="1" dirty="0" err="1" smtClean="0">
                <a:solidFill>
                  <a:schemeClr val="bg1">
                    <a:lumMod val="50000"/>
                  </a:schemeClr>
                </a:solidFill>
              </a:rPr>
              <a:t>Bergquist</a:t>
            </a:r>
            <a:r>
              <a:rPr lang="en-GB" sz="1400" b="1" i="1" dirty="0" smtClean="0">
                <a:solidFill>
                  <a:schemeClr val="bg1">
                    <a:lumMod val="50000"/>
                  </a:schemeClr>
                </a:solidFill>
              </a:rPr>
              <a:t> et al., 2022</a:t>
            </a:r>
            <a:endParaRPr lang="en-GB" sz="1400" b="1" i="1" dirty="0">
              <a:solidFill>
                <a:schemeClr val="bg1">
                  <a:lumMod val="50000"/>
                </a:schemeClr>
              </a:solidFill>
            </a:endParaRPr>
          </a:p>
        </p:txBody>
      </p:sp>
      <p:pic>
        <p:nvPicPr>
          <p:cNvPr id="2" name="Image 1"/>
          <p:cNvPicPr>
            <a:picLocks noChangeAspect="1"/>
          </p:cNvPicPr>
          <p:nvPr/>
        </p:nvPicPr>
        <p:blipFill>
          <a:blip r:embed="rId3">
            <a:clrChange>
              <a:clrFrom>
                <a:srgbClr val="FFFFFF"/>
              </a:clrFrom>
              <a:clrTo>
                <a:srgbClr val="FFFFFF">
                  <a:alpha val="0"/>
                </a:srgbClr>
              </a:clrTo>
            </a:clrChange>
          </a:blip>
          <a:stretch>
            <a:fillRect/>
          </a:stretch>
        </p:blipFill>
        <p:spPr>
          <a:xfrm>
            <a:off x="0" y="446431"/>
            <a:ext cx="1409897" cy="1114581"/>
          </a:xfrm>
          <a:prstGeom prst="rect">
            <a:avLst/>
          </a:prstGeom>
        </p:spPr>
      </p:pic>
      <p:pic>
        <p:nvPicPr>
          <p:cNvPr id="3" name="Image 2"/>
          <p:cNvPicPr>
            <a:picLocks noChangeAspect="1"/>
          </p:cNvPicPr>
          <p:nvPr/>
        </p:nvPicPr>
        <p:blipFill>
          <a:blip r:embed="rId4">
            <a:clrChange>
              <a:clrFrom>
                <a:srgbClr val="FFFFFF"/>
              </a:clrFrom>
              <a:clrTo>
                <a:srgbClr val="FFFFFF">
                  <a:alpha val="0"/>
                </a:srgbClr>
              </a:clrTo>
            </a:clrChange>
          </a:blip>
          <a:stretch>
            <a:fillRect/>
          </a:stretch>
        </p:blipFill>
        <p:spPr>
          <a:xfrm>
            <a:off x="8512318" y="647607"/>
            <a:ext cx="1190791" cy="914528"/>
          </a:xfrm>
          <a:prstGeom prst="rect">
            <a:avLst/>
          </a:prstGeom>
        </p:spPr>
      </p:pic>
      <p:sp>
        <p:nvSpPr>
          <p:cNvPr id="8" name="ZoneTexte 7"/>
          <p:cNvSpPr txBox="1"/>
          <p:nvPr/>
        </p:nvSpPr>
        <p:spPr>
          <a:xfrm>
            <a:off x="1045029" y="796895"/>
            <a:ext cx="7746546" cy="369332"/>
          </a:xfrm>
          <a:prstGeom prst="rect">
            <a:avLst/>
          </a:prstGeom>
          <a:noFill/>
        </p:spPr>
        <p:txBody>
          <a:bodyPr wrap="square" rtlCol="0">
            <a:spAutoFit/>
          </a:bodyPr>
          <a:lstStyle/>
          <a:p>
            <a:pPr algn="ctr"/>
            <a:r>
              <a:rPr lang="fr-FR" b="1" dirty="0" smtClean="0">
                <a:solidFill>
                  <a:srgbClr val="002060"/>
                </a:solidFill>
                <a:latin typeface="Tahoma" panose="020B0604030504040204" pitchFamily="34" charset="0"/>
                <a:ea typeface="Tahoma" panose="020B0604030504040204" pitchFamily="34" charset="0"/>
                <a:cs typeface="Tahoma" panose="020B0604030504040204" pitchFamily="34" charset="0"/>
              </a:rPr>
              <a:t>Utiliser le droit comme arme contre le changement climatique</a:t>
            </a:r>
            <a:endParaRPr lang="en-GB"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145744" y="3005563"/>
            <a:ext cx="7000672" cy="2862322"/>
          </a:xfrm>
          <a:prstGeom prst="rect">
            <a:avLst/>
          </a:prstGeom>
        </p:spPr>
        <p:txBody>
          <a:bodyPr wrap="square">
            <a:spAutoFit/>
          </a:bodyPr>
          <a:lstStyle/>
          <a:p>
            <a:pPr marL="285750" indent="-285750">
              <a:buFont typeface="Arial" panose="020B0604020202020204" pitchFamily="34" charset="0"/>
              <a:buChar char="•"/>
            </a:pPr>
            <a:r>
              <a:rPr lang="fr-FR" dirty="0" smtClean="0"/>
              <a:t>15 variables : </a:t>
            </a:r>
            <a:r>
              <a:rPr lang="fr-FR" dirty="0" err="1" smtClean="0"/>
              <a:t>age</a:t>
            </a:r>
            <a:r>
              <a:rPr lang="fr-FR" dirty="0" smtClean="0"/>
              <a:t>, sexe, niveau d’éducation, niveau de connaissance sur le sujet climatique, équité, efficience, idéologie politique, sérieux, croyances ….. </a:t>
            </a:r>
          </a:p>
          <a:p>
            <a:pPr marL="285750" indent="-285750">
              <a:buFont typeface="Arial" panose="020B0604020202020204" pitchFamily="34" charset="0"/>
              <a:buChar char="•"/>
            </a:pPr>
            <a:endParaRPr lang="fr-FR" dirty="0" smtClean="0"/>
          </a:p>
          <a:p>
            <a:pPr marL="285750" indent="-285750">
              <a:buFont typeface="Arial" panose="020B0604020202020204" pitchFamily="34" charset="0"/>
              <a:buChar char="•"/>
            </a:pPr>
            <a:r>
              <a:rPr lang="fr-FR" dirty="0" smtClean="0"/>
              <a:t>51 articles </a:t>
            </a:r>
          </a:p>
          <a:p>
            <a:pPr marL="285750" indent="-285750">
              <a:buFont typeface="Arial" panose="020B0604020202020204" pitchFamily="34" charset="0"/>
              <a:buChar char="•"/>
            </a:pPr>
            <a:endParaRPr lang="fr-FR" dirty="0" smtClean="0"/>
          </a:p>
          <a:p>
            <a:pPr marL="285750" indent="-285750">
              <a:buFont typeface="Arial" panose="020B0604020202020204" pitchFamily="34" charset="0"/>
              <a:buChar char="•"/>
            </a:pPr>
            <a:r>
              <a:rPr lang="fr-FR" dirty="0" smtClean="0"/>
              <a:t>33 pays différents </a:t>
            </a:r>
          </a:p>
          <a:p>
            <a:pPr marL="285750" indent="-285750">
              <a:buFont typeface="Arial" panose="020B0604020202020204" pitchFamily="34" charset="0"/>
              <a:buChar char="•"/>
            </a:pPr>
            <a:endParaRPr lang="fr-FR" dirty="0" smtClean="0"/>
          </a:p>
          <a:p>
            <a:pPr marL="285750" indent="-285750">
              <a:buFont typeface="Arial" panose="020B0604020202020204" pitchFamily="34" charset="0"/>
              <a:buChar char="•"/>
            </a:pPr>
            <a:r>
              <a:rPr lang="fr-FR" dirty="0" smtClean="0"/>
              <a:t>Total de 119 465 participants</a:t>
            </a:r>
            <a:endParaRPr lang="en-GB" dirty="0" smtClean="0"/>
          </a:p>
          <a:p>
            <a:pPr marL="285750" indent="-285750">
              <a:buFont typeface="Arial" panose="020B0604020202020204" pitchFamily="34" charset="0"/>
              <a:buChar char="•"/>
            </a:pPr>
            <a:endParaRPr lang="en-GB" dirty="0"/>
          </a:p>
        </p:txBody>
      </p:sp>
      <p:sp>
        <p:nvSpPr>
          <p:cNvPr id="11" name="Rectangle 10"/>
          <p:cNvSpPr/>
          <p:nvPr/>
        </p:nvSpPr>
        <p:spPr>
          <a:xfrm>
            <a:off x="5567465" y="4389886"/>
            <a:ext cx="6096000" cy="584775"/>
          </a:xfrm>
          <a:prstGeom prst="rect">
            <a:avLst/>
          </a:prstGeom>
        </p:spPr>
        <p:txBody>
          <a:bodyPr>
            <a:spAutoFit/>
          </a:bodyPr>
          <a:lstStyle/>
          <a:p>
            <a:pPr algn="ctr"/>
            <a:r>
              <a:rPr lang="en-GB" sz="16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Examiner </a:t>
            </a:r>
            <a:r>
              <a:rPr lang="en-GB" sz="1600" b="1" dirty="0">
                <a:solidFill>
                  <a:srgbClr val="C00000"/>
                </a:solidFill>
                <a:latin typeface="Tahoma" panose="020B0604030504040204" pitchFamily="34" charset="0"/>
                <a:ea typeface="Tahoma" panose="020B0604030504040204" pitchFamily="34" charset="0"/>
                <a:cs typeface="Tahoma" panose="020B0604030504040204" pitchFamily="34" charset="0"/>
              </a:rPr>
              <a:t>le </a:t>
            </a:r>
            <a:r>
              <a:rPr lang="en-GB" sz="1600" b="1" dirty="0" err="1">
                <a:solidFill>
                  <a:srgbClr val="C00000"/>
                </a:solidFill>
                <a:latin typeface="Tahoma" panose="020B0604030504040204" pitchFamily="34" charset="0"/>
                <a:ea typeface="Tahoma" panose="020B0604030504040204" pitchFamily="34" charset="0"/>
                <a:cs typeface="Tahoma" panose="020B0604030504040204" pitchFamily="34" charset="0"/>
              </a:rPr>
              <a:t>rôle</a:t>
            </a:r>
            <a:r>
              <a:rPr lang="en-GB" sz="1600" b="1" dirty="0">
                <a:solidFill>
                  <a:srgbClr val="C00000"/>
                </a:solidFill>
                <a:latin typeface="Tahoma" panose="020B0604030504040204" pitchFamily="34" charset="0"/>
                <a:ea typeface="Tahoma" panose="020B0604030504040204" pitchFamily="34" charset="0"/>
                <a:cs typeface="Tahoma" panose="020B0604030504040204" pitchFamily="34" charset="0"/>
              </a:rPr>
              <a:t> de </a:t>
            </a:r>
            <a:r>
              <a:rPr lang="en-GB" sz="1600" b="1" dirty="0" err="1">
                <a:solidFill>
                  <a:srgbClr val="C00000"/>
                </a:solidFill>
                <a:latin typeface="Tahoma" panose="020B0604030504040204" pitchFamily="34" charset="0"/>
                <a:ea typeface="Tahoma" panose="020B0604030504040204" pitchFamily="34" charset="0"/>
                <a:cs typeface="Tahoma" panose="020B0604030504040204" pitchFamily="34" charset="0"/>
              </a:rPr>
              <a:t>l'opinion</a:t>
            </a:r>
            <a:r>
              <a:rPr lang="en-GB" sz="16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GB" sz="1600" b="1" dirty="0" err="1">
                <a:solidFill>
                  <a:srgbClr val="C00000"/>
                </a:solidFill>
                <a:latin typeface="Tahoma" panose="020B0604030504040204" pitchFamily="34" charset="0"/>
                <a:ea typeface="Tahoma" panose="020B0604030504040204" pitchFamily="34" charset="0"/>
                <a:cs typeface="Tahoma" panose="020B0604030504040204" pitchFamily="34" charset="0"/>
              </a:rPr>
              <a:t>publique</a:t>
            </a:r>
            <a:r>
              <a:rPr lang="en-GB" sz="1600" b="1" dirty="0">
                <a:solidFill>
                  <a:srgbClr val="C00000"/>
                </a:solidFill>
                <a:latin typeface="Tahoma" panose="020B0604030504040204" pitchFamily="34" charset="0"/>
                <a:ea typeface="Tahoma" panose="020B0604030504040204" pitchFamily="34" charset="0"/>
                <a:cs typeface="Tahoma" panose="020B0604030504040204" pitchFamily="34" charset="0"/>
              </a:rPr>
              <a:t> sur les taxes et les </a:t>
            </a:r>
            <a:r>
              <a:rPr lang="en-GB" sz="1600" b="1" dirty="0" err="1">
                <a:solidFill>
                  <a:srgbClr val="C00000"/>
                </a:solidFill>
                <a:latin typeface="Tahoma" panose="020B0604030504040204" pitchFamily="34" charset="0"/>
                <a:ea typeface="Tahoma" panose="020B0604030504040204" pitchFamily="34" charset="0"/>
                <a:cs typeface="Tahoma" panose="020B0604030504040204" pitchFamily="34" charset="0"/>
              </a:rPr>
              <a:t>lois</a:t>
            </a:r>
            <a:r>
              <a:rPr lang="en-GB" sz="1600" b="1" dirty="0">
                <a:solidFill>
                  <a:srgbClr val="C00000"/>
                </a:solidFill>
                <a:latin typeface="Tahoma" panose="020B0604030504040204" pitchFamily="34" charset="0"/>
                <a:ea typeface="Tahoma" panose="020B0604030504040204" pitchFamily="34" charset="0"/>
                <a:cs typeface="Tahoma" panose="020B0604030504040204" pitchFamily="34" charset="0"/>
              </a:rPr>
              <a:t> relatives au </a:t>
            </a:r>
            <a:r>
              <a:rPr lang="en-GB" sz="1600" b="1" dirty="0" err="1">
                <a:solidFill>
                  <a:srgbClr val="C00000"/>
                </a:solidFill>
                <a:latin typeface="Tahoma" panose="020B0604030504040204" pitchFamily="34" charset="0"/>
                <a:ea typeface="Tahoma" panose="020B0604030504040204" pitchFamily="34" charset="0"/>
                <a:cs typeface="Tahoma" panose="020B0604030504040204" pitchFamily="34" charset="0"/>
              </a:rPr>
              <a:t>changement</a:t>
            </a:r>
            <a:r>
              <a:rPr lang="en-GB" sz="16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GB" sz="1600" b="1" dirty="0" err="1">
                <a:solidFill>
                  <a:srgbClr val="C00000"/>
                </a:solidFill>
                <a:latin typeface="Tahoma" panose="020B0604030504040204" pitchFamily="34" charset="0"/>
                <a:ea typeface="Tahoma" panose="020B0604030504040204" pitchFamily="34" charset="0"/>
                <a:cs typeface="Tahoma" panose="020B0604030504040204" pitchFamily="34" charset="0"/>
              </a:rPr>
              <a:t>climatique</a:t>
            </a:r>
            <a:r>
              <a:rPr lang="en-GB" sz="1600" b="1" dirty="0">
                <a:solidFill>
                  <a:srgbClr val="C00000"/>
                </a:solidFill>
                <a:latin typeface="Tahoma" panose="020B0604030504040204" pitchFamily="34" charset="0"/>
                <a:ea typeface="Tahoma" panose="020B0604030504040204" pitchFamily="34" charset="0"/>
                <a:cs typeface="Tahoma" panose="020B0604030504040204" pitchFamily="34" charset="0"/>
              </a:rPr>
              <a:t>.</a:t>
            </a:r>
          </a:p>
        </p:txBody>
      </p:sp>
      <p:pic>
        <p:nvPicPr>
          <p:cNvPr id="13" name="Image 12"/>
          <p:cNvPicPr>
            <a:picLocks noChangeAspect="1"/>
          </p:cNvPicPr>
          <p:nvPr/>
        </p:nvPicPr>
        <p:blipFill>
          <a:blip r:embed="rId5"/>
          <a:stretch>
            <a:fillRect/>
          </a:stretch>
        </p:blipFill>
        <p:spPr>
          <a:xfrm>
            <a:off x="4386757" y="4143982"/>
            <a:ext cx="1120721" cy="1120721"/>
          </a:xfrm>
          <a:prstGeom prst="rect">
            <a:avLst/>
          </a:prstGeom>
        </p:spPr>
      </p:pic>
      <p:sp>
        <p:nvSpPr>
          <p:cNvPr id="14" name="Rectangle 13"/>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VII. Que faire collectivement</a:t>
            </a:r>
            <a:endParaRPr lang="fr-FR"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5" name="Image 4"/>
          <p:cNvPicPr>
            <a:picLocks noChangeAspect="1"/>
          </p:cNvPicPr>
          <p:nvPr/>
        </p:nvPicPr>
        <p:blipFill>
          <a:blip r:embed="rId6"/>
          <a:stretch>
            <a:fillRect/>
          </a:stretch>
        </p:blipFill>
        <p:spPr>
          <a:xfrm>
            <a:off x="3198695" y="1299131"/>
            <a:ext cx="4533600" cy="1442205"/>
          </a:xfrm>
          <a:prstGeom prst="rect">
            <a:avLst/>
          </a:prstGeom>
        </p:spPr>
      </p:pic>
    </p:spTree>
    <p:extLst>
      <p:ext uri="{BB962C8B-B14F-4D97-AF65-F5344CB8AC3E}">
        <p14:creationId xmlns:p14="http://schemas.microsoft.com/office/powerpoint/2010/main" val="400181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2"/>
          <a:srcRect b="50409"/>
          <a:stretch/>
        </p:blipFill>
        <p:spPr>
          <a:xfrm>
            <a:off x="6877566" y="2651418"/>
            <a:ext cx="4006334" cy="2174582"/>
          </a:xfrm>
          <a:prstGeom prst="rect">
            <a:avLst/>
          </a:prstGeom>
        </p:spPr>
      </p:pic>
      <p:pic>
        <p:nvPicPr>
          <p:cNvPr id="6" name="Image 5"/>
          <p:cNvPicPr>
            <a:picLocks noChangeAspect="1"/>
          </p:cNvPicPr>
          <p:nvPr/>
        </p:nvPicPr>
        <p:blipFill>
          <a:blip r:embed="rId3"/>
          <a:stretch>
            <a:fillRect/>
          </a:stretch>
        </p:blipFill>
        <p:spPr>
          <a:xfrm>
            <a:off x="464770" y="1993639"/>
            <a:ext cx="5268060" cy="3734321"/>
          </a:xfrm>
          <a:prstGeom prst="rect">
            <a:avLst/>
          </a:prstGeom>
          <a:ln>
            <a:noFill/>
          </a:ln>
          <a:effectLst>
            <a:softEdge rad="112500"/>
          </a:effectLst>
        </p:spPr>
      </p:pic>
      <p:sp>
        <p:nvSpPr>
          <p:cNvPr id="7" name="Rectangle 6"/>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La décroissance : revenir au moyen-âge ?</a:t>
            </a:r>
            <a:endParaRPr lang="fr-FR" sz="2400" b="1" dirty="0">
              <a:latin typeface="Baskerville Old Face" panose="02020602080505020303" pitchFamily="18" charset="0"/>
            </a:endParaRPr>
          </a:p>
        </p:txBody>
      </p:sp>
      <p:sp>
        <p:nvSpPr>
          <p:cNvPr id="9" name="Rectangle à coins arrondis 8"/>
          <p:cNvSpPr/>
          <p:nvPr/>
        </p:nvSpPr>
        <p:spPr>
          <a:xfrm>
            <a:off x="4571999" y="2298700"/>
            <a:ext cx="1028701" cy="266700"/>
          </a:xfrm>
          <a:prstGeom prst="roundRect">
            <a:avLst/>
          </a:prstGeom>
          <a:solidFill>
            <a:srgbClr val="C00000">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ZoneTexte 9"/>
          <p:cNvSpPr txBox="1"/>
          <p:nvPr/>
        </p:nvSpPr>
        <p:spPr>
          <a:xfrm>
            <a:off x="685800" y="749300"/>
            <a:ext cx="11201400" cy="584775"/>
          </a:xfrm>
          <a:prstGeom prst="rect">
            <a:avLst/>
          </a:prstGeom>
          <a:noFill/>
        </p:spPr>
        <p:txBody>
          <a:bodyPr wrap="square" rtlCol="0">
            <a:spAutoFit/>
          </a:bodyPr>
          <a:lstStyle/>
          <a:p>
            <a:r>
              <a:rPr lang="fr-FR" sz="3200" b="1"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La décroissance c’est le retour à la lampe à huile</a:t>
            </a:r>
            <a:endParaRPr lang="en-GB" sz="3200" b="1"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1" name="ZoneTexte 10"/>
          <p:cNvSpPr txBox="1"/>
          <p:nvPr/>
        </p:nvSpPr>
        <p:spPr>
          <a:xfrm>
            <a:off x="7112000" y="4851400"/>
            <a:ext cx="3517900" cy="646331"/>
          </a:xfrm>
          <a:prstGeom prst="rect">
            <a:avLst/>
          </a:prstGeom>
          <a:noFill/>
        </p:spPr>
        <p:txBody>
          <a:bodyPr wrap="square" rtlCol="0">
            <a:spAutoFit/>
          </a:bodyPr>
          <a:lstStyle/>
          <a:p>
            <a:pPr algn="ctr"/>
            <a:r>
              <a:rPr lang="fr-FR" b="1" i="1" dirty="0" smtClean="0">
                <a:solidFill>
                  <a:schemeClr val="bg1">
                    <a:lumMod val="50000"/>
                  </a:schemeClr>
                </a:solidFill>
              </a:rPr>
              <a:t>Amish : communauté religieuse rejetant le progrès technologique</a:t>
            </a:r>
            <a:endParaRPr lang="en-GB" b="1" i="1" dirty="0">
              <a:solidFill>
                <a:schemeClr val="bg1">
                  <a:lumMod val="50000"/>
                </a:schemeClr>
              </a:solidFill>
            </a:endParaRPr>
          </a:p>
        </p:txBody>
      </p:sp>
      <p:sp>
        <p:nvSpPr>
          <p:cNvPr id="12" name="Rectangle 11"/>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V. Vers quel modèle de société  ?</a:t>
            </a:r>
            <a:endParaRPr lang="fr-FR" sz="2000"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3" name="ZoneTexte 12"/>
          <p:cNvSpPr txBox="1"/>
          <p:nvPr/>
        </p:nvSpPr>
        <p:spPr>
          <a:xfrm>
            <a:off x="10768223" y="111699"/>
            <a:ext cx="1892300" cy="1862048"/>
          </a:xfrm>
          <a:prstGeom prst="rect">
            <a:avLst/>
          </a:prstGeom>
          <a:noFill/>
        </p:spPr>
        <p:txBody>
          <a:bodyPr wrap="square" rtlCol="0">
            <a:spAutoFit/>
          </a:bodyPr>
          <a:lstStyle/>
          <a:p>
            <a:r>
              <a:rPr lang="fr-FR" sz="11500" dirty="0" smtClean="0">
                <a:solidFill>
                  <a:srgbClr val="C00000"/>
                </a:solidFill>
                <a:latin typeface="Bahnschrift" panose="020B0502040204020203" pitchFamily="34" charset="0"/>
              </a:rPr>
              <a:t>?</a:t>
            </a:r>
            <a:endParaRPr lang="en-GB" sz="11500" dirty="0">
              <a:solidFill>
                <a:srgbClr val="C00000"/>
              </a:solidFill>
              <a:latin typeface="Bahnschrift" panose="020B0502040204020203" pitchFamily="34" charset="0"/>
            </a:endParaRPr>
          </a:p>
        </p:txBody>
      </p:sp>
    </p:spTree>
    <p:extLst>
      <p:ext uri="{BB962C8B-B14F-4D97-AF65-F5344CB8AC3E}">
        <p14:creationId xmlns:p14="http://schemas.microsoft.com/office/powerpoint/2010/main" val="488353768"/>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Taxes &amp; lois</a:t>
            </a:r>
            <a:endParaRPr lang="fr-FR" sz="2400" b="1" dirty="0">
              <a:latin typeface="Baskerville Old Face" panose="02020602080505020303" pitchFamily="18" charset="0"/>
            </a:endParaRPr>
          </a:p>
        </p:txBody>
      </p:sp>
      <p:sp>
        <p:nvSpPr>
          <p:cNvPr id="4" name="Rectangle 3"/>
          <p:cNvSpPr/>
          <p:nvPr/>
        </p:nvSpPr>
        <p:spPr>
          <a:xfrm>
            <a:off x="369650" y="6149762"/>
            <a:ext cx="11527277" cy="307777"/>
          </a:xfrm>
          <a:prstGeom prst="rect">
            <a:avLst/>
          </a:prstGeom>
        </p:spPr>
        <p:txBody>
          <a:bodyPr wrap="square">
            <a:spAutoFit/>
          </a:bodyPr>
          <a:lstStyle/>
          <a:p>
            <a:pPr algn="ctr"/>
            <a:r>
              <a:rPr lang="en-GB" sz="1400" b="1" i="1" dirty="0" smtClean="0">
                <a:solidFill>
                  <a:schemeClr val="bg1">
                    <a:lumMod val="50000"/>
                  </a:schemeClr>
                </a:solidFill>
              </a:rPr>
              <a:t>Meta-analyses of fifteen determinants of public opinion about climate change taxes and laws, </a:t>
            </a:r>
            <a:r>
              <a:rPr lang="en-GB" sz="1400" b="1" i="1" dirty="0" err="1" smtClean="0">
                <a:solidFill>
                  <a:schemeClr val="bg1">
                    <a:lumMod val="50000"/>
                  </a:schemeClr>
                </a:solidFill>
              </a:rPr>
              <a:t>Bergquist</a:t>
            </a:r>
            <a:r>
              <a:rPr lang="en-GB" sz="1400" b="1" i="1" dirty="0" smtClean="0">
                <a:solidFill>
                  <a:schemeClr val="bg1">
                    <a:lumMod val="50000"/>
                  </a:schemeClr>
                </a:solidFill>
              </a:rPr>
              <a:t> et al., 2022</a:t>
            </a:r>
            <a:endParaRPr lang="en-GB" sz="1400" b="1" i="1" dirty="0">
              <a:solidFill>
                <a:schemeClr val="bg1">
                  <a:lumMod val="50000"/>
                </a:schemeClr>
              </a:solidFill>
            </a:endParaRPr>
          </a:p>
        </p:txBody>
      </p:sp>
      <p:sp>
        <p:nvSpPr>
          <p:cNvPr id="5" name="Rectangle 4"/>
          <p:cNvSpPr/>
          <p:nvPr/>
        </p:nvSpPr>
        <p:spPr>
          <a:xfrm>
            <a:off x="6645727" y="3078300"/>
            <a:ext cx="5110843" cy="1754326"/>
          </a:xfrm>
          <a:prstGeom prst="rect">
            <a:avLst/>
          </a:prstGeom>
        </p:spPr>
        <p:txBody>
          <a:bodyPr wrap="square">
            <a:spAutoFit/>
          </a:bodyPr>
          <a:lstStyle/>
          <a:p>
            <a:pPr>
              <a:lnSpc>
                <a:spcPct val="150000"/>
              </a:lnSpc>
            </a:pPr>
            <a:r>
              <a:rPr lang="fr-FR" dirty="0" smtClean="0">
                <a:solidFill>
                  <a:srgbClr val="1D1C1D"/>
                </a:solidFill>
                <a:latin typeface="Tahoma" panose="020B0604030504040204" pitchFamily="34" charset="0"/>
                <a:ea typeface="Tahoma" panose="020B0604030504040204" pitchFamily="34" charset="0"/>
                <a:cs typeface="Tahoma" panose="020B0604030504040204" pitchFamily="34" charset="0"/>
              </a:rPr>
              <a:t>« Si on veut appliquer des lois/taxes en relation avec le changement climatique, les facteurs les plus importants à prendre en considération sont la "justesse" et l'efficience de la proposition »</a:t>
            </a:r>
            <a:endParaRPr lang="en-GB" dirty="0">
              <a:latin typeface="Tahoma" panose="020B0604030504040204" pitchFamily="34" charset="0"/>
              <a:ea typeface="Tahoma" panose="020B0604030504040204" pitchFamily="34" charset="0"/>
              <a:cs typeface="Tahoma" panose="020B0604030504040204" pitchFamily="34" charset="0"/>
            </a:endParaRPr>
          </a:p>
        </p:txBody>
      </p:sp>
      <p:pic>
        <p:nvPicPr>
          <p:cNvPr id="6" name="Image 5"/>
          <p:cNvPicPr>
            <a:picLocks noChangeAspect="1"/>
          </p:cNvPicPr>
          <p:nvPr/>
        </p:nvPicPr>
        <p:blipFill>
          <a:blip r:embed="rId3"/>
          <a:stretch>
            <a:fillRect/>
          </a:stretch>
        </p:blipFill>
        <p:spPr>
          <a:xfrm>
            <a:off x="0" y="2528342"/>
            <a:ext cx="6319609" cy="3408001"/>
          </a:xfrm>
          <a:prstGeom prst="rect">
            <a:avLst/>
          </a:prstGeom>
        </p:spPr>
      </p:pic>
      <p:sp>
        <p:nvSpPr>
          <p:cNvPr id="7" name="Rectangle 6"/>
          <p:cNvSpPr/>
          <p:nvPr/>
        </p:nvSpPr>
        <p:spPr>
          <a:xfrm>
            <a:off x="101600" y="1843093"/>
            <a:ext cx="6096000" cy="646331"/>
          </a:xfrm>
          <a:prstGeom prst="rect">
            <a:avLst/>
          </a:prstGeom>
        </p:spPr>
        <p:txBody>
          <a:bodyPr>
            <a:spAutoFit/>
          </a:bodyPr>
          <a:lstStyle/>
          <a:p>
            <a:r>
              <a:rPr lang="en-GB" b="1" dirty="0"/>
              <a:t>Visual summary of the relationship between determinants and public opinion about climate change taxes and laws.</a:t>
            </a:r>
          </a:p>
        </p:txBody>
      </p:sp>
      <p:pic>
        <p:nvPicPr>
          <p:cNvPr id="11" name="Image 10"/>
          <p:cNvPicPr>
            <a:picLocks noChangeAspect="1"/>
          </p:cNvPicPr>
          <p:nvPr/>
        </p:nvPicPr>
        <p:blipFill>
          <a:blip r:embed="rId4">
            <a:clrChange>
              <a:clrFrom>
                <a:srgbClr val="FFFFFF"/>
              </a:clrFrom>
              <a:clrTo>
                <a:srgbClr val="FFFFFF">
                  <a:alpha val="0"/>
                </a:srgbClr>
              </a:clrTo>
            </a:clrChange>
          </a:blip>
          <a:stretch>
            <a:fillRect/>
          </a:stretch>
        </p:blipFill>
        <p:spPr>
          <a:xfrm>
            <a:off x="0" y="446431"/>
            <a:ext cx="1409897" cy="1114581"/>
          </a:xfrm>
          <a:prstGeom prst="rect">
            <a:avLst/>
          </a:prstGeom>
        </p:spPr>
      </p:pic>
      <p:pic>
        <p:nvPicPr>
          <p:cNvPr id="13" name="Image 12"/>
          <p:cNvPicPr>
            <a:picLocks noChangeAspect="1"/>
          </p:cNvPicPr>
          <p:nvPr/>
        </p:nvPicPr>
        <p:blipFill>
          <a:blip r:embed="rId5">
            <a:clrChange>
              <a:clrFrom>
                <a:srgbClr val="FFFFFF"/>
              </a:clrFrom>
              <a:clrTo>
                <a:srgbClr val="FFFFFF">
                  <a:alpha val="0"/>
                </a:srgbClr>
              </a:clrTo>
            </a:clrChange>
          </a:blip>
          <a:stretch>
            <a:fillRect/>
          </a:stretch>
        </p:blipFill>
        <p:spPr>
          <a:xfrm>
            <a:off x="8512318" y="647607"/>
            <a:ext cx="1190791" cy="914528"/>
          </a:xfrm>
          <a:prstGeom prst="rect">
            <a:avLst/>
          </a:prstGeom>
        </p:spPr>
      </p:pic>
      <p:sp>
        <p:nvSpPr>
          <p:cNvPr id="14" name="ZoneTexte 13"/>
          <p:cNvSpPr txBox="1"/>
          <p:nvPr/>
        </p:nvSpPr>
        <p:spPr>
          <a:xfrm>
            <a:off x="1045029" y="796895"/>
            <a:ext cx="7746546" cy="369332"/>
          </a:xfrm>
          <a:prstGeom prst="rect">
            <a:avLst/>
          </a:prstGeom>
          <a:noFill/>
        </p:spPr>
        <p:txBody>
          <a:bodyPr wrap="square" rtlCol="0">
            <a:spAutoFit/>
          </a:bodyPr>
          <a:lstStyle/>
          <a:p>
            <a:pPr algn="ctr"/>
            <a:r>
              <a:rPr lang="fr-FR" b="1" dirty="0" smtClean="0">
                <a:solidFill>
                  <a:srgbClr val="002060"/>
                </a:solidFill>
                <a:latin typeface="Tahoma" panose="020B0604030504040204" pitchFamily="34" charset="0"/>
                <a:ea typeface="Tahoma" panose="020B0604030504040204" pitchFamily="34" charset="0"/>
                <a:cs typeface="Tahoma" panose="020B0604030504040204" pitchFamily="34" charset="0"/>
              </a:rPr>
              <a:t>Utiliser le droit comme arme contre le changement climatique</a:t>
            </a:r>
            <a:endParaRPr lang="en-GB"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15" name="Rectangle 14"/>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VII. Que faire collectivement</a:t>
            </a:r>
            <a:endParaRPr lang="fr-FR"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00298966"/>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Engagement</a:t>
            </a:r>
            <a:endParaRPr lang="fr-FR" sz="2400" b="1" dirty="0">
              <a:latin typeface="Baskerville Old Face" panose="02020602080505020303" pitchFamily="18" charset="0"/>
            </a:endParaRPr>
          </a:p>
        </p:txBody>
      </p:sp>
      <p:sp>
        <p:nvSpPr>
          <p:cNvPr id="2" name="ZoneTexte 1"/>
          <p:cNvSpPr txBox="1"/>
          <p:nvPr/>
        </p:nvSpPr>
        <p:spPr>
          <a:xfrm>
            <a:off x="211171" y="884001"/>
            <a:ext cx="3733800" cy="2031325"/>
          </a:xfrm>
          <a:prstGeom prst="rect">
            <a:avLst/>
          </a:prstGeom>
          <a:noFill/>
        </p:spPr>
        <p:txBody>
          <a:bodyPr wrap="square" rtlCol="0">
            <a:spAutoFit/>
          </a:bodyPr>
          <a:lstStyle/>
          <a:p>
            <a:pPr marL="285750" indent="-285750">
              <a:buFont typeface="Arial" panose="020B0604020202020204" pitchFamily="34" charset="0"/>
              <a:buChar char="•"/>
            </a:pPr>
            <a:r>
              <a:rPr lang="fr-FR" b="1" i="1" dirty="0" smtClean="0">
                <a:solidFill>
                  <a:srgbClr val="002060"/>
                </a:solidFill>
              </a:rPr>
              <a:t>Associations </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endParaRPr lang="fr-FR" dirty="0" smtClean="0"/>
          </a:p>
          <a:p>
            <a:pPr marL="285750" indent="-285750">
              <a:buFont typeface="Arial" panose="020B0604020202020204" pitchFamily="34" charset="0"/>
              <a:buChar char="•"/>
            </a:pPr>
            <a:endParaRPr lang="fr-FR" dirty="0" smtClean="0"/>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b="1" dirty="0" smtClean="0">
                <a:solidFill>
                  <a:srgbClr val="002060"/>
                </a:solidFill>
              </a:rPr>
              <a:t>Fresques &amp; Ateliers</a:t>
            </a:r>
          </a:p>
          <a:p>
            <a:pPr marL="285750" indent="-285750">
              <a:buFont typeface="Arial" panose="020B0604020202020204" pitchFamily="34" charset="0"/>
              <a:buChar char="•"/>
            </a:pPr>
            <a:endParaRPr lang="fr-FR" dirty="0"/>
          </a:p>
        </p:txBody>
      </p:sp>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56357" y="1061936"/>
            <a:ext cx="1110979" cy="1110979"/>
          </a:xfrm>
          <a:prstGeom prst="rect">
            <a:avLst/>
          </a:prstGeom>
        </p:spPr>
      </p:pic>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1326" y="856033"/>
            <a:ext cx="1581353" cy="1054235"/>
          </a:xfrm>
          <a:prstGeom prst="rect">
            <a:avLst/>
          </a:prstGeom>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0984" y="679792"/>
            <a:ext cx="2027204" cy="1060647"/>
          </a:xfrm>
          <a:prstGeom prst="rect">
            <a:avLst/>
          </a:prstGeom>
        </p:spPr>
      </p:pic>
      <p:pic>
        <p:nvPicPr>
          <p:cNvPr id="6" name="Imag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43647" y="1156511"/>
            <a:ext cx="957161" cy="797634"/>
          </a:xfrm>
          <a:prstGeom prst="rect">
            <a:avLst/>
          </a:prstGeom>
        </p:spPr>
      </p:pic>
      <p:pic>
        <p:nvPicPr>
          <p:cNvPr id="7" name="Imag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4975" y="695637"/>
            <a:ext cx="966889" cy="1246348"/>
          </a:xfrm>
          <a:prstGeom prst="rect">
            <a:avLst/>
          </a:prstGeom>
        </p:spPr>
      </p:pic>
      <p:sp>
        <p:nvSpPr>
          <p:cNvPr id="8" name="ZoneTexte 7"/>
          <p:cNvSpPr txBox="1"/>
          <p:nvPr/>
        </p:nvSpPr>
        <p:spPr>
          <a:xfrm>
            <a:off x="486382" y="2655652"/>
            <a:ext cx="5019473" cy="3970318"/>
          </a:xfrm>
          <a:prstGeom prst="rect">
            <a:avLst/>
          </a:prstGeom>
          <a:noFill/>
        </p:spPr>
        <p:txBody>
          <a:bodyPr wrap="square" rtlCol="0">
            <a:spAutoFit/>
          </a:bodyPr>
          <a:lstStyle/>
          <a:p>
            <a:pPr marL="285750" indent="-285750">
              <a:buFont typeface="Arial" panose="020B0604020202020204" pitchFamily="34" charset="0"/>
              <a:buChar char="•"/>
            </a:pPr>
            <a:r>
              <a:rPr lang="fr-FR" dirty="0" smtClean="0"/>
              <a:t>Climat</a:t>
            </a:r>
          </a:p>
          <a:p>
            <a:pPr marL="285750" indent="-285750">
              <a:buFont typeface="Arial" panose="020B0604020202020204" pitchFamily="34" charset="0"/>
              <a:buChar char="•"/>
            </a:pPr>
            <a:r>
              <a:rPr lang="fr-FR" dirty="0" smtClean="0"/>
              <a:t>Océane</a:t>
            </a:r>
          </a:p>
          <a:p>
            <a:pPr marL="285750" indent="-285750">
              <a:buFont typeface="Arial" panose="020B0604020202020204" pitchFamily="34" charset="0"/>
              <a:buChar char="•"/>
            </a:pPr>
            <a:r>
              <a:rPr lang="fr-FR" dirty="0" smtClean="0"/>
              <a:t>Numérique</a:t>
            </a:r>
          </a:p>
          <a:p>
            <a:pPr marL="285750" indent="-285750">
              <a:buFont typeface="Arial" panose="020B0604020202020204" pitchFamily="34" charset="0"/>
              <a:buChar char="•"/>
            </a:pPr>
            <a:r>
              <a:rPr lang="fr-FR" dirty="0" smtClean="0"/>
              <a:t>Mobilité</a:t>
            </a:r>
          </a:p>
          <a:p>
            <a:pPr marL="285750" indent="-285750">
              <a:buFont typeface="Arial" panose="020B0604020202020204" pitchFamily="34" charset="0"/>
              <a:buChar char="•"/>
            </a:pPr>
            <a:r>
              <a:rPr lang="fr-FR" dirty="0" smtClean="0"/>
              <a:t>2 tonnes</a:t>
            </a:r>
          </a:p>
          <a:p>
            <a:pPr marL="285750" indent="-285750">
              <a:buFont typeface="Arial" panose="020B0604020202020204" pitchFamily="34" charset="0"/>
              <a:buChar char="•"/>
            </a:pPr>
            <a:r>
              <a:rPr lang="fr-FR" dirty="0" smtClean="0"/>
              <a:t>Biodiversité</a:t>
            </a:r>
          </a:p>
          <a:p>
            <a:pPr marL="285750" indent="-285750">
              <a:buFont typeface="Arial" panose="020B0604020202020204" pitchFamily="34" charset="0"/>
              <a:buChar char="•"/>
            </a:pPr>
            <a:r>
              <a:rPr lang="fr-FR" dirty="0" smtClean="0"/>
              <a:t>Déchets</a:t>
            </a:r>
          </a:p>
          <a:p>
            <a:pPr marL="285750" indent="-285750">
              <a:buFont typeface="Arial" panose="020B0604020202020204" pitchFamily="34" charset="0"/>
              <a:buChar char="•"/>
            </a:pPr>
            <a:r>
              <a:rPr lang="fr-FR" dirty="0" smtClean="0"/>
              <a:t>MyCO2</a:t>
            </a:r>
          </a:p>
          <a:p>
            <a:pPr marL="285750" indent="-285750">
              <a:buFont typeface="Arial" panose="020B0604020202020204" pitchFamily="34" charset="0"/>
              <a:buChar char="•"/>
            </a:pPr>
            <a:r>
              <a:rPr lang="fr-FR" dirty="0" smtClean="0"/>
              <a:t>Inventons nos vies bas carbone</a:t>
            </a:r>
          </a:p>
          <a:p>
            <a:pPr marL="285750" indent="-285750">
              <a:buFont typeface="Arial" panose="020B0604020202020204" pitchFamily="34" charset="0"/>
              <a:buChar char="•"/>
            </a:pPr>
            <a:r>
              <a:rPr lang="fr-FR" dirty="0" smtClean="0"/>
              <a:t>Alimentation</a:t>
            </a:r>
          </a:p>
          <a:p>
            <a:pPr marL="285750" indent="-285750">
              <a:buFont typeface="Arial" panose="020B0604020202020204" pitchFamily="34" charset="0"/>
              <a:buChar char="•"/>
            </a:pPr>
            <a:r>
              <a:rPr lang="fr-FR" dirty="0" smtClean="0"/>
              <a:t>OGRE</a:t>
            </a:r>
          </a:p>
          <a:p>
            <a:pPr marL="285750" indent="-285750">
              <a:buFont typeface="Arial" panose="020B0604020202020204" pitchFamily="34" charset="0"/>
              <a:buChar char="•"/>
            </a:pPr>
            <a:r>
              <a:rPr lang="fr-FR" dirty="0" smtClean="0"/>
              <a:t>Textile</a:t>
            </a:r>
          </a:p>
          <a:p>
            <a:pPr marL="285750" indent="-285750">
              <a:buFont typeface="Arial" panose="020B0604020202020204" pitchFamily="34" charset="0"/>
              <a:buChar char="•"/>
            </a:pPr>
            <a:r>
              <a:rPr lang="fr-FR" dirty="0" smtClean="0"/>
              <a:t>….</a:t>
            </a:r>
          </a:p>
          <a:p>
            <a:pPr marL="285750" indent="-285750">
              <a:buFont typeface="Arial" panose="020B0604020202020204" pitchFamily="34" charset="0"/>
              <a:buChar char="•"/>
            </a:pPr>
            <a:endParaRPr lang="en-GB" dirty="0"/>
          </a:p>
        </p:txBody>
      </p:sp>
      <p:sp>
        <p:nvSpPr>
          <p:cNvPr id="10" name="Rectangle 9"/>
          <p:cNvSpPr/>
          <p:nvPr/>
        </p:nvSpPr>
        <p:spPr>
          <a:xfrm>
            <a:off x="5907932" y="2824211"/>
            <a:ext cx="6096000" cy="3139321"/>
          </a:xfrm>
          <a:prstGeom prst="rect">
            <a:avLst/>
          </a:prstGeom>
        </p:spPr>
        <p:txBody>
          <a:bodyPr>
            <a:spAutoFit/>
          </a:bodyPr>
          <a:lstStyle/>
          <a:p>
            <a:pPr marL="285750" indent="-285750">
              <a:buFont typeface="Arial" panose="020B0604020202020204" pitchFamily="34" charset="0"/>
              <a:buChar char="•"/>
            </a:pPr>
            <a:r>
              <a:rPr lang="fr-FR" b="1" dirty="0" smtClean="0">
                <a:solidFill>
                  <a:srgbClr val="002060"/>
                </a:solidFill>
              </a:rPr>
              <a:t>Aller à des congres </a:t>
            </a:r>
          </a:p>
          <a:p>
            <a:pPr marL="285750" indent="-285750">
              <a:buFont typeface="Arial" panose="020B0604020202020204" pitchFamily="34" charset="0"/>
              <a:buChar char="•"/>
            </a:pPr>
            <a:endParaRPr lang="fr-FR" b="1" dirty="0">
              <a:solidFill>
                <a:srgbClr val="002060"/>
              </a:solidFill>
            </a:endParaRPr>
          </a:p>
          <a:p>
            <a:pPr marL="285750" indent="-285750">
              <a:buFont typeface="Arial" panose="020B0604020202020204" pitchFamily="34" charset="0"/>
              <a:buChar char="•"/>
            </a:pPr>
            <a:r>
              <a:rPr lang="fr-FR" b="1" dirty="0" smtClean="0">
                <a:solidFill>
                  <a:srgbClr val="002060"/>
                </a:solidFill>
              </a:rPr>
              <a:t>Participer à des marches pour le climat</a:t>
            </a:r>
          </a:p>
          <a:p>
            <a:pPr marL="285750" indent="-285750">
              <a:buFont typeface="Arial" panose="020B0604020202020204" pitchFamily="34" charset="0"/>
              <a:buChar char="•"/>
            </a:pPr>
            <a:endParaRPr lang="fr-FR" b="1" dirty="0">
              <a:solidFill>
                <a:srgbClr val="002060"/>
              </a:solidFill>
            </a:endParaRPr>
          </a:p>
          <a:p>
            <a:pPr marL="285750" indent="-285750">
              <a:buFont typeface="Arial" panose="020B0604020202020204" pitchFamily="34" charset="0"/>
              <a:buChar char="•"/>
            </a:pPr>
            <a:r>
              <a:rPr lang="fr-FR" b="1" dirty="0" smtClean="0">
                <a:solidFill>
                  <a:srgbClr val="002060"/>
                </a:solidFill>
              </a:rPr>
              <a:t>Désobéissance citoyenne</a:t>
            </a:r>
            <a:endParaRPr lang="fr-FR" b="1" dirty="0">
              <a:solidFill>
                <a:srgbClr val="002060"/>
              </a:solidFill>
            </a:endParaRPr>
          </a:p>
          <a:p>
            <a:pPr marL="285750" indent="-285750">
              <a:buFont typeface="Arial" panose="020B0604020202020204" pitchFamily="34" charset="0"/>
              <a:buChar char="•"/>
            </a:pPr>
            <a:endParaRPr lang="fr-FR" b="1" dirty="0" smtClean="0">
              <a:solidFill>
                <a:srgbClr val="002060"/>
              </a:solidFill>
            </a:endParaRPr>
          </a:p>
          <a:p>
            <a:pPr marL="285750" indent="-285750">
              <a:buFont typeface="Arial" panose="020B0604020202020204" pitchFamily="34" charset="0"/>
              <a:buChar char="•"/>
            </a:pPr>
            <a:endParaRPr lang="fr-FR" b="1" dirty="0">
              <a:solidFill>
                <a:srgbClr val="002060"/>
              </a:solidFill>
            </a:endParaRPr>
          </a:p>
          <a:p>
            <a:pPr marL="285750" indent="-285750">
              <a:buFont typeface="Arial" panose="020B0604020202020204" pitchFamily="34" charset="0"/>
              <a:buChar char="•"/>
            </a:pPr>
            <a:endParaRPr lang="fr-FR" b="1" dirty="0" smtClean="0">
              <a:solidFill>
                <a:srgbClr val="002060"/>
              </a:solidFill>
            </a:endParaRPr>
          </a:p>
          <a:p>
            <a:pPr marL="285750" indent="-285750">
              <a:buFont typeface="Arial" panose="020B0604020202020204" pitchFamily="34" charset="0"/>
              <a:buChar char="•"/>
            </a:pPr>
            <a:endParaRPr lang="fr-FR" b="1" dirty="0">
              <a:solidFill>
                <a:srgbClr val="002060"/>
              </a:solidFill>
            </a:endParaRPr>
          </a:p>
          <a:p>
            <a:pPr marL="285750" indent="-285750">
              <a:buFont typeface="Arial" panose="020B0604020202020204" pitchFamily="34" charset="0"/>
              <a:buChar char="•"/>
            </a:pPr>
            <a:endParaRPr lang="fr-FR" b="1" dirty="0">
              <a:solidFill>
                <a:srgbClr val="002060"/>
              </a:solidFill>
            </a:endParaRPr>
          </a:p>
          <a:p>
            <a:pPr marL="285750" indent="-285750">
              <a:buFont typeface="Arial" panose="020B0604020202020204" pitchFamily="34" charset="0"/>
              <a:buChar char="•"/>
            </a:pPr>
            <a:r>
              <a:rPr lang="fr-FR" b="1" dirty="0">
                <a:solidFill>
                  <a:srgbClr val="002060"/>
                </a:solidFill>
              </a:rPr>
              <a:t>Parler de cela le plus </a:t>
            </a:r>
            <a:r>
              <a:rPr lang="fr-FR" b="1" dirty="0" smtClean="0">
                <a:solidFill>
                  <a:srgbClr val="002060"/>
                </a:solidFill>
              </a:rPr>
              <a:t>possible autour de soi</a:t>
            </a:r>
            <a:endParaRPr lang="en-GB" b="1" dirty="0">
              <a:solidFill>
                <a:srgbClr val="002060"/>
              </a:solidFill>
            </a:endParaRPr>
          </a:p>
        </p:txBody>
      </p:sp>
      <p:sp>
        <p:nvSpPr>
          <p:cNvPr id="11" name="Plus 10"/>
          <p:cNvSpPr/>
          <p:nvPr/>
        </p:nvSpPr>
        <p:spPr>
          <a:xfrm>
            <a:off x="4844374" y="4299626"/>
            <a:ext cx="603115" cy="875489"/>
          </a:xfrm>
          <a:prstGeom prst="mathPlus">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Imag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89045" y="4363936"/>
            <a:ext cx="1538997" cy="1025998"/>
          </a:xfrm>
          <a:prstGeom prst="rect">
            <a:avLst/>
          </a:prstGeom>
        </p:spPr>
      </p:pic>
      <p:pic>
        <p:nvPicPr>
          <p:cNvPr id="14" name="Imag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15591" y="4315627"/>
            <a:ext cx="2003898" cy="1132638"/>
          </a:xfrm>
          <a:prstGeom prst="rect">
            <a:avLst/>
          </a:prstGeom>
        </p:spPr>
      </p:pic>
      <p:sp>
        <p:nvSpPr>
          <p:cNvPr id="15" name="Rectangle 14"/>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VII. Que faire collectivement</a:t>
            </a:r>
            <a:endParaRPr lang="fr-FR"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8922784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Engagement : actions radicales ? </a:t>
            </a:r>
            <a:endParaRPr lang="fr-FR" sz="2400" b="1" dirty="0">
              <a:latin typeface="Baskerville Old Face" panose="02020602080505020303" pitchFamily="18" charset="0"/>
            </a:endParaRPr>
          </a:p>
        </p:txBody>
      </p:sp>
      <p:sp>
        <p:nvSpPr>
          <p:cNvPr id="15" name="Rectangle 14"/>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VII. Que faire collectivement</a:t>
            </a:r>
            <a:endParaRPr lang="fr-FR"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9" name="Image 8"/>
          <p:cNvPicPr>
            <a:picLocks noChangeAspect="1"/>
          </p:cNvPicPr>
          <p:nvPr/>
        </p:nvPicPr>
        <p:blipFill>
          <a:blip r:embed="rId2"/>
          <a:stretch>
            <a:fillRect/>
          </a:stretch>
        </p:blipFill>
        <p:spPr>
          <a:xfrm>
            <a:off x="461055" y="1047977"/>
            <a:ext cx="4532277" cy="3016024"/>
          </a:xfrm>
          <a:prstGeom prst="rect">
            <a:avLst/>
          </a:prstGeom>
        </p:spPr>
      </p:pic>
      <p:pic>
        <p:nvPicPr>
          <p:cNvPr id="16" name="Imag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0591" y="2396663"/>
            <a:ext cx="6381769" cy="2857509"/>
          </a:xfrm>
          <a:prstGeom prst="rect">
            <a:avLst/>
          </a:prstGeom>
        </p:spPr>
      </p:pic>
      <p:pic>
        <p:nvPicPr>
          <p:cNvPr id="17" name="Image 16"/>
          <p:cNvPicPr>
            <a:picLocks noChangeAspect="1"/>
          </p:cNvPicPr>
          <p:nvPr/>
        </p:nvPicPr>
        <p:blipFill>
          <a:blip r:embed="rId4"/>
          <a:stretch>
            <a:fillRect/>
          </a:stretch>
        </p:blipFill>
        <p:spPr>
          <a:xfrm>
            <a:off x="522515" y="4598977"/>
            <a:ext cx="2931886" cy="1657153"/>
          </a:xfrm>
          <a:prstGeom prst="rect">
            <a:avLst/>
          </a:prstGeom>
        </p:spPr>
      </p:pic>
    </p:spTree>
    <p:extLst>
      <p:ext uri="{BB962C8B-B14F-4D97-AF65-F5344CB8AC3E}">
        <p14:creationId xmlns:p14="http://schemas.microsoft.com/office/powerpoint/2010/main" val="3730597878"/>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2">
            <a:clrChange>
              <a:clrFrom>
                <a:srgbClr val="F2F2F2"/>
              </a:clrFrom>
              <a:clrTo>
                <a:srgbClr val="F2F2F2">
                  <a:alpha val="0"/>
                </a:srgbClr>
              </a:clrTo>
            </a:clrChange>
          </a:blip>
          <a:stretch>
            <a:fillRect/>
          </a:stretch>
        </p:blipFill>
        <p:spPr>
          <a:xfrm>
            <a:off x="0" y="1308099"/>
            <a:ext cx="2413831" cy="1565729"/>
          </a:xfrm>
          <a:prstGeom prst="rect">
            <a:avLst/>
          </a:prstGeom>
        </p:spPr>
      </p:pic>
      <p:sp>
        <p:nvSpPr>
          <p:cNvPr id="9" name="Rectangle 8"/>
          <p:cNvSpPr/>
          <p:nvPr/>
        </p:nvSpPr>
        <p:spPr>
          <a:xfrm>
            <a:off x="2475058" y="1854591"/>
            <a:ext cx="8537337" cy="400110"/>
          </a:xfrm>
          <a:prstGeom prst="rect">
            <a:avLst/>
          </a:prstGeom>
        </p:spPr>
        <p:txBody>
          <a:bodyPr wrap="none">
            <a:spAutoFit/>
          </a:bodyPr>
          <a:lstStyle/>
          <a:p>
            <a:r>
              <a:rPr lang="fr-FR" sz="2000" b="1" dirty="0" smtClean="0"/>
              <a:t>Un exemple de prise de conscience et de propositions concrètes et pertinentes</a:t>
            </a:r>
            <a:endParaRPr lang="fr-FR" sz="2000" b="1" dirty="0"/>
          </a:p>
        </p:txBody>
      </p:sp>
      <p:pic>
        <p:nvPicPr>
          <p:cNvPr id="10" name="Image 9"/>
          <p:cNvPicPr>
            <a:picLocks noChangeAspect="1"/>
          </p:cNvPicPr>
          <p:nvPr/>
        </p:nvPicPr>
        <p:blipFill rotWithShape="1">
          <a:blip r:embed="rId3"/>
          <a:srcRect b="6159"/>
          <a:stretch/>
        </p:blipFill>
        <p:spPr>
          <a:xfrm>
            <a:off x="2644531" y="4387324"/>
            <a:ext cx="8683006" cy="1715794"/>
          </a:xfrm>
          <a:prstGeom prst="rect">
            <a:avLst/>
          </a:prstGeom>
        </p:spPr>
      </p:pic>
      <p:sp>
        <p:nvSpPr>
          <p:cNvPr id="12" name="Rectangle 11"/>
          <p:cNvSpPr/>
          <p:nvPr/>
        </p:nvSpPr>
        <p:spPr>
          <a:xfrm>
            <a:off x="617416" y="3315678"/>
            <a:ext cx="10508343" cy="923330"/>
          </a:xfrm>
          <a:prstGeom prst="rect">
            <a:avLst/>
          </a:prstGeom>
        </p:spPr>
        <p:txBody>
          <a:bodyPr wrap="square">
            <a:spAutoFit/>
          </a:bodyPr>
          <a:lstStyle/>
          <a:p>
            <a:pPr marL="285750" indent="-285750" algn="ctr">
              <a:lnSpc>
                <a:spcPct val="150000"/>
              </a:lnSpc>
              <a:buFont typeface="Wingdings" panose="05000000000000000000" pitchFamily="2" charset="2"/>
              <a:buChar char="Ø"/>
            </a:pPr>
            <a:r>
              <a:rPr lang="fr-FR" dirty="0">
                <a:latin typeface="Tahoma" panose="020B0604030504040204" pitchFamily="34" charset="0"/>
                <a:ea typeface="Tahoma" panose="020B0604030504040204" pitchFamily="34" charset="0"/>
                <a:cs typeface="Tahoma" panose="020B0604030504040204" pitchFamily="34" charset="0"/>
              </a:rPr>
              <a:t>150 citoyens tirés au sort ont rendu leurs 149 propositions au Président de la République en juin 2020 pour parvenir à réduire les émissions de gaz à effet de serre d’au moins 40% d’ici 2030</a:t>
            </a:r>
            <a:endParaRPr lang="en-GB" dirty="0">
              <a:latin typeface="Tahoma" panose="020B0604030504040204" pitchFamily="34" charset="0"/>
              <a:ea typeface="Tahoma" panose="020B0604030504040204" pitchFamily="34" charset="0"/>
              <a:cs typeface="Tahoma" panose="020B0604030504040204" pitchFamily="34" charset="0"/>
            </a:endParaRPr>
          </a:p>
        </p:txBody>
      </p:sp>
      <p:sp>
        <p:nvSpPr>
          <p:cNvPr id="11" name="Rectangle 10"/>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Formation</a:t>
            </a:r>
            <a:endParaRPr lang="fr-FR" sz="2400" b="1" dirty="0">
              <a:latin typeface="Baskerville Old Face" panose="02020602080505020303" pitchFamily="18" charset="0"/>
            </a:endParaRPr>
          </a:p>
        </p:txBody>
      </p:sp>
      <p:sp>
        <p:nvSpPr>
          <p:cNvPr id="8" name="Rectangle 7"/>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VII. Que faire collectivement</a:t>
            </a:r>
            <a:endParaRPr lang="fr-FR"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4165607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455465" y="4155935"/>
            <a:ext cx="8935697" cy="2000529"/>
          </a:xfrm>
          <a:prstGeom prst="rect">
            <a:avLst/>
          </a:prstGeom>
        </p:spPr>
      </p:pic>
      <p:pic>
        <p:nvPicPr>
          <p:cNvPr id="3" name="Image 2"/>
          <p:cNvPicPr>
            <a:picLocks noChangeAspect="1"/>
          </p:cNvPicPr>
          <p:nvPr/>
        </p:nvPicPr>
        <p:blipFill>
          <a:blip r:embed="rId3"/>
          <a:stretch>
            <a:fillRect/>
          </a:stretch>
        </p:blipFill>
        <p:spPr>
          <a:xfrm>
            <a:off x="384801" y="4486272"/>
            <a:ext cx="1937485" cy="1101887"/>
          </a:xfrm>
          <a:prstGeom prst="rect">
            <a:avLst/>
          </a:prstGeom>
        </p:spPr>
      </p:pic>
      <p:pic>
        <p:nvPicPr>
          <p:cNvPr id="10" name="Image 9"/>
          <p:cNvPicPr>
            <a:picLocks noChangeAspect="1"/>
          </p:cNvPicPr>
          <p:nvPr/>
        </p:nvPicPr>
        <p:blipFill>
          <a:blip r:embed="rId4">
            <a:clrChange>
              <a:clrFrom>
                <a:srgbClr val="F2F2F2"/>
              </a:clrFrom>
              <a:clrTo>
                <a:srgbClr val="F2F2F2">
                  <a:alpha val="0"/>
                </a:srgbClr>
              </a:clrTo>
            </a:clrChange>
          </a:blip>
          <a:stretch>
            <a:fillRect/>
          </a:stretch>
        </p:blipFill>
        <p:spPr>
          <a:xfrm>
            <a:off x="0" y="1308099"/>
            <a:ext cx="2413831" cy="1565729"/>
          </a:xfrm>
          <a:prstGeom prst="rect">
            <a:avLst/>
          </a:prstGeom>
        </p:spPr>
      </p:pic>
      <p:sp>
        <p:nvSpPr>
          <p:cNvPr id="11" name="Rectangle 10"/>
          <p:cNvSpPr/>
          <p:nvPr/>
        </p:nvSpPr>
        <p:spPr>
          <a:xfrm>
            <a:off x="2475058" y="1854591"/>
            <a:ext cx="8537337" cy="400110"/>
          </a:xfrm>
          <a:prstGeom prst="rect">
            <a:avLst/>
          </a:prstGeom>
        </p:spPr>
        <p:txBody>
          <a:bodyPr wrap="none">
            <a:spAutoFit/>
          </a:bodyPr>
          <a:lstStyle/>
          <a:p>
            <a:r>
              <a:rPr lang="fr-FR" sz="2000" b="1" dirty="0" smtClean="0"/>
              <a:t>Un exemple de prise de conscience et de propositions concrètes et pertinentes</a:t>
            </a:r>
            <a:endParaRPr lang="fr-FR" sz="2000" b="1" dirty="0"/>
          </a:p>
        </p:txBody>
      </p:sp>
      <p:sp>
        <p:nvSpPr>
          <p:cNvPr id="7" name="Rectangle 6"/>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Formation</a:t>
            </a:r>
            <a:endParaRPr lang="fr-FR" sz="2400" b="1" dirty="0">
              <a:latin typeface="Baskerville Old Face" panose="02020602080505020303" pitchFamily="18" charset="0"/>
            </a:endParaRPr>
          </a:p>
        </p:txBody>
      </p:sp>
      <p:sp>
        <p:nvSpPr>
          <p:cNvPr id="8" name="Rectangle 7"/>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VII. Que faire collectivement</a:t>
            </a:r>
            <a:endParaRPr lang="fr-FR"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89063147"/>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2"/>
          <a:srcRect l="1945"/>
          <a:stretch/>
        </p:blipFill>
        <p:spPr>
          <a:xfrm>
            <a:off x="2714171" y="3989224"/>
            <a:ext cx="9032838" cy="2333951"/>
          </a:xfrm>
          <a:prstGeom prst="rect">
            <a:avLst/>
          </a:prstGeom>
        </p:spPr>
      </p:pic>
      <p:pic>
        <p:nvPicPr>
          <p:cNvPr id="8" name="Image 7"/>
          <p:cNvPicPr>
            <a:picLocks noChangeAspect="1"/>
          </p:cNvPicPr>
          <p:nvPr/>
        </p:nvPicPr>
        <p:blipFill>
          <a:blip r:embed="rId3"/>
          <a:stretch>
            <a:fillRect/>
          </a:stretch>
        </p:blipFill>
        <p:spPr>
          <a:xfrm>
            <a:off x="361071" y="4222236"/>
            <a:ext cx="1830586" cy="1591814"/>
          </a:xfrm>
          <a:prstGeom prst="rect">
            <a:avLst/>
          </a:prstGeom>
        </p:spPr>
      </p:pic>
      <p:pic>
        <p:nvPicPr>
          <p:cNvPr id="11" name="Image 10"/>
          <p:cNvPicPr>
            <a:picLocks noChangeAspect="1"/>
          </p:cNvPicPr>
          <p:nvPr/>
        </p:nvPicPr>
        <p:blipFill>
          <a:blip r:embed="rId4">
            <a:clrChange>
              <a:clrFrom>
                <a:srgbClr val="F2F2F2"/>
              </a:clrFrom>
              <a:clrTo>
                <a:srgbClr val="F2F2F2">
                  <a:alpha val="0"/>
                </a:srgbClr>
              </a:clrTo>
            </a:clrChange>
          </a:blip>
          <a:stretch>
            <a:fillRect/>
          </a:stretch>
        </p:blipFill>
        <p:spPr>
          <a:xfrm>
            <a:off x="0" y="1308099"/>
            <a:ext cx="2413831" cy="1565729"/>
          </a:xfrm>
          <a:prstGeom prst="rect">
            <a:avLst/>
          </a:prstGeom>
        </p:spPr>
      </p:pic>
      <p:sp>
        <p:nvSpPr>
          <p:cNvPr id="12" name="Rectangle 11"/>
          <p:cNvSpPr/>
          <p:nvPr/>
        </p:nvSpPr>
        <p:spPr>
          <a:xfrm>
            <a:off x="2475058" y="1854591"/>
            <a:ext cx="8537337" cy="400110"/>
          </a:xfrm>
          <a:prstGeom prst="rect">
            <a:avLst/>
          </a:prstGeom>
        </p:spPr>
        <p:txBody>
          <a:bodyPr wrap="none">
            <a:spAutoFit/>
          </a:bodyPr>
          <a:lstStyle/>
          <a:p>
            <a:r>
              <a:rPr lang="fr-FR" sz="2000" b="1" dirty="0" smtClean="0"/>
              <a:t>Un exemple de prise de conscience et de propositions concrètes et pertinentes</a:t>
            </a:r>
            <a:endParaRPr lang="fr-FR" sz="2000" b="1" dirty="0"/>
          </a:p>
        </p:txBody>
      </p:sp>
      <p:sp>
        <p:nvSpPr>
          <p:cNvPr id="7" name="Rectangle 6"/>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Formation</a:t>
            </a:r>
            <a:endParaRPr lang="fr-FR" sz="2400" b="1" dirty="0">
              <a:latin typeface="Baskerville Old Face" panose="02020602080505020303" pitchFamily="18" charset="0"/>
            </a:endParaRPr>
          </a:p>
        </p:txBody>
      </p:sp>
      <p:sp>
        <p:nvSpPr>
          <p:cNvPr id="10" name="Rectangle 9"/>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VII. Que faire collectivement</a:t>
            </a:r>
            <a:endParaRPr lang="fr-FR"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02105381"/>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Cohérence &amp; exemplarité</a:t>
            </a:r>
            <a:endParaRPr lang="fr-FR" sz="2400" b="1" dirty="0">
              <a:latin typeface="Baskerville Old Face" panose="02020602080505020303" pitchFamily="18" charset="0"/>
            </a:endParaRP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3967" y="2450418"/>
            <a:ext cx="3021452" cy="2214194"/>
          </a:xfrm>
          <a:prstGeom prst="rect">
            <a:avLst/>
          </a:prstGeom>
        </p:spPr>
      </p:pic>
      <p:pic>
        <p:nvPicPr>
          <p:cNvPr id="7" name="Image 6"/>
          <p:cNvPicPr>
            <a:picLocks noChangeAspect="1"/>
          </p:cNvPicPr>
          <p:nvPr/>
        </p:nvPicPr>
        <p:blipFill>
          <a:blip r:embed="rId3"/>
          <a:stretch>
            <a:fillRect/>
          </a:stretch>
        </p:blipFill>
        <p:spPr>
          <a:xfrm>
            <a:off x="5612341" y="520368"/>
            <a:ext cx="4835358" cy="5626912"/>
          </a:xfrm>
          <a:prstGeom prst="rect">
            <a:avLst/>
          </a:prstGeom>
        </p:spPr>
      </p:pic>
      <p:sp>
        <p:nvSpPr>
          <p:cNvPr id="4" name="ZoneTexte 3"/>
          <p:cNvSpPr txBox="1"/>
          <p:nvPr/>
        </p:nvSpPr>
        <p:spPr>
          <a:xfrm>
            <a:off x="325822" y="1629103"/>
            <a:ext cx="4722834" cy="461665"/>
          </a:xfrm>
          <a:prstGeom prst="rect">
            <a:avLst/>
          </a:prstGeom>
          <a:noFill/>
        </p:spPr>
        <p:txBody>
          <a:bodyPr wrap="square" rtlCol="0">
            <a:spAutoFit/>
          </a:bodyPr>
          <a:lstStyle/>
          <a:p>
            <a:pPr algn="ctr"/>
            <a:r>
              <a:rPr lang="fr-FR" sz="2400" b="1" dirty="0" smtClean="0"/>
              <a:t>Interdire ou réguler les jets privés ?</a:t>
            </a:r>
            <a:endParaRPr lang="en-GB" sz="2400" b="1" dirty="0"/>
          </a:p>
        </p:txBody>
      </p:sp>
      <p:sp>
        <p:nvSpPr>
          <p:cNvPr id="8" name="Rectangle 7"/>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VII. Que faire collectivement</a:t>
            </a:r>
            <a:endParaRPr lang="fr-FR"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51774389"/>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Réaliser une planification</a:t>
            </a:r>
            <a:endParaRPr lang="fr-FR" sz="2400" b="1" dirty="0">
              <a:latin typeface="Baskerville Old Face" panose="02020602080505020303" pitchFamily="18" charset="0"/>
            </a:endParaRPr>
          </a:p>
        </p:txBody>
      </p:sp>
      <p:sp>
        <p:nvSpPr>
          <p:cNvPr id="8" name="Rectangle 7"/>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VII. Que faire collectivement</a:t>
            </a:r>
            <a:endParaRPr lang="fr-FR"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944" y="1317307"/>
            <a:ext cx="2710815" cy="41258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Image 5"/>
          <p:cNvPicPr>
            <a:picLocks noChangeAspect="1"/>
          </p:cNvPicPr>
          <p:nvPr/>
        </p:nvPicPr>
        <p:blipFill>
          <a:blip r:embed="rId3"/>
          <a:stretch>
            <a:fillRect/>
          </a:stretch>
        </p:blipFill>
        <p:spPr>
          <a:xfrm>
            <a:off x="5875802" y="491452"/>
            <a:ext cx="4207459" cy="5974079"/>
          </a:xfrm>
          <a:prstGeom prst="rect">
            <a:avLst/>
          </a:prstGeom>
        </p:spPr>
      </p:pic>
    </p:spTree>
    <p:extLst>
      <p:ext uri="{BB962C8B-B14F-4D97-AF65-F5344CB8AC3E}">
        <p14:creationId xmlns:p14="http://schemas.microsoft.com/office/powerpoint/2010/main" val="2660152715"/>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p:cNvPicPr>
            <a:picLocks noChangeAspect="1"/>
          </p:cNvPicPr>
          <p:nvPr/>
        </p:nvPicPr>
        <p:blipFill>
          <a:blip r:embed="rId2"/>
          <a:stretch>
            <a:fillRect/>
          </a:stretch>
        </p:blipFill>
        <p:spPr>
          <a:xfrm>
            <a:off x="606583" y="1964560"/>
            <a:ext cx="10678488" cy="40656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Image 13"/>
          <p:cNvPicPr>
            <a:picLocks noChangeAspect="1"/>
          </p:cNvPicPr>
          <p:nvPr/>
        </p:nvPicPr>
        <p:blipFill>
          <a:blip r:embed="rId3"/>
          <a:stretch>
            <a:fillRect/>
          </a:stretch>
        </p:blipFill>
        <p:spPr>
          <a:xfrm>
            <a:off x="8545282" y="310254"/>
            <a:ext cx="2848373" cy="1571844"/>
          </a:xfrm>
          <a:prstGeom prst="rect">
            <a:avLst/>
          </a:prstGeom>
        </p:spPr>
      </p:pic>
      <p:sp>
        <p:nvSpPr>
          <p:cNvPr id="15" name="Rectangle 1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Réaliser une planification</a:t>
            </a:r>
            <a:endParaRPr lang="fr-FR" sz="2400" b="1" dirty="0">
              <a:latin typeface="Baskerville Old Face" panose="02020602080505020303" pitchFamily="18" charset="0"/>
            </a:endParaRPr>
          </a:p>
        </p:txBody>
      </p:sp>
      <p:sp>
        <p:nvSpPr>
          <p:cNvPr id="16" name="Rectangle 1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VII. Que faire collectivement</a:t>
            </a:r>
            <a:endParaRPr lang="fr-FR"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95429573"/>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3163" y="442162"/>
            <a:ext cx="8171309" cy="5458382"/>
          </a:xfrm>
          <a:prstGeom prst="rect">
            <a:avLst/>
          </a:prstGeom>
        </p:spPr>
      </p:pic>
      <p:sp>
        <p:nvSpPr>
          <p:cNvPr id="6" name="ZoneTexte 5"/>
          <p:cNvSpPr txBox="1"/>
          <p:nvPr/>
        </p:nvSpPr>
        <p:spPr>
          <a:xfrm>
            <a:off x="2708032" y="5784237"/>
            <a:ext cx="1776046" cy="523220"/>
          </a:xfrm>
          <a:prstGeom prst="rect">
            <a:avLst/>
          </a:prstGeom>
          <a:noFill/>
        </p:spPr>
        <p:txBody>
          <a:bodyPr wrap="square" rtlCol="0">
            <a:spAutoFit/>
          </a:bodyPr>
          <a:lstStyle/>
          <a:p>
            <a:pPr algn="ctr"/>
            <a:r>
              <a:rPr lang="fr-FR" sz="14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Sobriété / décroissance</a:t>
            </a:r>
            <a:endParaRPr lang="en-GB" sz="14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7" name="ZoneTexte 6"/>
          <p:cNvSpPr txBox="1"/>
          <p:nvPr/>
        </p:nvSpPr>
        <p:spPr>
          <a:xfrm>
            <a:off x="4434256" y="5779762"/>
            <a:ext cx="1776046" cy="307777"/>
          </a:xfrm>
          <a:prstGeom prst="rect">
            <a:avLst/>
          </a:prstGeom>
          <a:noFill/>
        </p:spPr>
        <p:txBody>
          <a:bodyPr wrap="square" rtlCol="0">
            <a:spAutoFit/>
          </a:bodyPr>
          <a:lstStyle/>
          <a:p>
            <a:pPr algn="ctr"/>
            <a:r>
              <a:rPr lang="fr-FR" sz="1400" b="1" dirty="0" smtClean="0">
                <a:solidFill>
                  <a:srgbClr val="7030A0"/>
                </a:solidFill>
                <a:latin typeface="Tahoma" panose="020B0604030504040204" pitchFamily="34" charset="0"/>
                <a:ea typeface="Tahoma" panose="020B0604030504040204" pitchFamily="34" charset="0"/>
                <a:cs typeface="Tahoma" panose="020B0604030504040204" pitchFamily="34" charset="0"/>
              </a:rPr>
              <a:t>Sobriété </a:t>
            </a:r>
            <a:endParaRPr lang="en-GB" sz="1400" b="1" dirty="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sp>
        <p:nvSpPr>
          <p:cNvPr id="8" name="ZoneTexte 7"/>
          <p:cNvSpPr txBox="1"/>
          <p:nvPr/>
        </p:nvSpPr>
        <p:spPr>
          <a:xfrm>
            <a:off x="6312878" y="5735802"/>
            <a:ext cx="1922585" cy="523220"/>
          </a:xfrm>
          <a:prstGeom prst="rect">
            <a:avLst/>
          </a:prstGeom>
          <a:noFill/>
        </p:spPr>
        <p:txBody>
          <a:bodyPr wrap="square" rtlCol="0">
            <a:spAutoFit/>
          </a:bodyPr>
          <a:lstStyle/>
          <a:p>
            <a:pPr algn="ctr"/>
            <a:r>
              <a:rPr lang="fr-FR" sz="1400" b="1" dirty="0" smtClean="0">
                <a:solidFill>
                  <a:srgbClr val="00B050"/>
                </a:solidFill>
                <a:latin typeface="Tahoma" panose="020B0604030504040204" pitchFamily="34" charset="0"/>
                <a:ea typeface="Tahoma" panose="020B0604030504040204" pitchFamily="34" charset="0"/>
                <a:cs typeface="Tahoma" panose="020B0604030504040204" pitchFamily="34" charset="0"/>
              </a:rPr>
              <a:t>Solutionnisme / progrès technique  </a:t>
            </a:r>
            <a:endParaRPr lang="en-GB" sz="1400" b="1"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sp>
        <p:nvSpPr>
          <p:cNvPr id="9" name="ZoneTexte 8"/>
          <p:cNvSpPr txBox="1"/>
          <p:nvPr/>
        </p:nvSpPr>
        <p:spPr>
          <a:xfrm>
            <a:off x="8059618" y="5735802"/>
            <a:ext cx="1954822" cy="523220"/>
          </a:xfrm>
          <a:prstGeom prst="rect">
            <a:avLst/>
          </a:prstGeom>
          <a:noFill/>
        </p:spPr>
        <p:txBody>
          <a:bodyPr wrap="square" rtlCol="0">
            <a:spAutoFit/>
          </a:bodyPr>
          <a:lstStyle/>
          <a:p>
            <a:pPr algn="ctr"/>
            <a:r>
              <a:rPr lang="fr-FR" sz="1400" b="1" dirty="0" smtClean="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Croissance et progrès technique </a:t>
            </a:r>
            <a:endParaRPr lang="en-GB" sz="14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93914" y="641810"/>
            <a:ext cx="1852375" cy="938719"/>
          </a:xfrm>
          <a:prstGeom prst="rect">
            <a:avLst/>
          </a:prstGeom>
        </p:spPr>
        <p:txBody>
          <a:bodyPr wrap="square">
            <a:spAutoFit/>
          </a:bodyPr>
          <a:lstStyle/>
          <a:p>
            <a:pPr algn="ctr"/>
            <a:r>
              <a:rPr lang="fr-FR" sz="1100" b="1" dirty="0">
                <a:solidFill>
                  <a:schemeClr val="bg2">
                    <a:lumMod val="25000"/>
                  </a:schemeClr>
                </a:solidFill>
              </a:rPr>
              <a:t> </a:t>
            </a:r>
            <a:r>
              <a:rPr lang="fr-FR" sz="1100" b="1" dirty="0" smtClean="0">
                <a:solidFill>
                  <a:schemeClr val="bg2">
                    <a:lumMod val="25000"/>
                  </a:schemeClr>
                </a:solidFill>
              </a:rPr>
              <a:t>ADEME</a:t>
            </a:r>
          </a:p>
          <a:p>
            <a:pPr algn="ctr"/>
            <a:r>
              <a:rPr lang="fr-FR" sz="1100" b="1" dirty="0" smtClean="0">
                <a:solidFill>
                  <a:schemeClr val="bg2">
                    <a:lumMod val="25000"/>
                  </a:schemeClr>
                </a:solidFill>
              </a:rPr>
              <a:t> </a:t>
            </a:r>
            <a:r>
              <a:rPr lang="fr-FR" sz="1100" b="1" i="1" dirty="0" smtClean="0">
                <a:solidFill>
                  <a:schemeClr val="bg2">
                    <a:lumMod val="25000"/>
                  </a:schemeClr>
                </a:solidFill>
              </a:rPr>
              <a:t>« </a:t>
            </a:r>
            <a:r>
              <a:rPr lang="fr-FR" sz="1100" b="1" i="1" dirty="0">
                <a:solidFill>
                  <a:schemeClr val="bg2">
                    <a:lumMod val="25000"/>
                  </a:schemeClr>
                </a:solidFill>
              </a:rPr>
              <a:t>Transition(s) 2050. Choisir maintenant. Agir pour le climat </a:t>
            </a:r>
            <a:r>
              <a:rPr lang="fr-FR" sz="1100" b="1" i="1" dirty="0" smtClean="0">
                <a:solidFill>
                  <a:schemeClr val="bg2">
                    <a:lumMod val="25000"/>
                  </a:schemeClr>
                </a:solidFill>
              </a:rPr>
              <a:t>»</a:t>
            </a:r>
          </a:p>
          <a:p>
            <a:pPr algn="ctr"/>
            <a:r>
              <a:rPr lang="fr-FR" sz="1100" b="1" dirty="0" smtClean="0">
                <a:solidFill>
                  <a:schemeClr val="bg2">
                    <a:lumMod val="25000"/>
                  </a:schemeClr>
                </a:solidFill>
              </a:rPr>
              <a:t>30 novembre 2021 </a:t>
            </a:r>
            <a:endParaRPr lang="en-GB" sz="1100" b="1" dirty="0">
              <a:solidFill>
                <a:schemeClr val="bg2">
                  <a:lumMod val="25000"/>
                </a:schemeClr>
              </a:solidFill>
            </a:endParaRPr>
          </a:p>
        </p:txBody>
      </p:sp>
      <p:sp>
        <p:nvSpPr>
          <p:cNvPr id="11" name="Rectangle 10"/>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Réaliser une planification</a:t>
            </a:r>
            <a:endParaRPr lang="fr-FR" sz="2400" b="1" dirty="0">
              <a:latin typeface="Baskerville Old Face" panose="02020602080505020303" pitchFamily="18" charset="0"/>
            </a:endParaRPr>
          </a:p>
        </p:txBody>
      </p:sp>
      <p:sp>
        <p:nvSpPr>
          <p:cNvPr id="13" name="Rectangle 12"/>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VII. Que faire collectivement</a:t>
            </a:r>
            <a:endParaRPr lang="fr-FR"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66701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La </a:t>
            </a:r>
            <a:r>
              <a:rPr lang="fr-FR" sz="2400" b="1" dirty="0">
                <a:latin typeface="Baskerville Old Face" panose="02020602080505020303" pitchFamily="18" charset="0"/>
              </a:rPr>
              <a:t>décroissance : revenir au moyen-âge </a:t>
            </a:r>
            <a:r>
              <a:rPr lang="fr-FR" sz="2400" b="1" dirty="0" smtClean="0">
                <a:latin typeface="Baskerville Old Face" panose="02020602080505020303" pitchFamily="18" charset="0"/>
              </a:rPr>
              <a:t>?</a:t>
            </a:r>
            <a:endParaRPr lang="fr-FR" sz="2400" b="1" dirty="0">
              <a:latin typeface="Baskerville Old Face" panose="02020602080505020303" pitchFamily="18" charset="0"/>
            </a:endParaRPr>
          </a:p>
        </p:txBody>
      </p:sp>
      <p:sp>
        <p:nvSpPr>
          <p:cNvPr id="10" name="ZoneTexte 9"/>
          <p:cNvSpPr txBox="1"/>
          <p:nvPr/>
        </p:nvSpPr>
        <p:spPr>
          <a:xfrm>
            <a:off x="685800" y="749300"/>
            <a:ext cx="11201400" cy="584775"/>
          </a:xfrm>
          <a:prstGeom prst="rect">
            <a:avLst/>
          </a:prstGeom>
          <a:noFill/>
        </p:spPr>
        <p:txBody>
          <a:bodyPr wrap="square" rtlCol="0">
            <a:spAutoFit/>
          </a:bodyPr>
          <a:lstStyle/>
          <a:p>
            <a:r>
              <a:rPr lang="fr-FR" sz="3200" b="1"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La décroissance c’est le retour à la lampe à huile</a:t>
            </a:r>
            <a:endParaRPr lang="en-GB" sz="3200" b="1"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p:cNvSpPr/>
          <p:nvPr/>
        </p:nvSpPr>
        <p:spPr>
          <a:xfrm>
            <a:off x="0" y="2166035"/>
            <a:ext cx="12192000" cy="830997"/>
          </a:xfrm>
          <a:prstGeom prst="rect">
            <a:avLst/>
          </a:prstGeom>
          <a:solidFill>
            <a:schemeClr val="tx2">
              <a:lumMod val="20000"/>
              <a:lumOff val="80000"/>
            </a:schemeClr>
          </a:solidFill>
        </p:spPr>
        <p:txBody>
          <a:bodyPr wrap="square">
            <a:spAutoFit/>
          </a:bodyPr>
          <a:lstStyle/>
          <a:p>
            <a:pPr algn="ctr"/>
            <a:r>
              <a:rPr lang="fr-FR" sz="2400" b="1" dirty="0" smtClean="0">
                <a:latin typeface="Tahoma" panose="020B0604030504040204" pitchFamily="34" charset="0"/>
                <a:ea typeface="Tahoma" panose="020B0604030504040204" pitchFamily="34" charset="0"/>
                <a:cs typeface="Tahoma" panose="020B0604030504040204" pitchFamily="34" charset="0"/>
              </a:rPr>
              <a:t>La décroissance c’est </a:t>
            </a:r>
            <a:r>
              <a:rPr lang="fr-FR" sz="2400"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réfléchir </a:t>
            </a:r>
            <a:r>
              <a:rPr lang="fr-FR" sz="24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à l’usage de la technologie</a:t>
            </a:r>
            <a:r>
              <a:rPr lang="fr-FR" sz="2400" b="1" dirty="0">
                <a:latin typeface="Tahoma" panose="020B0604030504040204" pitchFamily="34" charset="0"/>
                <a:ea typeface="Tahoma" panose="020B0604030504040204" pitchFamily="34" charset="0"/>
                <a:cs typeface="Tahoma" panose="020B0604030504040204" pitchFamily="34" charset="0"/>
              </a:rPr>
              <a:t>, son intérêt sociétal et à son potentiel </a:t>
            </a:r>
            <a:r>
              <a:rPr lang="fr-FR" sz="2400" b="1" dirty="0" smtClean="0">
                <a:latin typeface="Tahoma" panose="020B0604030504040204" pitchFamily="34" charset="0"/>
                <a:ea typeface="Tahoma" panose="020B0604030504040204" pitchFamily="34" charset="0"/>
                <a:cs typeface="Tahoma" panose="020B0604030504040204" pitchFamily="34" charset="0"/>
              </a:rPr>
              <a:t>destructeur</a:t>
            </a:r>
            <a:endParaRPr lang="en-GB" sz="2400" dirty="0">
              <a:latin typeface="Tahoma" panose="020B0604030504040204" pitchFamily="34" charset="0"/>
              <a:ea typeface="Tahoma" panose="020B0604030504040204" pitchFamily="34" charset="0"/>
              <a:cs typeface="Tahoma" panose="020B0604030504040204" pitchFamily="34" charset="0"/>
            </a:endParaRPr>
          </a:p>
        </p:txBody>
      </p:sp>
      <p:cxnSp>
        <p:nvCxnSpPr>
          <p:cNvPr id="4" name="Connecteur droit 3"/>
          <p:cNvCxnSpPr/>
          <p:nvPr/>
        </p:nvCxnSpPr>
        <p:spPr>
          <a:xfrm>
            <a:off x="711200" y="1079500"/>
            <a:ext cx="10116000" cy="0"/>
          </a:xfrm>
          <a:prstGeom prst="line">
            <a:avLst/>
          </a:prstGeom>
          <a:ln w="76200">
            <a:solidFill>
              <a:srgbClr val="C00000">
                <a:alpha val="87059"/>
              </a:srgbClr>
            </a:solidFill>
          </a:ln>
        </p:spPr>
        <p:style>
          <a:lnRef idx="1">
            <a:schemeClr val="accent1"/>
          </a:lnRef>
          <a:fillRef idx="0">
            <a:schemeClr val="accent1"/>
          </a:fillRef>
          <a:effectRef idx="0">
            <a:schemeClr val="accent1"/>
          </a:effectRef>
          <a:fontRef idx="minor">
            <a:schemeClr val="tx1"/>
          </a:fontRef>
        </p:style>
      </p:cxnSp>
      <p:pic>
        <p:nvPicPr>
          <p:cNvPr id="12" name="Image 11"/>
          <p:cNvPicPr>
            <a:picLocks noChangeAspect="1"/>
          </p:cNvPicPr>
          <p:nvPr/>
        </p:nvPicPr>
        <p:blipFill rotWithShape="1">
          <a:blip r:embed="rId2"/>
          <a:srcRect r="9188" b="11940"/>
          <a:stretch/>
        </p:blipFill>
        <p:spPr>
          <a:xfrm>
            <a:off x="5989637" y="3251201"/>
            <a:ext cx="3090863" cy="2997199"/>
          </a:xfrm>
          <a:prstGeom prst="rect">
            <a:avLst/>
          </a:prstGeom>
        </p:spPr>
      </p:pic>
      <p:sp>
        <p:nvSpPr>
          <p:cNvPr id="13" name="ZoneTexte 12"/>
          <p:cNvSpPr txBox="1"/>
          <p:nvPr/>
        </p:nvSpPr>
        <p:spPr>
          <a:xfrm rot="19847947">
            <a:off x="2679908" y="3582794"/>
            <a:ext cx="1983450" cy="369332"/>
          </a:xfrm>
          <a:prstGeom prst="rect">
            <a:avLst/>
          </a:prstGeom>
          <a:noFill/>
        </p:spPr>
        <p:txBody>
          <a:bodyPr wrap="square" rtlCol="0">
            <a:spAutoFit/>
          </a:bodyPr>
          <a:lstStyle/>
          <a:p>
            <a:pPr algn="ctr"/>
            <a:r>
              <a:rPr lang="fr-FR" b="1" i="1" dirty="0" err="1" smtClean="0">
                <a:solidFill>
                  <a:srgbClr val="FFC000"/>
                </a:solidFill>
              </a:rPr>
              <a:t>Metavers</a:t>
            </a:r>
            <a:endParaRPr lang="en-GB" b="1" i="1" dirty="0">
              <a:solidFill>
                <a:srgbClr val="FFC000"/>
              </a:solidFill>
            </a:endParaRPr>
          </a:p>
        </p:txBody>
      </p:sp>
      <p:sp>
        <p:nvSpPr>
          <p:cNvPr id="14" name="ZoneTexte 13"/>
          <p:cNvSpPr txBox="1"/>
          <p:nvPr/>
        </p:nvSpPr>
        <p:spPr>
          <a:xfrm rot="20362187">
            <a:off x="3824547" y="4196492"/>
            <a:ext cx="1983450" cy="369332"/>
          </a:xfrm>
          <a:prstGeom prst="rect">
            <a:avLst/>
          </a:prstGeom>
          <a:noFill/>
        </p:spPr>
        <p:txBody>
          <a:bodyPr wrap="square" rtlCol="0">
            <a:spAutoFit/>
          </a:bodyPr>
          <a:lstStyle/>
          <a:p>
            <a:pPr algn="ctr"/>
            <a:r>
              <a:rPr lang="fr-FR" b="1" i="1" dirty="0" smtClean="0">
                <a:solidFill>
                  <a:schemeClr val="accent2">
                    <a:lumMod val="75000"/>
                  </a:schemeClr>
                </a:solidFill>
              </a:rPr>
              <a:t>Voiture électrique</a:t>
            </a:r>
            <a:endParaRPr lang="en-GB" b="1" i="1" dirty="0">
              <a:solidFill>
                <a:schemeClr val="accent2">
                  <a:lumMod val="75000"/>
                </a:schemeClr>
              </a:solidFill>
            </a:endParaRPr>
          </a:p>
        </p:txBody>
      </p:sp>
      <p:sp>
        <p:nvSpPr>
          <p:cNvPr id="15" name="ZoneTexte 14"/>
          <p:cNvSpPr txBox="1"/>
          <p:nvPr/>
        </p:nvSpPr>
        <p:spPr>
          <a:xfrm rot="20631286">
            <a:off x="3811843" y="3650393"/>
            <a:ext cx="1983450" cy="369332"/>
          </a:xfrm>
          <a:prstGeom prst="rect">
            <a:avLst/>
          </a:prstGeom>
          <a:noFill/>
        </p:spPr>
        <p:txBody>
          <a:bodyPr wrap="square" rtlCol="0">
            <a:spAutoFit/>
          </a:bodyPr>
          <a:lstStyle/>
          <a:p>
            <a:pPr algn="ctr"/>
            <a:r>
              <a:rPr lang="fr-FR" b="1" i="1" dirty="0" smtClean="0">
                <a:solidFill>
                  <a:srgbClr val="7030A0"/>
                </a:solidFill>
              </a:rPr>
              <a:t>Hydrogène</a:t>
            </a:r>
            <a:endParaRPr lang="en-GB" b="1" i="1" dirty="0">
              <a:solidFill>
                <a:srgbClr val="7030A0"/>
              </a:solidFill>
            </a:endParaRPr>
          </a:p>
        </p:txBody>
      </p:sp>
      <p:sp>
        <p:nvSpPr>
          <p:cNvPr id="16" name="ZoneTexte 15"/>
          <p:cNvSpPr txBox="1"/>
          <p:nvPr/>
        </p:nvSpPr>
        <p:spPr>
          <a:xfrm rot="1285144">
            <a:off x="2628690" y="5038170"/>
            <a:ext cx="2767578" cy="369332"/>
          </a:xfrm>
          <a:prstGeom prst="rect">
            <a:avLst/>
          </a:prstGeom>
          <a:noFill/>
        </p:spPr>
        <p:txBody>
          <a:bodyPr wrap="square" rtlCol="0">
            <a:spAutoFit/>
          </a:bodyPr>
          <a:lstStyle/>
          <a:p>
            <a:pPr algn="ctr"/>
            <a:r>
              <a:rPr lang="fr-FR" b="1" i="1" dirty="0" smtClean="0">
                <a:solidFill>
                  <a:schemeClr val="accent1">
                    <a:lumMod val="60000"/>
                    <a:lumOff val="40000"/>
                  </a:schemeClr>
                </a:solidFill>
              </a:rPr>
              <a:t>Croissance économique</a:t>
            </a:r>
            <a:endParaRPr lang="en-GB" b="1" i="1" dirty="0">
              <a:solidFill>
                <a:schemeClr val="accent1">
                  <a:lumMod val="60000"/>
                  <a:lumOff val="40000"/>
                </a:schemeClr>
              </a:solidFill>
            </a:endParaRPr>
          </a:p>
        </p:txBody>
      </p:sp>
      <p:sp>
        <p:nvSpPr>
          <p:cNvPr id="17" name="ZoneTexte 16"/>
          <p:cNvSpPr txBox="1"/>
          <p:nvPr/>
        </p:nvSpPr>
        <p:spPr>
          <a:xfrm rot="21104918">
            <a:off x="4719588" y="4637572"/>
            <a:ext cx="1346933" cy="369332"/>
          </a:xfrm>
          <a:prstGeom prst="rect">
            <a:avLst/>
          </a:prstGeom>
          <a:noFill/>
        </p:spPr>
        <p:txBody>
          <a:bodyPr wrap="square" rtlCol="0">
            <a:spAutoFit/>
          </a:bodyPr>
          <a:lstStyle/>
          <a:p>
            <a:pPr algn="ctr"/>
            <a:r>
              <a:rPr lang="fr-FR" b="1" i="1" dirty="0" smtClean="0">
                <a:solidFill>
                  <a:schemeClr val="bg1">
                    <a:lumMod val="50000"/>
                  </a:schemeClr>
                </a:solidFill>
              </a:rPr>
              <a:t>5G / 6G</a:t>
            </a:r>
            <a:endParaRPr lang="en-GB" b="1" i="1" dirty="0">
              <a:solidFill>
                <a:schemeClr val="bg1">
                  <a:lumMod val="50000"/>
                </a:schemeClr>
              </a:solidFill>
            </a:endParaRPr>
          </a:p>
        </p:txBody>
      </p:sp>
      <p:sp>
        <p:nvSpPr>
          <p:cNvPr id="18" name="ZoneTexte 17"/>
          <p:cNvSpPr txBox="1"/>
          <p:nvPr/>
        </p:nvSpPr>
        <p:spPr>
          <a:xfrm rot="21104918">
            <a:off x="3737592" y="4787924"/>
            <a:ext cx="1346933" cy="369332"/>
          </a:xfrm>
          <a:prstGeom prst="rect">
            <a:avLst/>
          </a:prstGeom>
          <a:noFill/>
        </p:spPr>
        <p:txBody>
          <a:bodyPr wrap="square" rtlCol="0">
            <a:spAutoFit/>
          </a:bodyPr>
          <a:lstStyle/>
          <a:p>
            <a:pPr algn="ctr"/>
            <a:r>
              <a:rPr lang="fr-FR" b="1" i="1" dirty="0" smtClean="0"/>
              <a:t>IA</a:t>
            </a:r>
            <a:endParaRPr lang="en-GB" b="1" i="1" dirty="0"/>
          </a:p>
        </p:txBody>
      </p:sp>
      <p:sp>
        <p:nvSpPr>
          <p:cNvPr id="19" name="ZoneTexte 18"/>
          <p:cNvSpPr txBox="1"/>
          <p:nvPr/>
        </p:nvSpPr>
        <p:spPr>
          <a:xfrm rot="21104918">
            <a:off x="2560999" y="4208231"/>
            <a:ext cx="1346933" cy="369332"/>
          </a:xfrm>
          <a:prstGeom prst="rect">
            <a:avLst/>
          </a:prstGeom>
          <a:noFill/>
        </p:spPr>
        <p:txBody>
          <a:bodyPr wrap="square" rtlCol="0">
            <a:spAutoFit/>
          </a:bodyPr>
          <a:lstStyle/>
          <a:p>
            <a:pPr algn="ctr"/>
            <a:r>
              <a:rPr lang="fr-FR" b="1" i="1" dirty="0" smtClean="0">
                <a:solidFill>
                  <a:schemeClr val="bg1">
                    <a:lumMod val="50000"/>
                  </a:schemeClr>
                </a:solidFill>
              </a:rPr>
              <a:t>Aviation</a:t>
            </a:r>
            <a:endParaRPr lang="en-GB" b="1" i="1" dirty="0">
              <a:solidFill>
                <a:schemeClr val="bg1">
                  <a:lumMod val="50000"/>
                </a:schemeClr>
              </a:solidFill>
            </a:endParaRPr>
          </a:p>
        </p:txBody>
      </p:sp>
      <p:sp>
        <p:nvSpPr>
          <p:cNvPr id="20" name="ZoneTexte 19"/>
          <p:cNvSpPr txBox="1"/>
          <p:nvPr/>
        </p:nvSpPr>
        <p:spPr>
          <a:xfrm rot="19847947">
            <a:off x="1178774" y="3666238"/>
            <a:ext cx="2242508" cy="646331"/>
          </a:xfrm>
          <a:prstGeom prst="rect">
            <a:avLst/>
          </a:prstGeom>
          <a:noFill/>
        </p:spPr>
        <p:txBody>
          <a:bodyPr wrap="square" rtlCol="0">
            <a:spAutoFit/>
          </a:bodyPr>
          <a:lstStyle/>
          <a:p>
            <a:pPr algn="ctr"/>
            <a:r>
              <a:rPr lang="fr-FR" b="1" i="1" dirty="0" smtClean="0">
                <a:solidFill>
                  <a:schemeClr val="tx2">
                    <a:lumMod val="60000"/>
                    <a:lumOff val="40000"/>
                  </a:schemeClr>
                </a:solidFill>
              </a:rPr>
              <a:t>Nucléaire / Energies renouvelables</a:t>
            </a:r>
            <a:endParaRPr lang="en-GB" b="1" i="1" dirty="0">
              <a:solidFill>
                <a:schemeClr val="tx2">
                  <a:lumMod val="60000"/>
                  <a:lumOff val="40000"/>
                </a:schemeClr>
              </a:solidFill>
            </a:endParaRPr>
          </a:p>
        </p:txBody>
      </p:sp>
      <p:sp>
        <p:nvSpPr>
          <p:cNvPr id="21" name="ZoneTexte 20"/>
          <p:cNvSpPr txBox="1"/>
          <p:nvPr/>
        </p:nvSpPr>
        <p:spPr>
          <a:xfrm rot="559369">
            <a:off x="2112840" y="5263978"/>
            <a:ext cx="2242508" cy="369332"/>
          </a:xfrm>
          <a:prstGeom prst="rect">
            <a:avLst/>
          </a:prstGeom>
          <a:noFill/>
        </p:spPr>
        <p:txBody>
          <a:bodyPr wrap="square" rtlCol="0">
            <a:spAutoFit/>
          </a:bodyPr>
          <a:lstStyle/>
          <a:p>
            <a:pPr algn="ctr"/>
            <a:r>
              <a:rPr lang="fr-FR" b="1" i="1" dirty="0" smtClean="0">
                <a:solidFill>
                  <a:schemeClr val="accent4">
                    <a:lumMod val="50000"/>
                  </a:schemeClr>
                </a:solidFill>
              </a:rPr>
              <a:t>Streaming 8K </a:t>
            </a:r>
            <a:endParaRPr lang="en-GB" b="1" i="1" dirty="0">
              <a:solidFill>
                <a:schemeClr val="accent4">
                  <a:lumMod val="50000"/>
                </a:schemeClr>
              </a:solidFill>
            </a:endParaRPr>
          </a:p>
        </p:txBody>
      </p:sp>
      <p:sp>
        <p:nvSpPr>
          <p:cNvPr id="22" name="ZoneTexte 21"/>
          <p:cNvSpPr txBox="1"/>
          <p:nvPr/>
        </p:nvSpPr>
        <p:spPr>
          <a:xfrm>
            <a:off x="1055869" y="4619965"/>
            <a:ext cx="2242508" cy="369332"/>
          </a:xfrm>
          <a:prstGeom prst="rect">
            <a:avLst/>
          </a:prstGeom>
          <a:noFill/>
        </p:spPr>
        <p:txBody>
          <a:bodyPr wrap="square" rtlCol="0">
            <a:spAutoFit/>
          </a:bodyPr>
          <a:lstStyle/>
          <a:p>
            <a:pPr algn="ctr"/>
            <a:r>
              <a:rPr lang="fr-FR" b="1" i="1" dirty="0" smtClean="0">
                <a:solidFill>
                  <a:schemeClr val="accent1">
                    <a:lumMod val="50000"/>
                  </a:schemeClr>
                </a:solidFill>
              </a:rPr>
              <a:t>Frigo connecté</a:t>
            </a:r>
            <a:endParaRPr lang="en-GB" b="1" i="1" dirty="0">
              <a:solidFill>
                <a:schemeClr val="accent1">
                  <a:lumMod val="50000"/>
                </a:schemeClr>
              </a:solidFill>
            </a:endParaRPr>
          </a:p>
        </p:txBody>
      </p:sp>
      <p:sp>
        <p:nvSpPr>
          <p:cNvPr id="23" name="ZoneTexte 22"/>
          <p:cNvSpPr txBox="1"/>
          <p:nvPr/>
        </p:nvSpPr>
        <p:spPr>
          <a:xfrm rot="20735686">
            <a:off x="633083" y="5008339"/>
            <a:ext cx="2242508" cy="369332"/>
          </a:xfrm>
          <a:prstGeom prst="rect">
            <a:avLst/>
          </a:prstGeom>
          <a:noFill/>
        </p:spPr>
        <p:txBody>
          <a:bodyPr wrap="square" rtlCol="0">
            <a:spAutoFit/>
          </a:bodyPr>
          <a:lstStyle/>
          <a:p>
            <a:pPr algn="ctr"/>
            <a:r>
              <a:rPr lang="fr-FR" b="1" i="1" dirty="0" err="1" smtClean="0">
                <a:solidFill>
                  <a:schemeClr val="accent6">
                    <a:lumMod val="50000"/>
                  </a:schemeClr>
                </a:solidFill>
              </a:rPr>
              <a:t>Big</a:t>
            </a:r>
            <a:r>
              <a:rPr lang="fr-FR" b="1" i="1" dirty="0" smtClean="0">
                <a:solidFill>
                  <a:schemeClr val="accent6">
                    <a:lumMod val="50000"/>
                  </a:schemeClr>
                </a:solidFill>
              </a:rPr>
              <a:t> data</a:t>
            </a:r>
            <a:endParaRPr lang="en-GB" b="1" i="1" dirty="0">
              <a:solidFill>
                <a:schemeClr val="accent6">
                  <a:lumMod val="50000"/>
                </a:schemeClr>
              </a:solidFill>
            </a:endParaRPr>
          </a:p>
        </p:txBody>
      </p:sp>
      <p:sp>
        <p:nvSpPr>
          <p:cNvPr id="24" name="ZoneTexte 23"/>
          <p:cNvSpPr txBox="1"/>
          <p:nvPr/>
        </p:nvSpPr>
        <p:spPr>
          <a:xfrm rot="21343501">
            <a:off x="505263" y="5603191"/>
            <a:ext cx="2242508" cy="369332"/>
          </a:xfrm>
          <a:prstGeom prst="rect">
            <a:avLst/>
          </a:prstGeom>
          <a:noFill/>
        </p:spPr>
        <p:txBody>
          <a:bodyPr wrap="square" rtlCol="0">
            <a:spAutoFit/>
          </a:bodyPr>
          <a:lstStyle/>
          <a:p>
            <a:pPr algn="ctr"/>
            <a:r>
              <a:rPr lang="fr-FR" b="1" i="1" dirty="0" smtClean="0">
                <a:solidFill>
                  <a:srgbClr val="0070C0"/>
                </a:solidFill>
              </a:rPr>
              <a:t>Réseaux sociaux</a:t>
            </a:r>
            <a:endParaRPr lang="en-GB" b="1" i="1" dirty="0">
              <a:solidFill>
                <a:srgbClr val="0070C0"/>
              </a:solidFill>
            </a:endParaRPr>
          </a:p>
        </p:txBody>
      </p:sp>
      <p:sp>
        <p:nvSpPr>
          <p:cNvPr id="25" name="Rectangle 24"/>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V. Vers quel modèle de société  ?</a:t>
            </a:r>
            <a:endParaRPr lang="fr-FR" sz="2000"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24520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74020" y="2553362"/>
            <a:ext cx="6626855" cy="3831818"/>
          </a:xfrm>
          <a:prstGeom prst="rect">
            <a:avLst/>
          </a:prstGeom>
        </p:spPr>
        <p:txBody>
          <a:bodyPr wrap="square">
            <a:spAutoFit/>
          </a:bodyPr>
          <a:lstStyle/>
          <a:p>
            <a:pPr marL="285750" indent="-285750">
              <a:lnSpc>
                <a:spcPct val="150000"/>
              </a:lnSpc>
              <a:buFont typeface="Arial" panose="020B0604020202020204" pitchFamily="34" charset="0"/>
              <a:buChar char="•"/>
            </a:pPr>
            <a:r>
              <a:rPr lang="fr-FR" dirty="0" smtClean="0"/>
              <a:t>Réalisation </a:t>
            </a:r>
            <a:r>
              <a:rPr lang="fr-FR" b="1" dirty="0" smtClean="0"/>
              <a:t>étude </a:t>
            </a:r>
            <a:r>
              <a:rPr lang="fr-FR" b="1" dirty="0"/>
              <a:t>qualitative auprès de 31 personnes incarnant la diversité de la population française</a:t>
            </a:r>
            <a:r>
              <a:rPr lang="fr-FR" b="1" dirty="0" smtClean="0"/>
              <a:t>,</a:t>
            </a:r>
          </a:p>
          <a:p>
            <a:pPr marL="285750" indent="-285750">
              <a:lnSpc>
                <a:spcPct val="150000"/>
              </a:lnSpc>
              <a:buFont typeface="Arial" panose="020B0604020202020204" pitchFamily="34" charset="0"/>
              <a:buChar char="•"/>
            </a:pPr>
            <a:r>
              <a:rPr lang="fr-FR" dirty="0" smtClean="0"/>
              <a:t>L’étude </a:t>
            </a:r>
            <a:r>
              <a:rPr lang="fr-FR" dirty="0"/>
              <a:t>a permis de creuser et dépasser cet enjeu de « l’acceptabilité » des transformations : elle a testé ces quatre futurs potentiels, </a:t>
            </a:r>
            <a:r>
              <a:rPr lang="fr-FR" b="1" dirty="0"/>
              <a:t>pour comprendre </a:t>
            </a:r>
            <a:endParaRPr lang="fr-FR" b="1" dirty="0" smtClean="0"/>
          </a:p>
          <a:p>
            <a:pPr marL="742950" lvl="1" indent="-285750">
              <a:lnSpc>
                <a:spcPct val="150000"/>
              </a:lnSpc>
              <a:buFont typeface="Arial" panose="020B0604020202020204" pitchFamily="34" charset="0"/>
              <a:buChar char="•"/>
            </a:pPr>
            <a:r>
              <a:rPr lang="fr-FR" b="1" dirty="0" smtClean="0"/>
              <a:t>leur </a:t>
            </a:r>
            <a:r>
              <a:rPr lang="fr-FR" b="1" dirty="0"/>
              <a:t>« faisabilité » </a:t>
            </a:r>
            <a:endParaRPr lang="fr-FR" b="1" dirty="0" smtClean="0"/>
          </a:p>
          <a:p>
            <a:pPr marL="742950" lvl="1" indent="-285750">
              <a:lnSpc>
                <a:spcPct val="150000"/>
              </a:lnSpc>
              <a:buFont typeface="Arial" panose="020B0604020202020204" pitchFamily="34" charset="0"/>
              <a:buChar char="•"/>
            </a:pPr>
            <a:r>
              <a:rPr lang="fr-FR" b="1" dirty="0" smtClean="0"/>
              <a:t>leur </a:t>
            </a:r>
            <a:r>
              <a:rPr lang="fr-FR" b="1" dirty="0"/>
              <a:t>« désirabilité » </a:t>
            </a:r>
            <a:endParaRPr lang="fr-FR" b="1" dirty="0" smtClean="0"/>
          </a:p>
          <a:p>
            <a:pPr marL="742950" lvl="1" indent="-285750">
              <a:lnSpc>
                <a:spcPct val="150000"/>
              </a:lnSpc>
              <a:buFont typeface="Arial" panose="020B0604020202020204" pitchFamily="34" charset="0"/>
              <a:buChar char="•"/>
            </a:pPr>
            <a:r>
              <a:rPr lang="fr-FR" b="1" dirty="0" smtClean="0"/>
              <a:t>les </a:t>
            </a:r>
            <a:r>
              <a:rPr lang="fr-FR" b="1" dirty="0"/>
              <a:t>conditions auxquelles ces scénarios pourraient être mis en œuvre et emporter </a:t>
            </a:r>
            <a:r>
              <a:rPr lang="fr-FR" b="1" dirty="0" smtClean="0"/>
              <a:t>l’adhésion</a:t>
            </a:r>
            <a:endParaRPr lang="en-GB" b="1" dirty="0"/>
          </a:p>
        </p:txBody>
      </p:sp>
      <p:sp>
        <p:nvSpPr>
          <p:cNvPr id="7" name="Rectangle 6"/>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Réaliser une planification : savoir les citoyens adhérent aux scénarios de décarbonations</a:t>
            </a:r>
            <a:endParaRPr lang="fr-FR" sz="2400" b="1" dirty="0">
              <a:latin typeface="Baskerville Old Face" panose="02020602080505020303" pitchFamily="18" charset="0"/>
            </a:endParaRPr>
          </a:p>
        </p:txBody>
      </p:sp>
      <p:pic>
        <p:nvPicPr>
          <p:cNvPr id="2" name="Image 1"/>
          <p:cNvPicPr>
            <a:picLocks noChangeAspect="1"/>
          </p:cNvPicPr>
          <p:nvPr/>
        </p:nvPicPr>
        <p:blipFill>
          <a:blip r:embed="rId3">
            <a:clrChange>
              <a:clrFrom>
                <a:srgbClr val="FFFFFF"/>
              </a:clrFrom>
              <a:clrTo>
                <a:srgbClr val="FFFFFF">
                  <a:alpha val="0"/>
                </a:srgbClr>
              </a:clrTo>
            </a:clrChange>
          </a:blip>
          <a:stretch>
            <a:fillRect/>
          </a:stretch>
        </p:blipFill>
        <p:spPr>
          <a:xfrm>
            <a:off x="7782206" y="2743199"/>
            <a:ext cx="3090581" cy="3200399"/>
          </a:xfrm>
          <a:prstGeom prst="rect">
            <a:avLst/>
          </a:prstGeom>
        </p:spPr>
      </p:pic>
      <p:pic>
        <p:nvPicPr>
          <p:cNvPr id="8" name="Image 7"/>
          <p:cNvPicPr>
            <a:picLocks noChangeAspect="1"/>
          </p:cNvPicPr>
          <p:nvPr/>
        </p:nvPicPr>
        <p:blipFill>
          <a:blip r:embed="rId4"/>
          <a:stretch>
            <a:fillRect/>
          </a:stretch>
        </p:blipFill>
        <p:spPr>
          <a:xfrm>
            <a:off x="144232" y="710304"/>
            <a:ext cx="2751791" cy="1518546"/>
          </a:xfrm>
          <a:prstGeom prst="rect">
            <a:avLst/>
          </a:prstGeom>
        </p:spPr>
      </p:pic>
      <p:sp>
        <p:nvSpPr>
          <p:cNvPr id="9" name="Rectangle 8"/>
          <p:cNvSpPr/>
          <p:nvPr/>
        </p:nvSpPr>
        <p:spPr>
          <a:xfrm>
            <a:off x="3048000" y="962709"/>
            <a:ext cx="8782050" cy="1297150"/>
          </a:xfrm>
          <a:prstGeom prst="rect">
            <a:avLst/>
          </a:prstGeom>
        </p:spPr>
        <p:txBody>
          <a:bodyPr wrap="square">
            <a:spAutoFit/>
          </a:bodyPr>
          <a:lstStyle/>
          <a:p>
            <a:pPr algn="ctr">
              <a:lnSpc>
                <a:spcPct val="150000"/>
              </a:lnSpc>
            </a:pPr>
            <a:r>
              <a:rPr lang="fr-FR" sz="2800"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Comment </a:t>
            </a:r>
            <a:r>
              <a:rPr lang="fr-FR" sz="2800"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ces différents scénarios pourraient être perçus par les citoyens ?</a:t>
            </a:r>
          </a:p>
        </p:txBody>
      </p:sp>
      <p:sp>
        <p:nvSpPr>
          <p:cNvPr id="10" name="Rectangle 9"/>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VII. Que faire collectivement</a:t>
            </a:r>
            <a:endParaRPr lang="fr-FR"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27058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fade">
                                      <p:cBhvr>
                                        <p:cTn id="18" dur="500"/>
                                        <p:tgtEl>
                                          <p:spTgt spid="6">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fade">
                                      <p:cBhvr>
                                        <p:cTn id="21"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296522"/>
            <a:ext cx="12044363" cy="1200329"/>
          </a:xfrm>
          <a:prstGeom prst="rect">
            <a:avLst/>
          </a:prstGeom>
        </p:spPr>
        <p:txBody>
          <a:bodyPr wrap="square">
            <a:spAutoFit/>
          </a:bodyPr>
          <a:lstStyle/>
          <a:p>
            <a:pPr marL="285750" indent="-285750" algn="ctr">
              <a:buFont typeface="Wingdings" panose="05000000000000000000" pitchFamily="2" charset="2"/>
              <a:buChar char="§"/>
            </a:pPr>
            <a:r>
              <a:rPr lang="fr-FR" sz="2000"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Les scénarios technologiques </a:t>
            </a:r>
            <a:r>
              <a:rPr lang="fr-FR" sz="2400" dirty="0"/>
              <a:t>: « technologies vertes » et </a:t>
            </a:r>
            <a:r>
              <a:rPr lang="fr-FR" sz="2400" dirty="0" smtClean="0"/>
              <a:t> </a:t>
            </a:r>
            <a:r>
              <a:rPr lang="fr-FR" sz="2400" dirty="0"/>
              <a:t>« pari réparateur </a:t>
            </a:r>
            <a:r>
              <a:rPr lang="fr-FR" sz="2400" dirty="0" smtClean="0"/>
              <a:t>», </a:t>
            </a:r>
            <a:r>
              <a:rPr lang="fr-FR" sz="2400" dirty="0"/>
              <a:t>que l’on pourrait penser plus séduisants au premier abord puisqu’ils limitent la baisse de la consommation, voire permettent sa progression, </a:t>
            </a:r>
            <a:r>
              <a:rPr lang="fr-FR" sz="2400" b="1" dirty="0"/>
              <a:t>ne convainquent pas les </a:t>
            </a:r>
            <a:r>
              <a:rPr lang="fr-FR" sz="2400" b="1" dirty="0" smtClean="0"/>
              <a:t>enquêtés</a:t>
            </a:r>
            <a:endParaRPr lang="en-GB" sz="2400" b="1" dirty="0"/>
          </a:p>
        </p:txBody>
      </p:sp>
      <p:sp>
        <p:nvSpPr>
          <p:cNvPr id="10" name="Rectangle 9"/>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VII. Que faire collectivement</a:t>
            </a:r>
            <a:endParaRPr lang="fr-FR"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à coins arrondis 1"/>
          <p:cNvSpPr/>
          <p:nvPr/>
        </p:nvSpPr>
        <p:spPr>
          <a:xfrm>
            <a:off x="3386137" y="3114670"/>
            <a:ext cx="5400675" cy="828675"/>
          </a:xfrm>
          <a:prstGeom prst="roundRect">
            <a:avLst/>
          </a:prstGeom>
          <a:solidFill>
            <a:schemeClr val="accent3">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N’est-ce pas contre intuitif ?</a:t>
            </a:r>
            <a:endParaRPr lang="en-GB" sz="2000"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4" name="ZoneTexte 3"/>
          <p:cNvSpPr txBox="1"/>
          <p:nvPr/>
        </p:nvSpPr>
        <p:spPr>
          <a:xfrm>
            <a:off x="457200" y="4943475"/>
            <a:ext cx="3514725" cy="954107"/>
          </a:xfrm>
          <a:prstGeom prst="rect">
            <a:avLst/>
          </a:prstGeom>
          <a:noFill/>
        </p:spPr>
        <p:txBody>
          <a:bodyPr wrap="square" rtlCol="0">
            <a:spAutoFit/>
          </a:bodyPr>
          <a:lstStyle/>
          <a:p>
            <a:pPr algn="ctr"/>
            <a:r>
              <a:rPr lang="fr-FR" sz="2800" b="1" dirty="0" smtClean="0">
                <a:solidFill>
                  <a:schemeClr val="accent6">
                    <a:lumMod val="75000"/>
                  </a:schemeClr>
                </a:solidFill>
                <a:latin typeface="OCR A Extended" panose="02010509020102010303" pitchFamily="50" charset="0"/>
              </a:rPr>
              <a:t>Liberté individuelle</a:t>
            </a:r>
            <a:endParaRPr lang="en-GB" sz="2800" b="1" dirty="0">
              <a:solidFill>
                <a:schemeClr val="accent6">
                  <a:lumMod val="75000"/>
                </a:schemeClr>
              </a:solidFill>
              <a:latin typeface="OCR A Extended" panose="02010509020102010303" pitchFamily="50" charset="0"/>
            </a:endParaRPr>
          </a:p>
        </p:txBody>
      </p:sp>
      <p:sp>
        <p:nvSpPr>
          <p:cNvPr id="9" name="ZoneTexte 8"/>
          <p:cNvSpPr txBox="1"/>
          <p:nvPr/>
        </p:nvSpPr>
        <p:spPr>
          <a:xfrm>
            <a:off x="4638676" y="4452936"/>
            <a:ext cx="3514725" cy="954107"/>
          </a:xfrm>
          <a:prstGeom prst="rect">
            <a:avLst/>
          </a:prstGeom>
          <a:noFill/>
        </p:spPr>
        <p:txBody>
          <a:bodyPr wrap="square" rtlCol="0">
            <a:spAutoFit/>
          </a:bodyPr>
          <a:lstStyle/>
          <a:p>
            <a:pPr algn="ctr"/>
            <a:r>
              <a:rPr lang="fr-FR" sz="2800" b="1" dirty="0" smtClean="0">
                <a:solidFill>
                  <a:schemeClr val="accent1">
                    <a:lumMod val="75000"/>
                  </a:schemeClr>
                </a:solidFill>
                <a:latin typeface="OCR A Extended" panose="02010509020102010303" pitchFamily="50" charset="0"/>
              </a:rPr>
              <a:t>Progrès technologique</a:t>
            </a:r>
            <a:endParaRPr lang="en-GB" sz="2800" b="1" dirty="0">
              <a:solidFill>
                <a:schemeClr val="accent1">
                  <a:lumMod val="75000"/>
                </a:schemeClr>
              </a:solidFill>
              <a:latin typeface="OCR A Extended" panose="02010509020102010303" pitchFamily="50" charset="0"/>
            </a:endParaRPr>
          </a:p>
        </p:txBody>
      </p:sp>
      <p:sp>
        <p:nvSpPr>
          <p:cNvPr id="12" name="ZoneTexte 11"/>
          <p:cNvSpPr txBox="1"/>
          <p:nvPr/>
        </p:nvSpPr>
        <p:spPr>
          <a:xfrm>
            <a:off x="8491539" y="4833936"/>
            <a:ext cx="3514725" cy="1384995"/>
          </a:xfrm>
          <a:prstGeom prst="rect">
            <a:avLst/>
          </a:prstGeom>
          <a:noFill/>
        </p:spPr>
        <p:txBody>
          <a:bodyPr wrap="square" rtlCol="0">
            <a:spAutoFit/>
          </a:bodyPr>
          <a:lstStyle/>
          <a:p>
            <a:pPr algn="ctr"/>
            <a:r>
              <a:rPr lang="fr-FR" sz="2800" b="1" dirty="0" smtClean="0">
                <a:solidFill>
                  <a:schemeClr val="accent2">
                    <a:lumMod val="75000"/>
                  </a:schemeClr>
                </a:solidFill>
                <a:latin typeface="OCR A Extended" panose="02010509020102010303" pitchFamily="50" charset="0"/>
              </a:rPr>
              <a:t>Envie d’un futur du progrès </a:t>
            </a:r>
            <a:endParaRPr lang="en-GB" sz="2800" b="1" dirty="0">
              <a:solidFill>
                <a:schemeClr val="accent2">
                  <a:lumMod val="75000"/>
                </a:schemeClr>
              </a:solidFill>
              <a:latin typeface="OCR A Extended" panose="02010509020102010303" pitchFamily="50" charset="0"/>
            </a:endParaRPr>
          </a:p>
        </p:txBody>
      </p:sp>
      <p:sp>
        <p:nvSpPr>
          <p:cNvPr id="13" name="Rectangle 12"/>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Réaliser une planification : savoir les citoyens adhérent aux scénarios de décarbonations</a:t>
            </a:r>
            <a:endParaRPr lang="fr-FR" sz="2400" b="1" dirty="0">
              <a:latin typeface="Baskerville Old Face" panose="02020602080505020303" pitchFamily="18" charset="0"/>
            </a:endParaRPr>
          </a:p>
        </p:txBody>
      </p:sp>
    </p:spTree>
    <p:extLst>
      <p:ext uri="{BB962C8B-B14F-4D97-AF65-F5344CB8AC3E}">
        <p14:creationId xmlns:p14="http://schemas.microsoft.com/office/powerpoint/2010/main" val="1915800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9" grpId="0"/>
      <p:bldP spid="12"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5221" y="1036050"/>
            <a:ext cx="11500919" cy="707886"/>
          </a:xfrm>
          <a:prstGeom prst="rect">
            <a:avLst/>
          </a:prstGeom>
        </p:spPr>
        <p:txBody>
          <a:bodyPr wrap="square">
            <a:spAutoFit/>
          </a:bodyPr>
          <a:lstStyle/>
          <a:p>
            <a:pPr marL="285750" indent="-285750">
              <a:buFont typeface="Arial" panose="020B0604020202020204" pitchFamily="34" charset="0"/>
              <a:buChar char="•"/>
            </a:pPr>
            <a:r>
              <a:rPr lang="fr-FR" sz="2000" dirty="0" smtClean="0">
                <a:latin typeface="Tahoma" panose="020B0604030504040204" pitchFamily="34" charset="0"/>
                <a:ea typeface="Tahoma" panose="020B0604030504040204" pitchFamily="34" charset="0"/>
                <a:cs typeface="Tahoma" panose="020B0604030504040204" pitchFamily="34" charset="0"/>
              </a:rPr>
              <a:t>Les individus interrogés </a:t>
            </a:r>
            <a:r>
              <a:rPr lang="fr-FR" sz="2000" dirty="0">
                <a:latin typeface="Tahoma" panose="020B0604030504040204" pitchFamily="34" charset="0"/>
                <a:ea typeface="Tahoma" panose="020B0604030504040204" pitchFamily="34" charset="0"/>
                <a:cs typeface="Tahoma" panose="020B0604030504040204" pitchFamily="34" charset="0"/>
              </a:rPr>
              <a:t>se montrent plus ouverts à la sobriété que ne le reflètent certains débats publics. </a:t>
            </a:r>
            <a:endParaRPr lang="en-GB" sz="2000" dirty="0">
              <a:latin typeface="Tahoma" panose="020B0604030504040204" pitchFamily="34" charset="0"/>
              <a:ea typeface="Tahoma" panose="020B0604030504040204" pitchFamily="34" charset="0"/>
              <a:cs typeface="Tahoma" panose="020B0604030504040204" pitchFamily="34" charset="0"/>
            </a:endParaRPr>
          </a:p>
        </p:txBody>
      </p:sp>
      <p:sp>
        <p:nvSpPr>
          <p:cNvPr id="5" name="Rectangle 4"/>
          <p:cNvSpPr/>
          <p:nvPr/>
        </p:nvSpPr>
        <p:spPr>
          <a:xfrm>
            <a:off x="96570" y="2281563"/>
            <a:ext cx="12095430" cy="707886"/>
          </a:xfrm>
          <a:prstGeom prst="rect">
            <a:avLst/>
          </a:prstGeom>
        </p:spPr>
        <p:txBody>
          <a:bodyPr wrap="square">
            <a:spAutoFit/>
          </a:bodyPr>
          <a:lstStyle/>
          <a:p>
            <a:pPr marL="285750" indent="-285750">
              <a:buFont typeface="Arial" panose="020B0604020202020204" pitchFamily="34" charset="0"/>
              <a:buChar char="•"/>
            </a:pPr>
            <a:r>
              <a:rPr lang="fr-FR" sz="2000" dirty="0" smtClean="0">
                <a:latin typeface="Tahoma" panose="020B0604030504040204" pitchFamily="34" charset="0"/>
                <a:ea typeface="Tahoma" panose="020B0604030504040204" pitchFamily="34" charset="0"/>
                <a:cs typeface="Tahoma" panose="020B0604030504040204" pitchFamily="34" charset="0"/>
              </a:rPr>
              <a:t>Impossibilité </a:t>
            </a:r>
            <a:r>
              <a:rPr lang="fr-FR" sz="2000" dirty="0">
                <a:latin typeface="Tahoma" panose="020B0604030504040204" pitchFamily="34" charset="0"/>
                <a:ea typeface="Tahoma" panose="020B0604030504040204" pitchFamily="34" charset="0"/>
                <a:cs typeface="Tahoma" panose="020B0604030504040204" pitchFamily="34" charset="0"/>
              </a:rPr>
              <a:t>des citoyens à se projeter dans une société sobre relèvent moins d’arbitrages individuels, que d’enjeux intrinsèquement </a:t>
            </a:r>
            <a:r>
              <a:rPr lang="fr-FR" sz="2000" dirty="0" smtClean="0">
                <a:latin typeface="Tahoma" panose="020B0604030504040204" pitchFamily="34" charset="0"/>
                <a:ea typeface="Tahoma" panose="020B0604030504040204" pitchFamily="34" charset="0"/>
                <a:cs typeface="Tahoma" panose="020B0604030504040204" pitchFamily="34" charset="0"/>
              </a:rPr>
              <a:t>collectifs</a:t>
            </a:r>
            <a:endParaRPr lang="fr-FR" sz="2000" dirty="0">
              <a:latin typeface="Tahoma" panose="020B0604030504040204" pitchFamily="34" charset="0"/>
              <a:ea typeface="Tahoma" panose="020B0604030504040204" pitchFamily="34" charset="0"/>
              <a:cs typeface="Tahoma" panose="020B0604030504040204" pitchFamily="34" charset="0"/>
            </a:endParaRPr>
          </a:p>
        </p:txBody>
      </p:sp>
      <p:sp>
        <p:nvSpPr>
          <p:cNvPr id="7" name="Rectangle 6"/>
          <p:cNvSpPr/>
          <p:nvPr/>
        </p:nvSpPr>
        <p:spPr>
          <a:xfrm>
            <a:off x="136603" y="3456036"/>
            <a:ext cx="11779172" cy="2862322"/>
          </a:xfrm>
          <a:prstGeom prst="rect">
            <a:avLst/>
          </a:prstGeom>
        </p:spPr>
        <p:txBody>
          <a:bodyPr wrap="square">
            <a:spAutoFit/>
          </a:bodyPr>
          <a:lstStyle/>
          <a:p>
            <a:pPr marL="285750" indent="-285750">
              <a:buFont typeface="Arial" panose="020B0604020202020204" pitchFamily="34" charset="0"/>
              <a:buChar char="•"/>
            </a:pPr>
            <a:r>
              <a:rPr lang="fr-FR" sz="2000" dirty="0" smtClean="0">
                <a:latin typeface="Tahoma" panose="020B0604030504040204" pitchFamily="34" charset="0"/>
                <a:ea typeface="Tahoma" panose="020B0604030504040204" pitchFamily="34" charset="0"/>
                <a:cs typeface="Tahoma" panose="020B0604030504040204" pitchFamily="34" charset="0"/>
              </a:rPr>
              <a:t>Les </a:t>
            </a:r>
            <a:r>
              <a:rPr lang="fr-FR" sz="2000" dirty="0">
                <a:latin typeface="Tahoma" panose="020B0604030504040204" pitchFamily="34" charset="0"/>
                <a:ea typeface="Tahoma" panose="020B0604030504040204" pitchFamily="34" charset="0"/>
                <a:cs typeface="Tahoma" panose="020B0604030504040204" pitchFamily="34" charset="0"/>
              </a:rPr>
              <a:t>pratiques sobres ne peuvent être envisagées dans la mesure où la société oriente vers d’autres modes de vie. </a:t>
            </a:r>
            <a:endParaRPr lang="fr-FR" sz="2000" dirty="0" smtClean="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endParaRPr lang="fr-FR" sz="20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endParaRPr lang="fr-FR" sz="2000" dirty="0" smtClean="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endParaRPr lang="fr-FR" sz="2000" dirty="0">
              <a:latin typeface="Tahoma" panose="020B0604030504040204" pitchFamily="34" charset="0"/>
              <a:ea typeface="Tahoma" panose="020B0604030504040204" pitchFamily="34" charset="0"/>
              <a:cs typeface="Tahoma" panose="020B0604030504040204" pitchFamily="34" charset="0"/>
            </a:endParaRPr>
          </a:p>
          <a:p>
            <a:pPr algn="ctr"/>
            <a:r>
              <a:rPr lang="fr-FR" sz="2000"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 Il </a:t>
            </a:r>
            <a:r>
              <a:rPr lang="fr-FR" sz="2000"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s’agit donc surtout de créer les conditions sociales, économiques, institutionnelles qui rendront la sobriété désirable et accessible, à l’échelle collective. Par exemple à travers des politiques publiques qui soutiennent les entreprises ou les associations menant des innovations </a:t>
            </a:r>
            <a:r>
              <a:rPr lang="fr-FR" sz="2000"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organisationnelles »</a:t>
            </a:r>
            <a:endParaRPr lang="en-GB" sz="2000"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6" name="Rectangle 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VII. Que faire collectivement</a:t>
            </a:r>
            <a:endParaRPr lang="fr-FR"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Réaliser une planification : savoir les citoyens adhérent aux scénarios de décarbonations</a:t>
            </a:r>
            <a:endParaRPr lang="fr-FR" sz="2400" b="1" dirty="0">
              <a:latin typeface="Baskerville Old Face" panose="02020602080505020303" pitchFamily="18" charset="0"/>
            </a:endParaRPr>
          </a:p>
        </p:txBody>
      </p:sp>
    </p:spTree>
    <p:extLst>
      <p:ext uri="{BB962C8B-B14F-4D97-AF65-F5344CB8AC3E}">
        <p14:creationId xmlns:p14="http://schemas.microsoft.com/office/powerpoint/2010/main" val="400216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484486" y="2964161"/>
            <a:ext cx="9059690" cy="769441"/>
          </a:xfrm>
          <a:prstGeom prst="rect">
            <a:avLst/>
          </a:prstGeom>
          <a:noFill/>
        </p:spPr>
        <p:txBody>
          <a:bodyPr wrap="square" rtlCol="0">
            <a:spAutoFit/>
          </a:bodyPr>
          <a:lstStyle/>
          <a:p>
            <a:pPr algn="ctr"/>
            <a:r>
              <a:rPr lang="fr-FR" sz="4400" b="1" dirty="0" smtClean="0">
                <a:solidFill>
                  <a:schemeClr val="tx2">
                    <a:lumMod val="75000"/>
                  </a:schemeClr>
                </a:solidFill>
              </a:rPr>
              <a:t>Êtes-vous d’accord avec cette étude ? </a:t>
            </a:r>
          </a:p>
        </p:txBody>
      </p:sp>
      <p:sp>
        <p:nvSpPr>
          <p:cNvPr id="3" name="Rectangle 2"/>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Réaliser une planification : savoir les citoyens adhérent aux scénarios de décarbonations</a:t>
            </a:r>
            <a:endParaRPr lang="fr-FR" sz="2400" b="1" dirty="0">
              <a:latin typeface="Baskerville Old Face" panose="02020602080505020303" pitchFamily="18" charset="0"/>
            </a:endParaRPr>
          </a:p>
        </p:txBody>
      </p:sp>
      <p:sp>
        <p:nvSpPr>
          <p:cNvPr id="4" name="Rectangle 3"/>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VII. Que faire collectivement</a:t>
            </a:r>
            <a:endParaRPr lang="fr-FR"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53859693"/>
      </p:ext>
    </p:extLst>
  </p:cSld>
  <p:clrMapOvr>
    <a:masterClrMapping/>
  </p:clrMapOvr>
  <p:transition spd="slow">
    <p:push dir="u"/>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Lire le 3</a:t>
            </a:r>
            <a:r>
              <a:rPr lang="fr-FR" sz="2400" b="1" baseline="30000" dirty="0" smtClean="0">
                <a:latin typeface="Baskerville Old Face" panose="02020602080505020303" pitchFamily="18" charset="0"/>
              </a:rPr>
              <a:t>ième</a:t>
            </a:r>
            <a:r>
              <a:rPr lang="fr-FR" sz="2400" b="1" dirty="0" smtClean="0">
                <a:latin typeface="Baskerville Old Face" panose="02020602080505020303" pitchFamily="18" charset="0"/>
              </a:rPr>
              <a:t> rapport du GIEC !</a:t>
            </a:r>
            <a:endParaRPr lang="fr-FR" sz="2400" b="1" dirty="0">
              <a:latin typeface="Baskerville Old Face" panose="02020602080505020303" pitchFamily="18" charset="0"/>
            </a:endParaRPr>
          </a:p>
        </p:txBody>
      </p:sp>
      <p:sp>
        <p:nvSpPr>
          <p:cNvPr id="5" name="Rectangle 4"/>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VII. Que faire collectivement</a:t>
            </a:r>
            <a:endParaRPr lang="fr-FR"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9667" y="1809946"/>
            <a:ext cx="2404160" cy="3398362"/>
          </a:xfrm>
          <a:prstGeom prst="rect">
            <a:avLst/>
          </a:prstGeom>
        </p:spPr>
      </p:pic>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28292" y="490193"/>
            <a:ext cx="4667057" cy="6046802"/>
          </a:xfrm>
          <a:prstGeom prst="rect">
            <a:avLst/>
          </a:prstGeom>
        </p:spPr>
      </p:pic>
      <p:sp>
        <p:nvSpPr>
          <p:cNvPr id="3" name="ZoneTexte 2"/>
          <p:cNvSpPr txBox="1"/>
          <p:nvPr/>
        </p:nvSpPr>
        <p:spPr>
          <a:xfrm>
            <a:off x="3022862" y="1470581"/>
            <a:ext cx="3412503" cy="584775"/>
          </a:xfrm>
          <a:prstGeom prst="rect">
            <a:avLst/>
          </a:prstGeom>
          <a:noFill/>
        </p:spPr>
        <p:txBody>
          <a:bodyPr wrap="square" rtlCol="0">
            <a:spAutoFit/>
          </a:bodyPr>
          <a:lstStyle/>
          <a:p>
            <a:pPr marL="285750" indent="-285750">
              <a:buFont typeface="Arial" panose="020B0604020202020204" pitchFamily="34" charset="0"/>
              <a:buChar char="•"/>
            </a:pPr>
            <a:r>
              <a:rPr lang="fr-FR" sz="1600" dirty="0" smtClean="0">
                <a:solidFill>
                  <a:schemeClr val="bg2">
                    <a:lumMod val="50000"/>
                  </a:schemeClr>
                </a:solidFill>
                <a:latin typeface="Bell MT" panose="02020503060305020303" pitchFamily="18" charset="0"/>
              </a:rPr>
              <a:t>Mettre en place un mix énergies renouvelables et nucléaire</a:t>
            </a:r>
            <a:endParaRPr lang="en-GB" sz="1600" dirty="0">
              <a:solidFill>
                <a:schemeClr val="bg2">
                  <a:lumMod val="50000"/>
                </a:schemeClr>
              </a:solidFill>
              <a:latin typeface="Bell MT" panose="02020503060305020303" pitchFamily="18" charset="0"/>
            </a:endParaRPr>
          </a:p>
        </p:txBody>
      </p:sp>
      <p:sp>
        <p:nvSpPr>
          <p:cNvPr id="8" name="ZoneTexte 7"/>
          <p:cNvSpPr txBox="1"/>
          <p:nvPr/>
        </p:nvSpPr>
        <p:spPr>
          <a:xfrm>
            <a:off x="3022862" y="2235722"/>
            <a:ext cx="3412503" cy="1077218"/>
          </a:xfrm>
          <a:prstGeom prst="rect">
            <a:avLst/>
          </a:prstGeom>
          <a:noFill/>
        </p:spPr>
        <p:txBody>
          <a:bodyPr wrap="square" rtlCol="0">
            <a:spAutoFit/>
          </a:bodyPr>
          <a:lstStyle/>
          <a:p>
            <a:pPr marL="285750" indent="-285750">
              <a:buFont typeface="Arial" panose="020B0604020202020204" pitchFamily="34" charset="0"/>
              <a:buChar char="•"/>
            </a:pPr>
            <a:r>
              <a:rPr lang="fr-FR" sz="1600" dirty="0" smtClean="0">
                <a:solidFill>
                  <a:schemeClr val="bg2">
                    <a:lumMod val="50000"/>
                  </a:schemeClr>
                </a:solidFill>
                <a:latin typeface="Bell MT" panose="02020503060305020303" pitchFamily="18" charset="0"/>
              </a:rPr>
              <a:t>Séquestration carbone par l’agriculture</a:t>
            </a:r>
          </a:p>
          <a:p>
            <a:pPr marL="285750" indent="-285750">
              <a:buFont typeface="Arial" panose="020B0604020202020204" pitchFamily="34" charset="0"/>
              <a:buChar char="•"/>
            </a:pPr>
            <a:r>
              <a:rPr lang="fr-FR" sz="1600" dirty="0" smtClean="0">
                <a:solidFill>
                  <a:schemeClr val="bg2">
                    <a:lumMod val="50000"/>
                  </a:schemeClr>
                </a:solidFill>
                <a:latin typeface="Bell MT" panose="02020503060305020303" pitchFamily="18" charset="0"/>
              </a:rPr>
              <a:t>Diminution de la conversion forêt en zone agricole</a:t>
            </a:r>
            <a:endParaRPr lang="en-GB" sz="1600" dirty="0">
              <a:solidFill>
                <a:schemeClr val="bg2">
                  <a:lumMod val="50000"/>
                </a:schemeClr>
              </a:solidFill>
              <a:latin typeface="Bell MT" panose="02020503060305020303" pitchFamily="18" charset="0"/>
            </a:endParaRPr>
          </a:p>
        </p:txBody>
      </p:sp>
      <p:sp>
        <p:nvSpPr>
          <p:cNvPr id="9" name="ZoneTexte 8"/>
          <p:cNvSpPr txBox="1"/>
          <p:nvPr/>
        </p:nvSpPr>
        <p:spPr>
          <a:xfrm>
            <a:off x="3022862" y="3387367"/>
            <a:ext cx="3412503" cy="584775"/>
          </a:xfrm>
          <a:prstGeom prst="rect">
            <a:avLst/>
          </a:prstGeom>
          <a:noFill/>
        </p:spPr>
        <p:txBody>
          <a:bodyPr wrap="square" rtlCol="0">
            <a:spAutoFit/>
          </a:bodyPr>
          <a:lstStyle/>
          <a:p>
            <a:pPr marL="285750" indent="-285750">
              <a:buFont typeface="Arial" panose="020B0604020202020204" pitchFamily="34" charset="0"/>
              <a:buChar char="•"/>
            </a:pPr>
            <a:r>
              <a:rPr lang="fr-FR" sz="1600" dirty="0" smtClean="0">
                <a:solidFill>
                  <a:schemeClr val="bg2">
                    <a:lumMod val="50000"/>
                  </a:schemeClr>
                </a:solidFill>
                <a:latin typeface="Bell MT" panose="02020503060305020303" pitchFamily="18" charset="0"/>
              </a:rPr>
              <a:t>Améliorer efficience énergétique des bâtiments</a:t>
            </a:r>
            <a:endParaRPr lang="en-GB" sz="1600" dirty="0">
              <a:solidFill>
                <a:schemeClr val="bg2">
                  <a:lumMod val="50000"/>
                </a:schemeClr>
              </a:solidFill>
              <a:latin typeface="Bell MT" panose="02020503060305020303" pitchFamily="18" charset="0"/>
            </a:endParaRPr>
          </a:p>
        </p:txBody>
      </p:sp>
      <p:sp>
        <p:nvSpPr>
          <p:cNvPr id="10" name="ZoneTexte 9"/>
          <p:cNvSpPr txBox="1"/>
          <p:nvPr/>
        </p:nvSpPr>
        <p:spPr>
          <a:xfrm>
            <a:off x="3022862" y="4209068"/>
            <a:ext cx="3412503" cy="584775"/>
          </a:xfrm>
          <a:prstGeom prst="rect">
            <a:avLst/>
          </a:prstGeom>
          <a:noFill/>
        </p:spPr>
        <p:txBody>
          <a:bodyPr wrap="square" rtlCol="0">
            <a:spAutoFit/>
          </a:bodyPr>
          <a:lstStyle/>
          <a:p>
            <a:pPr marL="285750" indent="-285750">
              <a:buFont typeface="Arial" panose="020B0604020202020204" pitchFamily="34" charset="0"/>
              <a:buChar char="•"/>
            </a:pPr>
            <a:r>
              <a:rPr lang="fr-FR" sz="1600" dirty="0" smtClean="0">
                <a:solidFill>
                  <a:schemeClr val="bg2">
                    <a:lumMod val="50000"/>
                  </a:schemeClr>
                </a:solidFill>
                <a:latin typeface="Bell MT" panose="02020503060305020303" pitchFamily="18" charset="0"/>
              </a:rPr>
              <a:t>Passer à des transports électriques ou bio carburants</a:t>
            </a:r>
            <a:endParaRPr lang="en-GB" sz="1600" dirty="0">
              <a:solidFill>
                <a:schemeClr val="bg2">
                  <a:lumMod val="50000"/>
                </a:schemeClr>
              </a:solidFill>
              <a:latin typeface="Bell MT" panose="02020503060305020303" pitchFamily="18" charset="0"/>
            </a:endParaRPr>
          </a:p>
        </p:txBody>
      </p:sp>
      <p:sp>
        <p:nvSpPr>
          <p:cNvPr id="11" name="ZoneTexte 10"/>
          <p:cNvSpPr txBox="1"/>
          <p:nvPr/>
        </p:nvSpPr>
        <p:spPr>
          <a:xfrm>
            <a:off x="3022862" y="5181601"/>
            <a:ext cx="3412503" cy="338554"/>
          </a:xfrm>
          <a:prstGeom prst="rect">
            <a:avLst/>
          </a:prstGeom>
          <a:noFill/>
        </p:spPr>
        <p:txBody>
          <a:bodyPr wrap="square" rtlCol="0">
            <a:spAutoFit/>
          </a:bodyPr>
          <a:lstStyle/>
          <a:p>
            <a:pPr marL="285750" indent="-285750">
              <a:buFont typeface="Arial" panose="020B0604020202020204" pitchFamily="34" charset="0"/>
              <a:buChar char="•"/>
            </a:pPr>
            <a:r>
              <a:rPr lang="fr-FR" sz="1600" dirty="0" smtClean="0">
                <a:solidFill>
                  <a:schemeClr val="bg2">
                    <a:lumMod val="50000"/>
                  </a:schemeClr>
                </a:solidFill>
                <a:latin typeface="Bell MT" panose="02020503060305020303" pitchFamily="18" charset="0"/>
              </a:rPr>
              <a:t>Passer à des processus électrifiés</a:t>
            </a:r>
            <a:endParaRPr lang="en-GB" sz="1600" dirty="0">
              <a:solidFill>
                <a:schemeClr val="bg2">
                  <a:lumMod val="50000"/>
                </a:schemeClr>
              </a:solidFill>
              <a:latin typeface="Bell MT" panose="02020503060305020303" pitchFamily="18" charset="0"/>
            </a:endParaRPr>
          </a:p>
        </p:txBody>
      </p:sp>
      <p:sp>
        <p:nvSpPr>
          <p:cNvPr id="12" name="ZoneTexte 11"/>
          <p:cNvSpPr txBox="1"/>
          <p:nvPr/>
        </p:nvSpPr>
        <p:spPr>
          <a:xfrm>
            <a:off x="3022862" y="5777058"/>
            <a:ext cx="3412503" cy="584775"/>
          </a:xfrm>
          <a:prstGeom prst="rect">
            <a:avLst/>
          </a:prstGeom>
          <a:noFill/>
        </p:spPr>
        <p:txBody>
          <a:bodyPr wrap="square" rtlCol="0">
            <a:spAutoFit/>
          </a:bodyPr>
          <a:lstStyle/>
          <a:p>
            <a:pPr marL="285750" indent="-285750">
              <a:buFont typeface="Arial" panose="020B0604020202020204" pitchFamily="34" charset="0"/>
              <a:buChar char="•"/>
            </a:pPr>
            <a:r>
              <a:rPr lang="fr-FR" sz="1600" dirty="0" smtClean="0">
                <a:solidFill>
                  <a:schemeClr val="bg2">
                    <a:lumMod val="50000"/>
                  </a:schemeClr>
                </a:solidFill>
                <a:latin typeface="Bell MT" panose="02020503060305020303" pitchFamily="18" charset="0"/>
              </a:rPr>
              <a:t>Réduire certains gaz ayant un pouvoir de captation des UV+++</a:t>
            </a:r>
            <a:endParaRPr lang="en-GB" sz="1600" dirty="0">
              <a:solidFill>
                <a:schemeClr val="bg2">
                  <a:lumMod val="50000"/>
                </a:schemeClr>
              </a:solidFill>
              <a:latin typeface="Bell MT" panose="02020503060305020303" pitchFamily="18" charset="0"/>
            </a:endParaRPr>
          </a:p>
        </p:txBody>
      </p:sp>
    </p:spTree>
    <p:extLst>
      <p:ext uri="{BB962C8B-B14F-4D97-AF65-F5344CB8AC3E}">
        <p14:creationId xmlns:p14="http://schemas.microsoft.com/office/powerpoint/2010/main" val="2852186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fade">
                                      <p:cBhvr>
                                        <p:cTn id="17" dur="500"/>
                                        <p:tgtEl>
                                          <p:spTgt spid="8">
                                            <p:txEl>
                                              <p:pRg st="1" end="1"/>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fade">
                                      <p:cBhvr>
                                        <p:cTn id="20" dur="500"/>
                                        <p:tgtEl>
                                          <p:spTgt spid="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500"/>
                                        <p:tgtEl>
                                          <p:spTgt spid="10">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animEffect transition="in" filter="fade">
                                      <p:cBhvr>
                                        <p:cTn id="30" dur="500"/>
                                        <p:tgtEl>
                                          <p:spTgt spid="11">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animEffect transition="in" filter="fade">
                                      <p:cBhvr>
                                        <p:cTn id="3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build="p"/>
      <p:bldP spid="9" grpId="0" build="p"/>
      <p:bldP spid="10" grpId="0" build="p"/>
      <p:bldP spid="11" grpId="0" build="p"/>
      <p:bldP spid="1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La décroissance : affaiblir encore plus les pauvres ?</a:t>
            </a:r>
            <a:endParaRPr lang="fr-FR" sz="2400" b="1" dirty="0">
              <a:latin typeface="Baskerville Old Face" panose="02020602080505020303" pitchFamily="18" charset="0"/>
            </a:endParaRPr>
          </a:p>
        </p:txBody>
      </p:sp>
      <p:sp>
        <p:nvSpPr>
          <p:cNvPr id="10" name="ZoneTexte 9"/>
          <p:cNvSpPr txBox="1"/>
          <p:nvPr/>
        </p:nvSpPr>
        <p:spPr>
          <a:xfrm>
            <a:off x="685800" y="749300"/>
            <a:ext cx="11201400" cy="584775"/>
          </a:xfrm>
          <a:prstGeom prst="rect">
            <a:avLst/>
          </a:prstGeom>
          <a:noFill/>
        </p:spPr>
        <p:txBody>
          <a:bodyPr wrap="square" rtlCol="0">
            <a:spAutoFit/>
          </a:bodyPr>
          <a:lstStyle/>
          <a:p>
            <a:pPr algn="ctr"/>
            <a:r>
              <a:rPr lang="fr-FR" sz="3200" b="1"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La décroissance c’est abandonner les pauvres</a:t>
            </a:r>
            <a:endParaRPr lang="en-GB" sz="3200" b="1"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2" name="ZoneTexte 11"/>
          <p:cNvSpPr txBox="1"/>
          <p:nvPr/>
        </p:nvSpPr>
        <p:spPr>
          <a:xfrm>
            <a:off x="4189214" y="1542827"/>
            <a:ext cx="2968053" cy="1200329"/>
          </a:xfrm>
          <a:prstGeom prst="rect">
            <a:avLst/>
          </a:prstGeom>
          <a:noFill/>
        </p:spPr>
        <p:txBody>
          <a:bodyPr wrap="square" rtlCol="0">
            <a:spAutoFit/>
          </a:bodyPr>
          <a:lstStyle/>
          <a:p>
            <a:pPr algn="ctr"/>
            <a:r>
              <a:rPr lang="fr-FR" sz="7200" b="1" u="sng" dirty="0" smtClean="0">
                <a:solidFill>
                  <a:srgbClr val="002060"/>
                </a:solidFill>
                <a:latin typeface="Arial Black" panose="020B0A04020102020204" pitchFamily="34" charset="0"/>
              </a:rPr>
              <a:t>P.I.B</a:t>
            </a:r>
            <a:endParaRPr lang="en-GB" sz="7200" b="1" u="sng" dirty="0">
              <a:solidFill>
                <a:srgbClr val="002060"/>
              </a:solidFill>
              <a:latin typeface="Arial Black" panose="020B0A04020102020204" pitchFamily="34" charset="0"/>
            </a:endParaRPr>
          </a:p>
        </p:txBody>
      </p:sp>
      <p:pic>
        <p:nvPicPr>
          <p:cNvPr id="13" name="Image 12"/>
          <p:cNvPicPr>
            <a:picLocks noChangeAspect="1"/>
          </p:cNvPicPr>
          <p:nvPr/>
        </p:nvPicPr>
        <p:blipFill>
          <a:blip r:embed="rId2">
            <a:clrChange>
              <a:clrFrom>
                <a:srgbClr val="FFFFFF"/>
              </a:clrFrom>
              <a:clrTo>
                <a:srgbClr val="FFFFFF">
                  <a:alpha val="0"/>
                </a:srgbClr>
              </a:clrTo>
            </a:clrChange>
          </a:blip>
          <a:stretch>
            <a:fillRect/>
          </a:stretch>
        </p:blipFill>
        <p:spPr>
          <a:xfrm>
            <a:off x="0" y="2743199"/>
            <a:ext cx="3483053" cy="1866446"/>
          </a:xfrm>
          <a:prstGeom prst="rect">
            <a:avLst/>
          </a:prstGeom>
        </p:spPr>
      </p:pic>
      <p:pic>
        <p:nvPicPr>
          <p:cNvPr id="14" name="Image 13"/>
          <p:cNvPicPr>
            <a:picLocks noChangeAspect="1"/>
          </p:cNvPicPr>
          <p:nvPr/>
        </p:nvPicPr>
        <p:blipFill rotWithShape="1">
          <a:blip r:embed="rId3">
            <a:clrChange>
              <a:clrFrom>
                <a:srgbClr val="FCFFFA"/>
              </a:clrFrom>
              <a:clrTo>
                <a:srgbClr val="FCFFFA">
                  <a:alpha val="0"/>
                </a:srgbClr>
              </a:clrTo>
            </a:clrChange>
          </a:blip>
          <a:srcRect b="10240"/>
          <a:stretch/>
        </p:blipFill>
        <p:spPr>
          <a:xfrm>
            <a:off x="3610201" y="2822383"/>
            <a:ext cx="3971699" cy="2997495"/>
          </a:xfrm>
          <a:prstGeom prst="rect">
            <a:avLst/>
          </a:prstGeom>
        </p:spPr>
      </p:pic>
      <p:sp>
        <p:nvSpPr>
          <p:cNvPr id="15" name="Rectangle 14"/>
          <p:cNvSpPr/>
          <p:nvPr/>
        </p:nvSpPr>
        <p:spPr>
          <a:xfrm>
            <a:off x="8128000" y="2480496"/>
            <a:ext cx="4064000" cy="3323987"/>
          </a:xfrm>
          <a:prstGeom prst="rect">
            <a:avLst/>
          </a:prstGeom>
          <a:solidFill>
            <a:schemeClr val="tx2">
              <a:lumMod val="20000"/>
              <a:lumOff val="80000"/>
            </a:schemeClr>
          </a:solidFill>
        </p:spPr>
        <p:txBody>
          <a:bodyPr wrap="square">
            <a:spAutoFit/>
          </a:bodyPr>
          <a:lstStyle/>
          <a:p>
            <a:pPr algn="ctr">
              <a:lnSpc>
                <a:spcPct val="150000"/>
              </a:lnSpc>
            </a:pPr>
            <a:r>
              <a:rPr lang="fr-FR" sz="2000"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Plus le </a:t>
            </a:r>
            <a:r>
              <a:rPr lang="fr-FR" sz="2000" b="1"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gâteau grossit</a:t>
            </a:r>
            <a:r>
              <a:rPr lang="fr-FR" sz="2000"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 Plus il est </a:t>
            </a:r>
            <a:r>
              <a:rPr lang="fr-FR" sz="2000" b="1"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facile de le découper </a:t>
            </a:r>
            <a:r>
              <a:rPr lang="fr-FR" sz="2000"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et de le </a:t>
            </a:r>
            <a:r>
              <a:rPr lang="fr-FR" sz="2000" b="1"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partager équitablement </a:t>
            </a:r>
          </a:p>
          <a:p>
            <a:pPr algn="ctr">
              <a:lnSpc>
                <a:spcPct val="150000"/>
              </a:lnSpc>
            </a:pPr>
            <a:r>
              <a:rPr lang="fr-FR" sz="2000"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a:t>
            </a:r>
            <a:endParaRPr lang="fr-FR" sz="2000"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endParaRPr>
          </a:p>
          <a:p>
            <a:pPr algn="ctr">
              <a:lnSpc>
                <a:spcPct val="150000"/>
              </a:lnSpc>
            </a:pPr>
            <a:r>
              <a:rPr lang="fr-FR" sz="2000"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Plus </a:t>
            </a:r>
            <a:r>
              <a:rPr lang="fr-FR" sz="2000" b="1"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l’économie grossit</a:t>
            </a:r>
            <a:r>
              <a:rPr lang="fr-FR" sz="2000"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 plus on </a:t>
            </a:r>
            <a:r>
              <a:rPr lang="fr-FR" sz="2000" b="1"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augmente la qualité de vie </a:t>
            </a:r>
            <a:r>
              <a:rPr lang="fr-FR" sz="2000"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et la </a:t>
            </a:r>
            <a:r>
              <a:rPr lang="fr-FR" sz="2000" b="1"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richesse </a:t>
            </a:r>
            <a:r>
              <a:rPr lang="fr-FR" sz="2000"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par habitant</a:t>
            </a:r>
            <a:endParaRPr lang="en-GB" sz="2000"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1" name="Rectangle 10"/>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V. Vers quel modèle de société  ?</a:t>
            </a:r>
            <a:endParaRPr lang="fr-FR" sz="2000"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9" name="ZoneTexte 8"/>
          <p:cNvSpPr txBox="1"/>
          <p:nvPr/>
        </p:nvSpPr>
        <p:spPr>
          <a:xfrm>
            <a:off x="11065678" y="0"/>
            <a:ext cx="1892300" cy="1862048"/>
          </a:xfrm>
          <a:prstGeom prst="rect">
            <a:avLst/>
          </a:prstGeom>
          <a:noFill/>
        </p:spPr>
        <p:txBody>
          <a:bodyPr wrap="square" rtlCol="0">
            <a:spAutoFit/>
          </a:bodyPr>
          <a:lstStyle/>
          <a:p>
            <a:r>
              <a:rPr lang="fr-FR" sz="11500" dirty="0" smtClean="0">
                <a:solidFill>
                  <a:srgbClr val="C00000"/>
                </a:solidFill>
                <a:latin typeface="Bahnschrift" panose="020B0502040204020203" pitchFamily="34" charset="0"/>
              </a:rPr>
              <a:t>?</a:t>
            </a:r>
            <a:endParaRPr lang="en-GB" sz="11500" dirty="0">
              <a:solidFill>
                <a:srgbClr val="C00000"/>
              </a:solidFill>
              <a:latin typeface="Bahnschrift" panose="020B0502040204020203" pitchFamily="34" charset="0"/>
            </a:endParaRPr>
          </a:p>
        </p:txBody>
      </p:sp>
    </p:spTree>
    <p:extLst>
      <p:ext uri="{BB962C8B-B14F-4D97-AF65-F5344CB8AC3E}">
        <p14:creationId xmlns:p14="http://schemas.microsoft.com/office/powerpoint/2010/main" val="23641102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La </a:t>
            </a:r>
            <a:r>
              <a:rPr lang="fr-FR" sz="2400" b="1" dirty="0">
                <a:latin typeface="Baskerville Old Face" panose="02020602080505020303" pitchFamily="18" charset="0"/>
              </a:rPr>
              <a:t>décroissance : affaiblir encore plus les pauvres </a:t>
            </a:r>
            <a:r>
              <a:rPr lang="fr-FR" sz="2400" b="1" dirty="0" smtClean="0">
                <a:latin typeface="Baskerville Old Face" panose="02020602080505020303" pitchFamily="18" charset="0"/>
              </a:rPr>
              <a:t>?</a:t>
            </a:r>
            <a:endParaRPr lang="fr-FR" sz="2400" b="1" dirty="0">
              <a:latin typeface="Baskerville Old Face" panose="02020602080505020303" pitchFamily="18" charset="0"/>
            </a:endParaRPr>
          </a:p>
        </p:txBody>
      </p:sp>
      <p:sp>
        <p:nvSpPr>
          <p:cNvPr id="10" name="ZoneTexte 9"/>
          <p:cNvSpPr txBox="1"/>
          <p:nvPr/>
        </p:nvSpPr>
        <p:spPr>
          <a:xfrm>
            <a:off x="685800" y="749300"/>
            <a:ext cx="11201400" cy="584775"/>
          </a:xfrm>
          <a:prstGeom prst="rect">
            <a:avLst/>
          </a:prstGeom>
          <a:noFill/>
        </p:spPr>
        <p:txBody>
          <a:bodyPr wrap="square" rtlCol="0">
            <a:spAutoFit/>
          </a:bodyPr>
          <a:lstStyle/>
          <a:p>
            <a:pPr algn="ctr"/>
            <a:r>
              <a:rPr lang="fr-FR" sz="3200" b="1"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La décroissance c’est abandonner les pauvres</a:t>
            </a:r>
            <a:endParaRPr lang="en-GB" sz="3200" b="1"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9" name="Image 8"/>
          <p:cNvPicPr>
            <a:picLocks noChangeAspect="1"/>
          </p:cNvPicPr>
          <p:nvPr/>
        </p:nvPicPr>
        <p:blipFill>
          <a:blip r:embed="rId2"/>
          <a:stretch>
            <a:fillRect/>
          </a:stretch>
        </p:blipFill>
        <p:spPr>
          <a:xfrm>
            <a:off x="1676401" y="1822929"/>
            <a:ext cx="8928100" cy="4144872"/>
          </a:xfrm>
          <a:prstGeom prst="rect">
            <a:avLst/>
          </a:prstGeom>
        </p:spPr>
      </p:pic>
      <p:cxnSp>
        <p:nvCxnSpPr>
          <p:cNvPr id="11" name="Connecteur droit 10"/>
          <p:cNvCxnSpPr/>
          <p:nvPr/>
        </p:nvCxnSpPr>
        <p:spPr>
          <a:xfrm flipV="1">
            <a:off x="1625600" y="1079500"/>
            <a:ext cx="9201600" cy="0"/>
          </a:xfrm>
          <a:prstGeom prst="line">
            <a:avLst/>
          </a:prstGeom>
          <a:ln w="76200">
            <a:solidFill>
              <a:srgbClr val="C00000">
                <a:alpha val="87059"/>
              </a:srgb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V. Vers quel modèle de société  ?</a:t>
            </a:r>
            <a:endParaRPr lang="fr-FR" sz="2000"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10441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La </a:t>
            </a:r>
            <a:r>
              <a:rPr lang="fr-FR" sz="2400" b="1" dirty="0">
                <a:latin typeface="Baskerville Old Face" panose="02020602080505020303" pitchFamily="18" charset="0"/>
              </a:rPr>
              <a:t>décroissance : affaiblir encore plus les pauvres </a:t>
            </a:r>
            <a:r>
              <a:rPr lang="fr-FR" sz="2400" b="1" dirty="0" smtClean="0">
                <a:latin typeface="Baskerville Old Face" panose="02020602080505020303" pitchFamily="18" charset="0"/>
              </a:rPr>
              <a:t>?</a:t>
            </a:r>
            <a:endParaRPr lang="fr-FR" sz="2400" b="1" dirty="0">
              <a:latin typeface="Baskerville Old Face" panose="02020602080505020303" pitchFamily="18" charset="0"/>
            </a:endParaRPr>
          </a:p>
        </p:txBody>
      </p:sp>
      <p:sp>
        <p:nvSpPr>
          <p:cNvPr id="10" name="ZoneTexte 9"/>
          <p:cNvSpPr txBox="1"/>
          <p:nvPr/>
        </p:nvSpPr>
        <p:spPr>
          <a:xfrm>
            <a:off x="685800" y="749300"/>
            <a:ext cx="11201400" cy="584775"/>
          </a:xfrm>
          <a:prstGeom prst="rect">
            <a:avLst/>
          </a:prstGeom>
          <a:noFill/>
        </p:spPr>
        <p:txBody>
          <a:bodyPr wrap="square" rtlCol="0">
            <a:spAutoFit/>
          </a:bodyPr>
          <a:lstStyle/>
          <a:p>
            <a:pPr algn="ctr"/>
            <a:r>
              <a:rPr lang="fr-FR" sz="3200" b="1"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La décroissance c’est abandonner les pauvres</a:t>
            </a:r>
            <a:endParaRPr lang="en-GB" sz="3200" b="1"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endParaRPr>
          </a:p>
        </p:txBody>
      </p:sp>
      <p:grpSp>
        <p:nvGrpSpPr>
          <p:cNvPr id="4" name="Groupe 3"/>
          <p:cNvGrpSpPr/>
          <p:nvPr/>
        </p:nvGrpSpPr>
        <p:grpSpPr>
          <a:xfrm>
            <a:off x="215321" y="1676400"/>
            <a:ext cx="7379279" cy="4735872"/>
            <a:chOff x="215321" y="1676400"/>
            <a:chExt cx="7379279" cy="4735872"/>
          </a:xfrm>
        </p:grpSpPr>
        <p:pic>
          <p:nvPicPr>
            <p:cNvPr id="2" name="Image 1"/>
            <p:cNvPicPr>
              <a:picLocks noChangeAspect="1"/>
            </p:cNvPicPr>
            <p:nvPr/>
          </p:nvPicPr>
          <p:blipFill>
            <a:blip r:embed="rId3"/>
            <a:stretch>
              <a:fillRect/>
            </a:stretch>
          </p:blipFill>
          <p:spPr>
            <a:xfrm>
              <a:off x="215321" y="1834072"/>
              <a:ext cx="7379279" cy="4578200"/>
            </a:xfrm>
            <a:prstGeom prst="rect">
              <a:avLst/>
            </a:prstGeom>
          </p:spPr>
        </p:pic>
        <p:sp>
          <p:nvSpPr>
            <p:cNvPr id="3" name="Organigramme : Opération manuelle 2"/>
            <p:cNvSpPr/>
            <p:nvPr/>
          </p:nvSpPr>
          <p:spPr>
            <a:xfrm>
              <a:off x="241300" y="1676400"/>
              <a:ext cx="317500" cy="368300"/>
            </a:xfrm>
            <a:prstGeom prst="flowChartManualOperation">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 name="ZoneTexte 15"/>
          <p:cNvSpPr txBox="1"/>
          <p:nvPr/>
        </p:nvSpPr>
        <p:spPr>
          <a:xfrm>
            <a:off x="0" y="6171679"/>
            <a:ext cx="5666238" cy="307777"/>
          </a:xfrm>
          <a:prstGeom prst="rect">
            <a:avLst/>
          </a:prstGeom>
          <a:noFill/>
        </p:spPr>
        <p:txBody>
          <a:bodyPr wrap="square" rtlCol="0">
            <a:spAutoFit/>
          </a:bodyPr>
          <a:lstStyle/>
          <a:p>
            <a:pPr algn="ctr"/>
            <a:r>
              <a:rPr lang="fr-FR" sz="1400" b="1" i="1" dirty="0" err="1" smtClean="0">
                <a:solidFill>
                  <a:schemeClr val="bg1">
                    <a:lumMod val="50000"/>
                  </a:schemeClr>
                </a:solidFill>
              </a:rPr>
              <a:t>Ivanova</a:t>
            </a:r>
            <a:r>
              <a:rPr lang="fr-FR" sz="1400" b="1" i="1" dirty="0" smtClean="0">
                <a:solidFill>
                  <a:schemeClr val="bg1">
                    <a:lumMod val="50000"/>
                  </a:schemeClr>
                </a:solidFill>
              </a:rPr>
              <a:t> &amp; Wood 2020</a:t>
            </a:r>
            <a:endParaRPr lang="en-GB" sz="1400" b="1" i="1" dirty="0">
              <a:solidFill>
                <a:schemeClr val="bg1">
                  <a:lumMod val="50000"/>
                </a:schemeClr>
              </a:solidFill>
            </a:endParaRPr>
          </a:p>
        </p:txBody>
      </p:sp>
      <p:sp>
        <p:nvSpPr>
          <p:cNvPr id="17" name="Rectangle à coins arrondis 16"/>
          <p:cNvSpPr/>
          <p:nvPr/>
        </p:nvSpPr>
        <p:spPr>
          <a:xfrm>
            <a:off x="7592059" y="3187700"/>
            <a:ext cx="4559301" cy="2133600"/>
          </a:xfrm>
          <a:prstGeom prst="roundRect">
            <a:avLst/>
          </a:prstGeom>
          <a:solidFill>
            <a:schemeClr val="accent6">
              <a:lumMod val="60000"/>
              <a:lumOff val="40000"/>
              <a:alpha val="5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Au niveau environnemental, ce ne sont pas les plus pauvres qui contribuent le plus, mais les plus riches</a:t>
            </a:r>
            <a:endParaRPr lang="en-GB" sz="2400" b="1"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8" name="Rectangle à coins arrondis 17"/>
          <p:cNvSpPr/>
          <p:nvPr/>
        </p:nvSpPr>
        <p:spPr>
          <a:xfrm>
            <a:off x="1358899" y="1854200"/>
            <a:ext cx="4559301" cy="787400"/>
          </a:xfrm>
          <a:prstGeom prst="roundRect">
            <a:avLst/>
          </a:prstGeom>
          <a:solidFill>
            <a:schemeClr val="accent4">
              <a:lumMod val="60000"/>
              <a:lumOff val="40000"/>
              <a:alpha val="5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u="sng"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Empreinte carbone moyenne des habitant de l’union européenne en fonction du salaire/habitant</a:t>
            </a:r>
            <a:endParaRPr lang="en-GB" sz="1600" b="1" u="sng"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endParaRPr>
          </a:p>
        </p:txBody>
      </p:sp>
      <p:cxnSp>
        <p:nvCxnSpPr>
          <p:cNvPr id="19" name="Connecteur droit 18"/>
          <p:cNvCxnSpPr/>
          <p:nvPr/>
        </p:nvCxnSpPr>
        <p:spPr>
          <a:xfrm flipV="1">
            <a:off x="1625600" y="1079500"/>
            <a:ext cx="9201600" cy="0"/>
          </a:xfrm>
          <a:prstGeom prst="line">
            <a:avLst/>
          </a:prstGeom>
          <a:ln w="76200">
            <a:solidFill>
              <a:srgbClr val="C00000">
                <a:alpha val="87059"/>
              </a:srgb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V. Vers quel modèle de société  ?</a:t>
            </a:r>
            <a:endParaRPr lang="fr-FR" sz="2000"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13660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La décroissance : affaiblir </a:t>
            </a:r>
            <a:r>
              <a:rPr lang="fr-FR" sz="2400" b="1" dirty="0">
                <a:latin typeface="Baskerville Old Face" panose="02020602080505020303" pitchFamily="18" charset="0"/>
              </a:rPr>
              <a:t>encore plus les pauvres </a:t>
            </a:r>
            <a:r>
              <a:rPr lang="fr-FR" sz="2400" b="1" dirty="0" smtClean="0">
                <a:latin typeface="Baskerville Old Face" panose="02020602080505020303" pitchFamily="18" charset="0"/>
              </a:rPr>
              <a:t>?</a:t>
            </a:r>
            <a:endParaRPr lang="fr-FR" sz="2400" b="1" dirty="0">
              <a:latin typeface="Baskerville Old Face" panose="02020602080505020303" pitchFamily="18" charset="0"/>
            </a:endParaRPr>
          </a:p>
        </p:txBody>
      </p:sp>
      <p:sp>
        <p:nvSpPr>
          <p:cNvPr id="10" name="ZoneTexte 9"/>
          <p:cNvSpPr txBox="1"/>
          <p:nvPr/>
        </p:nvSpPr>
        <p:spPr>
          <a:xfrm>
            <a:off x="685800" y="749300"/>
            <a:ext cx="11201400" cy="584775"/>
          </a:xfrm>
          <a:prstGeom prst="rect">
            <a:avLst/>
          </a:prstGeom>
          <a:noFill/>
        </p:spPr>
        <p:txBody>
          <a:bodyPr wrap="square" rtlCol="0">
            <a:spAutoFit/>
          </a:bodyPr>
          <a:lstStyle/>
          <a:p>
            <a:pPr algn="ctr"/>
            <a:r>
              <a:rPr lang="fr-FR" sz="3200" b="1"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La décroissance c’est abandonner les pauvres</a:t>
            </a:r>
            <a:endParaRPr lang="en-GB" sz="3200" b="1"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à coins arrondis 16"/>
          <p:cNvSpPr/>
          <p:nvPr/>
        </p:nvSpPr>
        <p:spPr>
          <a:xfrm>
            <a:off x="7632699" y="3187700"/>
            <a:ext cx="4559301" cy="2133600"/>
          </a:xfrm>
          <a:prstGeom prst="roundRect">
            <a:avLst/>
          </a:prstGeom>
          <a:solidFill>
            <a:schemeClr val="accent6">
              <a:lumMod val="60000"/>
              <a:lumOff val="40000"/>
              <a:alpha val="5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Au niveau environnemental, ce ne sont pas les plus pauvres qui contribuent le plus, mais les plus riches</a:t>
            </a:r>
            <a:endParaRPr lang="en-GB" sz="2400" b="1"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endParaRPr>
          </a:p>
        </p:txBody>
      </p:sp>
      <p:cxnSp>
        <p:nvCxnSpPr>
          <p:cNvPr id="19" name="Connecteur droit 18"/>
          <p:cNvCxnSpPr/>
          <p:nvPr/>
        </p:nvCxnSpPr>
        <p:spPr>
          <a:xfrm flipV="1">
            <a:off x="1625600" y="1079500"/>
            <a:ext cx="9201600" cy="0"/>
          </a:xfrm>
          <a:prstGeom prst="line">
            <a:avLst/>
          </a:prstGeom>
          <a:ln w="76200">
            <a:solidFill>
              <a:srgbClr val="C00000">
                <a:alpha val="87059"/>
              </a:srgbClr>
            </a:solidFill>
          </a:ln>
        </p:spPr>
        <p:style>
          <a:lnRef idx="1">
            <a:schemeClr val="accent1"/>
          </a:lnRef>
          <a:fillRef idx="0">
            <a:schemeClr val="accent1"/>
          </a:fillRef>
          <a:effectRef idx="0">
            <a:schemeClr val="accent1"/>
          </a:effectRef>
          <a:fontRef idx="minor">
            <a:schemeClr val="tx1"/>
          </a:fontRef>
        </p:style>
      </p:cxnSp>
      <p:pic>
        <p:nvPicPr>
          <p:cNvPr id="12" name="Image 11"/>
          <p:cNvPicPr>
            <a:picLocks noChangeAspect="1"/>
          </p:cNvPicPr>
          <p:nvPr/>
        </p:nvPicPr>
        <p:blipFill>
          <a:blip r:embed="rId3"/>
          <a:stretch>
            <a:fillRect/>
          </a:stretch>
        </p:blipFill>
        <p:spPr>
          <a:xfrm>
            <a:off x="891541" y="1645524"/>
            <a:ext cx="5585459" cy="4728846"/>
          </a:xfrm>
          <a:prstGeom prst="rect">
            <a:avLst/>
          </a:prstGeom>
        </p:spPr>
      </p:pic>
      <p:sp>
        <p:nvSpPr>
          <p:cNvPr id="9" name="Rectangle 8"/>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V. Vers quel modèle de société  ?</a:t>
            </a:r>
            <a:endParaRPr lang="fr-FR" sz="2000"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73794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La décroissance comme logique de réflexion</a:t>
            </a:r>
            <a:endParaRPr lang="fr-FR" sz="2400" b="1" dirty="0">
              <a:latin typeface="Baskerville Old Face" panose="02020602080505020303" pitchFamily="18" charset="0"/>
            </a:endParaRPr>
          </a:p>
        </p:txBody>
      </p:sp>
      <p:sp>
        <p:nvSpPr>
          <p:cNvPr id="14" name="Rectangle à coins arrondis 13"/>
          <p:cNvSpPr/>
          <p:nvPr/>
        </p:nvSpPr>
        <p:spPr>
          <a:xfrm>
            <a:off x="4246393" y="825770"/>
            <a:ext cx="3762869" cy="1108953"/>
          </a:xfrm>
          <a:prstGeom prst="roundRect">
            <a:avLst/>
          </a:prstGeom>
          <a:solidFill>
            <a:schemeClr val="accent1">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b="1" dirty="0" smtClean="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Décroissance</a:t>
            </a:r>
            <a:endParaRPr lang="en-GB" sz="40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p:cNvSpPr/>
          <p:nvPr/>
        </p:nvSpPr>
        <p:spPr>
          <a:xfrm>
            <a:off x="0" y="2403039"/>
            <a:ext cx="6299200" cy="3877985"/>
          </a:xfrm>
          <a:prstGeom prst="rect">
            <a:avLst/>
          </a:prstGeom>
          <a:solidFill>
            <a:srgbClr val="C5E0B4">
              <a:alpha val="74902"/>
            </a:srgbClr>
          </a:solidFill>
        </p:spPr>
        <p:txBody>
          <a:bodyPr wrap="square">
            <a:spAutoFit/>
          </a:bodyPr>
          <a:lstStyle/>
          <a:p>
            <a:pPr>
              <a:lnSpc>
                <a:spcPct val="150000"/>
              </a:lnSpc>
            </a:pPr>
            <a:r>
              <a:rPr lang="fr-FR" dirty="0" smtClean="0">
                <a:latin typeface="Times New Roman" panose="02020603050405020304" pitchFamily="18" charset="0"/>
                <a:cs typeface="Times New Roman" panose="02020603050405020304" pitchFamily="18" charset="0"/>
              </a:rPr>
              <a:t>« On </a:t>
            </a:r>
            <a:r>
              <a:rPr lang="fr-FR" dirty="0">
                <a:latin typeface="Times New Roman" panose="02020603050405020304" pitchFamily="18" charset="0"/>
                <a:cs typeface="Times New Roman" panose="02020603050405020304" pitchFamily="18" charset="0"/>
              </a:rPr>
              <a:t>a trop souvent tendance à approcher la transition écologique en considérant toutes les choses que l’on devrait faire en plus, alors que les solutions les plus simples consistent à simplement ralentir. </a:t>
            </a:r>
            <a:r>
              <a:rPr lang="fr-FR" sz="1900" b="1" i="1" dirty="0">
                <a:solidFill>
                  <a:schemeClr val="tx2">
                    <a:lumMod val="50000"/>
                  </a:schemeClr>
                </a:solidFill>
                <a:latin typeface="Times New Roman" panose="02020603050405020304" pitchFamily="18" charset="0"/>
                <a:cs typeface="Times New Roman" panose="02020603050405020304" pitchFamily="18" charset="0"/>
              </a:rPr>
              <a:t>« On arrête tout, on réfléchit, et c’est pas triste »</a:t>
            </a:r>
            <a:r>
              <a:rPr lang="fr-FR" b="1" dirty="0">
                <a:latin typeface="Times New Roman" panose="02020603050405020304" pitchFamily="18" charset="0"/>
                <a:cs typeface="Times New Roman" panose="02020603050405020304" pitchFamily="18" charset="0"/>
              </a:rPr>
              <a:t>, </a:t>
            </a:r>
            <a:r>
              <a:rPr lang="fr-FR" dirty="0">
                <a:latin typeface="Times New Roman" panose="02020603050405020304" pitchFamily="18" charset="0"/>
                <a:cs typeface="Times New Roman" panose="02020603050405020304" pitchFamily="18" charset="0"/>
              </a:rPr>
              <a:t>disait le slogan du film </a:t>
            </a:r>
            <a:r>
              <a:rPr lang="fr-FR" b="1" i="1" dirty="0" smtClean="0">
                <a:latin typeface="Times New Roman" panose="02020603050405020304" pitchFamily="18" charset="0"/>
                <a:cs typeface="Times New Roman" panose="02020603050405020304" pitchFamily="18" charset="0"/>
                <a:hlinkClick r:id="rId2"/>
              </a:rPr>
              <a:t>L’An 01</a:t>
            </a:r>
            <a:r>
              <a:rPr lang="fr-FR" b="1" dirty="0" smtClean="0">
                <a:latin typeface="Times New Roman" panose="02020603050405020304" pitchFamily="18" charset="0"/>
                <a:cs typeface="Times New Roman" panose="02020603050405020304" pitchFamily="18" charset="0"/>
                <a:hlinkClick r:id="rId2"/>
              </a:rPr>
              <a:t> (1973)</a:t>
            </a:r>
            <a:r>
              <a:rPr lang="fr-FR" b="1" dirty="0" smtClean="0">
                <a:latin typeface="Times New Roman" panose="02020603050405020304" pitchFamily="18" charset="0"/>
                <a:cs typeface="Times New Roman" panose="02020603050405020304" pitchFamily="18" charset="0"/>
              </a:rPr>
              <a:t>. </a:t>
            </a:r>
            <a:r>
              <a:rPr lang="fr-FR" dirty="0" smtClean="0">
                <a:latin typeface="Times New Roman" panose="02020603050405020304" pitchFamily="18" charset="0"/>
                <a:cs typeface="Times New Roman" panose="02020603050405020304" pitchFamily="18" charset="0"/>
              </a:rPr>
              <a:t>Au </a:t>
            </a:r>
            <a:r>
              <a:rPr lang="fr-FR" dirty="0">
                <a:latin typeface="Times New Roman" panose="02020603050405020304" pitchFamily="18" charset="0"/>
                <a:cs typeface="Times New Roman" panose="02020603050405020304" pitchFamily="18" charset="0"/>
              </a:rPr>
              <a:t>lieu de s’agiter frénétiquement dans tous </a:t>
            </a:r>
            <a:r>
              <a:rPr lang="fr-FR" dirty="0" smtClean="0">
                <a:latin typeface="Times New Roman" panose="02020603050405020304" pitchFamily="18" charset="0"/>
                <a:cs typeface="Times New Roman" panose="02020603050405020304" pitchFamily="18" charset="0"/>
              </a:rPr>
              <a:t>les </a:t>
            </a:r>
            <a:r>
              <a:rPr lang="fr-FR" dirty="0">
                <a:latin typeface="Times New Roman" panose="02020603050405020304" pitchFamily="18" charset="0"/>
                <a:cs typeface="Times New Roman" panose="02020603050405020304" pitchFamily="18" charset="0"/>
              </a:rPr>
              <a:t>sens sans prendre le temps </a:t>
            </a:r>
            <a:r>
              <a:rPr lang="fr-FR" b="1" dirty="0">
                <a:latin typeface="Times New Roman" panose="02020603050405020304" pitchFamily="18" charset="0"/>
                <a:cs typeface="Times New Roman" panose="02020603050405020304" pitchFamily="18" charset="0"/>
              </a:rPr>
              <a:t>d’identifier les racines du problème</a:t>
            </a:r>
            <a:r>
              <a:rPr lang="fr-FR" dirty="0">
                <a:latin typeface="Times New Roman" panose="02020603050405020304" pitchFamily="18" charset="0"/>
                <a:cs typeface="Times New Roman" panose="02020603050405020304" pitchFamily="18" charset="0"/>
              </a:rPr>
              <a:t> ; posons-nous pour un grand débat démocratique sur le futur de l’économie</a:t>
            </a:r>
            <a:r>
              <a:rPr lang="fr-FR" dirty="0" smtClean="0">
                <a:latin typeface="Times New Roman" panose="02020603050405020304" pitchFamily="18" charset="0"/>
                <a:cs typeface="Times New Roman" panose="02020603050405020304" pitchFamily="18" charset="0"/>
              </a:rPr>
              <a:t>. »</a:t>
            </a:r>
          </a:p>
          <a:p>
            <a:pPr algn="ctr">
              <a:lnSpc>
                <a:spcPct val="150000"/>
              </a:lnSpc>
            </a:pPr>
            <a:r>
              <a:rPr lang="fr-FR" b="1" i="1" dirty="0" smtClean="0">
                <a:latin typeface="Times New Roman" panose="02020603050405020304" pitchFamily="18" charset="0"/>
                <a:cs typeface="Times New Roman" panose="02020603050405020304" pitchFamily="18" charset="0"/>
              </a:rPr>
              <a:t>Timothée </a:t>
            </a:r>
            <a:r>
              <a:rPr lang="fr-FR" b="1" i="1" dirty="0" err="1" smtClean="0">
                <a:latin typeface="Times New Roman" panose="02020603050405020304" pitchFamily="18" charset="0"/>
                <a:cs typeface="Times New Roman" panose="02020603050405020304" pitchFamily="18" charset="0"/>
              </a:rPr>
              <a:t>Parrique</a:t>
            </a:r>
            <a:endParaRPr lang="en-GB" b="1" i="1" dirty="0">
              <a:latin typeface="Times New Roman" panose="02020603050405020304" pitchFamily="18" charset="0"/>
              <a:cs typeface="Times New Roman" panose="02020603050405020304" pitchFamily="18" charset="0"/>
            </a:endParaRPr>
          </a:p>
        </p:txBody>
      </p:sp>
      <p:pic>
        <p:nvPicPr>
          <p:cNvPr id="10" name="Image 9"/>
          <p:cNvPicPr>
            <a:picLocks noChangeAspect="1"/>
          </p:cNvPicPr>
          <p:nvPr/>
        </p:nvPicPr>
        <p:blipFill>
          <a:blip r:embed="rId3"/>
          <a:stretch>
            <a:fillRect/>
          </a:stretch>
        </p:blipFill>
        <p:spPr>
          <a:xfrm>
            <a:off x="7478349" y="2405082"/>
            <a:ext cx="2999151" cy="3059463"/>
          </a:xfrm>
          <a:prstGeom prst="rect">
            <a:avLst/>
          </a:prstGeom>
        </p:spPr>
      </p:pic>
      <p:sp>
        <p:nvSpPr>
          <p:cNvPr id="17" name="ZoneTexte 16"/>
          <p:cNvSpPr txBox="1"/>
          <p:nvPr/>
        </p:nvSpPr>
        <p:spPr>
          <a:xfrm>
            <a:off x="6357487" y="5485879"/>
            <a:ext cx="5666238" cy="523220"/>
          </a:xfrm>
          <a:prstGeom prst="rect">
            <a:avLst/>
          </a:prstGeom>
          <a:noFill/>
        </p:spPr>
        <p:txBody>
          <a:bodyPr wrap="square" rtlCol="0">
            <a:spAutoFit/>
          </a:bodyPr>
          <a:lstStyle/>
          <a:p>
            <a:pPr algn="ctr"/>
            <a:r>
              <a:rPr lang="fr-FR" sz="1400" b="1" dirty="0">
                <a:latin typeface="Times New Roman" panose="02020603050405020304" pitchFamily="18" charset="0"/>
                <a:cs typeface="Times New Roman" panose="02020603050405020304" pitchFamily="18" charset="0"/>
              </a:rPr>
              <a:t>Timothée </a:t>
            </a:r>
            <a:r>
              <a:rPr lang="fr-FR" sz="1400" b="1" dirty="0" err="1" smtClean="0">
                <a:latin typeface="Times New Roman" panose="02020603050405020304" pitchFamily="18" charset="0"/>
                <a:cs typeface="Times New Roman" panose="02020603050405020304" pitchFamily="18" charset="0"/>
              </a:rPr>
              <a:t>Parrique</a:t>
            </a:r>
            <a:r>
              <a:rPr lang="fr-FR" sz="1400" b="1" dirty="0" smtClean="0">
                <a:latin typeface="Times New Roman" panose="02020603050405020304" pitchFamily="18" charset="0"/>
                <a:cs typeface="Times New Roman" panose="02020603050405020304" pitchFamily="18" charset="0"/>
              </a:rPr>
              <a:t>, docteur en économie, a écrit la thèse :</a:t>
            </a:r>
            <a:endParaRPr lang="en-GB" sz="1400" b="1" dirty="0">
              <a:latin typeface="Times New Roman" panose="02020603050405020304" pitchFamily="18" charset="0"/>
              <a:cs typeface="Times New Roman" panose="02020603050405020304" pitchFamily="18" charset="0"/>
            </a:endParaRPr>
          </a:p>
          <a:p>
            <a:pPr algn="ctr"/>
            <a:r>
              <a:rPr lang="fr-FR" sz="1400" b="1" i="1" dirty="0" err="1" smtClean="0">
                <a:solidFill>
                  <a:schemeClr val="bg2">
                    <a:lumMod val="25000"/>
                  </a:schemeClr>
                </a:solidFill>
              </a:rPr>
              <a:t>Political</a:t>
            </a:r>
            <a:r>
              <a:rPr lang="fr-FR" sz="1400" b="1" i="1" dirty="0" smtClean="0">
                <a:solidFill>
                  <a:schemeClr val="bg2">
                    <a:lumMod val="25000"/>
                  </a:schemeClr>
                </a:solidFill>
              </a:rPr>
              <a:t> </a:t>
            </a:r>
            <a:r>
              <a:rPr lang="fr-FR" sz="1400" b="1" i="1" dirty="0" err="1" smtClean="0">
                <a:solidFill>
                  <a:schemeClr val="bg2">
                    <a:lumMod val="25000"/>
                  </a:schemeClr>
                </a:solidFill>
              </a:rPr>
              <a:t>economy</a:t>
            </a:r>
            <a:r>
              <a:rPr lang="fr-FR" sz="1400" b="1" i="1" dirty="0" smtClean="0">
                <a:solidFill>
                  <a:schemeClr val="bg2">
                    <a:lumMod val="25000"/>
                  </a:schemeClr>
                </a:solidFill>
              </a:rPr>
              <a:t> of </a:t>
            </a:r>
            <a:r>
              <a:rPr lang="fr-FR" sz="1400" b="1" i="1" dirty="0" err="1" smtClean="0">
                <a:solidFill>
                  <a:schemeClr val="bg2">
                    <a:lumMod val="25000"/>
                  </a:schemeClr>
                </a:solidFill>
              </a:rPr>
              <a:t>degrowth</a:t>
            </a:r>
            <a:r>
              <a:rPr lang="fr-FR" sz="1400" b="1" i="1" dirty="0" smtClean="0">
                <a:solidFill>
                  <a:schemeClr val="bg2">
                    <a:lumMod val="25000"/>
                  </a:schemeClr>
                </a:solidFill>
              </a:rPr>
              <a:t> 2019</a:t>
            </a:r>
            <a:endParaRPr lang="en-GB" sz="1400" b="1" i="1" dirty="0">
              <a:solidFill>
                <a:schemeClr val="bg2">
                  <a:lumMod val="25000"/>
                </a:schemeClr>
              </a:solidFill>
            </a:endParaRPr>
          </a:p>
        </p:txBody>
      </p:sp>
      <p:sp>
        <p:nvSpPr>
          <p:cNvPr id="9" name="Rectangle 8"/>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V. Vers quel modèle de société  ?</a:t>
            </a:r>
            <a:endParaRPr lang="fr-FR" sz="2000"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4650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7971693" y="0"/>
            <a:ext cx="4206239" cy="3910818"/>
          </a:xfrm>
          <a:prstGeom prst="rect">
            <a:avLst/>
          </a:prstGeom>
          <a:solidFill>
            <a:schemeClr val="accent2">
              <a:lumMod val="20000"/>
              <a:lumOff val="80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p:cNvSpPr/>
          <p:nvPr/>
        </p:nvSpPr>
        <p:spPr>
          <a:xfrm>
            <a:off x="4049152" y="0"/>
            <a:ext cx="3927231" cy="3910818"/>
          </a:xfrm>
          <a:prstGeom prst="rect">
            <a:avLst/>
          </a:prstGeom>
          <a:solidFill>
            <a:schemeClr val="accent5">
              <a:lumMod val="20000"/>
              <a:lumOff val="80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p:cNvSpPr/>
          <p:nvPr/>
        </p:nvSpPr>
        <p:spPr>
          <a:xfrm>
            <a:off x="0" y="0"/>
            <a:ext cx="4079631" cy="3910818"/>
          </a:xfrm>
          <a:prstGeom prst="rect">
            <a:avLst/>
          </a:prstGeom>
          <a:solidFill>
            <a:schemeClr val="accent6">
              <a:lumMod val="40000"/>
              <a:lumOff val="60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Image 3"/>
          <p:cNvPicPr>
            <a:picLocks noChangeAspect="1"/>
          </p:cNvPicPr>
          <p:nvPr/>
        </p:nvPicPr>
        <p:blipFill>
          <a:blip r:embed="rId2"/>
          <a:stretch>
            <a:fillRect/>
          </a:stretch>
        </p:blipFill>
        <p:spPr>
          <a:xfrm>
            <a:off x="5362843" y="5293286"/>
            <a:ext cx="1249753" cy="1249753"/>
          </a:xfrm>
          <a:prstGeom prst="rect">
            <a:avLst/>
          </a:prstGeom>
        </p:spPr>
      </p:pic>
      <p:pic>
        <p:nvPicPr>
          <p:cNvPr id="6" name="Image 5"/>
          <p:cNvPicPr>
            <a:picLocks noChangeAspect="1"/>
          </p:cNvPicPr>
          <p:nvPr/>
        </p:nvPicPr>
        <p:blipFill>
          <a:blip r:embed="rId3"/>
          <a:stretch>
            <a:fillRect/>
          </a:stretch>
        </p:blipFill>
        <p:spPr>
          <a:xfrm>
            <a:off x="1" y="0"/>
            <a:ext cx="4093697" cy="2912823"/>
          </a:xfrm>
          <a:prstGeom prst="rect">
            <a:avLst/>
          </a:prstGeom>
        </p:spPr>
      </p:pic>
      <p:pic>
        <p:nvPicPr>
          <p:cNvPr id="7" name="Image 6"/>
          <p:cNvPicPr>
            <a:picLocks noChangeAspect="1"/>
          </p:cNvPicPr>
          <p:nvPr/>
        </p:nvPicPr>
        <p:blipFill rotWithShape="1">
          <a:blip r:embed="rId4"/>
          <a:srcRect r="20615"/>
          <a:stretch/>
        </p:blipFill>
        <p:spPr>
          <a:xfrm>
            <a:off x="7989596" y="0"/>
            <a:ext cx="4202404" cy="2954215"/>
          </a:xfrm>
          <a:prstGeom prst="rect">
            <a:avLst/>
          </a:prstGeom>
        </p:spPr>
      </p:pic>
      <p:grpSp>
        <p:nvGrpSpPr>
          <p:cNvPr id="12" name="Groupe 11"/>
          <p:cNvGrpSpPr/>
          <p:nvPr/>
        </p:nvGrpSpPr>
        <p:grpSpPr>
          <a:xfrm>
            <a:off x="4093698" y="1"/>
            <a:ext cx="3882684" cy="2926080"/>
            <a:chOff x="4065563" y="0"/>
            <a:chExt cx="3924886" cy="2926081"/>
          </a:xfrm>
        </p:grpSpPr>
        <p:sp>
          <p:nvSpPr>
            <p:cNvPr id="11" name="Rectangle 10"/>
            <p:cNvSpPr/>
            <p:nvPr/>
          </p:nvSpPr>
          <p:spPr>
            <a:xfrm>
              <a:off x="4065563" y="1"/>
              <a:ext cx="3924886" cy="2926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Image 7"/>
            <p:cNvPicPr>
              <a:picLocks noChangeAspect="1"/>
            </p:cNvPicPr>
            <p:nvPr/>
          </p:nvPicPr>
          <p:blipFill rotWithShape="1">
            <a:blip r:embed="rId5"/>
            <a:srcRect b="10463"/>
            <a:stretch/>
          </p:blipFill>
          <p:spPr>
            <a:xfrm>
              <a:off x="4377325" y="0"/>
              <a:ext cx="3205162" cy="2869809"/>
            </a:xfrm>
            <a:prstGeom prst="rect">
              <a:avLst/>
            </a:prstGeom>
          </p:spPr>
        </p:pic>
      </p:grpSp>
      <p:sp>
        <p:nvSpPr>
          <p:cNvPr id="14" name="ZoneTexte 13"/>
          <p:cNvSpPr txBox="1"/>
          <p:nvPr/>
        </p:nvSpPr>
        <p:spPr>
          <a:xfrm>
            <a:off x="126610" y="3052689"/>
            <a:ext cx="3910818" cy="830997"/>
          </a:xfrm>
          <a:prstGeom prst="rect">
            <a:avLst/>
          </a:prstGeom>
          <a:noFill/>
        </p:spPr>
        <p:txBody>
          <a:bodyPr wrap="square" rtlCol="0">
            <a:spAutoFit/>
          </a:bodyPr>
          <a:lstStyle/>
          <a:p>
            <a:pPr algn="ctr"/>
            <a:r>
              <a:rPr lang="fr-FR" sz="24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Développement durable / Croissance verte</a:t>
            </a:r>
            <a:endParaRPr lang="en-GB" sz="24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5" name="ZoneTexte 14"/>
          <p:cNvSpPr txBox="1"/>
          <p:nvPr/>
        </p:nvSpPr>
        <p:spPr>
          <a:xfrm>
            <a:off x="4006948" y="3176954"/>
            <a:ext cx="3910818" cy="461665"/>
          </a:xfrm>
          <a:prstGeom prst="rect">
            <a:avLst/>
          </a:prstGeom>
          <a:noFill/>
        </p:spPr>
        <p:txBody>
          <a:bodyPr wrap="square" rtlCol="0">
            <a:spAutoFit/>
          </a:bodyPr>
          <a:lstStyle/>
          <a:p>
            <a:pPr algn="ctr"/>
            <a:r>
              <a:rPr lang="fr-FR" sz="2400" b="1" dirty="0" smtClean="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Décroissance</a:t>
            </a:r>
            <a:endParaRPr lang="en-GB" sz="24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6" name="ZoneTexte 15"/>
          <p:cNvSpPr txBox="1"/>
          <p:nvPr/>
        </p:nvSpPr>
        <p:spPr>
          <a:xfrm>
            <a:off x="8154573" y="3244947"/>
            <a:ext cx="3910818" cy="461665"/>
          </a:xfrm>
          <a:prstGeom prst="rect">
            <a:avLst/>
          </a:prstGeom>
          <a:noFill/>
        </p:spPr>
        <p:txBody>
          <a:bodyPr wrap="square" rtlCol="0">
            <a:spAutoFit/>
          </a:bodyPr>
          <a:lstStyle/>
          <a:p>
            <a:pPr algn="ctr"/>
            <a:r>
              <a:rPr lang="fr-FR"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Effondrement</a:t>
            </a:r>
            <a:endParaRPr lang="en-GB" sz="24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cxnSp>
        <p:nvCxnSpPr>
          <p:cNvPr id="18" name="Connecteur en arc 17"/>
          <p:cNvCxnSpPr>
            <a:stCxn id="24" idx="2"/>
            <a:endCxn id="14" idx="2"/>
          </p:cNvCxnSpPr>
          <p:nvPr/>
        </p:nvCxnSpPr>
        <p:spPr>
          <a:xfrm rot="10800000">
            <a:off x="2082019" y="3883687"/>
            <a:ext cx="3798278" cy="1032973"/>
          </a:xfrm>
          <a:prstGeom prst="curvedConnector2">
            <a:avLst/>
          </a:prstGeom>
          <a:ln w="57150">
            <a:solidFill>
              <a:schemeClr val="tx2">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9" name="Connecteur en arc 18"/>
          <p:cNvCxnSpPr>
            <a:stCxn id="24" idx="6"/>
            <a:endCxn id="13" idx="2"/>
          </p:cNvCxnSpPr>
          <p:nvPr/>
        </p:nvCxnSpPr>
        <p:spPr>
          <a:xfrm flipV="1">
            <a:off x="6161651" y="3910818"/>
            <a:ext cx="3913162" cy="1005841"/>
          </a:xfrm>
          <a:prstGeom prst="curvedConnector2">
            <a:avLst/>
          </a:prstGeom>
          <a:ln w="57150">
            <a:solidFill>
              <a:schemeClr val="tx2">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a:stCxn id="24" idx="0"/>
            <a:endCxn id="10" idx="2"/>
          </p:cNvCxnSpPr>
          <p:nvPr/>
        </p:nvCxnSpPr>
        <p:spPr>
          <a:xfrm flipH="1" flipV="1">
            <a:off x="6012768" y="3910818"/>
            <a:ext cx="8206" cy="872198"/>
          </a:xfrm>
          <a:prstGeom prst="straightConnector1">
            <a:avLst/>
          </a:prstGeom>
          <a:ln w="57150">
            <a:solidFill>
              <a:schemeClr val="tx2">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4" name="Ellipse 23"/>
          <p:cNvSpPr/>
          <p:nvPr/>
        </p:nvSpPr>
        <p:spPr>
          <a:xfrm>
            <a:off x="5880297" y="4783016"/>
            <a:ext cx="281354" cy="267286"/>
          </a:xfrm>
          <a:prstGeom prst="ellipse">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ZoneTexte 30"/>
          <p:cNvSpPr txBox="1"/>
          <p:nvPr/>
        </p:nvSpPr>
        <p:spPr>
          <a:xfrm>
            <a:off x="6372665" y="4712676"/>
            <a:ext cx="1139483" cy="1200329"/>
          </a:xfrm>
          <a:prstGeom prst="rect">
            <a:avLst/>
          </a:prstGeom>
          <a:noFill/>
        </p:spPr>
        <p:txBody>
          <a:bodyPr wrap="square" rtlCol="0">
            <a:spAutoFit/>
          </a:bodyPr>
          <a:lstStyle/>
          <a:p>
            <a:r>
              <a:rPr lang="fr-FR" sz="72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a:t>
            </a:r>
            <a:endParaRPr lang="en-GB" sz="72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9148576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La décroissance</a:t>
            </a:r>
            <a:endParaRPr lang="fr-FR" sz="2400" b="1" dirty="0">
              <a:latin typeface="Baskerville Old Face" panose="02020602080505020303" pitchFamily="18" charset="0"/>
            </a:endParaRPr>
          </a:p>
        </p:txBody>
      </p:sp>
      <p:pic>
        <p:nvPicPr>
          <p:cNvPr id="7" name="Image 6"/>
          <p:cNvPicPr>
            <a:picLocks noChangeAspect="1"/>
          </p:cNvPicPr>
          <p:nvPr/>
        </p:nvPicPr>
        <p:blipFill>
          <a:blip r:embed="rId2"/>
          <a:stretch>
            <a:fillRect/>
          </a:stretch>
        </p:blipFill>
        <p:spPr>
          <a:xfrm>
            <a:off x="1342418" y="621185"/>
            <a:ext cx="9896376" cy="5484942"/>
          </a:xfrm>
          <a:prstGeom prst="rect">
            <a:avLst/>
          </a:prstGeom>
        </p:spPr>
      </p:pic>
      <p:sp>
        <p:nvSpPr>
          <p:cNvPr id="9" name="ZoneTexte 8"/>
          <p:cNvSpPr txBox="1"/>
          <p:nvPr/>
        </p:nvSpPr>
        <p:spPr>
          <a:xfrm>
            <a:off x="4389933" y="6131620"/>
            <a:ext cx="3930555" cy="369332"/>
          </a:xfrm>
          <a:prstGeom prst="rect">
            <a:avLst/>
          </a:prstGeom>
          <a:noFill/>
        </p:spPr>
        <p:txBody>
          <a:bodyPr wrap="square" rtlCol="0">
            <a:spAutoFit/>
          </a:bodyPr>
          <a:lstStyle/>
          <a:p>
            <a:r>
              <a:rPr lang="fr-FR" b="1" i="1" dirty="0" smtClean="0">
                <a:solidFill>
                  <a:schemeClr val="bg1">
                    <a:lumMod val="50000"/>
                  </a:schemeClr>
                </a:solidFill>
              </a:rPr>
              <a:t>Source : thèse de Timothée </a:t>
            </a:r>
            <a:r>
              <a:rPr lang="fr-FR" b="1" i="1" dirty="0" err="1" smtClean="0">
                <a:solidFill>
                  <a:schemeClr val="bg1">
                    <a:lumMod val="50000"/>
                  </a:schemeClr>
                </a:solidFill>
              </a:rPr>
              <a:t>Parrique</a:t>
            </a:r>
            <a:endParaRPr lang="en-GB" b="1" i="1" dirty="0">
              <a:solidFill>
                <a:schemeClr val="bg1">
                  <a:lumMod val="50000"/>
                </a:schemeClr>
              </a:solidFill>
            </a:endParaRPr>
          </a:p>
        </p:txBody>
      </p:sp>
      <p:sp>
        <p:nvSpPr>
          <p:cNvPr id="6" name="Rectangle 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V. Vers quel modèle de société  ?</a:t>
            </a:r>
            <a:endParaRPr lang="fr-FR" sz="2000"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64981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accent4">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à coins arrondis 4"/>
          <p:cNvSpPr/>
          <p:nvPr/>
        </p:nvSpPr>
        <p:spPr>
          <a:xfrm>
            <a:off x="0" y="1955410"/>
            <a:ext cx="12192000" cy="3094891"/>
          </a:xfrm>
          <a:prstGeom prst="roundRect">
            <a:avLst/>
          </a:prstGeom>
          <a:solidFill>
            <a:schemeClr val="accent6">
              <a:lumMod val="75000"/>
            </a:schemeClr>
          </a:solid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dirty="0" smtClean="0">
                <a:latin typeface="Tahoma" panose="020B0604030504040204" pitchFamily="34" charset="0"/>
                <a:ea typeface="Tahoma" panose="020B0604030504040204" pitchFamily="34" charset="0"/>
                <a:cs typeface="Tahoma" panose="020B0604030504040204" pitchFamily="34" charset="0"/>
              </a:rPr>
              <a:t>Est-ce qu’on peut sortir des énergies fossiles d’ici 2050, sans être dans une situation économique / énergétique catastrophique ?</a:t>
            </a:r>
            <a:endParaRPr lang="en-GB" sz="4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210318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2"/>
          <a:srcRect t="615"/>
          <a:stretch/>
        </p:blipFill>
        <p:spPr>
          <a:xfrm>
            <a:off x="0" y="660400"/>
            <a:ext cx="12192000" cy="6197600"/>
          </a:xfrm>
          <a:prstGeom prst="rect">
            <a:avLst/>
          </a:prstGeom>
        </p:spPr>
      </p:pic>
      <p:sp>
        <p:nvSpPr>
          <p:cNvPr id="4" name="Rectangle 3"/>
          <p:cNvSpPr/>
          <p:nvPr/>
        </p:nvSpPr>
        <p:spPr>
          <a:xfrm>
            <a:off x="0" y="0"/>
            <a:ext cx="12192000" cy="6604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b="1" dirty="0" smtClean="0">
                <a:latin typeface="Baskerville Old Face" panose="02020602080505020303" pitchFamily="18" charset="0"/>
              </a:rPr>
              <a:t>Futurs énergétiques en France d’ici 2050</a:t>
            </a:r>
            <a:endParaRPr lang="fr-FR" sz="4000" b="1" dirty="0">
              <a:latin typeface="Baskerville Old Face" panose="02020602080505020303" pitchFamily="18" charset="0"/>
            </a:endParaRPr>
          </a:p>
        </p:txBody>
      </p:sp>
    </p:spTree>
    <p:extLst>
      <p:ext uri="{BB962C8B-B14F-4D97-AF65-F5344CB8AC3E}">
        <p14:creationId xmlns:p14="http://schemas.microsoft.com/office/powerpoint/2010/main" val="539757482"/>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a:srcRect b="49747"/>
          <a:stretch/>
        </p:blipFill>
        <p:spPr>
          <a:xfrm>
            <a:off x="144135" y="2283889"/>
            <a:ext cx="2718988" cy="2690780"/>
          </a:xfrm>
          <a:prstGeom prst="rect">
            <a:avLst/>
          </a:prstGeom>
        </p:spPr>
      </p:pic>
      <p:sp>
        <p:nvSpPr>
          <p:cNvPr id="5" name="ZoneTexte 4"/>
          <p:cNvSpPr txBox="1"/>
          <p:nvPr/>
        </p:nvSpPr>
        <p:spPr>
          <a:xfrm>
            <a:off x="5123543" y="6386285"/>
            <a:ext cx="2394857" cy="369332"/>
          </a:xfrm>
          <a:prstGeom prst="rect">
            <a:avLst/>
          </a:prstGeom>
          <a:noFill/>
        </p:spPr>
        <p:txBody>
          <a:bodyPr wrap="square" rtlCol="0">
            <a:spAutoFit/>
          </a:bodyPr>
          <a:lstStyle/>
          <a:p>
            <a:pPr algn="ctr"/>
            <a:r>
              <a:rPr lang="fr-FR" i="1" dirty="0" smtClean="0">
                <a:solidFill>
                  <a:schemeClr val="tx2">
                    <a:lumMod val="75000"/>
                  </a:schemeClr>
                </a:solidFill>
              </a:rPr>
              <a:t>Source : EDF</a:t>
            </a:r>
            <a:endParaRPr lang="en-GB" i="1" dirty="0">
              <a:solidFill>
                <a:schemeClr val="tx2">
                  <a:lumMod val="75000"/>
                </a:schemeClr>
              </a:solidFill>
            </a:endParaRPr>
          </a:p>
        </p:txBody>
      </p:sp>
      <p:sp>
        <p:nvSpPr>
          <p:cNvPr id="6" name="Rectangle à coins arrondis 5"/>
          <p:cNvSpPr/>
          <p:nvPr/>
        </p:nvSpPr>
        <p:spPr>
          <a:xfrm>
            <a:off x="1426920" y="421419"/>
            <a:ext cx="9724570" cy="1047617"/>
          </a:xfrm>
          <a:prstGeom prst="roundRect">
            <a:avLst/>
          </a:prstGeom>
          <a:solidFill>
            <a:schemeClr val="accent4">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Ordre de grandeur énergétique !</a:t>
            </a:r>
            <a:endParaRPr lang="fr-FR" sz="2400" b="1"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7" name="ZoneTexte 6"/>
          <p:cNvSpPr txBox="1"/>
          <p:nvPr/>
        </p:nvSpPr>
        <p:spPr>
          <a:xfrm>
            <a:off x="2458387" y="3013022"/>
            <a:ext cx="9473784" cy="1569660"/>
          </a:xfrm>
          <a:prstGeom prst="rect">
            <a:avLst/>
          </a:prstGeom>
          <a:noFill/>
        </p:spPr>
        <p:txBody>
          <a:bodyPr wrap="square" rtlCol="0">
            <a:spAutoFit/>
          </a:bodyPr>
          <a:lstStyle/>
          <a:p>
            <a:pPr algn="ctr">
              <a:lnSpc>
                <a:spcPct val="150000"/>
              </a:lnSpc>
            </a:pPr>
            <a:r>
              <a:rPr lang="fr-FR" sz="3200" dirty="0" smtClean="0"/>
              <a:t>Un réacteur nucléaire de </a:t>
            </a:r>
            <a:r>
              <a:rPr lang="fr-FR" sz="3200" b="1" dirty="0" smtClean="0"/>
              <a:t>900 MW </a:t>
            </a:r>
            <a:r>
              <a:rPr lang="fr-FR" sz="3200" dirty="0" smtClean="0"/>
              <a:t>produit en moyenne </a:t>
            </a:r>
            <a:r>
              <a:rPr lang="fr-FR" sz="3200" b="1" dirty="0" smtClean="0"/>
              <a:t>500 000 MW/h par mois </a:t>
            </a:r>
            <a:endParaRPr lang="en-GB" sz="3200" b="1" dirty="0"/>
          </a:p>
        </p:txBody>
      </p:sp>
      <p:sp>
        <p:nvSpPr>
          <p:cNvPr id="8" name="ZoneTexte 7"/>
          <p:cNvSpPr txBox="1"/>
          <p:nvPr/>
        </p:nvSpPr>
        <p:spPr>
          <a:xfrm>
            <a:off x="2580805" y="5338996"/>
            <a:ext cx="8634335" cy="769441"/>
          </a:xfrm>
          <a:prstGeom prst="rect">
            <a:avLst/>
          </a:prstGeom>
          <a:noFill/>
        </p:spPr>
        <p:txBody>
          <a:bodyPr wrap="square" rtlCol="0">
            <a:spAutoFit/>
          </a:bodyPr>
          <a:lstStyle/>
          <a:p>
            <a:pPr algn="ctr"/>
            <a:r>
              <a:rPr lang="fr-FR" sz="4400" b="1" u="sng" dirty="0" smtClean="0">
                <a:solidFill>
                  <a:srgbClr val="002060"/>
                </a:solidFill>
              </a:rPr>
              <a:t>= 0.5 TW/h</a:t>
            </a:r>
            <a:endParaRPr lang="en-GB" sz="4400" b="1" u="sng" dirty="0">
              <a:solidFill>
                <a:srgbClr val="002060"/>
              </a:solidFill>
            </a:endParaRPr>
          </a:p>
        </p:txBody>
      </p:sp>
    </p:spTree>
    <p:extLst>
      <p:ext uri="{BB962C8B-B14F-4D97-AF65-F5344CB8AC3E}">
        <p14:creationId xmlns:p14="http://schemas.microsoft.com/office/powerpoint/2010/main" val="3918445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srcRect l="813" r="3961"/>
          <a:stretch/>
        </p:blipFill>
        <p:spPr>
          <a:xfrm>
            <a:off x="2050023" y="1488568"/>
            <a:ext cx="9055510" cy="5236697"/>
          </a:xfrm>
          <a:prstGeom prst="rect">
            <a:avLst/>
          </a:prstGeom>
        </p:spPr>
      </p:pic>
      <p:pic>
        <p:nvPicPr>
          <p:cNvPr id="5" name="Imag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27046" y="-206477"/>
            <a:ext cx="1814015" cy="1814015"/>
          </a:xfrm>
          <a:prstGeom prst="rect">
            <a:avLst/>
          </a:prstGeom>
        </p:spPr>
      </p:pic>
      <p:pic>
        <p:nvPicPr>
          <p:cNvPr id="6" name="Image 5"/>
          <p:cNvPicPr>
            <a:picLocks noChangeAspect="1"/>
          </p:cNvPicPr>
          <p:nvPr/>
        </p:nvPicPr>
        <p:blipFill rotWithShape="1">
          <a:blip r:embed="rId4">
            <a:clrChange>
              <a:clrFrom>
                <a:srgbClr val="FFFFFF"/>
              </a:clrFrom>
              <a:clrTo>
                <a:srgbClr val="FFFFFF">
                  <a:alpha val="0"/>
                </a:srgbClr>
              </a:clrTo>
            </a:clrChange>
          </a:blip>
          <a:srcRect l="20607" t="18938" r="22579" b="16965"/>
          <a:stretch/>
        </p:blipFill>
        <p:spPr>
          <a:xfrm>
            <a:off x="1489587" y="-56887"/>
            <a:ext cx="1150375" cy="1297859"/>
          </a:xfrm>
          <a:prstGeom prst="rect">
            <a:avLst/>
          </a:prstGeom>
        </p:spPr>
      </p:pic>
      <p:sp>
        <p:nvSpPr>
          <p:cNvPr id="7" name="Rectangle 6"/>
          <p:cNvSpPr/>
          <p:nvPr/>
        </p:nvSpPr>
        <p:spPr>
          <a:xfrm>
            <a:off x="2551471" y="322840"/>
            <a:ext cx="7403690" cy="830997"/>
          </a:xfrm>
          <a:prstGeom prst="rect">
            <a:avLst/>
          </a:prstGeom>
        </p:spPr>
        <p:txBody>
          <a:bodyPr wrap="square">
            <a:spAutoFit/>
          </a:bodyPr>
          <a:lstStyle/>
          <a:p>
            <a:pPr algn="ctr"/>
            <a:r>
              <a:rPr lang="en-GB" sz="2400" b="1" u="sng"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SORTIR </a:t>
            </a:r>
            <a:r>
              <a:rPr lang="en-GB" sz="2400" b="1" u="sng"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LA FRANCE DES ÉNERGIES FOSSILES ET ATTEINDRE NEUTRALITE CARBONE</a:t>
            </a:r>
            <a:endParaRPr lang="en-GB" sz="2400" b="1" u="sng"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8" name="Image 7"/>
          <p:cNvPicPr>
            <a:picLocks noChangeAspect="1"/>
          </p:cNvPicPr>
          <p:nvPr/>
        </p:nvPicPr>
        <p:blipFill>
          <a:blip r:embed="rId5"/>
          <a:stretch>
            <a:fillRect/>
          </a:stretch>
        </p:blipFill>
        <p:spPr>
          <a:xfrm>
            <a:off x="0" y="0"/>
            <a:ext cx="914400" cy="914400"/>
          </a:xfrm>
          <a:prstGeom prst="rect">
            <a:avLst/>
          </a:prstGeom>
        </p:spPr>
      </p:pic>
      <p:sp>
        <p:nvSpPr>
          <p:cNvPr id="9" name="Rectangle 8"/>
          <p:cNvSpPr/>
          <p:nvPr/>
        </p:nvSpPr>
        <p:spPr>
          <a:xfrm>
            <a:off x="2964424" y="2256504"/>
            <a:ext cx="3097162" cy="3215148"/>
          </a:xfrm>
          <a:prstGeom prst="rect">
            <a:avLst/>
          </a:prstGeom>
          <a:solidFill>
            <a:srgbClr val="FFFF00">
              <a:alpha val="4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Connecteur droit avec flèche 10"/>
          <p:cNvCxnSpPr>
            <a:stCxn id="13" idx="3"/>
          </p:cNvCxnSpPr>
          <p:nvPr/>
        </p:nvCxnSpPr>
        <p:spPr>
          <a:xfrm flipV="1">
            <a:off x="1976282" y="3733800"/>
            <a:ext cx="2544918" cy="34343"/>
          </a:xfrm>
          <a:prstGeom prst="straightConnector1">
            <a:avLst/>
          </a:prstGeom>
          <a:ln w="381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à coins arrondis 12"/>
          <p:cNvSpPr/>
          <p:nvPr/>
        </p:nvSpPr>
        <p:spPr>
          <a:xfrm>
            <a:off x="250721" y="2787305"/>
            <a:ext cx="1725561" cy="1961676"/>
          </a:xfrm>
          <a:prstGeom prst="roundRect">
            <a:avLst/>
          </a:pr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smtClean="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60%</a:t>
            </a:r>
            <a:r>
              <a:rPr lang="fr-FR" sz="2000" b="1" dirty="0" smtClean="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a:t>
            </a:r>
            <a:r>
              <a:rPr lang="fr-FR" sz="2000"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de l’</a:t>
            </a:r>
            <a:r>
              <a:rPr lang="fr-FR" sz="2000"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é</a:t>
            </a:r>
            <a:r>
              <a:rPr lang="fr-FR" sz="2000"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nergie utilisée en France est d’origine fossile</a:t>
            </a:r>
            <a:endParaRPr lang="en-GB" sz="2000"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4" name="Image 13"/>
          <p:cNvPicPr>
            <a:picLocks noChangeAspect="1"/>
          </p:cNvPicPr>
          <p:nvPr/>
        </p:nvPicPr>
        <p:blipFill>
          <a:blip r:embed="rId6"/>
          <a:stretch>
            <a:fillRect/>
          </a:stretch>
        </p:blipFill>
        <p:spPr>
          <a:xfrm>
            <a:off x="412953" y="4869558"/>
            <a:ext cx="706973" cy="839968"/>
          </a:xfrm>
          <a:prstGeom prst="rect">
            <a:avLst/>
          </a:prstGeom>
        </p:spPr>
      </p:pic>
      <p:pic>
        <p:nvPicPr>
          <p:cNvPr id="15" name="Image 14"/>
          <p:cNvPicPr>
            <a:picLocks noChangeAspect="1"/>
          </p:cNvPicPr>
          <p:nvPr/>
        </p:nvPicPr>
        <p:blipFill>
          <a:blip r:embed="rId7"/>
          <a:stretch>
            <a:fillRect/>
          </a:stretch>
        </p:blipFill>
        <p:spPr>
          <a:xfrm>
            <a:off x="1134109" y="4854468"/>
            <a:ext cx="827423" cy="880560"/>
          </a:xfrm>
          <a:prstGeom prst="rect">
            <a:avLst/>
          </a:prstGeom>
        </p:spPr>
      </p:pic>
      <p:pic>
        <p:nvPicPr>
          <p:cNvPr id="16" name="Image 15"/>
          <p:cNvPicPr>
            <a:picLocks noChangeAspect="1"/>
          </p:cNvPicPr>
          <p:nvPr/>
        </p:nvPicPr>
        <p:blipFill>
          <a:blip r:embed="rId8"/>
          <a:stretch>
            <a:fillRect/>
          </a:stretch>
        </p:blipFill>
        <p:spPr>
          <a:xfrm>
            <a:off x="804316" y="5648633"/>
            <a:ext cx="726718" cy="959816"/>
          </a:xfrm>
          <a:prstGeom prst="rect">
            <a:avLst/>
          </a:prstGeom>
        </p:spPr>
      </p:pic>
      <p:cxnSp>
        <p:nvCxnSpPr>
          <p:cNvPr id="18" name="Connecteur droit avec flèche 17"/>
          <p:cNvCxnSpPr>
            <a:endCxn id="20" idx="1"/>
          </p:cNvCxnSpPr>
          <p:nvPr/>
        </p:nvCxnSpPr>
        <p:spPr>
          <a:xfrm>
            <a:off x="6032090" y="3111910"/>
            <a:ext cx="1572340" cy="801474"/>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0" name="Ellipse 19"/>
          <p:cNvSpPr/>
          <p:nvPr/>
        </p:nvSpPr>
        <p:spPr>
          <a:xfrm>
            <a:off x="7580672" y="3878826"/>
            <a:ext cx="162232" cy="23597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Ellipse 21"/>
          <p:cNvSpPr/>
          <p:nvPr/>
        </p:nvSpPr>
        <p:spPr>
          <a:xfrm>
            <a:off x="5948517" y="2998839"/>
            <a:ext cx="162232" cy="23597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Connecteur droit avec flèche 23"/>
          <p:cNvCxnSpPr/>
          <p:nvPr/>
        </p:nvCxnSpPr>
        <p:spPr>
          <a:xfrm flipH="1">
            <a:off x="6898148" y="2641600"/>
            <a:ext cx="1090152" cy="818945"/>
          </a:xfrm>
          <a:prstGeom prst="straightConnector1">
            <a:avLst/>
          </a:prstGeom>
          <a:ln w="381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à coins arrondis 27"/>
          <p:cNvSpPr/>
          <p:nvPr/>
        </p:nvSpPr>
        <p:spPr>
          <a:xfrm>
            <a:off x="7985021" y="2273299"/>
            <a:ext cx="1171679" cy="863601"/>
          </a:xfrm>
          <a:prstGeom prst="roundRect">
            <a:avLst/>
          </a:prstGeom>
          <a:solidFill>
            <a:schemeClr val="accent1">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schemeClr val="tx2">
                    <a:lumMod val="75000"/>
                  </a:schemeClr>
                </a:solidFill>
                <a:latin typeface="Calibri" panose="020F0502020204030204" pitchFamily="34" charset="0"/>
                <a:ea typeface="Tahoma" panose="020B0604030504040204" pitchFamily="34" charset="0"/>
                <a:cs typeface="Calibri" panose="020F0502020204030204" pitchFamily="34" charset="0"/>
              </a:rPr>
              <a:t>↘ </a:t>
            </a:r>
            <a:r>
              <a:rPr lang="en-GB" b="1" dirty="0" err="1" smtClean="0">
                <a:solidFill>
                  <a:schemeClr val="tx2">
                    <a:lumMod val="75000"/>
                  </a:schemeClr>
                </a:solidFill>
                <a:latin typeface="Calibri" panose="020F0502020204030204" pitchFamily="34" charset="0"/>
                <a:ea typeface="Tahoma" panose="020B0604030504040204" pitchFamily="34" charset="0"/>
                <a:cs typeface="Calibri" panose="020F0502020204030204" pitchFamily="34" charset="0"/>
              </a:rPr>
              <a:t>Conso</a:t>
            </a:r>
            <a:endParaRPr lang="en-GB" b="1" dirty="0" smtClean="0">
              <a:solidFill>
                <a:schemeClr val="tx2">
                  <a:lumMod val="75000"/>
                </a:schemeClr>
              </a:solidFill>
              <a:latin typeface="Calibri" panose="020F0502020204030204" pitchFamily="34" charset="0"/>
              <a:ea typeface="Tahoma" panose="020B0604030504040204" pitchFamily="34" charset="0"/>
              <a:cs typeface="Calibri" panose="020F0502020204030204" pitchFamily="34" charset="0"/>
            </a:endParaRPr>
          </a:p>
          <a:p>
            <a:pPr algn="ctr"/>
            <a:r>
              <a:rPr lang="en-GB" b="1" dirty="0" err="1" smtClean="0">
                <a:solidFill>
                  <a:schemeClr val="tx2">
                    <a:lumMod val="75000"/>
                  </a:schemeClr>
                </a:solidFill>
                <a:latin typeface="Calibri" panose="020F0502020204030204" pitchFamily="34" charset="0"/>
                <a:ea typeface="Tahoma" panose="020B0604030504040204" pitchFamily="34" charset="0"/>
                <a:cs typeface="Calibri" panose="020F0502020204030204" pitchFamily="34" charset="0"/>
              </a:rPr>
              <a:t>energie</a:t>
            </a:r>
            <a:endParaRPr lang="en-GB"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4219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par>
                                <p:cTn id="36" presetID="10" presetClass="entr" presetSubtype="0"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20" grpId="0" animBg="1"/>
      <p:bldP spid="22" grpId="0" animBg="1"/>
      <p:bldP spid="2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2"/>
          <a:stretch>
            <a:fillRect/>
          </a:stretch>
        </p:blipFill>
        <p:spPr>
          <a:xfrm>
            <a:off x="0" y="0"/>
            <a:ext cx="914400" cy="914400"/>
          </a:xfrm>
          <a:prstGeom prst="rect">
            <a:avLst/>
          </a:prstGeom>
        </p:spPr>
      </p:pic>
      <p:pic>
        <p:nvPicPr>
          <p:cNvPr id="2" name="Image 1"/>
          <p:cNvPicPr>
            <a:picLocks noChangeAspect="1"/>
          </p:cNvPicPr>
          <p:nvPr/>
        </p:nvPicPr>
        <p:blipFill>
          <a:blip r:embed="rId3"/>
          <a:stretch>
            <a:fillRect/>
          </a:stretch>
        </p:blipFill>
        <p:spPr>
          <a:xfrm>
            <a:off x="694813" y="1365003"/>
            <a:ext cx="10996854" cy="5340597"/>
          </a:xfrm>
          <a:prstGeom prst="rect">
            <a:avLst/>
          </a:prstGeom>
        </p:spPr>
      </p:pic>
      <p:sp>
        <p:nvSpPr>
          <p:cNvPr id="3" name="Ellipse 2"/>
          <p:cNvSpPr/>
          <p:nvPr/>
        </p:nvSpPr>
        <p:spPr>
          <a:xfrm>
            <a:off x="5588000" y="3403600"/>
            <a:ext cx="1473200" cy="1485900"/>
          </a:xfrm>
          <a:prstGeom prst="ellipse">
            <a:avLst/>
          </a:prstGeom>
          <a:solidFill>
            <a:srgbClr val="FFC00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ecteurs 9"/>
          <p:cNvSpPr/>
          <p:nvPr/>
        </p:nvSpPr>
        <p:spPr>
          <a:xfrm flipH="1">
            <a:off x="8142515" y="3193143"/>
            <a:ext cx="2061028" cy="2075543"/>
          </a:xfrm>
          <a:prstGeom prst="pie">
            <a:avLst>
              <a:gd name="adj1" fmla="val 786811"/>
              <a:gd name="adj2" fmla="val 16200000"/>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9" name="Connecteur droit avec flèche 18"/>
          <p:cNvCxnSpPr/>
          <p:nvPr/>
        </p:nvCxnSpPr>
        <p:spPr>
          <a:xfrm flipV="1">
            <a:off x="10121900" y="3483429"/>
            <a:ext cx="444500" cy="232229"/>
          </a:xfrm>
          <a:prstGeom prst="straightConnector1">
            <a:avLst/>
          </a:prstGeom>
          <a:ln w="381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à coins arrondis 22"/>
          <p:cNvSpPr/>
          <p:nvPr/>
        </p:nvSpPr>
        <p:spPr>
          <a:xfrm>
            <a:off x="10653487" y="2926442"/>
            <a:ext cx="1377042" cy="1181101"/>
          </a:xfrm>
          <a:prstGeom prst="roundRect">
            <a:avLst/>
          </a:prstGeom>
          <a:solidFill>
            <a:srgbClr val="C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schemeClr val="bg1"/>
                </a:solidFill>
                <a:latin typeface="Calibri" panose="020F0502020204030204" pitchFamily="34" charset="0"/>
                <a:ea typeface="Tahoma" panose="020B0604030504040204" pitchFamily="34" charset="0"/>
                <a:cs typeface="Calibri" panose="020F0502020204030204" pitchFamily="34" charset="0"/>
              </a:rPr>
              <a:t>640 </a:t>
            </a:r>
            <a:r>
              <a:rPr lang="en-GB" b="1" dirty="0" err="1" smtClean="0">
                <a:solidFill>
                  <a:schemeClr val="bg1"/>
                </a:solidFill>
                <a:latin typeface="Calibri" panose="020F0502020204030204" pitchFamily="34" charset="0"/>
                <a:ea typeface="Tahoma" panose="020B0604030504040204" pitchFamily="34" charset="0"/>
                <a:cs typeface="Calibri" panose="020F0502020204030204" pitchFamily="34" charset="0"/>
              </a:rPr>
              <a:t>TWh</a:t>
            </a:r>
            <a:r>
              <a:rPr lang="en-GB" b="1" dirty="0" smtClean="0">
                <a:solidFill>
                  <a:schemeClr val="bg1"/>
                </a:solidFill>
                <a:latin typeface="Calibri" panose="020F0502020204030204" pitchFamily="34" charset="0"/>
                <a:ea typeface="Tahoma" panose="020B0604030504040204" pitchFamily="34" charset="0"/>
                <a:cs typeface="Calibri" panose="020F0502020204030204" pitchFamily="34" charset="0"/>
              </a:rPr>
              <a:t> </a:t>
            </a:r>
            <a:r>
              <a:rPr lang="en-GB" b="1" dirty="0" err="1" smtClean="0">
                <a:solidFill>
                  <a:schemeClr val="bg1"/>
                </a:solidFill>
                <a:latin typeface="Calibri" panose="020F0502020204030204" pitchFamily="34" charset="0"/>
                <a:ea typeface="Tahoma" panose="020B0604030504040204" pitchFamily="34" charset="0"/>
                <a:cs typeface="Calibri" panose="020F0502020204030204" pitchFamily="34" charset="0"/>
              </a:rPr>
              <a:t>Conso</a:t>
            </a:r>
            <a:r>
              <a:rPr lang="en-GB" b="1" dirty="0" smtClean="0">
                <a:solidFill>
                  <a:schemeClr val="bg1"/>
                </a:solidFill>
                <a:latin typeface="Calibri" panose="020F0502020204030204" pitchFamily="34" charset="0"/>
                <a:ea typeface="Tahoma" panose="020B0604030504040204" pitchFamily="34" charset="0"/>
                <a:cs typeface="Calibri" panose="020F0502020204030204" pitchFamily="34" charset="0"/>
              </a:rPr>
              <a:t> </a:t>
            </a:r>
            <a:r>
              <a:rPr lang="en-GB" b="1" dirty="0" err="1" smtClean="0">
                <a:solidFill>
                  <a:schemeClr val="bg1"/>
                </a:solidFill>
                <a:latin typeface="Calibri" panose="020F0502020204030204" pitchFamily="34" charset="0"/>
                <a:ea typeface="Tahoma" panose="020B0604030504040204" pitchFamily="34" charset="0"/>
                <a:cs typeface="Calibri" panose="020F0502020204030204" pitchFamily="34" charset="0"/>
              </a:rPr>
              <a:t>électrique</a:t>
            </a:r>
            <a:endParaRPr lang="en-GB"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24" name="Image 23"/>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32572" y="3802743"/>
            <a:ext cx="1959428" cy="1959428"/>
          </a:xfrm>
          <a:prstGeom prst="rect">
            <a:avLst/>
          </a:prstGeom>
        </p:spPr>
      </p:pic>
      <p:pic>
        <p:nvPicPr>
          <p:cNvPr id="27" name="Image 26"/>
          <p:cNvPicPr>
            <a:picLocks noChangeAspect="1"/>
          </p:cNvPicPr>
          <p:nvPr/>
        </p:nvPicPr>
        <p:blipFill rotWithShape="1">
          <a:blip r:embed="rId5">
            <a:clrChange>
              <a:clrFrom>
                <a:srgbClr val="FFFFFF"/>
              </a:clrFrom>
              <a:clrTo>
                <a:srgbClr val="FFFFFF">
                  <a:alpha val="0"/>
                </a:srgbClr>
              </a:clrTo>
            </a:clrChange>
          </a:blip>
          <a:srcRect l="20607" t="18938" r="22579" b="16965"/>
          <a:stretch/>
        </p:blipFill>
        <p:spPr>
          <a:xfrm>
            <a:off x="1489587" y="-56887"/>
            <a:ext cx="1150375" cy="1297859"/>
          </a:xfrm>
          <a:prstGeom prst="rect">
            <a:avLst/>
          </a:prstGeom>
        </p:spPr>
      </p:pic>
      <p:sp>
        <p:nvSpPr>
          <p:cNvPr id="28" name="Rectangle 27"/>
          <p:cNvSpPr/>
          <p:nvPr/>
        </p:nvSpPr>
        <p:spPr>
          <a:xfrm>
            <a:off x="2551471" y="322840"/>
            <a:ext cx="7403690" cy="830997"/>
          </a:xfrm>
          <a:prstGeom prst="rect">
            <a:avLst/>
          </a:prstGeom>
        </p:spPr>
        <p:txBody>
          <a:bodyPr wrap="square">
            <a:spAutoFit/>
          </a:bodyPr>
          <a:lstStyle/>
          <a:p>
            <a:pPr algn="ctr"/>
            <a:r>
              <a:rPr lang="en-GB" sz="2400" b="1" u="sng"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SORTIR </a:t>
            </a:r>
            <a:r>
              <a:rPr lang="en-GB" sz="2400" b="1" u="sng"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LA FRANCE DES ÉNERGIES FOSSILES ET ATTEINDRE NEUTRALITE CARBONE</a:t>
            </a:r>
            <a:endParaRPr lang="en-GB" sz="2400" b="1" u="sng"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29" name="Image 28"/>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27046" y="-206477"/>
            <a:ext cx="1814015" cy="1814015"/>
          </a:xfrm>
          <a:prstGeom prst="rect">
            <a:avLst/>
          </a:prstGeom>
        </p:spPr>
      </p:pic>
    </p:spTree>
    <p:extLst>
      <p:ext uri="{BB962C8B-B14F-4D97-AF65-F5344CB8AC3E}">
        <p14:creationId xmlns:p14="http://schemas.microsoft.com/office/powerpoint/2010/main" val="875360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0"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par>
                                <p:cTn id="21" presetID="10"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p:cNvPicPr>
            <a:picLocks noChangeAspect="1"/>
          </p:cNvPicPr>
          <p:nvPr/>
        </p:nvPicPr>
        <p:blipFill>
          <a:blip r:embed="rId3"/>
          <a:stretch>
            <a:fillRect/>
          </a:stretch>
        </p:blipFill>
        <p:spPr>
          <a:xfrm>
            <a:off x="2963830" y="2023965"/>
            <a:ext cx="8676628" cy="3965996"/>
          </a:xfrm>
          <a:prstGeom prst="rect">
            <a:avLst/>
          </a:prstGeom>
        </p:spPr>
      </p:pic>
      <p:pic>
        <p:nvPicPr>
          <p:cNvPr id="4" name="Image 3"/>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9814" t="20513" r="19891" b="17328"/>
          <a:stretch/>
        </p:blipFill>
        <p:spPr>
          <a:xfrm>
            <a:off x="304800" y="580571"/>
            <a:ext cx="1407887" cy="1451428"/>
          </a:xfrm>
          <a:prstGeom prst="rect">
            <a:avLst/>
          </a:prstGeom>
        </p:spPr>
      </p:pic>
      <p:sp>
        <p:nvSpPr>
          <p:cNvPr id="5" name="Rectangle à coins arrondis 4"/>
          <p:cNvSpPr/>
          <p:nvPr/>
        </p:nvSpPr>
        <p:spPr>
          <a:xfrm>
            <a:off x="1741714" y="691242"/>
            <a:ext cx="9724570" cy="1181101"/>
          </a:xfrm>
          <a:prstGeom prst="roundRect">
            <a:avLst/>
          </a:prstGeom>
          <a:solidFill>
            <a:schemeClr val="accent2">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Pourquoi passer notre système énergétique à l’électricité ?</a:t>
            </a:r>
            <a:endParaRPr lang="fr-FR" sz="2400" b="1"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6" name="Image 5"/>
          <p:cNvPicPr>
            <a:picLocks noChangeAspect="1"/>
          </p:cNvPicPr>
          <p:nvPr/>
        </p:nvPicPr>
        <p:blipFill>
          <a:blip r:embed="rId5">
            <a:clrChange>
              <a:clrFrom>
                <a:srgbClr val="FFFFFF"/>
              </a:clrFrom>
              <a:clrTo>
                <a:srgbClr val="FFFFFF">
                  <a:alpha val="0"/>
                </a:srgbClr>
              </a:clrTo>
            </a:clrChange>
          </a:blip>
          <a:stretch>
            <a:fillRect/>
          </a:stretch>
        </p:blipFill>
        <p:spPr>
          <a:xfrm>
            <a:off x="441982" y="3225198"/>
            <a:ext cx="1064816" cy="1265128"/>
          </a:xfrm>
          <a:prstGeom prst="rect">
            <a:avLst/>
          </a:prstGeom>
        </p:spPr>
      </p:pic>
      <p:pic>
        <p:nvPicPr>
          <p:cNvPr id="7" name="Image 6"/>
          <p:cNvPicPr>
            <a:picLocks noChangeAspect="1"/>
          </p:cNvPicPr>
          <p:nvPr/>
        </p:nvPicPr>
        <p:blipFill>
          <a:blip r:embed="rId6">
            <a:clrChange>
              <a:clrFrom>
                <a:srgbClr val="FFFFFF"/>
              </a:clrFrom>
              <a:clrTo>
                <a:srgbClr val="FFFFFF">
                  <a:alpha val="0"/>
                </a:srgbClr>
              </a:clrTo>
            </a:clrChange>
          </a:blip>
          <a:stretch>
            <a:fillRect/>
          </a:stretch>
        </p:blipFill>
        <p:spPr>
          <a:xfrm>
            <a:off x="1206681" y="3334705"/>
            <a:ext cx="1246233" cy="1326266"/>
          </a:xfrm>
          <a:prstGeom prst="rect">
            <a:avLst/>
          </a:prstGeom>
        </p:spPr>
      </p:pic>
      <p:pic>
        <p:nvPicPr>
          <p:cNvPr id="8" name="Image 7"/>
          <p:cNvPicPr>
            <a:picLocks noChangeAspect="1"/>
          </p:cNvPicPr>
          <p:nvPr/>
        </p:nvPicPr>
        <p:blipFill>
          <a:blip r:embed="rId7">
            <a:clrChange>
              <a:clrFrom>
                <a:srgbClr val="FFFFFF"/>
              </a:clrFrom>
              <a:clrTo>
                <a:srgbClr val="FFFFFF">
                  <a:alpha val="0"/>
                </a:srgbClr>
              </a:clrTo>
            </a:clrChange>
          </a:blip>
          <a:stretch>
            <a:fillRect/>
          </a:stretch>
        </p:blipFill>
        <p:spPr>
          <a:xfrm>
            <a:off x="920430" y="4045211"/>
            <a:ext cx="1094555" cy="1445638"/>
          </a:xfrm>
          <a:prstGeom prst="rect">
            <a:avLst/>
          </a:prstGeom>
        </p:spPr>
      </p:pic>
      <p:sp>
        <p:nvSpPr>
          <p:cNvPr id="9" name="Multiplication 8"/>
          <p:cNvSpPr/>
          <p:nvPr/>
        </p:nvSpPr>
        <p:spPr>
          <a:xfrm>
            <a:off x="711201" y="2743199"/>
            <a:ext cx="1306286" cy="2728686"/>
          </a:xfrm>
          <a:prstGeom prst="mathMultiply">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ZoneTexte 10"/>
          <p:cNvSpPr txBox="1"/>
          <p:nvPr/>
        </p:nvSpPr>
        <p:spPr>
          <a:xfrm>
            <a:off x="130627" y="5457373"/>
            <a:ext cx="2394857" cy="646331"/>
          </a:xfrm>
          <a:prstGeom prst="rect">
            <a:avLst/>
          </a:prstGeom>
          <a:noFill/>
        </p:spPr>
        <p:txBody>
          <a:bodyPr wrap="square" rtlCol="0">
            <a:spAutoFit/>
          </a:bodyPr>
          <a:lstStyle/>
          <a:p>
            <a:pPr algn="ctr"/>
            <a:r>
              <a:rPr lang="fr-FR" b="1" dirty="0" smtClean="0">
                <a:solidFill>
                  <a:srgbClr val="C00000"/>
                </a:solidFill>
                <a:latin typeface="Tahoma" panose="020B0604030504040204" pitchFamily="34" charset="0"/>
                <a:ea typeface="Tahoma" panose="020B0604030504040204" pitchFamily="34" charset="0"/>
                <a:cs typeface="Tahoma" panose="020B0604030504040204" pitchFamily="34" charset="0"/>
              </a:rPr>
              <a:t>Sortir des énergies fossiles</a:t>
            </a:r>
            <a:endParaRPr lang="en-GB"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12" name="Rectangle à coins arrondis 11"/>
          <p:cNvSpPr/>
          <p:nvPr/>
        </p:nvSpPr>
        <p:spPr>
          <a:xfrm>
            <a:off x="3831772" y="2636155"/>
            <a:ext cx="3280228" cy="2618016"/>
          </a:xfrm>
          <a:prstGeom prst="roundRect">
            <a:avLst/>
          </a:prstGeom>
          <a:solidFill>
            <a:srgbClr val="FFC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14" name="Connecteur droit avec flèche 13"/>
          <p:cNvCxnSpPr>
            <a:endCxn id="15" idx="1"/>
          </p:cNvCxnSpPr>
          <p:nvPr/>
        </p:nvCxnSpPr>
        <p:spPr>
          <a:xfrm flipV="1">
            <a:off x="7097485" y="2878364"/>
            <a:ext cx="899886" cy="532493"/>
          </a:xfrm>
          <a:prstGeom prst="straightConnector1">
            <a:avLst/>
          </a:prstGeom>
          <a:ln w="381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à coins arrondis 14"/>
          <p:cNvSpPr/>
          <p:nvPr/>
        </p:nvSpPr>
        <p:spPr>
          <a:xfrm>
            <a:off x="7997371" y="2491013"/>
            <a:ext cx="3018971" cy="774701"/>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rgbClr val="C00000"/>
                </a:solidFill>
                <a:latin typeface="Tahoma" panose="020B0604030504040204" pitchFamily="34" charset="0"/>
                <a:ea typeface="Tahoma" panose="020B0604030504040204" pitchFamily="34" charset="0"/>
                <a:cs typeface="Tahoma" panose="020B0604030504040204" pitchFamily="34" charset="0"/>
              </a:rPr>
              <a:t>Emissions CO2 sup pour énergies fossiles</a:t>
            </a:r>
            <a:endParaRPr lang="en-GB"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à coins arrondis 16"/>
          <p:cNvSpPr/>
          <p:nvPr/>
        </p:nvSpPr>
        <p:spPr>
          <a:xfrm>
            <a:off x="7017657" y="4354286"/>
            <a:ext cx="4245427" cy="1081314"/>
          </a:xfrm>
          <a:prstGeom prst="roundRect">
            <a:avLst/>
          </a:pr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9" name="ZoneTexte 18"/>
          <p:cNvSpPr txBox="1"/>
          <p:nvPr/>
        </p:nvSpPr>
        <p:spPr>
          <a:xfrm>
            <a:off x="2997199" y="5905110"/>
            <a:ext cx="8991602" cy="952890"/>
          </a:xfrm>
          <a:prstGeom prst="rect">
            <a:avLst/>
          </a:prstGeom>
          <a:noFill/>
        </p:spPr>
        <p:txBody>
          <a:bodyPr wrap="square" rtlCol="0">
            <a:spAutoFit/>
          </a:bodyPr>
          <a:lstStyle/>
          <a:p>
            <a:pPr algn="ctr">
              <a:lnSpc>
                <a:spcPct val="150000"/>
              </a:lnSpc>
            </a:pPr>
            <a:r>
              <a:rPr lang="fr-FR" sz="20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Moins d’énergies fossiles c’est moins de CO2 et donc une potentielle neutralité carbone</a:t>
            </a:r>
            <a:endParaRPr lang="en-GB" sz="20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58403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9814" t="20513" r="19891" b="17328"/>
          <a:stretch/>
        </p:blipFill>
        <p:spPr>
          <a:xfrm>
            <a:off x="304800" y="580571"/>
            <a:ext cx="1407887" cy="1451428"/>
          </a:xfrm>
          <a:prstGeom prst="rect">
            <a:avLst/>
          </a:prstGeom>
        </p:spPr>
      </p:pic>
      <p:sp>
        <p:nvSpPr>
          <p:cNvPr id="5" name="Rectangle à coins arrondis 4"/>
          <p:cNvSpPr/>
          <p:nvPr/>
        </p:nvSpPr>
        <p:spPr>
          <a:xfrm>
            <a:off x="1741714" y="691242"/>
            <a:ext cx="9724570" cy="1181101"/>
          </a:xfrm>
          <a:prstGeom prst="roundRect">
            <a:avLst/>
          </a:prstGeom>
          <a:solidFill>
            <a:schemeClr val="accent2">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Pourquoi passer notre système énergétique à l’électricité ?</a:t>
            </a:r>
            <a:endParaRPr lang="fr-FR" sz="2400" b="1"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6" name="Image 15"/>
          <p:cNvPicPr>
            <a:picLocks noChangeAspect="1"/>
          </p:cNvPicPr>
          <p:nvPr/>
        </p:nvPicPr>
        <p:blipFill>
          <a:blip r:embed="rId4">
            <a:clrChange>
              <a:clrFrom>
                <a:srgbClr val="FFFFFF"/>
              </a:clrFrom>
              <a:clrTo>
                <a:srgbClr val="FFFFFF">
                  <a:alpha val="0"/>
                </a:srgbClr>
              </a:clrTo>
            </a:clrChange>
          </a:blip>
          <a:stretch>
            <a:fillRect/>
          </a:stretch>
        </p:blipFill>
        <p:spPr>
          <a:xfrm>
            <a:off x="441982" y="3225198"/>
            <a:ext cx="1064816" cy="1265128"/>
          </a:xfrm>
          <a:prstGeom prst="rect">
            <a:avLst/>
          </a:prstGeom>
        </p:spPr>
      </p:pic>
      <p:pic>
        <p:nvPicPr>
          <p:cNvPr id="18" name="Image 17"/>
          <p:cNvPicPr>
            <a:picLocks noChangeAspect="1"/>
          </p:cNvPicPr>
          <p:nvPr/>
        </p:nvPicPr>
        <p:blipFill>
          <a:blip r:embed="rId5">
            <a:clrChange>
              <a:clrFrom>
                <a:srgbClr val="FFFFFF"/>
              </a:clrFrom>
              <a:clrTo>
                <a:srgbClr val="FFFFFF">
                  <a:alpha val="0"/>
                </a:srgbClr>
              </a:clrTo>
            </a:clrChange>
          </a:blip>
          <a:stretch>
            <a:fillRect/>
          </a:stretch>
        </p:blipFill>
        <p:spPr>
          <a:xfrm>
            <a:off x="1206681" y="3334705"/>
            <a:ext cx="1246233" cy="1326266"/>
          </a:xfrm>
          <a:prstGeom prst="rect">
            <a:avLst/>
          </a:prstGeom>
        </p:spPr>
      </p:pic>
      <p:pic>
        <p:nvPicPr>
          <p:cNvPr id="19" name="Image 18"/>
          <p:cNvPicPr>
            <a:picLocks noChangeAspect="1"/>
          </p:cNvPicPr>
          <p:nvPr/>
        </p:nvPicPr>
        <p:blipFill>
          <a:blip r:embed="rId6">
            <a:clrChange>
              <a:clrFrom>
                <a:srgbClr val="FFFFFF"/>
              </a:clrFrom>
              <a:clrTo>
                <a:srgbClr val="FFFFFF">
                  <a:alpha val="0"/>
                </a:srgbClr>
              </a:clrTo>
            </a:clrChange>
          </a:blip>
          <a:stretch>
            <a:fillRect/>
          </a:stretch>
        </p:blipFill>
        <p:spPr>
          <a:xfrm>
            <a:off x="920430" y="4045211"/>
            <a:ext cx="1094555" cy="1445638"/>
          </a:xfrm>
          <a:prstGeom prst="rect">
            <a:avLst/>
          </a:prstGeom>
        </p:spPr>
      </p:pic>
      <p:sp>
        <p:nvSpPr>
          <p:cNvPr id="20" name="Multiplication 19"/>
          <p:cNvSpPr/>
          <p:nvPr/>
        </p:nvSpPr>
        <p:spPr>
          <a:xfrm>
            <a:off x="711201" y="2743199"/>
            <a:ext cx="1306286" cy="2728686"/>
          </a:xfrm>
          <a:prstGeom prst="mathMultiply">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ZoneTexte 20"/>
          <p:cNvSpPr txBox="1"/>
          <p:nvPr/>
        </p:nvSpPr>
        <p:spPr>
          <a:xfrm>
            <a:off x="130627" y="5457373"/>
            <a:ext cx="2394857" cy="646331"/>
          </a:xfrm>
          <a:prstGeom prst="rect">
            <a:avLst/>
          </a:prstGeom>
          <a:noFill/>
        </p:spPr>
        <p:txBody>
          <a:bodyPr wrap="square" rtlCol="0">
            <a:spAutoFit/>
          </a:bodyPr>
          <a:lstStyle/>
          <a:p>
            <a:pPr algn="ctr"/>
            <a:r>
              <a:rPr lang="fr-FR" b="1" dirty="0" smtClean="0">
                <a:solidFill>
                  <a:srgbClr val="C00000"/>
                </a:solidFill>
                <a:latin typeface="Tahoma" panose="020B0604030504040204" pitchFamily="34" charset="0"/>
                <a:ea typeface="Tahoma" panose="020B0604030504040204" pitchFamily="34" charset="0"/>
                <a:cs typeface="Tahoma" panose="020B0604030504040204" pitchFamily="34" charset="0"/>
              </a:rPr>
              <a:t>Sortir des énergies fossiles</a:t>
            </a:r>
            <a:endParaRPr lang="en-GB"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pic>
        <p:nvPicPr>
          <p:cNvPr id="24" name="Image 23"/>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56917" y="4180114"/>
            <a:ext cx="3565072" cy="2852057"/>
          </a:xfrm>
          <a:prstGeom prst="rect">
            <a:avLst/>
          </a:prstGeom>
        </p:spPr>
      </p:pic>
      <p:sp>
        <p:nvSpPr>
          <p:cNvPr id="25" name="ZoneTexte 24"/>
          <p:cNvSpPr txBox="1"/>
          <p:nvPr/>
        </p:nvSpPr>
        <p:spPr>
          <a:xfrm>
            <a:off x="2452914" y="3236687"/>
            <a:ext cx="9739086" cy="1107996"/>
          </a:xfrm>
          <a:prstGeom prst="rect">
            <a:avLst/>
          </a:prstGeom>
          <a:solidFill>
            <a:srgbClr val="FFD966">
              <a:alpha val="69804"/>
            </a:srgbClr>
          </a:solidFill>
        </p:spPr>
        <p:txBody>
          <a:bodyPr wrap="square" rtlCol="0">
            <a:spAutoFit/>
          </a:bodyPr>
          <a:lstStyle/>
          <a:p>
            <a:pPr algn="ctr">
              <a:lnSpc>
                <a:spcPct val="150000"/>
              </a:lnSpc>
            </a:pPr>
            <a:r>
              <a:rPr lang="fr-FR" sz="2200" dirty="0" smtClean="0">
                <a:latin typeface="Tahoma" panose="020B0604030504040204" pitchFamily="34" charset="0"/>
                <a:ea typeface="Tahoma" panose="020B0604030504040204" pitchFamily="34" charset="0"/>
                <a:cs typeface="Tahoma" panose="020B0604030504040204" pitchFamily="34" charset="0"/>
              </a:rPr>
              <a:t>Si l’</a:t>
            </a:r>
            <a:r>
              <a:rPr lang="fr-FR" sz="2200" dirty="0">
                <a:latin typeface="Tahoma" panose="020B0604030504040204" pitchFamily="34" charset="0"/>
                <a:ea typeface="Tahoma" panose="020B0604030504040204" pitchFamily="34" charset="0"/>
                <a:cs typeface="Tahoma" panose="020B0604030504040204" pitchFamily="34" charset="0"/>
              </a:rPr>
              <a:t>é</a:t>
            </a:r>
            <a:r>
              <a:rPr lang="fr-FR" sz="2200" dirty="0" smtClean="0">
                <a:latin typeface="Tahoma" panose="020B0604030504040204" pitchFamily="34" charset="0"/>
                <a:ea typeface="Tahoma" panose="020B0604030504040204" pitchFamily="34" charset="0"/>
                <a:cs typeface="Tahoma" panose="020B0604030504040204" pitchFamily="34" charset="0"/>
              </a:rPr>
              <a:t>lectricité est basée sur des énergies bas carbone, cela permettra de </a:t>
            </a:r>
            <a:r>
              <a:rPr lang="fr-FR" sz="2200" b="1" dirty="0" smtClean="0">
                <a:latin typeface="Tahoma" panose="020B0604030504040204" pitchFamily="34" charset="0"/>
                <a:ea typeface="Tahoma" panose="020B0604030504040204" pitchFamily="34" charset="0"/>
                <a:cs typeface="Tahoma" panose="020B0604030504040204" pitchFamily="34" charset="0"/>
              </a:rPr>
              <a:t>réduire la pollution atmosphérique </a:t>
            </a:r>
            <a:r>
              <a:rPr lang="fr-FR" sz="2200" dirty="0" smtClean="0">
                <a:latin typeface="Tahoma" panose="020B0604030504040204" pitchFamily="34" charset="0"/>
                <a:ea typeface="Tahoma" panose="020B0604030504040204" pitchFamily="34" charset="0"/>
                <a:cs typeface="Tahoma" panose="020B0604030504040204" pitchFamily="34" charset="0"/>
              </a:rPr>
              <a:t>et donc certains problèmes de santé  </a:t>
            </a:r>
            <a:endParaRPr lang="en-GB" sz="22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16727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9814" t="20513" r="19891" b="17328"/>
          <a:stretch/>
        </p:blipFill>
        <p:spPr>
          <a:xfrm>
            <a:off x="304800" y="580571"/>
            <a:ext cx="1407887" cy="1451428"/>
          </a:xfrm>
          <a:prstGeom prst="rect">
            <a:avLst/>
          </a:prstGeom>
        </p:spPr>
      </p:pic>
      <p:sp>
        <p:nvSpPr>
          <p:cNvPr id="5" name="Rectangle à coins arrondis 4"/>
          <p:cNvSpPr/>
          <p:nvPr/>
        </p:nvSpPr>
        <p:spPr>
          <a:xfrm>
            <a:off x="1741714" y="691242"/>
            <a:ext cx="9724570" cy="1181101"/>
          </a:xfrm>
          <a:prstGeom prst="roundRect">
            <a:avLst/>
          </a:prstGeom>
          <a:solidFill>
            <a:schemeClr val="accent2">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Pourquoi passer notre système énergétique à l’électricité ?</a:t>
            </a:r>
            <a:endParaRPr lang="fr-FR" sz="2400" b="1"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6" name="Image 15"/>
          <p:cNvPicPr>
            <a:picLocks noChangeAspect="1"/>
          </p:cNvPicPr>
          <p:nvPr/>
        </p:nvPicPr>
        <p:blipFill>
          <a:blip r:embed="rId4">
            <a:clrChange>
              <a:clrFrom>
                <a:srgbClr val="FFFFFF"/>
              </a:clrFrom>
              <a:clrTo>
                <a:srgbClr val="FFFFFF">
                  <a:alpha val="0"/>
                </a:srgbClr>
              </a:clrTo>
            </a:clrChange>
          </a:blip>
          <a:stretch>
            <a:fillRect/>
          </a:stretch>
        </p:blipFill>
        <p:spPr>
          <a:xfrm>
            <a:off x="441982" y="3225198"/>
            <a:ext cx="1064816" cy="1265128"/>
          </a:xfrm>
          <a:prstGeom prst="rect">
            <a:avLst/>
          </a:prstGeom>
        </p:spPr>
      </p:pic>
      <p:pic>
        <p:nvPicPr>
          <p:cNvPr id="18" name="Image 17"/>
          <p:cNvPicPr>
            <a:picLocks noChangeAspect="1"/>
          </p:cNvPicPr>
          <p:nvPr/>
        </p:nvPicPr>
        <p:blipFill>
          <a:blip r:embed="rId5">
            <a:clrChange>
              <a:clrFrom>
                <a:srgbClr val="FFFFFF"/>
              </a:clrFrom>
              <a:clrTo>
                <a:srgbClr val="FFFFFF">
                  <a:alpha val="0"/>
                </a:srgbClr>
              </a:clrTo>
            </a:clrChange>
          </a:blip>
          <a:stretch>
            <a:fillRect/>
          </a:stretch>
        </p:blipFill>
        <p:spPr>
          <a:xfrm>
            <a:off x="1206681" y="3334705"/>
            <a:ext cx="1246233" cy="1326266"/>
          </a:xfrm>
          <a:prstGeom prst="rect">
            <a:avLst/>
          </a:prstGeom>
        </p:spPr>
      </p:pic>
      <p:pic>
        <p:nvPicPr>
          <p:cNvPr id="19" name="Image 18"/>
          <p:cNvPicPr>
            <a:picLocks noChangeAspect="1"/>
          </p:cNvPicPr>
          <p:nvPr/>
        </p:nvPicPr>
        <p:blipFill>
          <a:blip r:embed="rId6">
            <a:clrChange>
              <a:clrFrom>
                <a:srgbClr val="FFFFFF"/>
              </a:clrFrom>
              <a:clrTo>
                <a:srgbClr val="FFFFFF">
                  <a:alpha val="0"/>
                </a:srgbClr>
              </a:clrTo>
            </a:clrChange>
          </a:blip>
          <a:stretch>
            <a:fillRect/>
          </a:stretch>
        </p:blipFill>
        <p:spPr>
          <a:xfrm>
            <a:off x="920430" y="4045211"/>
            <a:ext cx="1094555" cy="1445638"/>
          </a:xfrm>
          <a:prstGeom prst="rect">
            <a:avLst/>
          </a:prstGeom>
        </p:spPr>
      </p:pic>
      <p:sp>
        <p:nvSpPr>
          <p:cNvPr id="20" name="Multiplication 19"/>
          <p:cNvSpPr/>
          <p:nvPr/>
        </p:nvSpPr>
        <p:spPr>
          <a:xfrm>
            <a:off x="711201" y="2743199"/>
            <a:ext cx="1306286" cy="2728686"/>
          </a:xfrm>
          <a:prstGeom prst="mathMultiply">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ZoneTexte 20"/>
          <p:cNvSpPr txBox="1"/>
          <p:nvPr/>
        </p:nvSpPr>
        <p:spPr>
          <a:xfrm>
            <a:off x="130627" y="5457373"/>
            <a:ext cx="2394857" cy="646331"/>
          </a:xfrm>
          <a:prstGeom prst="rect">
            <a:avLst/>
          </a:prstGeom>
          <a:noFill/>
        </p:spPr>
        <p:txBody>
          <a:bodyPr wrap="square" rtlCol="0">
            <a:spAutoFit/>
          </a:bodyPr>
          <a:lstStyle/>
          <a:p>
            <a:pPr algn="ctr"/>
            <a:r>
              <a:rPr lang="fr-FR" b="1" dirty="0" smtClean="0">
                <a:solidFill>
                  <a:srgbClr val="C00000"/>
                </a:solidFill>
                <a:latin typeface="Tahoma" panose="020B0604030504040204" pitchFamily="34" charset="0"/>
                <a:ea typeface="Tahoma" panose="020B0604030504040204" pitchFamily="34" charset="0"/>
                <a:cs typeface="Tahoma" panose="020B0604030504040204" pitchFamily="34" charset="0"/>
              </a:rPr>
              <a:t>Sortir des énergies fossiles</a:t>
            </a:r>
            <a:endParaRPr lang="en-GB"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pic>
        <p:nvPicPr>
          <p:cNvPr id="2" name="Image 1"/>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77860" y="2983595"/>
            <a:ext cx="2552700" cy="1790700"/>
          </a:xfrm>
          <a:prstGeom prst="rect">
            <a:avLst/>
          </a:prstGeom>
        </p:spPr>
      </p:pic>
      <p:sp>
        <p:nvSpPr>
          <p:cNvPr id="22" name="ZoneTexte 21"/>
          <p:cNvSpPr txBox="1"/>
          <p:nvPr/>
        </p:nvSpPr>
        <p:spPr>
          <a:xfrm>
            <a:off x="3640666" y="4492174"/>
            <a:ext cx="2912534" cy="1569660"/>
          </a:xfrm>
          <a:prstGeom prst="rect">
            <a:avLst/>
          </a:prstGeom>
          <a:noFill/>
        </p:spPr>
        <p:txBody>
          <a:bodyPr wrap="square" rtlCol="0">
            <a:spAutoFit/>
          </a:bodyPr>
          <a:lstStyle/>
          <a:p>
            <a:pPr algn="ctr">
              <a:lnSpc>
                <a:spcPct val="150000"/>
              </a:lnSpc>
            </a:pPr>
            <a:r>
              <a:rPr lang="fr-FR" sz="3200" b="1" u="sng" dirty="0" smtClean="0">
                <a:solidFill>
                  <a:srgbClr val="FFC000"/>
                </a:solidFill>
                <a:latin typeface="Tahoma" panose="020B0604030504040204" pitchFamily="34" charset="0"/>
                <a:ea typeface="Tahoma" panose="020B0604030504040204" pitchFamily="34" charset="0"/>
                <a:cs typeface="Tahoma" panose="020B0604030504040204" pitchFamily="34" charset="0"/>
              </a:rPr>
              <a:t>Souveraineté énergétique</a:t>
            </a:r>
            <a:endParaRPr lang="en-GB" sz="3200" b="1" u="sng" dirty="0">
              <a:solidFill>
                <a:srgbClr val="FFC000"/>
              </a:solidFill>
              <a:latin typeface="Tahoma" panose="020B0604030504040204" pitchFamily="34" charset="0"/>
              <a:ea typeface="Tahoma" panose="020B0604030504040204" pitchFamily="34" charset="0"/>
              <a:cs typeface="Tahoma" panose="020B0604030504040204" pitchFamily="34" charset="0"/>
            </a:endParaRPr>
          </a:p>
        </p:txBody>
      </p:sp>
      <p:pic>
        <p:nvPicPr>
          <p:cNvPr id="10" name="Image 9"/>
          <p:cNvPicPr>
            <a:picLocks noChangeAspect="1"/>
          </p:cNvPicPr>
          <p:nvPr/>
        </p:nvPicPr>
        <p:blipFill>
          <a:blip r:embed="rId8"/>
          <a:stretch>
            <a:fillRect/>
          </a:stretch>
        </p:blipFill>
        <p:spPr>
          <a:xfrm>
            <a:off x="6992453" y="2666173"/>
            <a:ext cx="4285147" cy="3256477"/>
          </a:xfrm>
          <a:prstGeom prst="rect">
            <a:avLst/>
          </a:prstGeom>
        </p:spPr>
      </p:pic>
      <p:sp>
        <p:nvSpPr>
          <p:cNvPr id="23" name="Multiplication 22"/>
          <p:cNvSpPr/>
          <p:nvPr/>
        </p:nvSpPr>
        <p:spPr>
          <a:xfrm>
            <a:off x="7336972" y="1589313"/>
            <a:ext cx="3548742" cy="4949372"/>
          </a:xfrm>
          <a:prstGeom prst="mathMultiply">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3856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26465"/>
          <a:stretch/>
        </p:blipFill>
        <p:spPr>
          <a:xfrm>
            <a:off x="-128134" y="3126694"/>
            <a:ext cx="2853696" cy="2098448"/>
          </a:xfrm>
          <a:prstGeom prst="rect">
            <a:avLst/>
          </a:prstGeom>
        </p:spPr>
      </p:pic>
      <p:pic>
        <p:nvPicPr>
          <p:cNvPr id="5" name="Image 4"/>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9814" t="20513" r="19891" b="17328"/>
          <a:stretch/>
        </p:blipFill>
        <p:spPr>
          <a:xfrm>
            <a:off x="304800" y="580571"/>
            <a:ext cx="1407887" cy="1451428"/>
          </a:xfrm>
          <a:prstGeom prst="rect">
            <a:avLst/>
          </a:prstGeom>
        </p:spPr>
      </p:pic>
      <p:sp>
        <p:nvSpPr>
          <p:cNvPr id="6" name="Rectangle à coins arrondis 5"/>
          <p:cNvSpPr/>
          <p:nvPr/>
        </p:nvSpPr>
        <p:spPr>
          <a:xfrm>
            <a:off x="1741714" y="691242"/>
            <a:ext cx="9724570" cy="1181101"/>
          </a:xfrm>
          <a:prstGeom prst="roundRect">
            <a:avLst/>
          </a:prstGeom>
          <a:solidFill>
            <a:schemeClr val="accent2">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Pourquoi passer notre système énergétique à l’électricité ?</a:t>
            </a:r>
            <a:endParaRPr lang="fr-FR" sz="2400" b="1"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7" name="ZoneTexte 6"/>
          <p:cNvSpPr txBox="1"/>
          <p:nvPr/>
        </p:nvSpPr>
        <p:spPr>
          <a:xfrm>
            <a:off x="130627" y="5457373"/>
            <a:ext cx="2394857" cy="646331"/>
          </a:xfrm>
          <a:prstGeom prst="rect">
            <a:avLst/>
          </a:prstGeom>
          <a:noFill/>
        </p:spPr>
        <p:txBody>
          <a:bodyPr wrap="square" rtlCol="0">
            <a:spAutoFit/>
          </a:bodyPr>
          <a:lstStyle/>
          <a:p>
            <a:pPr algn="ctr"/>
            <a:r>
              <a:rPr lang="fr-FR" b="1" dirty="0" smtClean="0">
                <a:solidFill>
                  <a:srgbClr val="C00000"/>
                </a:solidFill>
                <a:latin typeface="Tahoma" panose="020B0604030504040204" pitchFamily="34" charset="0"/>
                <a:ea typeface="Tahoma" panose="020B0604030504040204" pitchFamily="34" charset="0"/>
                <a:cs typeface="Tahoma" panose="020B0604030504040204" pitchFamily="34" charset="0"/>
              </a:rPr>
              <a:t>Efficience énergétique</a:t>
            </a:r>
            <a:endParaRPr lang="en-GB"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pic>
        <p:nvPicPr>
          <p:cNvPr id="8" name="Image 7"/>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9814" t="20513" r="19891" b="17328"/>
          <a:stretch/>
        </p:blipFill>
        <p:spPr>
          <a:xfrm>
            <a:off x="5406571" y="5043716"/>
            <a:ext cx="1407887" cy="1451428"/>
          </a:xfrm>
          <a:prstGeom prst="rect">
            <a:avLst/>
          </a:prstGeom>
        </p:spPr>
      </p:pic>
      <p:sp>
        <p:nvSpPr>
          <p:cNvPr id="9" name="ZoneTexte 8"/>
          <p:cNvSpPr txBox="1"/>
          <p:nvPr/>
        </p:nvSpPr>
        <p:spPr>
          <a:xfrm>
            <a:off x="2960914" y="3410858"/>
            <a:ext cx="9231086" cy="1107996"/>
          </a:xfrm>
          <a:prstGeom prst="rect">
            <a:avLst/>
          </a:prstGeom>
          <a:solidFill>
            <a:srgbClr val="FFD966">
              <a:alpha val="69804"/>
            </a:srgbClr>
          </a:solidFill>
        </p:spPr>
        <p:txBody>
          <a:bodyPr wrap="square" rtlCol="0">
            <a:spAutoFit/>
          </a:bodyPr>
          <a:lstStyle/>
          <a:p>
            <a:pPr algn="ctr">
              <a:lnSpc>
                <a:spcPct val="150000"/>
              </a:lnSpc>
            </a:pPr>
            <a:r>
              <a:rPr lang="fr-FR" sz="2200" dirty="0" smtClean="0">
                <a:latin typeface="Tahoma" panose="020B0604030504040204" pitchFamily="34" charset="0"/>
                <a:ea typeface="Tahoma" panose="020B0604030504040204" pitchFamily="34" charset="0"/>
                <a:cs typeface="Tahoma" panose="020B0604030504040204" pitchFamily="34" charset="0"/>
              </a:rPr>
              <a:t>Pour la même quantité d’énergie, un système électrique est environ </a:t>
            </a:r>
            <a:r>
              <a:rPr lang="fr-FR" sz="2200" b="1" dirty="0" smtClean="0">
                <a:latin typeface="Tahoma" panose="020B0604030504040204" pitchFamily="34" charset="0"/>
                <a:ea typeface="Tahoma" panose="020B0604030504040204" pitchFamily="34" charset="0"/>
                <a:cs typeface="Tahoma" panose="020B0604030504040204" pitchFamily="34" charset="0"/>
              </a:rPr>
              <a:t>30% plus performant </a:t>
            </a:r>
            <a:r>
              <a:rPr lang="fr-FR" sz="2200" dirty="0" smtClean="0">
                <a:latin typeface="Tahoma" panose="020B0604030504040204" pitchFamily="34" charset="0"/>
                <a:ea typeface="Tahoma" panose="020B0604030504040204" pitchFamily="34" charset="0"/>
                <a:cs typeface="Tahoma" panose="020B0604030504040204" pitchFamily="34" charset="0"/>
              </a:rPr>
              <a:t>qu’un système basé sur les énergies fossiles</a:t>
            </a:r>
            <a:endParaRPr lang="en-GB" sz="2200" dirty="0">
              <a:latin typeface="Tahoma" panose="020B0604030504040204" pitchFamily="34" charset="0"/>
              <a:ea typeface="Tahoma" panose="020B0604030504040204" pitchFamily="34" charset="0"/>
              <a:cs typeface="Tahoma" panose="020B0604030504040204" pitchFamily="34" charset="0"/>
            </a:endParaRPr>
          </a:p>
        </p:txBody>
      </p:sp>
      <p:pic>
        <p:nvPicPr>
          <p:cNvPr id="13" name="Image 12"/>
          <p:cNvPicPr>
            <a:picLocks noChangeAspect="1"/>
          </p:cNvPicPr>
          <p:nvPr/>
        </p:nvPicPr>
        <p:blipFill>
          <a:blip r:embed="rId4"/>
          <a:stretch>
            <a:fillRect/>
          </a:stretch>
        </p:blipFill>
        <p:spPr>
          <a:xfrm>
            <a:off x="8416892" y="5016552"/>
            <a:ext cx="1307679" cy="1478592"/>
          </a:xfrm>
          <a:prstGeom prst="rect">
            <a:avLst/>
          </a:prstGeom>
        </p:spPr>
      </p:pic>
      <p:sp>
        <p:nvSpPr>
          <p:cNvPr id="14" name="ZoneTexte 13"/>
          <p:cNvSpPr txBox="1"/>
          <p:nvPr/>
        </p:nvSpPr>
        <p:spPr>
          <a:xfrm>
            <a:off x="6923313" y="5138058"/>
            <a:ext cx="1233716" cy="1015663"/>
          </a:xfrm>
          <a:prstGeom prst="rect">
            <a:avLst/>
          </a:prstGeom>
          <a:noFill/>
        </p:spPr>
        <p:txBody>
          <a:bodyPr wrap="square" rtlCol="0">
            <a:spAutoFit/>
          </a:bodyPr>
          <a:lstStyle/>
          <a:p>
            <a:pPr algn="ctr"/>
            <a:r>
              <a:rPr lang="fr-FR" sz="6000" b="1" dirty="0" smtClean="0">
                <a:solidFill>
                  <a:schemeClr val="accent2">
                    <a:lumMod val="50000"/>
                  </a:schemeClr>
                </a:solidFill>
                <a:latin typeface="Gabriola" panose="04040605051002020D02" pitchFamily="82" charset="0"/>
              </a:rPr>
              <a:t>V.S</a:t>
            </a:r>
            <a:endParaRPr lang="en-GB" sz="6000" b="1" dirty="0">
              <a:solidFill>
                <a:schemeClr val="accent2">
                  <a:lumMod val="50000"/>
                </a:schemeClr>
              </a:solidFill>
              <a:latin typeface="Gabriola" panose="04040605051002020D02" pitchFamily="82" charset="0"/>
            </a:endParaRPr>
          </a:p>
        </p:txBody>
      </p:sp>
    </p:spTree>
    <p:extLst>
      <p:ext uri="{BB962C8B-B14F-4D97-AF65-F5344CB8AC3E}">
        <p14:creationId xmlns:p14="http://schemas.microsoft.com/office/powerpoint/2010/main" val="1265698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lèche droite 24"/>
          <p:cNvSpPr/>
          <p:nvPr/>
        </p:nvSpPr>
        <p:spPr>
          <a:xfrm>
            <a:off x="1790700" y="3657600"/>
            <a:ext cx="7048500" cy="495300"/>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Image 1"/>
          <p:cNvPicPr>
            <a:picLocks noChangeAspect="1"/>
          </p:cNvPicPr>
          <p:nvPr/>
        </p:nvPicPr>
        <p:blipFill rotWithShape="1">
          <a:blip r:embed="rId2"/>
          <a:srcRect l="3250" t="12353" r="2000" b="23647"/>
          <a:stretch/>
        </p:blipFill>
        <p:spPr>
          <a:xfrm flipH="1">
            <a:off x="-2" y="666750"/>
            <a:ext cx="1855385" cy="1331569"/>
          </a:xfrm>
          <a:prstGeom prst="rect">
            <a:avLst/>
          </a:prstGeom>
        </p:spPr>
      </p:pic>
      <p:sp>
        <p:nvSpPr>
          <p:cNvPr id="10" name="Rectangle à coins arrondis 9"/>
          <p:cNvSpPr/>
          <p:nvPr/>
        </p:nvSpPr>
        <p:spPr>
          <a:xfrm>
            <a:off x="1828800" y="691242"/>
            <a:ext cx="9637484" cy="1181101"/>
          </a:xfrm>
          <a:prstGeom prst="roundRect">
            <a:avLst/>
          </a:prstGeom>
          <a:solidFill>
            <a:schemeClr val="accent2">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Pourquoi le rapport RTE est pertinent ?</a:t>
            </a:r>
            <a:endParaRPr lang="fr-FR" sz="2400" b="1"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1" name="Image 10"/>
          <p:cNvPicPr>
            <a:picLocks noChangeAspect="1"/>
          </p:cNvPicPr>
          <p:nvPr/>
        </p:nvPicPr>
        <p:blipFill>
          <a:blip r:embed="rId3"/>
          <a:stretch>
            <a:fillRect/>
          </a:stretch>
        </p:blipFill>
        <p:spPr>
          <a:xfrm>
            <a:off x="828839" y="2985159"/>
            <a:ext cx="1849838" cy="1815582"/>
          </a:xfrm>
          <a:prstGeom prst="rect">
            <a:avLst/>
          </a:prstGeom>
        </p:spPr>
      </p:pic>
      <p:pic>
        <p:nvPicPr>
          <p:cNvPr id="19" name="Image 18"/>
          <p:cNvPicPr>
            <a:picLocks noChangeAspect="1"/>
          </p:cNvPicPr>
          <p:nvPr/>
        </p:nvPicPr>
        <p:blipFill rotWithShape="1">
          <a:blip r:embed="rId4"/>
          <a:srcRect l="5548" r="8676" b="18697"/>
          <a:stretch/>
        </p:blipFill>
        <p:spPr>
          <a:xfrm>
            <a:off x="5027357" y="2832765"/>
            <a:ext cx="1887793" cy="1972751"/>
          </a:xfrm>
          <a:prstGeom prst="rect">
            <a:avLst/>
          </a:prstGeom>
        </p:spPr>
      </p:pic>
      <p:pic>
        <p:nvPicPr>
          <p:cNvPr id="21" name="Image 20"/>
          <p:cNvPicPr>
            <a:picLocks noChangeAspect="1"/>
          </p:cNvPicPr>
          <p:nvPr/>
        </p:nvPicPr>
        <p:blipFill rotWithShape="1">
          <a:blip r:embed="rId5"/>
          <a:srcRect b="50000"/>
          <a:stretch/>
        </p:blipFill>
        <p:spPr>
          <a:xfrm>
            <a:off x="8945704" y="2743199"/>
            <a:ext cx="2233845" cy="2171701"/>
          </a:xfrm>
          <a:prstGeom prst="rect">
            <a:avLst/>
          </a:prstGeom>
        </p:spPr>
      </p:pic>
      <p:sp>
        <p:nvSpPr>
          <p:cNvPr id="22" name="ZoneTexte 21"/>
          <p:cNvSpPr txBox="1"/>
          <p:nvPr/>
        </p:nvSpPr>
        <p:spPr>
          <a:xfrm>
            <a:off x="133350" y="4904923"/>
            <a:ext cx="3390900" cy="1631216"/>
          </a:xfrm>
          <a:prstGeom prst="rect">
            <a:avLst/>
          </a:prstGeom>
          <a:noFill/>
        </p:spPr>
        <p:txBody>
          <a:bodyPr wrap="square" rtlCol="0">
            <a:spAutoFit/>
          </a:bodyPr>
          <a:lstStyle/>
          <a:p>
            <a:pPr algn="ctr"/>
            <a:r>
              <a:rPr lang="fr-FR" sz="20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Trajectoires bas carbone d’ici 2050</a:t>
            </a:r>
          </a:p>
          <a:p>
            <a:pPr algn="ctr"/>
            <a:endParaRPr lang="fr-FR" sz="2000" b="1" dirty="0" smtClean="0">
              <a:solidFill>
                <a:srgbClr val="C00000"/>
              </a:solidFill>
              <a:latin typeface="Tahoma" panose="020B0604030504040204" pitchFamily="34" charset="0"/>
              <a:ea typeface="Tahoma" panose="020B0604030504040204" pitchFamily="34" charset="0"/>
              <a:cs typeface="Tahoma" panose="020B0604030504040204" pitchFamily="34" charset="0"/>
            </a:endParaRPr>
          </a:p>
          <a:p>
            <a:pPr algn="ctr"/>
            <a:r>
              <a:rPr lang="fr-FR" sz="20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p>
          <a:p>
            <a:pPr algn="ctr"/>
            <a:r>
              <a:rPr lang="fr-FR" sz="2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 Où on doit aller »</a:t>
            </a:r>
            <a:endParaRPr lang="en-GB" sz="20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23" name="ZoneTexte 22"/>
          <p:cNvSpPr txBox="1"/>
          <p:nvPr/>
        </p:nvSpPr>
        <p:spPr>
          <a:xfrm>
            <a:off x="4076700" y="4919008"/>
            <a:ext cx="4019550" cy="1631216"/>
          </a:xfrm>
          <a:prstGeom prst="rect">
            <a:avLst/>
          </a:prstGeom>
          <a:noFill/>
        </p:spPr>
        <p:txBody>
          <a:bodyPr wrap="square" rtlCol="0">
            <a:spAutoFit/>
          </a:bodyPr>
          <a:lstStyle/>
          <a:p>
            <a:pPr algn="ctr"/>
            <a:r>
              <a:rPr lang="fr-FR" sz="20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Plusieurs scénarios ont été créés  </a:t>
            </a:r>
          </a:p>
          <a:p>
            <a:pPr algn="ctr"/>
            <a:endParaRPr lang="fr-FR" sz="2000" b="1" dirty="0" smtClean="0">
              <a:solidFill>
                <a:srgbClr val="C00000"/>
              </a:solidFill>
              <a:latin typeface="Tahoma" panose="020B0604030504040204" pitchFamily="34" charset="0"/>
              <a:ea typeface="Tahoma" panose="020B0604030504040204" pitchFamily="34" charset="0"/>
              <a:cs typeface="Tahoma" panose="020B0604030504040204" pitchFamily="34" charset="0"/>
            </a:endParaRPr>
          </a:p>
          <a:p>
            <a:pPr algn="ctr"/>
            <a:endParaRPr lang="fr-FR" sz="2000" b="1" dirty="0" smtClean="0">
              <a:solidFill>
                <a:srgbClr val="C00000"/>
              </a:solidFill>
              <a:latin typeface="Tahoma" panose="020B0604030504040204" pitchFamily="34" charset="0"/>
              <a:ea typeface="Tahoma" panose="020B0604030504040204" pitchFamily="34" charset="0"/>
              <a:cs typeface="Tahoma" panose="020B0604030504040204" pitchFamily="34" charset="0"/>
            </a:endParaRPr>
          </a:p>
          <a:p>
            <a:pPr algn="ctr"/>
            <a:r>
              <a:rPr lang="fr-FR" sz="2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 Comment on y va ? »</a:t>
            </a:r>
            <a:endParaRPr lang="en-GB" sz="20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24" name="ZoneTexte 23"/>
          <p:cNvSpPr txBox="1"/>
          <p:nvPr/>
        </p:nvSpPr>
        <p:spPr>
          <a:xfrm>
            <a:off x="8458200" y="5019223"/>
            <a:ext cx="3409950" cy="1631216"/>
          </a:xfrm>
          <a:prstGeom prst="rect">
            <a:avLst/>
          </a:prstGeom>
          <a:noFill/>
        </p:spPr>
        <p:txBody>
          <a:bodyPr wrap="square" rtlCol="0">
            <a:spAutoFit/>
          </a:bodyPr>
          <a:lstStyle/>
          <a:p>
            <a:pPr algn="ctr"/>
            <a:r>
              <a:rPr lang="fr-FR" sz="20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Approche holistique</a:t>
            </a:r>
          </a:p>
          <a:p>
            <a:pPr algn="ctr"/>
            <a:endParaRPr lang="fr-FR" sz="2000" b="1" dirty="0" smtClean="0">
              <a:solidFill>
                <a:srgbClr val="C00000"/>
              </a:solidFill>
              <a:latin typeface="Tahoma" panose="020B0604030504040204" pitchFamily="34" charset="0"/>
              <a:ea typeface="Tahoma" panose="020B0604030504040204" pitchFamily="34" charset="0"/>
              <a:cs typeface="Tahoma" panose="020B0604030504040204" pitchFamily="34" charset="0"/>
            </a:endParaRPr>
          </a:p>
          <a:p>
            <a:pPr algn="ctr"/>
            <a:r>
              <a:rPr lang="fr-FR" sz="20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p>
          <a:p>
            <a:pPr algn="ctr"/>
            <a:r>
              <a:rPr lang="fr-FR" sz="2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 Qu’est-ce qu’on prend en considération ?»</a:t>
            </a:r>
            <a:endParaRPr lang="en-GB" sz="20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47593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2" grpId="0"/>
      <p:bldP spid="23" grpId="0"/>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La décroissance : une thématique en croissance</a:t>
            </a:r>
            <a:endParaRPr lang="fr-FR" sz="2400" b="1" dirty="0">
              <a:latin typeface="Baskerville Old Face" panose="02020602080505020303" pitchFamily="18" charset="0"/>
            </a:endParaRPr>
          </a:p>
        </p:txBody>
      </p:sp>
      <p:pic>
        <p:nvPicPr>
          <p:cNvPr id="3" name="Image 2"/>
          <p:cNvPicPr>
            <a:picLocks noChangeAspect="1"/>
          </p:cNvPicPr>
          <p:nvPr/>
        </p:nvPicPr>
        <p:blipFill rotWithShape="1">
          <a:blip r:embed="rId2"/>
          <a:srcRect l="6186" t="8140" r="4452" b="9018"/>
          <a:stretch/>
        </p:blipFill>
        <p:spPr>
          <a:xfrm>
            <a:off x="107003" y="2626469"/>
            <a:ext cx="1838527" cy="1838528"/>
          </a:xfrm>
          <a:prstGeom prst="rect">
            <a:avLst/>
          </a:prstGeom>
        </p:spPr>
      </p:pic>
      <p:sp>
        <p:nvSpPr>
          <p:cNvPr id="4" name="Rectangle 3"/>
          <p:cNvSpPr/>
          <p:nvPr/>
        </p:nvSpPr>
        <p:spPr>
          <a:xfrm>
            <a:off x="2318424" y="2547342"/>
            <a:ext cx="9873575" cy="2308324"/>
          </a:xfrm>
          <a:prstGeom prst="rect">
            <a:avLst/>
          </a:prstGeom>
          <a:solidFill>
            <a:schemeClr val="accent1">
              <a:lumMod val="40000"/>
              <a:lumOff val="60000"/>
            </a:schemeClr>
          </a:solidFill>
        </p:spPr>
        <p:txBody>
          <a:bodyPr wrap="square">
            <a:spAutoFit/>
          </a:bodyPr>
          <a:lstStyle/>
          <a:p>
            <a:pPr algn="ctr">
              <a:lnSpc>
                <a:spcPct val="200000"/>
              </a:lnSpc>
            </a:pPr>
            <a:r>
              <a:rPr lang="fr-FR" i="1" dirty="0" smtClean="0">
                <a:latin typeface="Tahoma" panose="020B0604030504040204" pitchFamily="34" charset="0"/>
                <a:ea typeface="Tahoma" panose="020B0604030504040204" pitchFamily="34" charset="0"/>
                <a:cs typeface="Tahoma" panose="020B0604030504040204" pitchFamily="34" charset="0"/>
              </a:rPr>
              <a:t>« La </a:t>
            </a:r>
            <a:r>
              <a:rPr lang="fr-FR" i="1" dirty="0">
                <a:latin typeface="Tahoma" panose="020B0604030504040204" pitchFamily="34" charset="0"/>
                <a:ea typeface="Tahoma" panose="020B0604030504040204" pitchFamily="34" charset="0"/>
                <a:cs typeface="Tahoma" panose="020B0604030504040204" pitchFamily="34" charset="0"/>
              </a:rPr>
              <a:t>décroissance est une </a:t>
            </a:r>
            <a:r>
              <a:rPr lang="fr-FR" b="1" i="1" dirty="0">
                <a:latin typeface="Tahoma" panose="020B0604030504040204" pitchFamily="34" charset="0"/>
                <a:ea typeface="Tahoma" panose="020B0604030504040204" pitchFamily="34" charset="0"/>
                <a:cs typeface="Tahoma" panose="020B0604030504040204" pitchFamily="34" charset="0"/>
              </a:rPr>
              <a:t>réduction planifiée </a:t>
            </a:r>
            <a:r>
              <a:rPr lang="fr-FR" i="1" dirty="0">
                <a:latin typeface="Tahoma" panose="020B0604030504040204" pitchFamily="34" charset="0"/>
                <a:ea typeface="Tahoma" panose="020B0604030504040204" pitchFamily="34" charset="0"/>
                <a:cs typeface="Tahoma" panose="020B0604030504040204" pitchFamily="34" charset="0"/>
              </a:rPr>
              <a:t>de </a:t>
            </a:r>
            <a:r>
              <a:rPr lang="fr-FR" b="1" i="1" dirty="0">
                <a:latin typeface="Tahoma" panose="020B0604030504040204" pitchFamily="34" charset="0"/>
                <a:ea typeface="Tahoma" panose="020B0604030504040204" pitchFamily="34" charset="0"/>
                <a:cs typeface="Tahoma" panose="020B0604030504040204" pitchFamily="34" charset="0"/>
              </a:rPr>
              <a:t>l’utilisation de l’énergie </a:t>
            </a:r>
            <a:r>
              <a:rPr lang="fr-FR" i="1" dirty="0">
                <a:latin typeface="Tahoma" panose="020B0604030504040204" pitchFamily="34" charset="0"/>
                <a:ea typeface="Tahoma" panose="020B0604030504040204" pitchFamily="34" charset="0"/>
                <a:cs typeface="Tahoma" panose="020B0604030504040204" pitchFamily="34" charset="0"/>
              </a:rPr>
              <a:t>et des ressources visant à </a:t>
            </a:r>
            <a:r>
              <a:rPr lang="fr-FR" b="1" i="1" dirty="0">
                <a:latin typeface="Tahoma" panose="020B0604030504040204" pitchFamily="34" charset="0"/>
                <a:ea typeface="Tahoma" panose="020B0604030504040204" pitchFamily="34" charset="0"/>
                <a:cs typeface="Tahoma" panose="020B0604030504040204" pitchFamily="34" charset="0"/>
              </a:rPr>
              <a:t>rétablir l’équilibre </a:t>
            </a:r>
            <a:r>
              <a:rPr lang="fr-FR" i="1" dirty="0">
                <a:latin typeface="Tahoma" panose="020B0604030504040204" pitchFamily="34" charset="0"/>
                <a:ea typeface="Tahoma" panose="020B0604030504040204" pitchFamily="34" charset="0"/>
                <a:cs typeface="Tahoma" panose="020B0604030504040204" pitchFamily="34" charset="0"/>
              </a:rPr>
              <a:t>entre l’économie et le monde du vivant, de manière à </a:t>
            </a:r>
            <a:r>
              <a:rPr lang="fr-FR" b="1" i="1" dirty="0">
                <a:latin typeface="Tahoma" panose="020B0604030504040204" pitchFamily="34" charset="0"/>
                <a:ea typeface="Tahoma" panose="020B0604030504040204" pitchFamily="34" charset="0"/>
                <a:cs typeface="Tahoma" panose="020B0604030504040204" pitchFamily="34" charset="0"/>
              </a:rPr>
              <a:t>réduire les inégalités</a:t>
            </a:r>
            <a:r>
              <a:rPr lang="fr-FR" i="1" dirty="0">
                <a:latin typeface="Tahoma" panose="020B0604030504040204" pitchFamily="34" charset="0"/>
                <a:ea typeface="Tahoma" panose="020B0604030504040204" pitchFamily="34" charset="0"/>
                <a:cs typeface="Tahoma" panose="020B0604030504040204" pitchFamily="34" charset="0"/>
              </a:rPr>
              <a:t> et à </a:t>
            </a:r>
            <a:r>
              <a:rPr lang="fr-FR" b="1" i="1" dirty="0">
                <a:latin typeface="Tahoma" panose="020B0604030504040204" pitchFamily="34" charset="0"/>
                <a:ea typeface="Tahoma" panose="020B0604030504040204" pitchFamily="34" charset="0"/>
                <a:cs typeface="Tahoma" panose="020B0604030504040204" pitchFamily="34" charset="0"/>
              </a:rPr>
              <a:t>améliorer le bien-être</a:t>
            </a:r>
            <a:r>
              <a:rPr lang="fr-FR" i="1" dirty="0">
                <a:latin typeface="Tahoma" panose="020B0604030504040204" pitchFamily="34" charset="0"/>
                <a:ea typeface="Tahoma" panose="020B0604030504040204" pitchFamily="34" charset="0"/>
                <a:cs typeface="Tahoma" panose="020B0604030504040204" pitchFamily="34" charset="0"/>
              </a:rPr>
              <a:t> de l’Homme</a:t>
            </a:r>
            <a:r>
              <a:rPr lang="fr-FR" i="1" dirty="0" smtClean="0">
                <a:latin typeface="Tahoma" panose="020B0604030504040204" pitchFamily="34" charset="0"/>
                <a:ea typeface="Tahoma" panose="020B0604030504040204" pitchFamily="34" charset="0"/>
                <a:cs typeface="Tahoma" panose="020B0604030504040204" pitchFamily="34" charset="0"/>
              </a:rPr>
              <a:t>. » </a:t>
            </a:r>
          </a:p>
          <a:p>
            <a:pPr algn="ctr">
              <a:lnSpc>
                <a:spcPct val="200000"/>
              </a:lnSpc>
            </a:pPr>
            <a:r>
              <a:rPr lang="fr-FR" i="1" dirty="0" err="1" smtClean="0">
                <a:latin typeface="Tahoma" panose="020B0604030504040204" pitchFamily="34" charset="0"/>
                <a:ea typeface="Tahoma" panose="020B0604030504040204" pitchFamily="34" charset="0"/>
                <a:cs typeface="Tahoma" panose="020B0604030504040204" pitchFamily="34" charset="0"/>
              </a:rPr>
              <a:t>Parrique</a:t>
            </a:r>
            <a:endParaRPr lang="en-GB" dirty="0">
              <a:latin typeface="Tahoma" panose="020B0604030504040204" pitchFamily="34" charset="0"/>
              <a:ea typeface="Tahoma" panose="020B0604030504040204" pitchFamily="34" charset="0"/>
              <a:cs typeface="Tahoma" panose="020B0604030504040204" pitchFamily="34" charset="0"/>
            </a:endParaRPr>
          </a:p>
        </p:txBody>
      </p:sp>
      <p:sp>
        <p:nvSpPr>
          <p:cNvPr id="6" name="Rectangle 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V. Vers quel modèle de société  ?</a:t>
            </a:r>
            <a:endParaRPr lang="fr-FR" sz="2000"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06210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a:stretch>
            <a:fillRect/>
          </a:stretch>
        </p:blipFill>
        <p:spPr>
          <a:xfrm>
            <a:off x="4297360" y="166914"/>
            <a:ext cx="7894640" cy="6691086"/>
          </a:xfrm>
          <a:prstGeom prst="rect">
            <a:avLst/>
          </a:prstGeom>
        </p:spPr>
      </p:pic>
      <p:sp>
        <p:nvSpPr>
          <p:cNvPr id="6" name="Rectangle à coins arrondis 5"/>
          <p:cNvSpPr/>
          <p:nvPr/>
        </p:nvSpPr>
        <p:spPr>
          <a:xfrm>
            <a:off x="6799943" y="754744"/>
            <a:ext cx="3302000" cy="812800"/>
          </a:xfrm>
          <a:prstGeom prst="roundRect">
            <a:avLst/>
          </a:prstGeom>
          <a:solidFill>
            <a:schemeClr val="accent1">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à coins arrondis 6"/>
          <p:cNvSpPr/>
          <p:nvPr/>
        </p:nvSpPr>
        <p:spPr>
          <a:xfrm>
            <a:off x="6734629" y="2474687"/>
            <a:ext cx="1074058" cy="812800"/>
          </a:xfrm>
          <a:prstGeom prst="roundRect">
            <a:avLst/>
          </a:prstGeom>
          <a:solidFill>
            <a:schemeClr val="accent1">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8" name="Rectangle à coins arrondis 7"/>
          <p:cNvSpPr/>
          <p:nvPr/>
        </p:nvSpPr>
        <p:spPr>
          <a:xfrm>
            <a:off x="6698342" y="5065487"/>
            <a:ext cx="2024743" cy="812800"/>
          </a:xfrm>
          <a:prstGeom prst="roundRect">
            <a:avLst/>
          </a:prstGeom>
          <a:solidFill>
            <a:schemeClr val="accent1">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0" name="Image 9"/>
          <p:cNvPicPr>
            <a:picLocks noChangeAspect="1"/>
          </p:cNvPicPr>
          <p:nvPr/>
        </p:nvPicPr>
        <p:blipFill rotWithShape="1">
          <a:blip r:embed="rId4"/>
          <a:srcRect b="50000"/>
          <a:stretch/>
        </p:blipFill>
        <p:spPr>
          <a:xfrm>
            <a:off x="963754" y="1428749"/>
            <a:ext cx="2233845" cy="2171701"/>
          </a:xfrm>
          <a:prstGeom prst="rect">
            <a:avLst/>
          </a:prstGeom>
        </p:spPr>
      </p:pic>
      <p:sp>
        <p:nvSpPr>
          <p:cNvPr id="11" name="Rectangle à coins arrondis 10"/>
          <p:cNvSpPr/>
          <p:nvPr/>
        </p:nvSpPr>
        <p:spPr>
          <a:xfrm>
            <a:off x="312964" y="3720192"/>
            <a:ext cx="3687536" cy="2242458"/>
          </a:xfrm>
          <a:prstGeom prst="roundRect">
            <a:avLst/>
          </a:prstGeom>
          <a:solidFill>
            <a:srgbClr val="ADB9CA">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b="1"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Prise en considération d’un ensemble de facteurs permettant d’avoir des </a:t>
            </a:r>
            <a:r>
              <a:rPr lang="fr-FR" sz="2200" b="1" u="sng"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estimations réalistes</a:t>
            </a:r>
            <a:endParaRPr lang="fr-FR" sz="2200" b="1" u="sng"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12926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1324139" y="1708809"/>
            <a:ext cx="1849838" cy="1815582"/>
          </a:xfrm>
          <a:prstGeom prst="rect">
            <a:avLst/>
          </a:prstGeom>
        </p:spPr>
      </p:pic>
      <p:sp>
        <p:nvSpPr>
          <p:cNvPr id="6" name="Rectangle à coins arrondis 5"/>
          <p:cNvSpPr/>
          <p:nvPr/>
        </p:nvSpPr>
        <p:spPr>
          <a:xfrm>
            <a:off x="427264" y="3682092"/>
            <a:ext cx="3287486" cy="1975758"/>
          </a:xfrm>
          <a:prstGeom prst="roundRect">
            <a:avLst/>
          </a:prstGeom>
          <a:solidFill>
            <a:srgbClr val="ADB9CA">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sz="2400" b="1" dirty="0" smtClean="0">
                <a:solidFill>
                  <a:srgbClr val="7030A0"/>
                </a:solidFill>
                <a:latin typeface="Tahoma" panose="020B0604030504040204" pitchFamily="34" charset="0"/>
                <a:ea typeface="Tahoma" panose="020B0604030504040204" pitchFamily="34" charset="0"/>
                <a:cs typeface="Tahoma" panose="020B0604030504040204" pitchFamily="34" charset="0"/>
              </a:rPr>
              <a:t>Plusieurs trajectoires </a:t>
            </a:r>
            <a:r>
              <a:rPr lang="fr-FR" sz="2400" b="1" dirty="0" smtClean="0">
                <a:solidFill>
                  <a:srgbClr val="44546A">
                    <a:lumMod val="50000"/>
                  </a:srgbClr>
                </a:solidFill>
                <a:latin typeface="Tahoma" panose="020B0604030504040204" pitchFamily="34" charset="0"/>
                <a:ea typeface="Tahoma" panose="020B0604030504040204" pitchFamily="34" charset="0"/>
                <a:cs typeface="Tahoma" panose="020B0604030504040204" pitchFamily="34" charset="0"/>
              </a:rPr>
              <a:t>de consommation finale d’électricité sont proposées</a:t>
            </a:r>
            <a:endParaRPr lang="fr-FR" sz="2400" b="1" dirty="0">
              <a:solidFill>
                <a:srgbClr val="44546A">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à coins arrondis 6"/>
          <p:cNvSpPr/>
          <p:nvPr/>
        </p:nvSpPr>
        <p:spPr>
          <a:xfrm>
            <a:off x="4923064" y="1434192"/>
            <a:ext cx="2506436" cy="794658"/>
          </a:xfrm>
          <a:prstGeom prst="roundRect">
            <a:avLst/>
          </a:prstGeom>
          <a:solidFill>
            <a:srgbClr val="00B0F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b="1" dirty="0" smtClean="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Référence</a:t>
            </a:r>
            <a:endParaRPr lang="fr-FR" b="1"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8" name="Rectangle à coins arrondis 7"/>
          <p:cNvSpPr/>
          <p:nvPr/>
        </p:nvSpPr>
        <p:spPr>
          <a:xfrm>
            <a:off x="4923064" y="3167742"/>
            <a:ext cx="2506436" cy="794658"/>
          </a:xfrm>
          <a:prstGeom prst="roundRect">
            <a:avLst/>
          </a:prstGeom>
          <a:solidFill>
            <a:schemeClr val="bg2">
              <a:lumMod val="50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b="1" dirty="0" smtClean="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Sobriété</a:t>
            </a:r>
            <a:endParaRPr lang="fr-FR" b="1"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ectangle à coins arrondis 8"/>
          <p:cNvSpPr/>
          <p:nvPr/>
        </p:nvSpPr>
        <p:spPr>
          <a:xfrm>
            <a:off x="4923064" y="4844142"/>
            <a:ext cx="2506436" cy="794658"/>
          </a:xfrm>
          <a:prstGeom prst="roundRect">
            <a:avLst/>
          </a:prstGeom>
          <a:solidFill>
            <a:srgbClr val="C4244A">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b="1" dirty="0" smtClean="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Réindustrialisation profonde</a:t>
            </a:r>
            <a:endParaRPr lang="fr-FR" b="1"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à coins arrondis 9"/>
          <p:cNvSpPr/>
          <p:nvPr/>
        </p:nvSpPr>
        <p:spPr>
          <a:xfrm>
            <a:off x="7780564" y="176892"/>
            <a:ext cx="4125686" cy="585108"/>
          </a:xfrm>
          <a:prstGeom prst="roundRect">
            <a:avLst/>
          </a:prstGeom>
          <a:solidFill>
            <a:schemeClr val="tx2">
              <a:lumMod val="75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b="1" dirty="0" smtClean="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Consommation finale électricité</a:t>
            </a:r>
            <a:endParaRPr lang="fr-FR" b="1"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2" name="Image 11"/>
          <p:cNvPicPr>
            <a:picLocks noChangeAspect="1"/>
          </p:cNvPicPr>
          <p:nvPr/>
        </p:nvPicPr>
        <p:blipFill>
          <a:blip r:embed="rId4"/>
          <a:stretch>
            <a:fillRect/>
          </a:stretch>
        </p:blipFill>
        <p:spPr>
          <a:xfrm>
            <a:off x="8067416" y="761851"/>
            <a:ext cx="3400684" cy="1953214"/>
          </a:xfrm>
          <a:prstGeom prst="rect">
            <a:avLst/>
          </a:prstGeom>
        </p:spPr>
      </p:pic>
      <p:pic>
        <p:nvPicPr>
          <p:cNvPr id="13" name="Image 12"/>
          <p:cNvPicPr>
            <a:picLocks noChangeAspect="1"/>
          </p:cNvPicPr>
          <p:nvPr/>
        </p:nvPicPr>
        <p:blipFill>
          <a:blip r:embed="rId5"/>
          <a:stretch>
            <a:fillRect/>
          </a:stretch>
        </p:blipFill>
        <p:spPr>
          <a:xfrm>
            <a:off x="8105508" y="2805004"/>
            <a:ext cx="3829584" cy="1552792"/>
          </a:xfrm>
          <a:prstGeom prst="rect">
            <a:avLst/>
          </a:prstGeom>
        </p:spPr>
      </p:pic>
      <p:pic>
        <p:nvPicPr>
          <p:cNvPr id="14" name="Image 13"/>
          <p:cNvPicPr>
            <a:picLocks noChangeAspect="1"/>
          </p:cNvPicPr>
          <p:nvPr/>
        </p:nvPicPr>
        <p:blipFill>
          <a:blip r:embed="rId6"/>
          <a:stretch>
            <a:fillRect/>
          </a:stretch>
        </p:blipFill>
        <p:spPr>
          <a:xfrm>
            <a:off x="8067402" y="4333645"/>
            <a:ext cx="3905795" cy="1648055"/>
          </a:xfrm>
          <a:prstGeom prst="rect">
            <a:avLst/>
          </a:prstGeom>
        </p:spPr>
      </p:pic>
      <p:pic>
        <p:nvPicPr>
          <p:cNvPr id="16" name="Image 15"/>
          <p:cNvPicPr>
            <a:picLocks noChangeAspect="1"/>
          </p:cNvPicPr>
          <p:nvPr/>
        </p:nvPicPr>
        <p:blipFill rotWithShape="1">
          <a:blip r:embed="rId7"/>
          <a:srcRect l="27568" t="5" b="1"/>
          <a:stretch/>
        </p:blipFill>
        <p:spPr>
          <a:xfrm>
            <a:off x="7949344" y="6115050"/>
            <a:ext cx="4052156" cy="609600"/>
          </a:xfrm>
          <a:prstGeom prst="rect">
            <a:avLst/>
          </a:prstGeom>
        </p:spPr>
      </p:pic>
      <p:sp>
        <p:nvSpPr>
          <p:cNvPr id="18" name="Ellipse 17"/>
          <p:cNvSpPr/>
          <p:nvPr/>
        </p:nvSpPr>
        <p:spPr>
          <a:xfrm>
            <a:off x="4476750" y="666750"/>
            <a:ext cx="3352800" cy="2184400"/>
          </a:xfrm>
          <a:prstGeom prst="ellipse">
            <a:avLst/>
          </a:prstGeom>
          <a:solidFill>
            <a:srgbClr val="FFC00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0098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3"/>
          <a:srcRect b="1586"/>
          <a:stretch/>
        </p:blipFill>
        <p:spPr>
          <a:xfrm rot="5400000">
            <a:off x="4892395" y="11551"/>
            <a:ext cx="892702" cy="1678634"/>
          </a:xfrm>
          <a:prstGeom prst="rect">
            <a:avLst/>
          </a:prstGeom>
        </p:spPr>
      </p:pic>
      <p:pic>
        <p:nvPicPr>
          <p:cNvPr id="3" name="Image 2"/>
          <p:cNvPicPr>
            <a:picLocks noChangeAspect="1"/>
          </p:cNvPicPr>
          <p:nvPr/>
        </p:nvPicPr>
        <p:blipFill rotWithShape="1">
          <a:blip r:embed="rId4"/>
          <a:srcRect l="5835"/>
          <a:stretch/>
        </p:blipFill>
        <p:spPr>
          <a:xfrm rot="5400000">
            <a:off x="4938918" y="1058278"/>
            <a:ext cx="744054" cy="1623031"/>
          </a:xfrm>
          <a:prstGeom prst="rect">
            <a:avLst/>
          </a:prstGeom>
        </p:spPr>
      </p:pic>
      <p:pic>
        <p:nvPicPr>
          <p:cNvPr id="11" name="Image 10"/>
          <p:cNvPicPr>
            <a:picLocks noChangeAspect="1"/>
          </p:cNvPicPr>
          <p:nvPr/>
        </p:nvPicPr>
        <p:blipFill rotWithShape="1">
          <a:blip r:embed="rId5"/>
          <a:srcRect l="6517"/>
          <a:stretch/>
        </p:blipFill>
        <p:spPr>
          <a:xfrm rot="5400000">
            <a:off x="4934040" y="2179208"/>
            <a:ext cx="769253" cy="1638475"/>
          </a:xfrm>
          <a:prstGeom prst="rect">
            <a:avLst/>
          </a:prstGeom>
        </p:spPr>
      </p:pic>
      <p:pic>
        <p:nvPicPr>
          <p:cNvPr id="12" name="Image 11"/>
          <p:cNvPicPr>
            <a:picLocks noChangeAspect="1"/>
          </p:cNvPicPr>
          <p:nvPr/>
        </p:nvPicPr>
        <p:blipFill>
          <a:blip r:embed="rId6"/>
          <a:stretch>
            <a:fillRect/>
          </a:stretch>
        </p:blipFill>
        <p:spPr>
          <a:xfrm rot="5400000">
            <a:off x="4950603" y="3189596"/>
            <a:ext cx="769214" cy="1671561"/>
          </a:xfrm>
          <a:prstGeom prst="rect">
            <a:avLst/>
          </a:prstGeom>
        </p:spPr>
      </p:pic>
      <p:pic>
        <p:nvPicPr>
          <p:cNvPr id="13" name="Image 12"/>
          <p:cNvPicPr>
            <a:picLocks noChangeAspect="1"/>
          </p:cNvPicPr>
          <p:nvPr/>
        </p:nvPicPr>
        <p:blipFill>
          <a:blip r:embed="rId7"/>
          <a:stretch>
            <a:fillRect/>
          </a:stretch>
        </p:blipFill>
        <p:spPr>
          <a:xfrm rot="5400000">
            <a:off x="4929777" y="4180184"/>
            <a:ext cx="801338" cy="1662034"/>
          </a:xfrm>
          <a:prstGeom prst="rect">
            <a:avLst/>
          </a:prstGeom>
        </p:spPr>
      </p:pic>
      <p:pic>
        <p:nvPicPr>
          <p:cNvPr id="14" name="Image 13"/>
          <p:cNvPicPr>
            <a:picLocks noChangeAspect="1"/>
          </p:cNvPicPr>
          <p:nvPr/>
        </p:nvPicPr>
        <p:blipFill>
          <a:blip r:embed="rId8"/>
          <a:stretch>
            <a:fillRect/>
          </a:stretch>
        </p:blipFill>
        <p:spPr>
          <a:xfrm rot="5400000">
            <a:off x="4937210" y="5160125"/>
            <a:ext cx="858593" cy="1763183"/>
          </a:xfrm>
          <a:prstGeom prst="rect">
            <a:avLst/>
          </a:prstGeom>
        </p:spPr>
      </p:pic>
      <p:cxnSp>
        <p:nvCxnSpPr>
          <p:cNvPr id="16" name="Connecteur droit 15"/>
          <p:cNvCxnSpPr/>
          <p:nvPr/>
        </p:nvCxnSpPr>
        <p:spPr>
          <a:xfrm flipV="1">
            <a:off x="4572001" y="3453493"/>
            <a:ext cx="7373256" cy="14513"/>
          </a:xfrm>
          <a:prstGeom prst="line">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18" name="Rectangle à coins arrondis 17"/>
          <p:cNvSpPr/>
          <p:nvPr/>
        </p:nvSpPr>
        <p:spPr>
          <a:xfrm>
            <a:off x="6262913" y="440872"/>
            <a:ext cx="5696858" cy="2759527"/>
          </a:xfrm>
          <a:prstGeom prst="roundRect">
            <a:avLst/>
          </a:prstGeom>
          <a:solidFill>
            <a:schemeClr val="tx2">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tx1"/>
                </a:solidFill>
                <a:latin typeface="Tahoma" panose="020B0604030504040204" pitchFamily="34" charset="0"/>
                <a:ea typeface="Tahoma" panose="020B0604030504040204" pitchFamily="34" charset="0"/>
                <a:cs typeface="Tahoma" panose="020B0604030504040204" pitchFamily="34" charset="0"/>
              </a:rPr>
              <a:t>Basés uniquement sur des </a:t>
            </a:r>
            <a:r>
              <a:rPr lang="fr-FR" b="1" dirty="0" smtClean="0">
                <a:solidFill>
                  <a:srgbClr val="0070C0"/>
                </a:solidFill>
                <a:latin typeface="Tahoma" panose="020B0604030504040204" pitchFamily="34" charset="0"/>
                <a:ea typeface="Tahoma" panose="020B0604030504040204" pitchFamily="34" charset="0"/>
                <a:cs typeface="Tahoma" panose="020B0604030504040204" pitchFamily="34" charset="0"/>
              </a:rPr>
              <a:t>énergies renouvelables</a:t>
            </a:r>
          </a:p>
          <a:p>
            <a:pPr algn="ctr"/>
            <a:endParaRPr lang="fr-FR" b="1" dirty="0" smtClean="0">
              <a:solidFill>
                <a:srgbClr val="0070C0"/>
              </a:solidFill>
              <a:latin typeface="Tahoma" panose="020B0604030504040204" pitchFamily="34" charset="0"/>
              <a:ea typeface="Tahoma" panose="020B0604030504040204" pitchFamily="34" charset="0"/>
              <a:cs typeface="Tahoma" panose="020B0604030504040204" pitchFamily="34" charset="0"/>
            </a:endParaRPr>
          </a:p>
          <a:p>
            <a:pPr algn="ctr"/>
            <a:endParaRPr lang="fr-FR" b="1" dirty="0">
              <a:solidFill>
                <a:srgbClr val="0070C0"/>
              </a:solidFill>
              <a:latin typeface="Tahoma" panose="020B0604030504040204" pitchFamily="34" charset="0"/>
              <a:ea typeface="Tahoma" panose="020B0604030504040204" pitchFamily="34" charset="0"/>
              <a:cs typeface="Tahoma" panose="020B0604030504040204" pitchFamily="34" charset="0"/>
            </a:endParaRPr>
          </a:p>
          <a:p>
            <a:pPr algn="ctr"/>
            <a:endParaRPr lang="fr-FR" b="1" dirty="0" smtClean="0">
              <a:solidFill>
                <a:srgbClr val="0070C0"/>
              </a:solidFill>
              <a:latin typeface="Tahoma" panose="020B0604030504040204" pitchFamily="34" charset="0"/>
              <a:ea typeface="Tahoma" panose="020B0604030504040204" pitchFamily="34" charset="0"/>
              <a:cs typeface="Tahoma" panose="020B0604030504040204" pitchFamily="34" charset="0"/>
            </a:endParaRPr>
          </a:p>
          <a:p>
            <a:pPr algn="ctr"/>
            <a:endParaRPr lang="en-GB"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à coins arrondis 18"/>
          <p:cNvSpPr/>
          <p:nvPr/>
        </p:nvSpPr>
        <p:spPr>
          <a:xfrm>
            <a:off x="6299199" y="3582308"/>
            <a:ext cx="5696858" cy="2837542"/>
          </a:xfrm>
          <a:prstGeom prst="roundRect">
            <a:avLst/>
          </a:prstGeom>
          <a:solidFill>
            <a:schemeClr val="accent6">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b="1" dirty="0" smtClean="0">
                <a:solidFill>
                  <a:schemeClr val="tx1"/>
                </a:solidFill>
                <a:latin typeface="Tahoma" panose="020B0604030504040204" pitchFamily="34" charset="0"/>
                <a:ea typeface="Tahoma" panose="020B0604030504040204" pitchFamily="34" charset="0"/>
                <a:cs typeface="Tahoma" panose="020B0604030504040204" pitchFamily="34" charset="0"/>
              </a:rPr>
              <a:t>Basés sur un mix : </a:t>
            </a:r>
            <a:r>
              <a:rPr lang="fr-FR" b="1" dirty="0" smtClean="0">
                <a:solidFill>
                  <a:srgbClr val="0070C0"/>
                </a:solidFill>
                <a:latin typeface="Tahoma" panose="020B0604030504040204" pitchFamily="34" charset="0"/>
                <a:ea typeface="Tahoma" panose="020B0604030504040204" pitchFamily="34" charset="0"/>
                <a:cs typeface="Tahoma" panose="020B0604030504040204" pitchFamily="34" charset="0"/>
              </a:rPr>
              <a:t>énergies renouvelables </a:t>
            </a:r>
            <a:r>
              <a:rPr lang="fr-FR" b="1"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FR" b="1"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nucléaire</a:t>
            </a:r>
          </a:p>
          <a:p>
            <a:pPr algn="ctr">
              <a:lnSpc>
                <a:spcPct val="150000"/>
              </a:lnSpc>
            </a:pPr>
            <a:endParaRPr lang="fr-FR" b="1"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endParaRPr>
          </a:p>
          <a:p>
            <a:pPr algn="ctr">
              <a:lnSpc>
                <a:spcPct val="150000"/>
              </a:lnSpc>
            </a:pPr>
            <a:endParaRPr lang="fr-FR" b="1"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endParaRPr>
          </a:p>
          <a:p>
            <a:pPr algn="ctr">
              <a:lnSpc>
                <a:spcPct val="150000"/>
              </a:lnSpc>
            </a:pPr>
            <a:endParaRPr lang="en-GB" b="1"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23" name="Image 22"/>
          <p:cNvPicPr>
            <a:picLocks noChangeAspect="1"/>
          </p:cNvPicPr>
          <p:nvPr/>
        </p:nvPicPr>
        <p:blipFill>
          <a:blip r:embed="rId9"/>
          <a:stretch>
            <a:fillRect/>
          </a:stretch>
        </p:blipFill>
        <p:spPr>
          <a:xfrm>
            <a:off x="6981371" y="4947836"/>
            <a:ext cx="1393371" cy="1311124"/>
          </a:xfrm>
          <a:prstGeom prst="rect">
            <a:avLst/>
          </a:prstGeom>
        </p:spPr>
      </p:pic>
      <p:pic>
        <p:nvPicPr>
          <p:cNvPr id="24" name="Image 23"/>
          <p:cNvPicPr>
            <a:picLocks noChangeAspect="1"/>
          </p:cNvPicPr>
          <p:nvPr/>
        </p:nvPicPr>
        <p:blipFill>
          <a:blip r:embed="rId9"/>
          <a:stretch>
            <a:fillRect/>
          </a:stretch>
        </p:blipFill>
        <p:spPr>
          <a:xfrm>
            <a:off x="8284134" y="1647861"/>
            <a:ext cx="1545665" cy="1454428"/>
          </a:xfrm>
          <a:prstGeom prst="rect">
            <a:avLst/>
          </a:prstGeom>
        </p:spPr>
      </p:pic>
      <p:pic>
        <p:nvPicPr>
          <p:cNvPr id="26" name="Image 25"/>
          <p:cNvPicPr>
            <a:picLocks noChangeAspect="1"/>
          </p:cNvPicPr>
          <p:nvPr/>
        </p:nvPicPr>
        <p:blipFill rotWithShape="1">
          <a:blip r:embed="rId10"/>
          <a:srcRect b="49747"/>
          <a:stretch/>
        </p:blipFill>
        <p:spPr>
          <a:xfrm>
            <a:off x="9977680" y="4922158"/>
            <a:ext cx="1308992" cy="1295412"/>
          </a:xfrm>
          <a:prstGeom prst="rect">
            <a:avLst/>
          </a:prstGeom>
        </p:spPr>
      </p:pic>
      <p:pic>
        <p:nvPicPr>
          <p:cNvPr id="28" name="Image 27"/>
          <p:cNvPicPr>
            <a:picLocks noChangeAspect="1"/>
          </p:cNvPicPr>
          <p:nvPr/>
        </p:nvPicPr>
        <p:blipFill rotWithShape="1">
          <a:blip r:embed="rId11"/>
          <a:srcRect l="5548" r="8676" b="18697"/>
          <a:stretch/>
        </p:blipFill>
        <p:spPr>
          <a:xfrm>
            <a:off x="1141157" y="1632615"/>
            <a:ext cx="1887793" cy="1972751"/>
          </a:xfrm>
          <a:prstGeom prst="rect">
            <a:avLst/>
          </a:prstGeom>
        </p:spPr>
      </p:pic>
      <p:sp>
        <p:nvSpPr>
          <p:cNvPr id="29" name="Rectangle à coins arrondis 28"/>
          <p:cNvSpPr/>
          <p:nvPr/>
        </p:nvSpPr>
        <p:spPr>
          <a:xfrm>
            <a:off x="179614" y="3624942"/>
            <a:ext cx="4087586" cy="2204358"/>
          </a:xfrm>
          <a:prstGeom prst="roundRect">
            <a:avLst/>
          </a:prstGeom>
          <a:solidFill>
            <a:srgbClr val="ADB9CA">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sz="2400" b="1" dirty="0">
                <a:solidFill>
                  <a:srgbClr val="44546A">
                    <a:lumMod val="50000"/>
                  </a:srgbClr>
                </a:solidFill>
                <a:latin typeface="Tahoma" panose="020B0604030504040204" pitchFamily="34" charset="0"/>
                <a:ea typeface="Tahoma" panose="020B0604030504040204" pitchFamily="34" charset="0"/>
                <a:cs typeface="Tahoma" panose="020B0604030504040204" pitchFamily="34" charset="0"/>
              </a:rPr>
              <a:t>Création de </a:t>
            </a:r>
            <a:r>
              <a:rPr lang="fr-FR" sz="2400" b="1" u="sng" dirty="0">
                <a:solidFill>
                  <a:srgbClr val="FF0000"/>
                </a:solidFill>
                <a:latin typeface="Tahoma" panose="020B0604030504040204" pitchFamily="34" charset="0"/>
                <a:ea typeface="Tahoma" panose="020B0604030504040204" pitchFamily="34" charset="0"/>
                <a:cs typeface="Tahoma" panose="020B0604030504040204" pitchFamily="34" charset="0"/>
              </a:rPr>
              <a:t>6 scénarios </a:t>
            </a:r>
            <a:r>
              <a:rPr lang="fr-FR" sz="2400" b="1" dirty="0">
                <a:solidFill>
                  <a:srgbClr val="44546A">
                    <a:lumMod val="50000"/>
                  </a:srgbClr>
                </a:solidFill>
                <a:latin typeface="Tahoma" panose="020B0604030504040204" pitchFamily="34" charset="0"/>
                <a:ea typeface="Tahoma" panose="020B0604030504040204" pitchFamily="34" charset="0"/>
                <a:cs typeface="Tahoma" panose="020B0604030504040204" pitchFamily="34" charset="0"/>
              </a:rPr>
              <a:t>permettant d’atteindre la neutralité carbone d’ici 2050 </a:t>
            </a:r>
          </a:p>
        </p:txBody>
      </p:sp>
    </p:spTree>
    <p:extLst>
      <p:ext uri="{BB962C8B-B14F-4D97-AF65-F5344CB8AC3E}">
        <p14:creationId xmlns:p14="http://schemas.microsoft.com/office/powerpoint/2010/main" val="371099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par>
                                <p:cTn id="21" presetID="10"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par>
                                <p:cTn id="24" presetID="10" presetClass="entr" presetSubtype="0"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3"/>
          <a:srcRect b="1586"/>
          <a:stretch/>
        </p:blipFill>
        <p:spPr>
          <a:xfrm rot="5400000">
            <a:off x="4892395" y="1783201"/>
            <a:ext cx="892702" cy="1678634"/>
          </a:xfrm>
          <a:prstGeom prst="rect">
            <a:avLst/>
          </a:prstGeom>
        </p:spPr>
      </p:pic>
      <p:pic>
        <p:nvPicPr>
          <p:cNvPr id="14" name="Image 13"/>
          <p:cNvPicPr>
            <a:picLocks noChangeAspect="1"/>
          </p:cNvPicPr>
          <p:nvPr/>
        </p:nvPicPr>
        <p:blipFill>
          <a:blip r:embed="rId4"/>
          <a:stretch>
            <a:fillRect/>
          </a:stretch>
        </p:blipFill>
        <p:spPr>
          <a:xfrm rot="5400000">
            <a:off x="4937210" y="3921875"/>
            <a:ext cx="858593" cy="1763183"/>
          </a:xfrm>
          <a:prstGeom prst="rect">
            <a:avLst/>
          </a:prstGeom>
        </p:spPr>
      </p:pic>
      <p:pic>
        <p:nvPicPr>
          <p:cNvPr id="5" name="Image 4"/>
          <p:cNvPicPr>
            <a:picLocks noChangeAspect="1"/>
          </p:cNvPicPr>
          <p:nvPr/>
        </p:nvPicPr>
        <p:blipFill>
          <a:blip r:embed="rId5"/>
          <a:stretch>
            <a:fillRect/>
          </a:stretch>
        </p:blipFill>
        <p:spPr>
          <a:xfrm>
            <a:off x="6323607" y="1906679"/>
            <a:ext cx="5868393" cy="1374457"/>
          </a:xfrm>
          <a:prstGeom prst="rect">
            <a:avLst/>
          </a:prstGeom>
        </p:spPr>
      </p:pic>
      <p:pic>
        <p:nvPicPr>
          <p:cNvPr id="6" name="Image 5"/>
          <p:cNvPicPr>
            <a:picLocks noChangeAspect="1"/>
          </p:cNvPicPr>
          <p:nvPr/>
        </p:nvPicPr>
        <p:blipFill>
          <a:blip r:embed="rId6"/>
          <a:stretch>
            <a:fillRect/>
          </a:stretch>
        </p:blipFill>
        <p:spPr>
          <a:xfrm>
            <a:off x="6329327" y="599719"/>
            <a:ext cx="5761073" cy="1294250"/>
          </a:xfrm>
          <a:prstGeom prst="rect">
            <a:avLst/>
          </a:prstGeom>
        </p:spPr>
      </p:pic>
      <p:pic>
        <p:nvPicPr>
          <p:cNvPr id="7" name="Image 6"/>
          <p:cNvPicPr>
            <a:picLocks noChangeAspect="1"/>
          </p:cNvPicPr>
          <p:nvPr/>
        </p:nvPicPr>
        <p:blipFill>
          <a:blip r:embed="rId7"/>
          <a:stretch>
            <a:fillRect/>
          </a:stretch>
        </p:blipFill>
        <p:spPr>
          <a:xfrm>
            <a:off x="6310197" y="3824140"/>
            <a:ext cx="5780203" cy="1517556"/>
          </a:xfrm>
          <a:prstGeom prst="rect">
            <a:avLst/>
          </a:prstGeom>
        </p:spPr>
      </p:pic>
      <p:sp>
        <p:nvSpPr>
          <p:cNvPr id="8" name="Rectangle à coins arrondis 7"/>
          <p:cNvSpPr/>
          <p:nvPr/>
        </p:nvSpPr>
        <p:spPr>
          <a:xfrm>
            <a:off x="6284686" y="1916793"/>
            <a:ext cx="5762171" cy="1378858"/>
          </a:xfrm>
          <a:prstGeom prst="roundRect">
            <a:avLst/>
          </a:prstGeom>
          <a:no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à coins arrondis 20"/>
          <p:cNvSpPr/>
          <p:nvPr/>
        </p:nvSpPr>
        <p:spPr>
          <a:xfrm>
            <a:off x="6277429" y="3864430"/>
            <a:ext cx="5762171" cy="1431470"/>
          </a:xfrm>
          <a:prstGeom prst="roundRect">
            <a:avLst/>
          </a:prstGeom>
          <a:no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Image 21"/>
          <p:cNvPicPr>
            <a:picLocks noChangeAspect="1"/>
          </p:cNvPicPr>
          <p:nvPr/>
        </p:nvPicPr>
        <p:blipFill rotWithShape="1">
          <a:blip r:embed="rId8"/>
          <a:srcRect l="5548" r="8676" b="18697"/>
          <a:stretch/>
        </p:blipFill>
        <p:spPr>
          <a:xfrm>
            <a:off x="1141157" y="1632615"/>
            <a:ext cx="1887793" cy="1972751"/>
          </a:xfrm>
          <a:prstGeom prst="rect">
            <a:avLst/>
          </a:prstGeom>
        </p:spPr>
      </p:pic>
      <p:sp>
        <p:nvSpPr>
          <p:cNvPr id="25" name="Rectangle à coins arrondis 24"/>
          <p:cNvSpPr/>
          <p:nvPr/>
        </p:nvSpPr>
        <p:spPr>
          <a:xfrm>
            <a:off x="179614" y="3624942"/>
            <a:ext cx="4087586" cy="2356758"/>
          </a:xfrm>
          <a:prstGeom prst="roundRect">
            <a:avLst/>
          </a:prstGeom>
          <a:solidFill>
            <a:srgbClr val="ADB9CA">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sz="2400" b="1" dirty="0" smtClean="0">
                <a:solidFill>
                  <a:srgbClr val="44546A">
                    <a:lumMod val="50000"/>
                  </a:srgbClr>
                </a:solidFill>
                <a:latin typeface="Tahoma" panose="020B0604030504040204" pitchFamily="34" charset="0"/>
                <a:ea typeface="Tahoma" panose="020B0604030504040204" pitchFamily="34" charset="0"/>
                <a:cs typeface="Tahoma" panose="020B0604030504040204" pitchFamily="34" charset="0"/>
              </a:rPr>
              <a:t>Différence de 2 scénarios : </a:t>
            </a:r>
          </a:p>
          <a:p>
            <a:pPr lvl="0" algn="ctr"/>
            <a:r>
              <a:rPr lang="fr-FR" sz="2400" b="1" dirty="0" smtClean="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100% renouvelables </a:t>
            </a:r>
          </a:p>
          <a:p>
            <a:pPr lvl="0" algn="ctr"/>
            <a:r>
              <a:rPr lang="fr-FR" sz="2400" b="1" dirty="0" smtClean="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VS.</a:t>
            </a:r>
          </a:p>
          <a:p>
            <a:pPr lvl="0" algn="ctr"/>
            <a:r>
              <a:rPr lang="fr-FR" sz="2400" b="1" dirty="0" smtClean="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fr-FR"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50% renouvelables &amp; 50% nucléaire</a:t>
            </a:r>
            <a:endParaRPr lang="fr-FR"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endParaRPr>
          </a:p>
        </p:txBody>
      </p:sp>
      <p:cxnSp>
        <p:nvCxnSpPr>
          <p:cNvPr id="17" name="Connecteur droit avec flèche 16"/>
          <p:cNvCxnSpPr/>
          <p:nvPr/>
        </p:nvCxnSpPr>
        <p:spPr>
          <a:xfrm>
            <a:off x="8220075" y="3343275"/>
            <a:ext cx="0" cy="428625"/>
          </a:xfrm>
          <a:prstGeom prst="straightConnector1">
            <a:avLst/>
          </a:prstGeom>
          <a:ln w="28575">
            <a:solidFill>
              <a:schemeClr val="bg2">
                <a:lumMod val="2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ZoneTexte 19"/>
          <p:cNvSpPr txBox="1"/>
          <p:nvPr/>
        </p:nvSpPr>
        <p:spPr>
          <a:xfrm>
            <a:off x="7620000" y="3357562"/>
            <a:ext cx="581025" cy="338554"/>
          </a:xfrm>
          <a:prstGeom prst="rect">
            <a:avLst/>
          </a:prstGeom>
          <a:noFill/>
        </p:spPr>
        <p:txBody>
          <a:bodyPr wrap="square" rtlCol="0">
            <a:spAutoFit/>
          </a:bodyPr>
          <a:lstStyle/>
          <a:p>
            <a:pPr algn="ctr"/>
            <a:r>
              <a:rPr lang="fr-FR" sz="1600" b="1" dirty="0">
                <a:solidFill>
                  <a:schemeClr val="bg1">
                    <a:lumMod val="50000"/>
                  </a:schemeClr>
                </a:solidFill>
              </a:rPr>
              <a:t>-</a:t>
            </a:r>
            <a:r>
              <a:rPr lang="fr-FR" sz="1600" b="1" dirty="0" smtClean="0">
                <a:solidFill>
                  <a:schemeClr val="bg1">
                    <a:lumMod val="50000"/>
                  </a:schemeClr>
                </a:solidFill>
              </a:rPr>
              <a:t>138</a:t>
            </a:r>
            <a:endParaRPr lang="en-GB" sz="1600" b="1" dirty="0">
              <a:solidFill>
                <a:schemeClr val="bg1">
                  <a:lumMod val="50000"/>
                </a:schemeClr>
              </a:solidFill>
            </a:endParaRPr>
          </a:p>
        </p:txBody>
      </p:sp>
      <p:cxnSp>
        <p:nvCxnSpPr>
          <p:cNvPr id="29" name="Connecteur droit avec flèche 28"/>
          <p:cNvCxnSpPr/>
          <p:nvPr/>
        </p:nvCxnSpPr>
        <p:spPr>
          <a:xfrm>
            <a:off x="8982075" y="3333750"/>
            <a:ext cx="0" cy="428625"/>
          </a:xfrm>
          <a:prstGeom prst="straightConnector1">
            <a:avLst/>
          </a:prstGeom>
          <a:ln w="28575">
            <a:solidFill>
              <a:schemeClr val="bg2">
                <a:lumMod val="2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ZoneTexte 29"/>
          <p:cNvSpPr txBox="1"/>
          <p:nvPr/>
        </p:nvSpPr>
        <p:spPr>
          <a:xfrm>
            <a:off x="8382000" y="3357562"/>
            <a:ext cx="581025" cy="338554"/>
          </a:xfrm>
          <a:prstGeom prst="rect">
            <a:avLst/>
          </a:prstGeom>
          <a:noFill/>
        </p:spPr>
        <p:txBody>
          <a:bodyPr wrap="square" rtlCol="0">
            <a:spAutoFit/>
          </a:bodyPr>
          <a:lstStyle/>
          <a:p>
            <a:pPr algn="ctr"/>
            <a:r>
              <a:rPr lang="fr-FR" sz="1600" b="1" dirty="0" smtClean="0">
                <a:solidFill>
                  <a:schemeClr val="bg1">
                    <a:lumMod val="50000"/>
                  </a:schemeClr>
                </a:solidFill>
              </a:rPr>
              <a:t>-30</a:t>
            </a:r>
            <a:endParaRPr lang="en-GB" sz="1600" b="1" dirty="0">
              <a:solidFill>
                <a:schemeClr val="bg1">
                  <a:lumMod val="50000"/>
                </a:schemeClr>
              </a:solidFill>
            </a:endParaRPr>
          </a:p>
        </p:txBody>
      </p:sp>
      <p:cxnSp>
        <p:nvCxnSpPr>
          <p:cNvPr id="31" name="Connecteur droit avec flèche 30"/>
          <p:cNvCxnSpPr/>
          <p:nvPr/>
        </p:nvCxnSpPr>
        <p:spPr>
          <a:xfrm>
            <a:off x="9629775" y="3333750"/>
            <a:ext cx="0" cy="428625"/>
          </a:xfrm>
          <a:prstGeom prst="straightConnector1">
            <a:avLst/>
          </a:prstGeom>
          <a:ln w="28575">
            <a:solidFill>
              <a:schemeClr val="bg2">
                <a:lumMod val="2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ZoneTexte 31"/>
          <p:cNvSpPr txBox="1"/>
          <p:nvPr/>
        </p:nvSpPr>
        <p:spPr>
          <a:xfrm>
            <a:off x="9029700" y="3357562"/>
            <a:ext cx="581025" cy="338554"/>
          </a:xfrm>
          <a:prstGeom prst="rect">
            <a:avLst/>
          </a:prstGeom>
          <a:noFill/>
        </p:spPr>
        <p:txBody>
          <a:bodyPr wrap="square" rtlCol="0">
            <a:spAutoFit/>
          </a:bodyPr>
          <a:lstStyle/>
          <a:p>
            <a:pPr algn="ctr"/>
            <a:r>
              <a:rPr lang="fr-FR" sz="1600" b="1" dirty="0" smtClean="0">
                <a:solidFill>
                  <a:schemeClr val="bg1">
                    <a:lumMod val="50000"/>
                  </a:schemeClr>
                </a:solidFill>
              </a:rPr>
              <a:t>-42</a:t>
            </a:r>
            <a:endParaRPr lang="en-GB" sz="1600" b="1" dirty="0">
              <a:solidFill>
                <a:schemeClr val="bg1">
                  <a:lumMod val="50000"/>
                </a:schemeClr>
              </a:solidFill>
            </a:endParaRPr>
          </a:p>
        </p:txBody>
      </p:sp>
      <p:cxnSp>
        <p:nvCxnSpPr>
          <p:cNvPr id="33" name="Connecteur droit avec flèche 32"/>
          <p:cNvCxnSpPr/>
          <p:nvPr/>
        </p:nvCxnSpPr>
        <p:spPr>
          <a:xfrm>
            <a:off x="10296525" y="3343275"/>
            <a:ext cx="0" cy="428625"/>
          </a:xfrm>
          <a:prstGeom prst="straightConnector1">
            <a:avLst/>
          </a:prstGeom>
          <a:ln w="28575">
            <a:solidFill>
              <a:schemeClr val="bg2">
                <a:lumMod val="2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ZoneTexte 33"/>
          <p:cNvSpPr txBox="1"/>
          <p:nvPr/>
        </p:nvSpPr>
        <p:spPr>
          <a:xfrm>
            <a:off x="9696450" y="3357562"/>
            <a:ext cx="581025" cy="338554"/>
          </a:xfrm>
          <a:prstGeom prst="rect">
            <a:avLst/>
          </a:prstGeom>
          <a:noFill/>
        </p:spPr>
        <p:txBody>
          <a:bodyPr wrap="square" rtlCol="0">
            <a:spAutoFit/>
          </a:bodyPr>
          <a:lstStyle/>
          <a:p>
            <a:pPr algn="ctr"/>
            <a:r>
              <a:rPr lang="fr-FR" sz="1600" b="1" dirty="0" smtClean="0">
                <a:solidFill>
                  <a:schemeClr val="bg1">
                    <a:lumMod val="50000"/>
                  </a:schemeClr>
                </a:solidFill>
              </a:rPr>
              <a:t>+24</a:t>
            </a:r>
            <a:endParaRPr lang="en-GB" sz="1600" b="1" dirty="0">
              <a:solidFill>
                <a:schemeClr val="bg1">
                  <a:lumMod val="50000"/>
                </a:schemeClr>
              </a:solidFill>
            </a:endParaRPr>
          </a:p>
        </p:txBody>
      </p:sp>
      <p:cxnSp>
        <p:nvCxnSpPr>
          <p:cNvPr id="35" name="Connecteur droit avec flèche 34"/>
          <p:cNvCxnSpPr/>
          <p:nvPr/>
        </p:nvCxnSpPr>
        <p:spPr>
          <a:xfrm>
            <a:off x="10972800" y="3333750"/>
            <a:ext cx="0" cy="428625"/>
          </a:xfrm>
          <a:prstGeom prst="straightConnector1">
            <a:avLst/>
          </a:prstGeom>
          <a:ln w="28575">
            <a:solidFill>
              <a:schemeClr val="bg2">
                <a:lumMod val="2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6" name="ZoneTexte 35"/>
          <p:cNvSpPr txBox="1"/>
          <p:nvPr/>
        </p:nvSpPr>
        <p:spPr>
          <a:xfrm>
            <a:off x="10372725" y="3357562"/>
            <a:ext cx="581025" cy="338554"/>
          </a:xfrm>
          <a:prstGeom prst="rect">
            <a:avLst/>
          </a:prstGeom>
          <a:noFill/>
        </p:spPr>
        <p:txBody>
          <a:bodyPr wrap="square" rtlCol="0">
            <a:spAutoFit/>
          </a:bodyPr>
          <a:lstStyle/>
          <a:p>
            <a:pPr algn="ctr"/>
            <a:r>
              <a:rPr lang="fr-FR" sz="1600" b="1" dirty="0" smtClean="0">
                <a:solidFill>
                  <a:schemeClr val="bg1">
                    <a:lumMod val="50000"/>
                  </a:schemeClr>
                </a:solidFill>
              </a:rPr>
              <a:t>+27</a:t>
            </a:r>
            <a:endParaRPr lang="en-GB" sz="1600" b="1" dirty="0">
              <a:solidFill>
                <a:schemeClr val="bg1">
                  <a:lumMod val="50000"/>
                </a:schemeClr>
              </a:solidFill>
            </a:endParaRPr>
          </a:p>
        </p:txBody>
      </p:sp>
    </p:spTree>
    <p:extLst>
      <p:ext uri="{BB962C8B-B14F-4D97-AF65-F5344CB8AC3E}">
        <p14:creationId xmlns:p14="http://schemas.microsoft.com/office/powerpoint/2010/main" val="831398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childTnLst>
                                </p:cTn>
                              </p:par>
                              <p:par>
                                <p:cTn id="29" presetID="10"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par>
                                <p:cTn id="35" presetID="10" presetClass="entr" presetSubtype="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500"/>
                                        <p:tgtEl>
                                          <p:spTgt spid="34"/>
                                        </p:tgtEl>
                                      </p:cBhvr>
                                    </p:animEffect>
                                  </p:childTnLst>
                                </p:cTn>
                              </p:par>
                              <p:par>
                                <p:cTn id="41" presetID="10" presetClass="entr" presetSubtype="0" fill="hold" nodeType="with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500"/>
                                        <p:tgtEl>
                                          <p:spTgt spid="3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1" grpId="0" animBg="1"/>
      <p:bldP spid="20" grpId="0"/>
      <p:bldP spid="30" grpId="0"/>
      <p:bldP spid="32" grpId="0"/>
      <p:bldP spid="34" grpId="0"/>
      <p:bldP spid="3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srcRect l="5548" r="8676" b="18697"/>
          <a:stretch/>
        </p:blipFill>
        <p:spPr>
          <a:xfrm>
            <a:off x="0" y="965865"/>
            <a:ext cx="1887793" cy="1972751"/>
          </a:xfrm>
          <a:prstGeom prst="rect">
            <a:avLst/>
          </a:prstGeom>
        </p:spPr>
      </p:pic>
      <p:sp>
        <p:nvSpPr>
          <p:cNvPr id="5" name="Rectangle à coins arrondis 4"/>
          <p:cNvSpPr/>
          <p:nvPr/>
        </p:nvSpPr>
        <p:spPr>
          <a:xfrm>
            <a:off x="1905000" y="1453242"/>
            <a:ext cx="10115550" cy="1181101"/>
          </a:xfrm>
          <a:prstGeom prst="roundRect">
            <a:avLst/>
          </a:prstGeom>
          <a:solidFill>
            <a:schemeClr val="accent1">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2400" b="1"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Est-il possible d’avoir un système électrique tout renouvelable ou bien basée à moitié sur du nouveau nucléaire d’ici 2050?</a:t>
            </a:r>
            <a:endParaRPr lang="fr-FR" sz="2400" b="1"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6" name="Image 5"/>
          <p:cNvPicPr>
            <a:picLocks noChangeAspect="1"/>
          </p:cNvPicPr>
          <p:nvPr/>
        </p:nvPicPr>
        <p:blipFill rotWithShape="1">
          <a:blip r:embed="rId3"/>
          <a:srcRect l="17717" t="6566" r="16141" b="14646"/>
          <a:stretch/>
        </p:blipFill>
        <p:spPr>
          <a:xfrm>
            <a:off x="4586515" y="3056165"/>
            <a:ext cx="3555999" cy="3301998"/>
          </a:xfrm>
          <a:prstGeom prst="rect">
            <a:avLst/>
          </a:prstGeom>
        </p:spPr>
      </p:pic>
    </p:spTree>
    <p:extLst>
      <p:ext uri="{BB962C8B-B14F-4D97-AF65-F5344CB8AC3E}">
        <p14:creationId xmlns:p14="http://schemas.microsoft.com/office/powerpoint/2010/main" val="2197466072"/>
      </p:ext>
    </p:extLst>
  </p:cSld>
  <p:clrMapOvr>
    <a:masterClrMapping/>
  </p:clrMapOvr>
  <p:transition spd="slow">
    <p:push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2452107" y="1066690"/>
            <a:ext cx="6425193" cy="5615604"/>
          </a:xfrm>
          <a:prstGeom prst="rect">
            <a:avLst/>
          </a:prstGeom>
        </p:spPr>
      </p:pic>
      <p:pic>
        <p:nvPicPr>
          <p:cNvPr id="5" name="Image 4"/>
          <p:cNvPicPr>
            <a:picLocks noChangeAspect="1"/>
          </p:cNvPicPr>
          <p:nvPr/>
        </p:nvPicPr>
        <p:blipFill rotWithShape="1">
          <a:blip r:embed="rId3"/>
          <a:srcRect t="-1" r="50615" b="59695"/>
          <a:stretch/>
        </p:blipFill>
        <p:spPr>
          <a:xfrm>
            <a:off x="8794952" y="5734050"/>
            <a:ext cx="1019624" cy="1104900"/>
          </a:xfrm>
          <a:prstGeom prst="rect">
            <a:avLst/>
          </a:prstGeom>
        </p:spPr>
      </p:pic>
      <p:pic>
        <p:nvPicPr>
          <p:cNvPr id="6" name="Image 5"/>
          <p:cNvPicPr>
            <a:picLocks noChangeAspect="1"/>
          </p:cNvPicPr>
          <p:nvPr/>
        </p:nvPicPr>
        <p:blipFill>
          <a:blip r:embed="rId4"/>
          <a:stretch>
            <a:fillRect/>
          </a:stretch>
        </p:blipFill>
        <p:spPr>
          <a:xfrm>
            <a:off x="569608" y="1866900"/>
            <a:ext cx="1781560" cy="1676400"/>
          </a:xfrm>
          <a:prstGeom prst="rect">
            <a:avLst/>
          </a:prstGeom>
        </p:spPr>
      </p:pic>
      <p:pic>
        <p:nvPicPr>
          <p:cNvPr id="7" name="Image 6"/>
          <p:cNvPicPr>
            <a:picLocks noChangeAspect="1"/>
          </p:cNvPicPr>
          <p:nvPr/>
        </p:nvPicPr>
        <p:blipFill rotWithShape="1">
          <a:blip r:embed="rId5"/>
          <a:srcRect b="49747"/>
          <a:stretch/>
        </p:blipFill>
        <p:spPr>
          <a:xfrm>
            <a:off x="400050" y="4448363"/>
            <a:ext cx="1943101" cy="1922943"/>
          </a:xfrm>
          <a:prstGeom prst="rect">
            <a:avLst/>
          </a:prstGeom>
        </p:spPr>
      </p:pic>
      <p:sp>
        <p:nvSpPr>
          <p:cNvPr id="9" name="Rectangle 8"/>
          <p:cNvSpPr/>
          <p:nvPr/>
        </p:nvSpPr>
        <p:spPr>
          <a:xfrm>
            <a:off x="1866900" y="266700"/>
            <a:ext cx="7867650" cy="769441"/>
          </a:xfrm>
          <a:prstGeom prst="rect">
            <a:avLst/>
          </a:prstGeom>
        </p:spPr>
        <p:txBody>
          <a:bodyPr wrap="square">
            <a:spAutoFit/>
          </a:bodyPr>
          <a:lstStyle/>
          <a:p>
            <a:pPr algn="ctr"/>
            <a:r>
              <a:rPr lang="fr-FR" sz="2200" u="sng"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Prérequis technologiques et industriels associés aux différents scénarios et incertitudes</a:t>
            </a:r>
            <a:endParaRPr lang="en-GB" sz="2200" u="sng"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2" name="ZoneTexte 11"/>
          <p:cNvSpPr txBox="1"/>
          <p:nvPr/>
        </p:nvSpPr>
        <p:spPr>
          <a:xfrm>
            <a:off x="8820150" y="4552950"/>
            <a:ext cx="3371850" cy="1200329"/>
          </a:xfrm>
          <a:prstGeom prst="rect">
            <a:avLst/>
          </a:prstGeom>
          <a:noFill/>
        </p:spPr>
        <p:txBody>
          <a:bodyPr wrap="square" rtlCol="0">
            <a:spAutoFit/>
          </a:bodyPr>
          <a:lstStyle/>
          <a:p>
            <a:pPr marL="285750" indent="-285750">
              <a:buFont typeface="Arial" panose="020B0604020202020204" pitchFamily="34" charset="0"/>
              <a:buChar char="•"/>
            </a:pPr>
            <a:r>
              <a:rPr lang="fr-FR" dirty="0" smtClean="0"/>
              <a:t>Prolonger les réacteurs actuels </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smtClean="0"/>
              <a:t>Construire rapidement des nouveaux réacteurs</a:t>
            </a:r>
            <a:endParaRPr lang="en-GB" dirty="0"/>
          </a:p>
        </p:txBody>
      </p:sp>
      <p:sp>
        <p:nvSpPr>
          <p:cNvPr id="13" name="ZoneTexte 12"/>
          <p:cNvSpPr txBox="1"/>
          <p:nvPr/>
        </p:nvSpPr>
        <p:spPr>
          <a:xfrm>
            <a:off x="8820150" y="1790700"/>
            <a:ext cx="3371850" cy="2308324"/>
          </a:xfrm>
          <a:prstGeom prst="rect">
            <a:avLst/>
          </a:prstGeom>
          <a:noFill/>
        </p:spPr>
        <p:txBody>
          <a:bodyPr wrap="square" rtlCol="0">
            <a:spAutoFit/>
          </a:bodyPr>
          <a:lstStyle/>
          <a:p>
            <a:pPr marL="285750" indent="-285750">
              <a:buFont typeface="Arial" panose="020B0604020202020204" pitchFamily="34" charset="0"/>
              <a:buChar char="•"/>
            </a:pPr>
            <a:r>
              <a:rPr lang="fr-FR" dirty="0" smtClean="0"/>
              <a:t>Accentuer fortement le déploiement des ENR</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smtClean="0"/>
              <a:t>Avoir des stockages efficients de l’électricité </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smtClean="0"/>
              <a:t>Reconfigurer les réseaux électriques</a:t>
            </a:r>
            <a:endParaRPr lang="en-GB" dirty="0"/>
          </a:p>
        </p:txBody>
      </p:sp>
      <p:sp>
        <p:nvSpPr>
          <p:cNvPr id="14" name="ZoneTexte 13"/>
          <p:cNvSpPr txBox="1"/>
          <p:nvPr/>
        </p:nvSpPr>
        <p:spPr>
          <a:xfrm>
            <a:off x="8934450" y="4305300"/>
            <a:ext cx="3257550" cy="369332"/>
          </a:xfrm>
          <a:prstGeom prst="rect">
            <a:avLst/>
          </a:prstGeom>
          <a:noFill/>
        </p:spPr>
        <p:txBody>
          <a:bodyPr wrap="square" rtlCol="0">
            <a:spAutoFit/>
          </a:bodyPr>
          <a:lstStyle/>
          <a:p>
            <a:r>
              <a:rPr lang="fr-FR" dirty="0" smtClean="0"/>
              <a:t>----------------------------------------</a:t>
            </a:r>
            <a:endParaRPr lang="en-GB" dirty="0"/>
          </a:p>
        </p:txBody>
      </p:sp>
      <p:sp>
        <p:nvSpPr>
          <p:cNvPr id="15" name="Ellipse 14"/>
          <p:cNvSpPr/>
          <p:nvPr/>
        </p:nvSpPr>
        <p:spPr>
          <a:xfrm>
            <a:off x="209550" y="1524000"/>
            <a:ext cx="2266950" cy="2184400"/>
          </a:xfrm>
          <a:prstGeom prst="ellipse">
            <a:avLst/>
          </a:prstGeom>
          <a:solidFill>
            <a:schemeClr val="accent1">
              <a:lumMod val="75000"/>
              <a:alpha val="3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67455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3094101" y="0"/>
            <a:ext cx="4773550" cy="6858000"/>
          </a:xfrm>
          <a:prstGeom prst="rect">
            <a:avLst/>
          </a:prstGeom>
        </p:spPr>
      </p:pic>
      <p:pic>
        <p:nvPicPr>
          <p:cNvPr id="5" name="Image 4"/>
          <p:cNvPicPr>
            <a:picLocks noChangeAspect="1"/>
          </p:cNvPicPr>
          <p:nvPr/>
        </p:nvPicPr>
        <p:blipFill>
          <a:blip r:embed="rId4"/>
          <a:stretch>
            <a:fillRect/>
          </a:stretch>
        </p:blipFill>
        <p:spPr>
          <a:xfrm>
            <a:off x="1762004" y="4552716"/>
            <a:ext cx="1191937" cy="2305284"/>
          </a:xfrm>
          <a:prstGeom prst="rect">
            <a:avLst/>
          </a:prstGeom>
        </p:spPr>
      </p:pic>
      <p:sp>
        <p:nvSpPr>
          <p:cNvPr id="6" name="Rectangle 5"/>
          <p:cNvSpPr/>
          <p:nvPr/>
        </p:nvSpPr>
        <p:spPr>
          <a:xfrm>
            <a:off x="0" y="2036118"/>
            <a:ext cx="2800350" cy="2062103"/>
          </a:xfrm>
          <a:prstGeom prst="rect">
            <a:avLst/>
          </a:prstGeom>
          <a:solidFill>
            <a:schemeClr val="bg1"/>
          </a:solidFill>
          <a:ln>
            <a:solidFill>
              <a:schemeClr val="tx2">
                <a:lumMod val="75000"/>
              </a:schemeClr>
            </a:solidFill>
          </a:ln>
        </p:spPr>
        <p:txBody>
          <a:bodyPr wrap="square">
            <a:spAutoFit/>
          </a:bodyPr>
          <a:lstStyle/>
          <a:p>
            <a:pPr algn="ctr"/>
            <a:r>
              <a:rPr lang="fr-FR" sz="1600" b="1" smtClean="0">
                <a:solidFill>
                  <a:srgbClr val="0033B3"/>
                </a:solidFill>
                <a:latin typeface="Verdana-Bold"/>
              </a:rPr>
              <a:t>Rythmes nécessaires pour atteindre une part de 50% de renouvelables dans le mix en 2050 (trajectoire de consommation de référence) en supposant une trajectoire haute sur le nucléaire</a:t>
            </a:r>
            <a:endParaRPr lang="en-GB" sz="1600" dirty="0"/>
          </a:p>
        </p:txBody>
      </p:sp>
      <p:sp>
        <p:nvSpPr>
          <p:cNvPr id="7" name="Rectangle 6"/>
          <p:cNvSpPr/>
          <p:nvPr/>
        </p:nvSpPr>
        <p:spPr>
          <a:xfrm>
            <a:off x="7707229" y="1278522"/>
            <a:ext cx="4484771" cy="584775"/>
          </a:xfrm>
          <a:prstGeom prst="rect">
            <a:avLst/>
          </a:prstGeom>
          <a:solidFill>
            <a:schemeClr val="bg1"/>
          </a:solidFill>
          <a:ln>
            <a:solidFill>
              <a:srgbClr val="00B0F0"/>
            </a:solidFill>
          </a:ln>
        </p:spPr>
        <p:txBody>
          <a:bodyPr wrap="square">
            <a:spAutoFit/>
          </a:bodyPr>
          <a:lstStyle/>
          <a:p>
            <a:pPr algn="ctr"/>
            <a:r>
              <a:rPr lang="fr-FR" sz="1600" b="1" dirty="0" smtClean="0">
                <a:solidFill>
                  <a:srgbClr val="0070C0"/>
                </a:solidFill>
                <a:latin typeface="Verdana-Bold"/>
              </a:rPr>
              <a:t>Rythmes</a:t>
            </a:r>
            <a:r>
              <a:rPr lang="en-GB" sz="1600" b="1" dirty="0" smtClean="0">
                <a:solidFill>
                  <a:srgbClr val="0070C0"/>
                </a:solidFill>
                <a:latin typeface="Verdana-Bold"/>
              </a:rPr>
              <a:t> </a:t>
            </a:r>
            <a:r>
              <a:rPr lang="fr-FR" sz="1600" b="1" dirty="0" smtClean="0">
                <a:solidFill>
                  <a:srgbClr val="0070C0"/>
                </a:solidFill>
                <a:latin typeface="Verdana-Bold"/>
              </a:rPr>
              <a:t>nécessaires</a:t>
            </a:r>
            <a:r>
              <a:rPr lang="en-GB" sz="1600" b="1" dirty="0" smtClean="0">
                <a:solidFill>
                  <a:srgbClr val="0070C0"/>
                </a:solidFill>
                <a:latin typeface="Verdana-Bold"/>
              </a:rPr>
              <a:t> </a:t>
            </a:r>
            <a:r>
              <a:rPr lang="en-GB" sz="1600" b="1" dirty="0">
                <a:solidFill>
                  <a:srgbClr val="0070C0"/>
                </a:solidFill>
                <a:latin typeface="Verdana-Bold"/>
              </a:rPr>
              <a:t>pour </a:t>
            </a:r>
            <a:r>
              <a:rPr lang="fr-FR" sz="1600" b="1" dirty="0" smtClean="0">
                <a:solidFill>
                  <a:srgbClr val="0070C0"/>
                </a:solidFill>
                <a:latin typeface="Verdana-Bold"/>
              </a:rPr>
              <a:t>atteindre</a:t>
            </a:r>
            <a:r>
              <a:rPr lang="en-GB" sz="1600" b="1" dirty="0" smtClean="0">
                <a:solidFill>
                  <a:srgbClr val="0070C0"/>
                </a:solidFill>
                <a:latin typeface="Verdana-Bold"/>
              </a:rPr>
              <a:t> </a:t>
            </a:r>
            <a:r>
              <a:rPr lang="fr-FR" sz="1600" b="1" dirty="0" smtClean="0">
                <a:solidFill>
                  <a:srgbClr val="0070C0"/>
                </a:solidFill>
                <a:latin typeface="Verdana-Bold"/>
              </a:rPr>
              <a:t>100</a:t>
            </a:r>
            <a:r>
              <a:rPr lang="fr-FR" sz="1600" b="1" dirty="0">
                <a:solidFill>
                  <a:srgbClr val="0070C0"/>
                </a:solidFill>
                <a:latin typeface="Verdana-Bold"/>
              </a:rPr>
              <a:t>% d’énergies renouvelables en 2050</a:t>
            </a:r>
            <a:endParaRPr lang="en-GB" sz="1600" dirty="0">
              <a:solidFill>
                <a:srgbClr val="0070C0"/>
              </a:solidFill>
            </a:endParaRPr>
          </a:p>
        </p:txBody>
      </p:sp>
      <p:cxnSp>
        <p:nvCxnSpPr>
          <p:cNvPr id="9" name="Connecteur droit 8"/>
          <p:cNvCxnSpPr/>
          <p:nvPr/>
        </p:nvCxnSpPr>
        <p:spPr>
          <a:xfrm>
            <a:off x="2800350" y="2038350"/>
            <a:ext cx="1123950" cy="133350"/>
          </a:xfrm>
          <a:prstGeom prst="line">
            <a:avLst/>
          </a:prstGeom>
          <a:ln w="38100">
            <a:solidFill>
              <a:schemeClr val="accent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flipV="1">
            <a:off x="6096000" y="1295400"/>
            <a:ext cx="1619250" cy="38100"/>
          </a:xfrm>
          <a:prstGeom prst="line">
            <a:avLst/>
          </a:prstGeom>
          <a:ln w="38100">
            <a:solidFill>
              <a:srgbClr val="00B0F0"/>
            </a:solidFill>
            <a:prstDash val="dash"/>
          </a:ln>
        </p:spPr>
        <p:style>
          <a:lnRef idx="1">
            <a:schemeClr val="accent1"/>
          </a:lnRef>
          <a:fillRef idx="0">
            <a:schemeClr val="accent1"/>
          </a:fillRef>
          <a:effectRef idx="0">
            <a:schemeClr val="accent1"/>
          </a:effectRef>
          <a:fontRef idx="minor">
            <a:schemeClr val="tx1"/>
          </a:fontRef>
        </p:style>
      </p:cxnSp>
      <p:pic>
        <p:nvPicPr>
          <p:cNvPr id="12" name="Image 11"/>
          <p:cNvPicPr>
            <a:picLocks noChangeAspect="1"/>
          </p:cNvPicPr>
          <p:nvPr/>
        </p:nvPicPr>
        <p:blipFill>
          <a:blip r:embed="rId5"/>
          <a:stretch>
            <a:fillRect/>
          </a:stretch>
        </p:blipFill>
        <p:spPr>
          <a:xfrm>
            <a:off x="0" y="133350"/>
            <a:ext cx="1781560" cy="1676400"/>
          </a:xfrm>
          <a:prstGeom prst="rect">
            <a:avLst/>
          </a:prstGeom>
        </p:spPr>
      </p:pic>
      <p:sp>
        <p:nvSpPr>
          <p:cNvPr id="14" name="Rectangle à coins arrondis 13"/>
          <p:cNvSpPr/>
          <p:nvPr/>
        </p:nvSpPr>
        <p:spPr>
          <a:xfrm>
            <a:off x="7600950" y="2914650"/>
            <a:ext cx="4533900" cy="3048000"/>
          </a:xfrm>
          <a:prstGeom prst="roundRect">
            <a:avLst/>
          </a:prstGeom>
          <a:solidFill>
            <a:srgbClr val="C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2000" b="1"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Les scénarios ENR sont très ambitieux au niveau de leurs déploiement. Ils vont nécessiter des efforts sérieux même dans les scénarios avec du nucléaire</a:t>
            </a:r>
            <a:endParaRPr lang="en-GB" sz="2000" b="1"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23179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2452107" y="1066690"/>
            <a:ext cx="6425193" cy="5615604"/>
          </a:xfrm>
          <a:prstGeom prst="rect">
            <a:avLst/>
          </a:prstGeom>
        </p:spPr>
      </p:pic>
      <p:pic>
        <p:nvPicPr>
          <p:cNvPr id="5" name="Image 4"/>
          <p:cNvPicPr>
            <a:picLocks noChangeAspect="1"/>
          </p:cNvPicPr>
          <p:nvPr/>
        </p:nvPicPr>
        <p:blipFill rotWithShape="1">
          <a:blip r:embed="rId3"/>
          <a:srcRect t="-1" r="50615" b="59695"/>
          <a:stretch/>
        </p:blipFill>
        <p:spPr>
          <a:xfrm>
            <a:off x="8794952" y="5734050"/>
            <a:ext cx="1019624" cy="1104900"/>
          </a:xfrm>
          <a:prstGeom prst="rect">
            <a:avLst/>
          </a:prstGeom>
        </p:spPr>
      </p:pic>
      <p:pic>
        <p:nvPicPr>
          <p:cNvPr id="6" name="Image 5"/>
          <p:cNvPicPr>
            <a:picLocks noChangeAspect="1"/>
          </p:cNvPicPr>
          <p:nvPr/>
        </p:nvPicPr>
        <p:blipFill>
          <a:blip r:embed="rId4"/>
          <a:stretch>
            <a:fillRect/>
          </a:stretch>
        </p:blipFill>
        <p:spPr>
          <a:xfrm>
            <a:off x="569608" y="1866900"/>
            <a:ext cx="1781560" cy="1676400"/>
          </a:xfrm>
          <a:prstGeom prst="rect">
            <a:avLst/>
          </a:prstGeom>
        </p:spPr>
      </p:pic>
      <p:pic>
        <p:nvPicPr>
          <p:cNvPr id="7" name="Image 6"/>
          <p:cNvPicPr>
            <a:picLocks noChangeAspect="1"/>
          </p:cNvPicPr>
          <p:nvPr/>
        </p:nvPicPr>
        <p:blipFill rotWithShape="1">
          <a:blip r:embed="rId5"/>
          <a:srcRect b="49747"/>
          <a:stretch/>
        </p:blipFill>
        <p:spPr>
          <a:xfrm>
            <a:off x="400050" y="4448363"/>
            <a:ext cx="1943101" cy="1922943"/>
          </a:xfrm>
          <a:prstGeom prst="rect">
            <a:avLst/>
          </a:prstGeom>
        </p:spPr>
      </p:pic>
      <p:sp>
        <p:nvSpPr>
          <p:cNvPr id="9" name="Rectangle 8"/>
          <p:cNvSpPr/>
          <p:nvPr/>
        </p:nvSpPr>
        <p:spPr>
          <a:xfrm>
            <a:off x="1866900" y="266700"/>
            <a:ext cx="7867650" cy="769441"/>
          </a:xfrm>
          <a:prstGeom prst="rect">
            <a:avLst/>
          </a:prstGeom>
        </p:spPr>
        <p:txBody>
          <a:bodyPr wrap="square">
            <a:spAutoFit/>
          </a:bodyPr>
          <a:lstStyle/>
          <a:p>
            <a:pPr algn="ctr"/>
            <a:r>
              <a:rPr lang="fr-FR" sz="2200" u="sng"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Prérequis technologiques et industriels associés aux différents scénarios et incertitudes</a:t>
            </a:r>
            <a:endParaRPr lang="en-GB" sz="2200" u="sng"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2" name="ZoneTexte 11"/>
          <p:cNvSpPr txBox="1"/>
          <p:nvPr/>
        </p:nvSpPr>
        <p:spPr>
          <a:xfrm>
            <a:off x="8820150" y="4552950"/>
            <a:ext cx="3371850" cy="1200329"/>
          </a:xfrm>
          <a:prstGeom prst="rect">
            <a:avLst/>
          </a:prstGeom>
          <a:noFill/>
        </p:spPr>
        <p:txBody>
          <a:bodyPr wrap="square" rtlCol="0">
            <a:spAutoFit/>
          </a:bodyPr>
          <a:lstStyle/>
          <a:p>
            <a:pPr marL="285750" indent="-285750">
              <a:buFont typeface="Arial" panose="020B0604020202020204" pitchFamily="34" charset="0"/>
              <a:buChar char="•"/>
            </a:pPr>
            <a:r>
              <a:rPr lang="fr-FR" dirty="0" smtClean="0"/>
              <a:t>Prolonger les réacteurs actuels </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smtClean="0"/>
              <a:t>Construire rapidement des nouveaux réacteurs</a:t>
            </a:r>
            <a:endParaRPr lang="en-GB" dirty="0"/>
          </a:p>
        </p:txBody>
      </p:sp>
      <p:sp>
        <p:nvSpPr>
          <p:cNvPr id="13" name="ZoneTexte 12"/>
          <p:cNvSpPr txBox="1"/>
          <p:nvPr/>
        </p:nvSpPr>
        <p:spPr>
          <a:xfrm>
            <a:off x="8820150" y="1790700"/>
            <a:ext cx="3371850" cy="2308324"/>
          </a:xfrm>
          <a:prstGeom prst="rect">
            <a:avLst/>
          </a:prstGeom>
          <a:noFill/>
        </p:spPr>
        <p:txBody>
          <a:bodyPr wrap="square" rtlCol="0">
            <a:spAutoFit/>
          </a:bodyPr>
          <a:lstStyle/>
          <a:p>
            <a:pPr marL="285750" indent="-285750">
              <a:buFont typeface="Arial" panose="020B0604020202020204" pitchFamily="34" charset="0"/>
              <a:buChar char="•"/>
            </a:pPr>
            <a:r>
              <a:rPr lang="fr-FR" dirty="0" smtClean="0"/>
              <a:t>Accentuer fortement le déploiement des ENR</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smtClean="0"/>
              <a:t>Avoir des stockages efficients de l’électricité </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smtClean="0"/>
              <a:t>Reconfigurer les réseaux électriques</a:t>
            </a:r>
            <a:endParaRPr lang="en-GB" dirty="0"/>
          </a:p>
        </p:txBody>
      </p:sp>
      <p:sp>
        <p:nvSpPr>
          <p:cNvPr id="14" name="ZoneTexte 13"/>
          <p:cNvSpPr txBox="1"/>
          <p:nvPr/>
        </p:nvSpPr>
        <p:spPr>
          <a:xfrm>
            <a:off x="8934450" y="4305300"/>
            <a:ext cx="3257550" cy="369332"/>
          </a:xfrm>
          <a:prstGeom prst="rect">
            <a:avLst/>
          </a:prstGeom>
          <a:noFill/>
        </p:spPr>
        <p:txBody>
          <a:bodyPr wrap="square" rtlCol="0">
            <a:spAutoFit/>
          </a:bodyPr>
          <a:lstStyle/>
          <a:p>
            <a:r>
              <a:rPr lang="fr-FR" dirty="0" smtClean="0"/>
              <a:t>----------------------------------------</a:t>
            </a:r>
            <a:endParaRPr lang="en-GB" dirty="0"/>
          </a:p>
        </p:txBody>
      </p:sp>
      <p:sp>
        <p:nvSpPr>
          <p:cNvPr id="15" name="Ellipse 14"/>
          <p:cNvSpPr/>
          <p:nvPr/>
        </p:nvSpPr>
        <p:spPr>
          <a:xfrm>
            <a:off x="209550" y="4305300"/>
            <a:ext cx="2266950" cy="2184400"/>
          </a:xfrm>
          <a:prstGeom prst="ellipse">
            <a:avLst/>
          </a:prstGeom>
          <a:solidFill>
            <a:schemeClr val="accent1">
              <a:lumMod val="75000"/>
              <a:alpha val="3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50098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a:srcRect l="2435"/>
          <a:stretch/>
        </p:blipFill>
        <p:spPr>
          <a:xfrm>
            <a:off x="152400" y="1034884"/>
            <a:ext cx="9159094" cy="5632616"/>
          </a:xfrm>
          <a:prstGeom prst="rect">
            <a:avLst/>
          </a:prstGeom>
        </p:spPr>
      </p:pic>
      <p:pic>
        <p:nvPicPr>
          <p:cNvPr id="5" name="Image 4"/>
          <p:cNvPicPr>
            <a:picLocks noChangeAspect="1"/>
          </p:cNvPicPr>
          <p:nvPr/>
        </p:nvPicPr>
        <p:blipFill rotWithShape="1">
          <a:blip r:embed="rId4"/>
          <a:srcRect b="49747"/>
          <a:stretch/>
        </p:blipFill>
        <p:spPr>
          <a:xfrm>
            <a:off x="0" y="1"/>
            <a:ext cx="1578475" cy="1562100"/>
          </a:xfrm>
          <a:prstGeom prst="rect">
            <a:avLst/>
          </a:prstGeom>
        </p:spPr>
      </p:pic>
      <p:sp>
        <p:nvSpPr>
          <p:cNvPr id="6" name="Rectangle à coins arrondis 5"/>
          <p:cNvSpPr/>
          <p:nvPr/>
        </p:nvSpPr>
        <p:spPr>
          <a:xfrm>
            <a:off x="9239250" y="1162050"/>
            <a:ext cx="2800350" cy="4781550"/>
          </a:xfrm>
          <a:prstGeom prst="roundRect">
            <a:avLst/>
          </a:prstGeom>
          <a:solidFill>
            <a:schemeClr val="accent4">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2000" b="1"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Pour disposer d’un nouveau parc nucléaire, il </a:t>
            </a:r>
            <a:r>
              <a:rPr lang="fr-FR" sz="2000" b="1" u="sng"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faut commencer de suite ! </a:t>
            </a:r>
          </a:p>
          <a:p>
            <a:pPr algn="ctr">
              <a:lnSpc>
                <a:spcPct val="150000"/>
              </a:lnSpc>
            </a:pPr>
            <a:endParaRPr lang="fr-FR" sz="2000" b="1"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endParaRPr>
          </a:p>
          <a:p>
            <a:pPr algn="ctr">
              <a:lnSpc>
                <a:spcPct val="150000"/>
              </a:lnSpc>
            </a:pPr>
            <a:r>
              <a:rPr lang="fr-FR" sz="2000" b="1"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La France a déjà connu un </a:t>
            </a:r>
            <a:r>
              <a:rPr lang="fr-FR" sz="2000" b="1" u="sng"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rythme de croissance </a:t>
            </a:r>
            <a:r>
              <a:rPr lang="fr-FR" sz="2000" b="1"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plus fort du nucléaire</a:t>
            </a:r>
            <a:endParaRPr lang="en-GB" sz="2000" b="1"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p:cNvSpPr/>
          <p:nvPr/>
        </p:nvSpPr>
        <p:spPr>
          <a:xfrm>
            <a:off x="1276350" y="209549"/>
            <a:ext cx="7200900" cy="646331"/>
          </a:xfrm>
          <a:prstGeom prst="rect">
            <a:avLst/>
          </a:prstGeom>
        </p:spPr>
        <p:txBody>
          <a:bodyPr wrap="square">
            <a:spAutoFit/>
          </a:bodyPr>
          <a:lstStyle/>
          <a:p>
            <a:pPr algn="ctr"/>
            <a:r>
              <a:rPr lang="fr-FR" u="sng" dirty="0">
                <a:solidFill>
                  <a:srgbClr val="330033"/>
                </a:solidFill>
                <a:latin typeface="Verdana" panose="020B0604030504040204" pitchFamily="34" charset="0"/>
              </a:rPr>
              <a:t>Trajectoires de développement de nouveaux réacteurs nucléaires envisagées dans l’étude</a:t>
            </a:r>
            <a:endParaRPr lang="en-GB" u="sng" dirty="0"/>
          </a:p>
        </p:txBody>
      </p:sp>
    </p:spTree>
    <p:extLst>
      <p:ext uri="{BB962C8B-B14F-4D97-AF65-F5344CB8AC3E}">
        <p14:creationId xmlns:p14="http://schemas.microsoft.com/office/powerpoint/2010/main" val="3853781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9803" y="2814637"/>
            <a:ext cx="5828547" cy="3632581"/>
          </a:xfrm>
          <a:prstGeom prst="rect">
            <a:avLst/>
          </a:prstGeom>
        </p:spPr>
      </p:pic>
      <p:pic>
        <p:nvPicPr>
          <p:cNvPr id="5" name="Image 4"/>
          <p:cNvPicPr>
            <a:picLocks noChangeAspect="1"/>
          </p:cNvPicPr>
          <p:nvPr/>
        </p:nvPicPr>
        <p:blipFill rotWithShape="1">
          <a:blip r:embed="rId3"/>
          <a:srcRect l="5548" r="8676" b="18697"/>
          <a:stretch/>
        </p:blipFill>
        <p:spPr>
          <a:xfrm>
            <a:off x="0" y="965865"/>
            <a:ext cx="1887793" cy="1972751"/>
          </a:xfrm>
          <a:prstGeom prst="rect">
            <a:avLst/>
          </a:prstGeom>
        </p:spPr>
      </p:pic>
      <p:sp>
        <p:nvSpPr>
          <p:cNvPr id="6" name="Rectangle à coins arrondis 5"/>
          <p:cNvSpPr/>
          <p:nvPr/>
        </p:nvSpPr>
        <p:spPr>
          <a:xfrm>
            <a:off x="1905000" y="1453242"/>
            <a:ext cx="10115550" cy="1181101"/>
          </a:xfrm>
          <a:prstGeom prst="roundRect">
            <a:avLst/>
          </a:prstGeom>
          <a:solidFill>
            <a:schemeClr val="accent4">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2400" b="1"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Quel est le scénario le plus avantageux économiquement ?</a:t>
            </a:r>
            <a:endParaRPr lang="fr-FR" sz="2400" b="1"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23142756"/>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à coins arrondis 11"/>
          <p:cNvSpPr/>
          <p:nvPr/>
        </p:nvSpPr>
        <p:spPr>
          <a:xfrm>
            <a:off x="304800" y="2552700"/>
            <a:ext cx="3390900" cy="3484124"/>
          </a:xfrm>
          <a:prstGeom prst="roundRect">
            <a:avLst/>
          </a:prstGeom>
          <a:solidFill>
            <a:schemeClr val="accent2">
              <a:lumMod val="60000"/>
              <a:lumOff val="4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smtClean="0">
                <a:solidFill>
                  <a:schemeClr val="tx2">
                    <a:lumMod val="50000"/>
                  </a:schemeClr>
                </a:solidFill>
              </a:rPr>
              <a:t>Réduction :</a:t>
            </a:r>
          </a:p>
          <a:p>
            <a:pPr algn="ctr"/>
            <a:endParaRPr lang="fr-FR" dirty="0">
              <a:solidFill>
                <a:schemeClr val="tx2">
                  <a:lumMod val="50000"/>
                </a:schemeClr>
              </a:solidFill>
            </a:endParaRPr>
          </a:p>
          <a:p>
            <a:pPr algn="ctr"/>
            <a:r>
              <a:rPr lang="fr-FR" dirty="0" smtClean="0">
                <a:solidFill>
                  <a:schemeClr val="tx2">
                    <a:lumMod val="50000"/>
                  </a:schemeClr>
                </a:solidFill>
              </a:rPr>
              <a:t>Utilisation des ressources</a:t>
            </a:r>
          </a:p>
          <a:p>
            <a:pPr algn="ctr"/>
            <a:r>
              <a:rPr lang="fr-FR" dirty="0" smtClean="0">
                <a:solidFill>
                  <a:schemeClr val="tx2">
                    <a:lumMod val="50000"/>
                  </a:schemeClr>
                </a:solidFill>
              </a:rPr>
              <a:t>Impacts environnementales </a:t>
            </a:r>
          </a:p>
          <a:p>
            <a:pPr algn="ctr"/>
            <a:r>
              <a:rPr lang="fr-FR" dirty="0" smtClean="0">
                <a:solidFill>
                  <a:schemeClr val="tx2">
                    <a:lumMod val="50000"/>
                  </a:schemeClr>
                </a:solidFill>
              </a:rPr>
              <a:t>Pauvreté</a:t>
            </a:r>
          </a:p>
          <a:p>
            <a:pPr algn="ctr"/>
            <a:r>
              <a:rPr lang="fr-FR" dirty="0" smtClean="0">
                <a:solidFill>
                  <a:schemeClr val="tx2">
                    <a:lumMod val="50000"/>
                  </a:schemeClr>
                </a:solidFill>
              </a:rPr>
              <a:t>Corruption</a:t>
            </a:r>
          </a:p>
          <a:p>
            <a:pPr algn="ctr"/>
            <a:r>
              <a:rPr lang="fr-FR" dirty="0" smtClean="0">
                <a:solidFill>
                  <a:schemeClr val="tx2">
                    <a:lumMod val="50000"/>
                  </a:schemeClr>
                </a:solidFill>
              </a:rPr>
              <a:t>Vulnérabilité </a:t>
            </a:r>
          </a:p>
          <a:p>
            <a:pPr algn="ctr"/>
            <a:r>
              <a:rPr lang="fr-FR" dirty="0" smtClean="0">
                <a:solidFill>
                  <a:schemeClr val="tx2">
                    <a:lumMod val="50000"/>
                  </a:schemeClr>
                </a:solidFill>
              </a:rPr>
              <a:t>…..</a:t>
            </a:r>
            <a:endParaRPr lang="en-GB" dirty="0">
              <a:solidFill>
                <a:schemeClr val="tx2">
                  <a:lumMod val="50000"/>
                </a:schemeClr>
              </a:solidFill>
            </a:endParaRPr>
          </a:p>
        </p:txBody>
      </p:sp>
      <p:pic>
        <p:nvPicPr>
          <p:cNvPr id="4" name="Image 3"/>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7049" y="717550"/>
            <a:ext cx="2867025" cy="1796938"/>
          </a:xfrm>
          <a:prstGeom prst="rect">
            <a:avLst/>
          </a:prstGeom>
        </p:spPr>
      </p:pic>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La décroissance : une thématique en croissance</a:t>
            </a:r>
            <a:endParaRPr lang="fr-FR" sz="2400" b="1" dirty="0">
              <a:latin typeface="Baskerville Old Face" panose="02020602080505020303" pitchFamily="18" charset="0"/>
            </a:endParaRPr>
          </a:p>
        </p:txBody>
      </p:sp>
      <p:pic>
        <p:nvPicPr>
          <p:cNvPr id="7" name="Image 6"/>
          <p:cNvPicPr>
            <a:picLocks noChangeAspect="1"/>
          </p:cNvPicPr>
          <p:nvPr/>
        </p:nvPicPr>
        <p:blipFill>
          <a:blip r:embed="rId3">
            <a:clrChange>
              <a:clrFrom>
                <a:srgbClr val="FFFFFF"/>
              </a:clrFrom>
              <a:clrTo>
                <a:srgbClr val="FFFFFF">
                  <a:alpha val="0"/>
                </a:srgbClr>
              </a:clrTo>
            </a:clrChange>
          </a:blip>
          <a:stretch>
            <a:fillRect/>
          </a:stretch>
        </p:blipFill>
        <p:spPr>
          <a:xfrm>
            <a:off x="4930775" y="660399"/>
            <a:ext cx="2488406" cy="1990725"/>
          </a:xfrm>
          <a:prstGeom prst="rect">
            <a:avLst/>
          </a:prstGeom>
        </p:spPr>
      </p:pic>
      <p:pic>
        <p:nvPicPr>
          <p:cNvPr id="10" name="Image 9"/>
          <p:cNvPicPr>
            <a:picLocks noChangeAspect="1"/>
          </p:cNvPicPr>
          <p:nvPr/>
        </p:nvPicPr>
        <p:blipFill rotWithShape="1">
          <a:blip r:embed="rId4"/>
          <a:srcRect b="49362"/>
          <a:stretch/>
        </p:blipFill>
        <p:spPr>
          <a:xfrm>
            <a:off x="9637693" y="1016000"/>
            <a:ext cx="1370449" cy="1447800"/>
          </a:xfrm>
          <a:prstGeom prst="rect">
            <a:avLst/>
          </a:prstGeom>
        </p:spPr>
      </p:pic>
      <p:sp>
        <p:nvSpPr>
          <p:cNvPr id="13" name="Rectangle à coins arrondis 12"/>
          <p:cNvSpPr/>
          <p:nvPr/>
        </p:nvSpPr>
        <p:spPr>
          <a:xfrm>
            <a:off x="4559300" y="2578100"/>
            <a:ext cx="3390900" cy="3484124"/>
          </a:xfrm>
          <a:prstGeom prst="roundRect">
            <a:avLst/>
          </a:prstGeom>
          <a:solidFill>
            <a:schemeClr val="accent4">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smtClean="0">
                <a:solidFill>
                  <a:schemeClr val="tx2">
                    <a:lumMod val="50000"/>
                  </a:schemeClr>
                </a:solidFill>
              </a:rPr>
              <a:t>Emancipation:</a:t>
            </a:r>
          </a:p>
          <a:p>
            <a:pPr algn="ctr"/>
            <a:endParaRPr lang="fr-FR" dirty="0">
              <a:solidFill>
                <a:schemeClr val="tx2">
                  <a:lumMod val="50000"/>
                </a:schemeClr>
              </a:solidFill>
            </a:endParaRPr>
          </a:p>
          <a:p>
            <a:pPr algn="ctr"/>
            <a:r>
              <a:rPr lang="fr-FR" dirty="0" smtClean="0">
                <a:solidFill>
                  <a:schemeClr val="tx2">
                    <a:lumMod val="50000"/>
                  </a:schemeClr>
                </a:solidFill>
              </a:rPr>
              <a:t>Capitalisme</a:t>
            </a:r>
          </a:p>
          <a:p>
            <a:pPr algn="ctr"/>
            <a:r>
              <a:rPr lang="fr-FR" dirty="0" smtClean="0">
                <a:solidFill>
                  <a:schemeClr val="tx2">
                    <a:lumMod val="50000"/>
                  </a:schemeClr>
                </a:solidFill>
              </a:rPr>
              <a:t>Productivisme </a:t>
            </a:r>
          </a:p>
          <a:p>
            <a:pPr algn="ctr"/>
            <a:r>
              <a:rPr lang="fr-FR" dirty="0" smtClean="0">
                <a:solidFill>
                  <a:schemeClr val="tx2">
                    <a:lumMod val="50000"/>
                  </a:schemeClr>
                </a:solidFill>
              </a:rPr>
              <a:t>Industrialisme</a:t>
            </a:r>
          </a:p>
          <a:p>
            <a:pPr algn="ctr"/>
            <a:r>
              <a:rPr lang="fr-FR" dirty="0" smtClean="0">
                <a:solidFill>
                  <a:schemeClr val="tx2">
                    <a:lumMod val="50000"/>
                  </a:schemeClr>
                </a:solidFill>
              </a:rPr>
              <a:t>Consumérisme</a:t>
            </a:r>
          </a:p>
          <a:p>
            <a:pPr algn="ctr"/>
            <a:r>
              <a:rPr lang="fr-FR" dirty="0" smtClean="0">
                <a:solidFill>
                  <a:schemeClr val="tx2">
                    <a:lumMod val="50000"/>
                  </a:schemeClr>
                </a:solidFill>
              </a:rPr>
              <a:t>Extractivisme</a:t>
            </a:r>
          </a:p>
          <a:p>
            <a:pPr algn="ctr"/>
            <a:r>
              <a:rPr lang="fr-FR" dirty="0" smtClean="0">
                <a:solidFill>
                  <a:schemeClr val="tx2">
                    <a:lumMod val="50000"/>
                  </a:schemeClr>
                </a:solidFill>
              </a:rPr>
              <a:t>…..</a:t>
            </a:r>
            <a:endParaRPr lang="en-GB" dirty="0">
              <a:solidFill>
                <a:schemeClr val="tx2">
                  <a:lumMod val="50000"/>
                </a:schemeClr>
              </a:solidFill>
            </a:endParaRPr>
          </a:p>
        </p:txBody>
      </p:sp>
      <p:sp>
        <p:nvSpPr>
          <p:cNvPr id="14" name="Rectangle à coins arrondis 13"/>
          <p:cNvSpPr/>
          <p:nvPr/>
        </p:nvSpPr>
        <p:spPr>
          <a:xfrm>
            <a:off x="8610600" y="2578100"/>
            <a:ext cx="3390900" cy="3484124"/>
          </a:xfrm>
          <a:prstGeom prst="roundRect">
            <a:avLst/>
          </a:prstGeom>
          <a:solidFill>
            <a:schemeClr val="accent1">
              <a:lumMod val="60000"/>
              <a:lumOff val="4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smtClean="0">
                <a:solidFill>
                  <a:schemeClr val="tx2">
                    <a:lumMod val="50000"/>
                  </a:schemeClr>
                </a:solidFill>
              </a:rPr>
              <a:t>Destination à:</a:t>
            </a:r>
          </a:p>
          <a:p>
            <a:pPr algn="ctr"/>
            <a:endParaRPr lang="fr-FR" dirty="0">
              <a:solidFill>
                <a:schemeClr val="tx2">
                  <a:lumMod val="50000"/>
                </a:schemeClr>
              </a:solidFill>
            </a:endParaRPr>
          </a:p>
          <a:p>
            <a:pPr algn="ctr"/>
            <a:r>
              <a:rPr lang="fr-FR" dirty="0" smtClean="0">
                <a:solidFill>
                  <a:schemeClr val="tx2">
                    <a:lumMod val="50000"/>
                  </a:schemeClr>
                </a:solidFill>
              </a:rPr>
              <a:t>Moins de travail</a:t>
            </a:r>
          </a:p>
          <a:p>
            <a:pPr algn="ctr"/>
            <a:r>
              <a:rPr lang="fr-FR" dirty="0" smtClean="0">
                <a:solidFill>
                  <a:schemeClr val="tx2">
                    <a:lumMod val="50000"/>
                  </a:schemeClr>
                </a:solidFill>
              </a:rPr>
              <a:t>Démocratie locale</a:t>
            </a:r>
          </a:p>
          <a:p>
            <a:pPr algn="ctr"/>
            <a:r>
              <a:rPr lang="fr-FR" dirty="0" smtClean="0">
                <a:solidFill>
                  <a:schemeClr val="tx2">
                    <a:lumMod val="50000"/>
                  </a:schemeClr>
                </a:solidFill>
              </a:rPr>
              <a:t>Circuit court</a:t>
            </a:r>
          </a:p>
          <a:p>
            <a:pPr algn="ctr"/>
            <a:r>
              <a:rPr lang="fr-FR" dirty="0" smtClean="0">
                <a:solidFill>
                  <a:schemeClr val="tx2">
                    <a:lumMod val="50000"/>
                  </a:schemeClr>
                </a:solidFill>
              </a:rPr>
              <a:t>Permaculture</a:t>
            </a:r>
          </a:p>
          <a:p>
            <a:pPr algn="ctr"/>
            <a:r>
              <a:rPr lang="fr-FR" dirty="0" smtClean="0">
                <a:solidFill>
                  <a:schemeClr val="tx2">
                    <a:lumMod val="50000"/>
                  </a:schemeClr>
                </a:solidFill>
              </a:rPr>
              <a:t>Convivialité </a:t>
            </a:r>
          </a:p>
          <a:p>
            <a:pPr algn="ctr"/>
            <a:r>
              <a:rPr lang="fr-FR" dirty="0" smtClean="0">
                <a:solidFill>
                  <a:schemeClr val="tx2">
                    <a:lumMod val="50000"/>
                  </a:schemeClr>
                </a:solidFill>
              </a:rPr>
              <a:t>Frugalité</a:t>
            </a:r>
          </a:p>
          <a:p>
            <a:pPr algn="ctr"/>
            <a:r>
              <a:rPr lang="fr-FR" dirty="0" smtClean="0">
                <a:solidFill>
                  <a:schemeClr val="tx2">
                    <a:lumMod val="50000"/>
                  </a:schemeClr>
                </a:solidFill>
              </a:rPr>
              <a:t>…..</a:t>
            </a:r>
            <a:endParaRPr lang="en-GB" dirty="0">
              <a:solidFill>
                <a:schemeClr val="tx2">
                  <a:lumMod val="50000"/>
                </a:schemeClr>
              </a:solidFill>
            </a:endParaRPr>
          </a:p>
        </p:txBody>
      </p:sp>
      <p:sp>
        <p:nvSpPr>
          <p:cNvPr id="15" name="Rectangle à coins arrondis 14"/>
          <p:cNvSpPr/>
          <p:nvPr/>
        </p:nvSpPr>
        <p:spPr>
          <a:xfrm>
            <a:off x="1684776" y="1999844"/>
            <a:ext cx="9084824" cy="2000656"/>
          </a:xfrm>
          <a:prstGeom prst="roundRect">
            <a:avLst/>
          </a:prstGeom>
          <a:solidFill>
            <a:srgbClr val="C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b="1" dirty="0" smtClean="0">
                <a:latin typeface="Tahoma" panose="020B0604030504040204" pitchFamily="34" charset="0"/>
                <a:ea typeface="Tahoma" panose="020B0604030504040204" pitchFamily="34" charset="0"/>
                <a:cs typeface="Tahoma" panose="020B0604030504040204" pitchFamily="34" charset="0"/>
              </a:rPr>
              <a:t>Pourquoi vouloir décroître ? </a:t>
            </a:r>
            <a:endParaRPr lang="en-GB" sz="4000" b="1" dirty="0">
              <a:latin typeface="Tahoma" panose="020B0604030504040204" pitchFamily="34" charset="0"/>
              <a:ea typeface="Tahoma" panose="020B0604030504040204" pitchFamily="34" charset="0"/>
              <a:cs typeface="Tahoma" panose="020B0604030504040204" pitchFamily="34" charset="0"/>
            </a:endParaRPr>
          </a:p>
        </p:txBody>
      </p:sp>
      <p:sp>
        <p:nvSpPr>
          <p:cNvPr id="16" name="ZoneTexte 15"/>
          <p:cNvSpPr txBox="1"/>
          <p:nvPr/>
        </p:nvSpPr>
        <p:spPr>
          <a:xfrm>
            <a:off x="4030212" y="6178029"/>
            <a:ext cx="5666238" cy="369332"/>
          </a:xfrm>
          <a:prstGeom prst="rect">
            <a:avLst/>
          </a:prstGeom>
          <a:noFill/>
        </p:spPr>
        <p:txBody>
          <a:bodyPr wrap="square" rtlCol="0">
            <a:spAutoFit/>
          </a:bodyPr>
          <a:lstStyle/>
          <a:p>
            <a:r>
              <a:rPr lang="fr-FR" b="1" i="1" dirty="0" err="1" smtClean="0">
                <a:solidFill>
                  <a:schemeClr val="bg1">
                    <a:lumMod val="50000"/>
                  </a:schemeClr>
                </a:solidFill>
              </a:rPr>
              <a:t>Political</a:t>
            </a:r>
            <a:r>
              <a:rPr lang="fr-FR" b="1" i="1" dirty="0" smtClean="0">
                <a:solidFill>
                  <a:schemeClr val="bg1">
                    <a:lumMod val="50000"/>
                  </a:schemeClr>
                </a:solidFill>
              </a:rPr>
              <a:t> </a:t>
            </a:r>
            <a:r>
              <a:rPr lang="fr-FR" b="1" i="1" dirty="0" err="1" smtClean="0">
                <a:solidFill>
                  <a:schemeClr val="bg1">
                    <a:lumMod val="50000"/>
                  </a:schemeClr>
                </a:solidFill>
              </a:rPr>
              <a:t>economy</a:t>
            </a:r>
            <a:r>
              <a:rPr lang="fr-FR" b="1" i="1" dirty="0" smtClean="0">
                <a:solidFill>
                  <a:schemeClr val="bg1">
                    <a:lumMod val="50000"/>
                  </a:schemeClr>
                </a:solidFill>
              </a:rPr>
              <a:t> of </a:t>
            </a:r>
            <a:r>
              <a:rPr lang="fr-FR" b="1" i="1" dirty="0" err="1" smtClean="0">
                <a:solidFill>
                  <a:schemeClr val="bg1">
                    <a:lumMod val="50000"/>
                  </a:schemeClr>
                </a:solidFill>
              </a:rPr>
              <a:t>degrowth</a:t>
            </a:r>
            <a:r>
              <a:rPr lang="fr-FR" b="1" i="1" dirty="0" smtClean="0">
                <a:solidFill>
                  <a:schemeClr val="bg1">
                    <a:lumMod val="50000"/>
                  </a:schemeClr>
                </a:solidFill>
              </a:rPr>
              <a:t> 2019 Chapitre 2,3,4</a:t>
            </a:r>
            <a:endParaRPr lang="en-GB" b="1" i="1" dirty="0">
              <a:solidFill>
                <a:schemeClr val="bg1">
                  <a:lumMod val="50000"/>
                </a:schemeClr>
              </a:solidFill>
            </a:endParaRPr>
          </a:p>
        </p:txBody>
      </p:sp>
      <p:sp>
        <p:nvSpPr>
          <p:cNvPr id="17" name="Rectangle 16"/>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V. Vers quel modèle de société  ?</a:t>
            </a:r>
            <a:endParaRPr lang="fr-FR" sz="2000"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26842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p:cNvGrpSpPr/>
          <p:nvPr/>
        </p:nvGrpSpPr>
        <p:grpSpPr>
          <a:xfrm>
            <a:off x="2017485" y="1036524"/>
            <a:ext cx="9359241" cy="4591391"/>
            <a:chOff x="742949" y="1676059"/>
            <a:chExt cx="9359241" cy="4591391"/>
          </a:xfrm>
        </p:grpSpPr>
        <p:pic>
          <p:nvPicPr>
            <p:cNvPr id="4" name="Image 3"/>
            <p:cNvPicPr>
              <a:picLocks noChangeAspect="1"/>
            </p:cNvPicPr>
            <p:nvPr/>
          </p:nvPicPr>
          <p:blipFill>
            <a:blip r:embed="rId2"/>
            <a:stretch>
              <a:fillRect/>
            </a:stretch>
          </p:blipFill>
          <p:spPr>
            <a:xfrm>
              <a:off x="742949" y="1676059"/>
              <a:ext cx="9359241" cy="4548980"/>
            </a:xfrm>
            <a:prstGeom prst="rect">
              <a:avLst/>
            </a:prstGeom>
          </p:spPr>
        </p:pic>
        <p:sp>
          <p:nvSpPr>
            <p:cNvPr id="5" name="Rectangle 4"/>
            <p:cNvSpPr/>
            <p:nvPr/>
          </p:nvSpPr>
          <p:spPr>
            <a:xfrm>
              <a:off x="7334250" y="6057900"/>
              <a:ext cx="1790700" cy="209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026095" cy="1262743"/>
          </a:xfrm>
          <a:prstGeom prst="rect">
            <a:avLst/>
          </a:prstGeom>
        </p:spPr>
      </p:pic>
      <p:sp>
        <p:nvSpPr>
          <p:cNvPr id="8" name="Rectangle à coins arrondis 7"/>
          <p:cNvSpPr/>
          <p:nvPr/>
        </p:nvSpPr>
        <p:spPr>
          <a:xfrm>
            <a:off x="304801" y="5878286"/>
            <a:ext cx="11734800" cy="856343"/>
          </a:xfrm>
          <a:prstGeom prst="roundRect">
            <a:avLst/>
          </a:prstGeom>
          <a:solidFill>
            <a:schemeClr val="accent4">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2000" b="1"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Les scénarios avec mix : ENR + nucléaire sont en moyenne moins onéreux que ceux ayant uniquement des ENR</a:t>
            </a:r>
            <a:endParaRPr lang="en-GB" sz="2000" b="1"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0581974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0" y="377371"/>
            <a:ext cx="1634316" cy="1537847"/>
          </a:xfrm>
          <a:prstGeom prst="rect">
            <a:avLst/>
          </a:prstGeom>
        </p:spPr>
      </p:pic>
      <p:pic>
        <p:nvPicPr>
          <p:cNvPr id="5" name="Image 4"/>
          <p:cNvPicPr>
            <a:picLocks noChangeAspect="1"/>
          </p:cNvPicPr>
          <p:nvPr/>
        </p:nvPicPr>
        <p:blipFill rotWithShape="1">
          <a:blip r:embed="rId4"/>
          <a:srcRect b="49747"/>
          <a:stretch/>
        </p:blipFill>
        <p:spPr>
          <a:xfrm>
            <a:off x="10429811" y="290286"/>
            <a:ext cx="1762189" cy="1743908"/>
          </a:xfrm>
          <a:prstGeom prst="rect">
            <a:avLst/>
          </a:prstGeom>
        </p:spPr>
      </p:pic>
      <p:sp>
        <p:nvSpPr>
          <p:cNvPr id="7" name="Rectangle à coins arrondis 6"/>
          <p:cNvSpPr/>
          <p:nvPr/>
        </p:nvSpPr>
        <p:spPr>
          <a:xfrm>
            <a:off x="1556656" y="582385"/>
            <a:ext cx="8792029" cy="1181101"/>
          </a:xfrm>
          <a:prstGeom prst="roundRect">
            <a:avLst/>
          </a:prstGeom>
          <a:solidFill>
            <a:schemeClr val="accent4">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2400" b="1"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Quel scénario choisir ? Quel type de source énergétique choisir ? </a:t>
            </a:r>
          </a:p>
        </p:txBody>
      </p:sp>
      <p:sp>
        <p:nvSpPr>
          <p:cNvPr id="8" name="ZoneTexte 7"/>
          <p:cNvSpPr txBox="1"/>
          <p:nvPr/>
        </p:nvSpPr>
        <p:spPr>
          <a:xfrm>
            <a:off x="304801" y="2802164"/>
            <a:ext cx="11829143" cy="3170099"/>
          </a:xfrm>
          <a:prstGeom prst="rect">
            <a:avLst/>
          </a:prstGeom>
          <a:noFill/>
        </p:spPr>
        <p:txBody>
          <a:bodyPr wrap="square" rtlCol="0">
            <a:spAutoFit/>
          </a:bodyPr>
          <a:lstStyle/>
          <a:p>
            <a:pPr marL="285750" indent="-285750">
              <a:buFont typeface="Courier New" panose="02070309020205020404" pitchFamily="49" charset="0"/>
              <a:buChar char="o"/>
            </a:pPr>
            <a:r>
              <a:rPr lang="fr-FR" sz="2000" dirty="0" smtClean="0">
                <a:latin typeface="Tahoma" panose="020B0604030504040204" pitchFamily="34" charset="0"/>
                <a:ea typeface="Tahoma" panose="020B0604030504040204" pitchFamily="34" charset="0"/>
                <a:cs typeface="Tahoma" panose="020B0604030504040204" pitchFamily="34" charset="0"/>
              </a:rPr>
              <a:t>Il est </a:t>
            </a:r>
            <a:r>
              <a:rPr lang="fr-FR" sz="2000" b="1" dirty="0" smtClean="0">
                <a:latin typeface="Tahoma" panose="020B0604030504040204" pitchFamily="34" charset="0"/>
                <a:ea typeface="Tahoma" panose="020B0604030504040204" pitchFamily="34" charset="0"/>
                <a:cs typeface="Tahoma" panose="020B0604030504040204" pitchFamily="34" charset="0"/>
              </a:rPr>
              <a:t>nécessaire de déployer les ENR</a:t>
            </a:r>
            <a:r>
              <a:rPr lang="en-GB" sz="2000" dirty="0" smtClean="0">
                <a:latin typeface="Tahoma" panose="020B0604030504040204" pitchFamily="34" charset="0"/>
                <a:ea typeface="Tahoma" panose="020B0604030504040204" pitchFamily="34" charset="0"/>
                <a:cs typeface="Tahoma" panose="020B0604030504040204" pitchFamily="34" charset="0"/>
              </a:rPr>
              <a:t>, </a:t>
            </a:r>
            <a:r>
              <a:rPr lang="fr-FR" sz="2000" dirty="0" smtClean="0">
                <a:latin typeface="Tahoma" panose="020B0604030504040204" pitchFamily="34" charset="0"/>
                <a:ea typeface="Tahoma" panose="020B0604030504040204" pitchFamily="34" charset="0"/>
                <a:cs typeface="Tahoma" panose="020B0604030504040204" pitchFamily="34" charset="0"/>
              </a:rPr>
              <a:t>uniquement du nucléaire ne </a:t>
            </a:r>
            <a:r>
              <a:rPr lang="en-GB" sz="2000" dirty="0" smtClean="0">
                <a:latin typeface="Tahoma" panose="020B0604030504040204" pitchFamily="34" charset="0"/>
                <a:ea typeface="Tahoma" panose="020B0604030504040204" pitchFamily="34" charset="0"/>
                <a:cs typeface="Tahoma" panose="020B0604030504040204" pitchFamily="34" charset="0"/>
              </a:rPr>
              <a:t>sera pas </a:t>
            </a:r>
            <a:r>
              <a:rPr lang="fr-FR" sz="2000" dirty="0" smtClean="0">
                <a:latin typeface="Tahoma" panose="020B0604030504040204" pitchFamily="34" charset="0"/>
                <a:ea typeface="Tahoma" panose="020B0604030504040204" pitchFamily="34" charset="0"/>
                <a:cs typeface="Tahoma" panose="020B0604030504040204" pitchFamily="34" charset="0"/>
              </a:rPr>
              <a:t>suffisant</a:t>
            </a:r>
            <a:r>
              <a:rPr lang="en-GB" sz="2000" dirty="0" smtClean="0">
                <a:latin typeface="Tahoma" panose="020B0604030504040204" pitchFamily="34" charset="0"/>
                <a:ea typeface="Tahoma" panose="020B0604030504040204" pitchFamily="34" charset="0"/>
                <a:cs typeface="Tahoma" panose="020B0604030504040204" pitchFamily="34" charset="0"/>
              </a:rPr>
              <a:t> </a:t>
            </a:r>
          </a:p>
          <a:p>
            <a:pPr marL="285750" indent="-285750">
              <a:buFont typeface="Courier New" panose="02070309020205020404" pitchFamily="49" charset="0"/>
              <a:buChar char="o"/>
            </a:pPr>
            <a:endParaRPr lang="fr-FR" sz="20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Courier New" panose="02070309020205020404" pitchFamily="49" charset="0"/>
              <a:buChar char="o"/>
            </a:pPr>
            <a:r>
              <a:rPr lang="fr-FR" sz="2000" dirty="0" smtClean="0">
                <a:latin typeface="Tahoma" panose="020B0604030504040204" pitchFamily="34" charset="0"/>
                <a:ea typeface="Tahoma" panose="020B0604030504040204" pitchFamily="34" charset="0"/>
                <a:cs typeface="Tahoma" panose="020B0604030504040204" pitchFamily="34" charset="0"/>
              </a:rPr>
              <a:t>Penser qu’une </a:t>
            </a:r>
            <a:r>
              <a:rPr lang="fr-FR" sz="2000" b="1" dirty="0" smtClean="0">
                <a:latin typeface="Tahoma" panose="020B0604030504040204" pitchFamily="34" charset="0"/>
                <a:ea typeface="Tahoma" panose="020B0604030504040204" pitchFamily="34" charset="0"/>
                <a:cs typeface="Tahoma" panose="020B0604030504040204" pitchFamily="34" charset="0"/>
              </a:rPr>
              <a:t>technologie miraculeuse </a:t>
            </a:r>
            <a:r>
              <a:rPr lang="fr-FR" sz="2000" dirty="0" smtClean="0">
                <a:latin typeface="Tahoma" panose="020B0604030504040204" pitchFamily="34" charset="0"/>
                <a:ea typeface="Tahoma" panose="020B0604030504040204" pitchFamily="34" charset="0"/>
                <a:cs typeface="Tahoma" panose="020B0604030504040204" pitchFamily="34" charset="0"/>
              </a:rPr>
              <a:t>de stockage de l’énergie électrique arrivera est trop </a:t>
            </a:r>
            <a:r>
              <a:rPr lang="fr-FR" sz="2000" b="1" dirty="0" smtClean="0">
                <a:latin typeface="Tahoma" panose="020B0604030504040204" pitchFamily="34" charset="0"/>
                <a:ea typeface="Tahoma" panose="020B0604030504040204" pitchFamily="34" charset="0"/>
                <a:cs typeface="Tahoma" panose="020B0604030504040204" pitchFamily="34" charset="0"/>
              </a:rPr>
              <a:t>incertain</a:t>
            </a:r>
          </a:p>
          <a:p>
            <a:pPr marL="285750" indent="-285750">
              <a:buFont typeface="Courier New" panose="02070309020205020404" pitchFamily="49" charset="0"/>
              <a:buChar char="o"/>
            </a:pPr>
            <a:endParaRPr lang="fr-FR" sz="20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Courier New" panose="02070309020205020404" pitchFamily="49" charset="0"/>
              <a:buChar char="o"/>
            </a:pPr>
            <a:r>
              <a:rPr lang="fr-FR" sz="2000" dirty="0" smtClean="0">
                <a:latin typeface="Tahoma" panose="020B0604030504040204" pitchFamily="34" charset="0"/>
                <a:ea typeface="Tahoma" panose="020B0604030504040204" pitchFamily="34" charset="0"/>
                <a:cs typeface="Tahoma" panose="020B0604030504040204" pitchFamily="34" charset="0"/>
              </a:rPr>
              <a:t>Déployer des ENR ou bien du nucléaire demande un </a:t>
            </a:r>
            <a:r>
              <a:rPr lang="fr-FR" sz="2000" b="1" dirty="0" smtClean="0">
                <a:latin typeface="Tahoma" panose="020B0604030504040204" pitchFamily="34" charset="0"/>
                <a:ea typeface="Tahoma" panose="020B0604030504040204" pitchFamily="34" charset="0"/>
                <a:cs typeface="Tahoma" panose="020B0604030504040204" pitchFamily="34" charset="0"/>
              </a:rPr>
              <a:t>soutient politique et une planification </a:t>
            </a:r>
            <a:r>
              <a:rPr lang="fr-FR" sz="2000" dirty="0" smtClean="0">
                <a:latin typeface="Tahoma" panose="020B0604030504040204" pitchFamily="34" charset="0"/>
                <a:ea typeface="Tahoma" panose="020B0604030504040204" pitchFamily="34" charset="0"/>
                <a:cs typeface="Tahoma" panose="020B0604030504040204" pitchFamily="34" charset="0"/>
              </a:rPr>
              <a:t>sur plusieurs décennies </a:t>
            </a:r>
          </a:p>
          <a:p>
            <a:pPr marL="285750" indent="-285750">
              <a:buFont typeface="Courier New" panose="02070309020205020404" pitchFamily="49" charset="0"/>
              <a:buChar char="o"/>
            </a:pPr>
            <a:endParaRPr lang="fr-FR" sz="20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Courier New" panose="02070309020205020404" pitchFamily="49" charset="0"/>
              <a:buChar char="o"/>
            </a:pPr>
            <a:r>
              <a:rPr lang="fr-FR" sz="2000" dirty="0" smtClean="0">
                <a:latin typeface="Tahoma" panose="020B0604030504040204" pitchFamily="34" charset="0"/>
                <a:ea typeface="Tahoma" panose="020B0604030504040204" pitchFamily="34" charset="0"/>
                <a:cs typeface="Tahoma" panose="020B0604030504040204" pitchFamily="34" charset="0"/>
              </a:rPr>
              <a:t>Il est </a:t>
            </a:r>
            <a:r>
              <a:rPr lang="fr-FR" sz="2000" b="1" dirty="0" smtClean="0">
                <a:latin typeface="Tahoma" panose="020B0604030504040204" pitchFamily="34" charset="0"/>
                <a:ea typeface="Tahoma" panose="020B0604030504040204" pitchFamily="34" charset="0"/>
                <a:cs typeface="Tahoma" panose="020B0604030504040204" pitchFamily="34" charset="0"/>
              </a:rPr>
              <a:t>nécessaire</a:t>
            </a:r>
            <a:r>
              <a:rPr lang="fr-FR" sz="2000" dirty="0" smtClean="0">
                <a:latin typeface="Tahoma" panose="020B0604030504040204" pitchFamily="34" charset="0"/>
                <a:ea typeface="Tahoma" panose="020B0604030504040204" pitchFamily="34" charset="0"/>
                <a:cs typeface="Tahoma" panose="020B0604030504040204" pitchFamily="34" charset="0"/>
              </a:rPr>
              <a:t> de penser au </a:t>
            </a:r>
            <a:r>
              <a:rPr lang="fr-FR" sz="2000" b="1" dirty="0" smtClean="0">
                <a:latin typeface="Tahoma" panose="020B0604030504040204" pitchFamily="34" charset="0"/>
                <a:ea typeface="Tahoma" panose="020B0604030504040204" pitchFamily="34" charset="0"/>
                <a:cs typeface="Tahoma" panose="020B0604030504040204" pitchFamily="34" charset="0"/>
              </a:rPr>
              <a:t>mix électrique </a:t>
            </a:r>
            <a:r>
              <a:rPr lang="fr-FR" sz="2000" dirty="0" smtClean="0">
                <a:latin typeface="Tahoma" panose="020B0604030504040204" pitchFamily="34" charset="0"/>
                <a:ea typeface="Tahoma" panose="020B0604030504040204" pitchFamily="34" charset="0"/>
                <a:cs typeface="Tahoma" panose="020B0604030504040204" pitchFamily="34" charset="0"/>
              </a:rPr>
              <a:t>pour assurer une électricité en continue qui ne coûtera pas trop cher </a:t>
            </a:r>
          </a:p>
        </p:txBody>
      </p:sp>
    </p:spTree>
    <p:extLst>
      <p:ext uri="{BB962C8B-B14F-4D97-AF65-F5344CB8AC3E}">
        <p14:creationId xmlns:p14="http://schemas.microsoft.com/office/powerpoint/2010/main" val="18835337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0" y="377371"/>
            <a:ext cx="1634316" cy="1537847"/>
          </a:xfrm>
          <a:prstGeom prst="rect">
            <a:avLst/>
          </a:prstGeom>
        </p:spPr>
      </p:pic>
      <p:pic>
        <p:nvPicPr>
          <p:cNvPr id="5" name="Image 4"/>
          <p:cNvPicPr>
            <a:picLocks noChangeAspect="1"/>
          </p:cNvPicPr>
          <p:nvPr/>
        </p:nvPicPr>
        <p:blipFill rotWithShape="1">
          <a:blip r:embed="rId4"/>
          <a:srcRect b="49747"/>
          <a:stretch/>
        </p:blipFill>
        <p:spPr>
          <a:xfrm>
            <a:off x="10429811" y="290286"/>
            <a:ext cx="1762189" cy="1743908"/>
          </a:xfrm>
          <a:prstGeom prst="rect">
            <a:avLst/>
          </a:prstGeom>
        </p:spPr>
      </p:pic>
      <p:sp>
        <p:nvSpPr>
          <p:cNvPr id="7" name="Rectangle à coins arrondis 6"/>
          <p:cNvSpPr/>
          <p:nvPr/>
        </p:nvSpPr>
        <p:spPr>
          <a:xfrm>
            <a:off x="1556656" y="582385"/>
            <a:ext cx="8792029" cy="1181101"/>
          </a:xfrm>
          <a:prstGeom prst="roundRect">
            <a:avLst/>
          </a:prstGeom>
          <a:solidFill>
            <a:schemeClr val="accent4">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2400" b="1"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Quel scénario choisir ? Quel type de source énergétique choisir ? </a:t>
            </a:r>
          </a:p>
        </p:txBody>
      </p:sp>
      <p:pic>
        <p:nvPicPr>
          <p:cNvPr id="9" name="Image 8"/>
          <p:cNvPicPr>
            <a:picLocks noChangeAspect="1"/>
          </p:cNvPicPr>
          <p:nvPr/>
        </p:nvPicPr>
        <p:blipFill>
          <a:blip r:embed="rId5"/>
          <a:stretch>
            <a:fillRect/>
          </a:stretch>
        </p:blipFill>
        <p:spPr>
          <a:xfrm>
            <a:off x="5053444" y="3048000"/>
            <a:ext cx="2309380" cy="1800225"/>
          </a:xfrm>
          <a:prstGeom prst="rect">
            <a:avLst/>
          </a:prstGeom>
        </p:spPr>
      </p:pic>
      <p:pic>
        <p:nvPicPr>
          <p:cNvPr id="12" name="Image 11"/>
          <p:cNvPicPr>
            <a:picLocks noChangeAspect="1"/>
          </p:cNvPicPr>
          <p:nvPr/>
        </p:nvPicPr>
        <p:blipFill rotWithShape="1">
          <a:blip r:embed="rId6"/>
          <a:srcRect b="50604"/>
          <a:stretch/>
        </p:blipFill>
        <p:spPr>
          <a:xfrm>
            <a:off x="464358" y="3032066"/>
            <a:ext cx="2793192" cy="1813892"/>
          </a:xfrm>
          <a:prstGeom prst="rect">
            <a:avLst/>
          </a:prstGeom>
        </p:spPr>
      </p:pic>
      <p:pic>
        <p:nvPicPr>
          <p:cNvPr id="14" name="Image 13"/>
          <p:cNvPicPr>
            <a:picLocks noChangeAspect="1"/>
          </p:cNvPicPr>
          <p:nvPr/>
        </p:nvPicPr>
        <p:blipFill rotWithShape="1">
          <a:blip r:embed="rId7"/>
          <a:srcRect b="49600"/>
          <a:stretch/>
        </p:blipFill>
        <p:spPr>
          <a:xfrm>
            <a:off x="8722652" y="3181351"/>
            <a:ext cx="3072313" cy="1726054"/>
          </a:xfrm>
          <a:prstGeom prst="rect">
            <a:avLst/>
          </a:prstGeom>
        </p:spPr>
      </p:pic>
      <p:sp>
        <p:nvSpPr>
          <p:cNvPr id="15" name="ZoneTexte 14"/>
          <p:cNvSpPr txBox="1"/>
          <p:nvPr/>
        </p:nvSpPr>
        <p:spPr>
          <a:xfrm>
            <a:off x="702127" y="5019223"/>
            <a:ext cx="2394857" cy="830997"/>
          </a:xfrm>
          <a:prstGeom prst="rect">
            <a:avLst/>
          </a:prstGeom>
          <a:noFill/>
        </p:spPr>
        <p:txBody>
          <a:bodyPr wrap="square" rtlCol="0">
            <a:spAutoFit/>
          </a:bodyPr>
          <a:lstStyle/>
          <a:p>
            <a:pPr algn="ctr"/>
            <a:r>
              <a:rPr lang="fr-FR" sz="2400"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Repenser nos usages</a:t>
            </a:r>
            <a:endParaRPr lang="en-GB" sz="24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6" name="ZoneTexte 15"/>
          <p:cNvSpPr txBox="1"/>
          <p:nvPr/>
        </p:nvSpPr>
        <p:spPr>
          <a:xfrm>
            <a:off x="4169227" y="5038273"/>
            <a:ext cx="3679373" cy="1200329"/>
          </a:xfrm>
          <a:prstGeom prst="rect">
            <a:avLst/>
          </a:prstGeom>
          <a:noFill/>
        </p:spPr>
        <p:txBody>
          <a:bodyPr wrap="square" rtlCol="0">
            <a:spAutoFit/>
          </a:bodyPr>
          <a:lstStyle/>
          <a:p>
            <a:pPr algn="ctr"/>
            <a:r>
              <a:rPr lang="fr-FR" sz="2400" b="1"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Penser aux matériaux nécessaires à l’électrification </a:t>
            </a:r>
            <a:endParaRPr lang="en-GB" sz="2400" b="1"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7" name="ZoneTexte 16"/>
          <p:cNvSpPr txBox="1"/>
          <p:nvPr/>
        </p:nvSpPr>
        <p:spPr>
          <a:xfrm>
            <a:off x="8264977" y="5057323"/>
            <a:ext cx="3679373" cy="830997"/>
          </a:xfrm>
          <a:prstGeom prst="rect">
            <a:avLst/>
          </a:prstGeom>
          <a:noFill/>
        </p:spPr>
        <p:txBody>
          <a:bodyPr wrap="square" rtlCol="0">
            <a:spAutoFit/>
          </a:bodyPr>
          <a:lstStyle/>
          <a:p>
            <a:pPr algn="ctr"/>
            <a:r>
              <a:rPr lang="fr-FR" sz="2400" b="1"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Sobriété : une nécessité</a:t>
            </a:r>
            <a:endParaRPr lang="en-GB" sz="2400" b="1"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2822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1600200" y="506185"/>
            <a:ext cx="10496550" cy="1181101"/>
          </a:xfrm>
          <a:prstGeom prst="roundRect">
            <a:avLst/>
          </a:prstGeom>
          <a:solidFill>
            <a:schemeClr val="accent6">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2400" b="1"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Des technologies qui ont besoin de matières premières spécifiques</a:t>
            </a:r>
          </a:p>
        </p:txBody>
      </p:sp>
      <p:pic>
        <p:nvPicPr>
          <p:cNvPr id="5" name="Image 4"/>
          <p:cNvPicPr>
            <a:picLocks noChangeAspect="1"/>
          </p:cNvPicPr>
          <p:nvPr/>
        </p:nvPicPr>
        <p:blipFill>
          <a:blip r:embed="rId2">
            <a:clrChange>
              <a:clrFrom>
                <a:srgbClr val="FFFFFF"/>
              </a:clrFrom>
              <a:clrTo>
                <a:srgbClr val="FFFFFF">
                  <a:alpha val="0"/>
                </a:srgbClr>
              </a:clrTo>
            </a:clrChange>
          </a:blip>
          <a:stretch>
            <a:fillRect/>
          </a:stretch>
        </p:blipFill>
        <p:spPr>
          <a:xfrm>
            <a:off x="0" y="4090987"/>
            <a:ext cx="2143125" cy="2143125"/>
          </a:xfrm>
          <a:prstGeom prst="rect">
            <a:avLst/>
          </a:prstGeom>
        </p:spPr>
      </p:pic>
      <p:pic>
        <p:nvPicPr>
          <p:cNvPr id="6" name="Image 5"/>
          <p:cNvPicPr>
            <a:picLocks noChangeAspect="1"/>
          </p:cNvPicPr>
          <p:nvPr/>
        </p:nvPicPr>
        <p:blipFill>
          <a:blip r:embed="rId3"/>
          <a:stretch>
            <a:fillRect/>
          </a:stretch>
        </p:blipFill>
        <p:spPr>
          <a:xfrm>
            <a:off x="552449" y="2320471"/>
            <a:ext cx="2433257" cy="2289629"/>
          </a:xfrm>
          <a:prstGeom prst="rect">
            <a:avLst/>
          </a:prstGeom>
        </p:spPr>
      </p:pic>
      <p:pic>
        <p:nvPicPr>
          <p:cNvPr id="7" name="Image 6"/>
          <p:cNvPicPr>
            <a:picLocks noChangeAspect="1"/>
          </p:cNvPicPr>
          <p:nvPr/>
        </p:nvPicPr>
        <p:blipFill rotWithShape="1">
          <a:blip r:embed="rId4"/>
          <a:srcRect b="49747"/>
          <a:stretch/>
        </p:blipFill>
        <p:spPr>
          <a:xfrm>
            <a:off x="2638361" y="2900136"/>
            <a:ext cx="1762189" cy="1743908"/>
          </a:xfrm>
          <a:prstGeom prst="rect">
            <a:avLst/>
          </a:prstGeom>
        </p:spPr>
      </p:pic>
      <p:pic>
        <p:nvPicPr>
          <p:cNvPr id="8" name="Image 7"/>
          <p:cNvPicPr>
            <a:picLocks noChangeAspect="1"/>
          </p:cNvPicPr>
          <p:nvPr/>
        </p:nvPicPr>
        <p:blipFill rotWithShape="1">
          <a:blip r:embed="rId5"/>
          <a:srcRect t="14807" r="10185" b="18241"/>
          <a:stretch/>
        </p:blipFill>
        <p:spPr>
          <a:xfrm>
            <a:off x="2533650" y="4381500"/>
            <a:ext cx="1847850" cy="1485900"/>
          </a:xfrm>
          <a:prstGeom prst="rect">
            <a:avLst/>
          </a:prstGeom>
        </p:spPr>
      </p:pic>
      <p:pic>
        <p:nvPicPr>
          <p:cNvPr id="9" name="Image 8"/>
          <p:cNvPicPr>
            <a:picLocks noChangeAspect="1"/>
          </p:cNvPicPr>
          <p:nvPr/>
        </p:nvPicPr>
        <p:blipFill rotWithShape="1">
          <a:blip r:embed="rId6"/>
          <a:srcRect b="11026"/>
          <a:stretch/>
        </p:blipFill>
        <p:spPr>
          <a:xfrm>
            <a:off x="6412973" y="2147887"/>
            <a:ext cx="5483752" cy="2767013"/>
          </a:xfrm>
          <a:prstGeom prst="rect">
            <a:avLst/>
          </a:prstGeom>
        </p:spPr>
      </p:pic>
      <p:sp>
        <p:nvSpPr>
          <p:cNvPr id="10" name="ZoneTexte 9"/>
          <p:cNvSpPr txBox="1"/>
          <p:nvPr/>
        </p:nvSpPr>
        <p:spPr>
          <a:xfrm>
            <a:off x="6400800" y="5181600"/>
            <a:ext cx="5562600" cy="1107996"/>
          </a:xfrm>
          <a:prstGeom prst="rect">
            <a:avLst/>
          </a:prstGeom>
          <a:noFill/>
        </p:spPr>
        <p:txBody>
          <a:bodyPr wrap="square" rtlCol="0">
            <a:spAutoFit/>
          </a:bodyPr>
          <a:lstStyle/>
          <a:p>
            <a:pPr algn="ctr"/>
            <a:r>
              <a:rPr lang="fr-FR" sz="2200"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Lithium / Cobalt / Silicium / Phosphate / </a:t>
            </a:r>
            <a:r>
              <a:rPr lang="fr-FR" sz="2200" dirty="0" err="1"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Niquel</a:t>
            </a:r>
            <a:r>
              <a:rPr lang="fr-FR" sz="2200"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 </a:t>
            </a:r>
            <a:r>
              <a:rPr lang="fr-FR" sz="2200" dirty="0" err="1"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Platinium</a:t>
            </a:r>
            <a:r>
              <a:rPr lang="fr-FR" sz="2200"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 Iridium / Scandium / Gallium / Argent / Zinc / Cuivre ………</a:t>
            </a:r>
            <a:endParaRPr lang="en-GB" sz="22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2" name="Double flèche horizontale 11"/>
          <p:cNvSpPr/>
          <p:nvPr/>
        </p:nvSpPr>
        <p:spPr>
          <a:xfrm>
            <a:off x="4533900" y="3829050"/>
            <a:ext cx="1714500" cy="704850"/>
          </a:xfrm>
          <a:prstGeom prst="leftRightArrow">
            <a:avLst/>
          </a:prstGeom>
          <a:solidFill>
            <a:srgbClr val="00206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Image 12"/>
          <p:cNvPicPr>
            <a:picLocks noChangeAspect="1"/>
          </p:cNvPicPr>
          <p:nvPr/>
        </p:nvPicPr>
        <p:blipFill>
          <a:blip r:embed="rId7"/>
          <a:stretch>
            <a:fillRect/>
          </a:stretch>
        </p:blipFill>
        <p:spPr>
          <a:xfrm>
            <a:off x="0" y="514350"/>
            <a:ext cx="1600200" cy="1247400"/>
          </a:xfrm>
          <a:prstGeom prst="rect">
            <a:avLst/>
          </a:prstGeom>
        </p:spPr>
      </p:pic>
    </p:spTree>
    <p:extLst>
      <p:ext uri="{BB962C8B-B14F-4D97-AF65-F5344CB8AC3E}">
        <p14:creationId xmlns:p14="http://schemas.microsoft.com/office/powerpoint/2010/main" val="335754044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2"/>
          <a:srcRect r="30711"/>
          <a:stretch/>
        </p:blipFill>
        <p:spPr>
          <a:xfrm>
            <a:off x="-34393" y="2177264"/>
            <a:ext cx="4296229" cy="4303079"/>
          </a:xfrm>
          <a:prstGeom prst="rect">
            <a:avLst/>
          </a:prstGeom>
        </p:spPr>
      </p:pic>
      <p:pic>
        <p:nvPicPr>
          <p:cNvPr id="7" name="Image 6"/>
          <p:cNvPicPr>
            <a:picLocks noChangeAspect="1"/>
          </p:cNvPicPr>
          <p:nvPr/>
        </p:nvPicPr>
        <p:blipFill rotWithShape="1">
          <a:blip r:embed="rId3"/>
          <a:srcRect b="50097"/>
          <a:stretch/>
        </p:blipFill>
        <p:spPr>
          <a:xfrm>
            <a:off x="420508" y="2219174"/>
            <a:ext cx="923957" cy="609821"/>
          </a:xfrm>
          <a:prstGeom prst="rect">
            <a:avLst/>
          </a:prstGeom>
        </p:spPr>
      </p:pic>
      <p:sp>
        <p:nvSpPr>
          <p:cNvPr id="8" name="Rectangle à coins arrondis 7"/>
          <p:cNvSpPr/>
          <p:nvPr/>
        </p:nvSpPr>
        <p:spPr>
          <a:xfrm>
            <a:off x="290282" y="145143"/>
            <a:ext cx="5167089" cy="1814286"/>
          </a:xfrm>
          <a:prstGeom prst="roundRect">
            <a:avLst/>
          </a:prstGeom>
          <a:solidFill>
            <a:schemeClr val="accent4">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b="1"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Pour assurer une transition énergétique en faveur du climat, il sera nécessaire d’augmenter en Europe la consommation des métaux </a:t>
            </a:r>
            <a:endParaRPr lang="en-GB" b="1"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9" name="ZoneTexte 8"/>
          <p:cNvSpPr txBox="1"/>
          <p:nvPr/>
        </p:nvSpPr>
        <p:spPr>
          <a:xfrm>
            <a:off x="5123543" y="6386285"/>
            <a:ext cx="2394857" cy="369332"/>
          </a:xfrm>
          <a:prstGeom prst="rect">
            <a:avLst/>
          </a:prstGeom>
          <a:noFill/>
        </p:spPr>
        <p:txBody>
          <a:bodyPr wrap="square" rtlCol="0">
            <a:spAutoFit/>
          </a:bodyPr>
          <a:lstStyle/>
          <a:p>
            <a:pPr algn="ctr"/>
            <a:r>
              <a:rPr lang="fr-FR" i="1" dirty="0" err="1" smtClean="0">
                <a:solidFill>
                  <a:schemeClr val="tx2">
                    <a:lumMod val="75000"/>
                  </a:schemeClr>
                </a:solidFill>
              </a:rPr>
              <a:t>Gregoire</a:t>
            </a:r>
            <a:r>
              <a:rPr lang="fr-FR" i="1" dirty="0" smtClean="0">
                <a:solidFill>
                  <a:schemeClr val="tx2">
                    <a:lumMod val="75000"/>
                  </a:schemeClr>
                </a:solidFill>
              </a:rPr>
              <a:t> et al., 2022</a:t>
            </a:r>
            <a:endParaRPr lang="en-GB" i="1" dirty="0">
              <a:solidFill>
                <a:schemeClr val="tx2">
                  <a:lumMod val="75000"/>
                </a:schemeClr>
              </a:solidFill>
            </a:endParaRPr>
          </a:p>
        </p:txBody>
      </p:sp>
      <p:sp>
        <p:nvSpPr>
          <p:cNvPr id="10" name="Rectangle à coins arrondis 9"/>
          <p:cNvSpPr/>
          <p:nvPr/>
        </p:nvSpPr>
        <p:spPr>
          <a:xfrm>
            <a:off x="6741883" y="152400"/>
            <a:ext cx="5167089" cy="1814286"/>
          </a:xfrm>
          <a:prstGeom prst="round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b="1"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Cette demande accrue des métaux concerne principalement la voiture électrique !</a:t>
            </a:r>
            <a:endParaRPr lang="en-GB" b="1"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1" name="Image 10"/>
          <p:cNvPicPr>
            <a:picLocks noChangeAspect="1"/>
          </p:cNvPicPr>
          <p:nvPr/>
        </p:nvPicPr>
        <p:blipFill rotWithShape="1">
          <a:blip r:embed="rId4"/>
          <a:srcRect l="41732" t="4877" r="3151" b="9491"/>
          <a:stretch/>
        </p:blipFill>
        <p:spPr>
          <a:xfrm>
            <a:off x="5960007" y="2235198"/>
            <a:ext cx="6212115" cy="4003363"/>
          </a:xfrm>
          <a:prstGeom prst="rect">
            <a:avLst/>
          </a:prstGeom>
        </p:spPr>
      </p:pic>
      <p:sp>
        <p:nvSpPr>
          <p:cNvPr id="12" name="Rectangle 11"/>
          <p:cNvSpPr/>
          <p:nvPr/>
        </p:nvSpPr>
        <p:spPr>
          <a:xfrm>
            <a:off x="8911771" y="4064000"/>
            <a:ext cx="754743" cy="1785257"/>
          </a:xfrm>
          <a:prstGeom prst="rect">
            <a:avLst/>
          </a:prstGeom>
          <a:noFill/>
          <a:ln w="3810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7772399" y="4470399"/>
            <a:ext cx="754743" cy="1415143"/>
          </a:xfrm>
          <a:prstGeom prst="rect">
            <a:avLst/>
          </a:prstGeom>
          <a:noFill/>
          <a:ln w="3810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6676571" y="5152570"/>
            <a:ext cx="754743" cy="740229"/>
          </a:xfrm>
          <a:prstGeom prst="rect">
            <a:avLst/>
          </a:prstGeom>
          <a:noFill/>
          <a:ln w="3810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Image 14"/>
          <p:cNvPicPr>
            <a:picLocks noChangeAspect="1"/>
          </p:cNvPicPr>
          <p:nvPr/>
        </p:nvPicPr>
        <p:blipFill>
          <a:blip r:embed="rId5">
            <a:clrChange>
              <a:clrFrom>
                <a:srgbClr val="FFFFFF"/>
              </a:clrFrom>
              <a:clrTo>
                <a:srgbClr val="FFFFFF">
                  <a:alpha val="0"/>
                </a:srgbClr>
              </a:clrTo>
            </a:clrChange>
          </a:blip>
          <a:stretch>
            <a:fillRect/>
          </a:stretch>
        </p:blipFill>
        <p:spPr>
          <a:xfrm>
            <a:off x="7019552" y="1988456"/>
            <a:ext cx="1604055" cy="1604055"/>
          </a:xfrm>
          <a:prstGeom prst="rect">
            <a:avLst/>
          </a:prstGeom>
        </p:spPr>
      </p:pic>
      <p:pic>
        <p:nvPicPr>
          <p:cNvPr id="16" name="Image 15"/>
          <p:cNvPicPr>
            <a:picLocks noChangeAspect="1"/>
          </p:cNvPicPr>
          <p:nvPr/>
        </p:nvPicPr>
        <p:blipFill rotWithShape="1">
          <a:blip r:embed="rId2"/>
          <a:srcRect l="78067" r="5313"/>
          <a:stretch/>
        </p:blipFill>
        <p:spPr>
          <a:xfrm>
            <a:off x="4218291" y="2213548"/>
            <a:ext cx="1030514" cy="4303079"/>
          </a:xfrm>
          <a:prstGeom prst="rect">
            <a:avLst/>
          </a:prstGeom>
        </p:spPr>
      </p:pic>
      <p:sp>
        <p:nvSpPr>
          <p:cNvPr id="2" name="ZoneTexte 1"/>
          <p:cNvSpPr txBox="1"/>
          <p:nvPr/>
        </p:nvSpPr>
        <p:spPr>
          <a:xfrm>
            <a:off x="-1" y="2246244"/>
            <a:ext cx="427383" cy="307777"/>
          </a:xfrm>
          <a:prstGeom prst="rect">
            <a:avLst/>
          </a:prstGeom>
          <a:noFill/>
        </p:spPr>
        <p:txBody>
          <a:bodyPr wrap="square" rtlCol="0">
            <a:spAutoFit/>
          </a:bodyPr>
          <a:lstStyle/>
          <a:p>
            <a:r>
              <a:rPr lang="fr-FR" sz="1400" b="1" dirty="0" smtClean="0">
                <a:solidFill>
                  <a:schemeClr val="bg1">
                    <a:lumMod val="50000"/>
                  </a:schemeClr>
                </a:solidFill>
              </a:rPr>
              <a:t>Mt</a:t>
            </a:r>
            <a:endParaRPr lang="en-GB" sz="1400" b="1" dirty="0">
              <a:solidFill>
                <a:schemeClr val="bg1">
                  <a:lumMod val="50000"/>
                </a:schemeClr>
              </a:solidFill>
            </a:endParaRPr>
          </a:p>
        </p:txBody>
      </p:sp>
    </p:spTree>
    <p:extLst>
      <p:ext uri="{BB962C8B-B14F-4D97-AF65-F5344CB8AC3E}">
        <p14:creationId xmlns:p14="http://schemas.microsoft.com/office/powerpoint/2010/main" val="2220578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3"/>
          <a:srcRect l="7361" t="4918" r="8254"/>
          <a:stretch/>
        </p:blipFill>
        <p:spPr>
          <a:xfrm>
            <a:off x="1915887" y="1915887"/>
            <a:ext cx="8984344" cy="4635234"/>
          </a:xfrm>
          <a:prstGeom prst="rect">
            <a:avLst/>
          </a:prstGeom>
        </p:spPr>
      </p:pic>
      <p:pic>
        <p:nvPicPr>
          <p:cNvPr id="6" name="Image 5"/>
          <p:cNvPicPr>
            <a:picLocks noChangeAspect="1"/>
          </p:cNvPicPr>
          <p:nvPr/>
        </p:nvPicPr>
        <p:blipFill>
          <a:blip r:embed="rId4">
            <a:clrChange>
              <a:clrFrom>
                <a:srgbClr val="FFFFFF"/>
              </a:clrFrom>
              <a:clrTo>
                <a:srgbClr val="FFFFFF">
                  <a:alpha val="0"/>
                </a:srgbClr>
              </a:clrTo>
            </a:clrChange>
          </a:blip>
          <a:stretch>
            <a:fillRect/>
          </a:stretch>
        </p:blipFill>
        <p:spPr>
          <a:xfrm>
            <a:off x="124154" y="403064"/>
            <a:ext cx="1399846" cy="1399846"/>
          </a:xfrm>
          <a:prstGeom prst="rect">
            <a:avLst/>
          </a:prstGeom>
        </p:spPr>
      </p:pic>
      <p:sp>
        <p:nvSpPr>
          <p:cNvPr id="7" name="Rectangle à coins arrondis 6"/>
          <p:cNvSpPr/>
          <p:nvPr/>
        </p:nvSpPr>
        <p:spPr>
          <a:xfrm>
            <a:off x="1600200" y="506185"/>
            <a:ext cx="10496550" cy="1181101"/>
          </a:xfrm>
          <a:prstGeom prst="roundRect">
            <a:avLst/>
          </a:prstGeom>
          <a:solidFill>
            <a:schemeClr val="accent4">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2400" b="1"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Au niveau mondial, la consommation de certains métaux va exploser, si l’on souhaite arriver à une neutralité carbone !</a:t>
            </a:r>
          </a:p>
        </p:txBody>
      </p:sp>
      <p:cxnSp>
        <p:nvCxnSpPr>
          <p:cNvPr id="9" name="Connecteur droit avec flèche 8"/>
          <p:cNvCxnSpPr/>
          <p:nvPr/>
        </p:nvCxnSpPr>
        <p:spPr>
          <a:xfrm flipH="1">
            <a:off x="3396342" y="2540001"/>
            <a:ext cx="1320800" cy="159657"/>
          </a:xfrm>
          <a:prstGeom prst="straightConnector1">
            <a:avLst/>
          </a:prstGeom>
          <a:ln w="57150">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ZoneTexte 10"/>
          <p:cNvSpPr txBox="1"/>
          <p:nvPr/>
        </p:nvSpPr>
        <p:spPr>
          <a:xfrm>
            <a:off x="4688114" y="2293257"/>
            <a:ext cx="1596571" cy="584775"/>
          </a:xfrm>
          <a:prstGeom prst="rect">
            <a:avLst/>
          </a:prstGeom>
          <a:noFill/>
        </p:spPr>
        <p:txBody>
          <a:bodyPr wrap="square" rtlCol="0">
            <a:spAutoFit/>
          </a:bodyPr>
          <a:lstStyle/>
          <a:p>
            <a:pPr algn="ctr"/>
            <a:r>
              <a:rPr lang="fr-FR" sz="3200" b="1" dirty="0" smtClean="0"/>
              <a:t>*400%</a:t>
            </a:r>
            <a:endParaRPr lang="en-GB" sz="3200" b="1" dirty="0"/>
          </a:p>
        </p:txBody>
      </p:sp>
      <p:pic>
        <p:nvPicPr>
          <p:cNvPr id="12" name="Image 11"/>
          <p:cNvPicPr>
            <a:picLocks noChangeAspect="1"/>
          </p:cNvPicPr>
          <p:nvPr/>
        </p:nvPicPr>
        <p:blipFill>
          <a:blip r:embed="rId5">
            <a:clrChange>
              <a:clrFrom>
                <a:srgbClr val="FFFFFF"/>
              </a:clrFrom>
              <a:clrTo>
                <a:srgbClr val="FFFFFF">
                  <a:alpha val="0"/>
                </a:srgbClr>
              </a:clrTo>
            </a:clrChange>
          </a:blip>
          <a:stretch>
            <a:fillRect/>
          </a:stretch>
        </p:blipFill>
        <p:spPr>
          <a:xfrm>
            <a:off x="6008916" y="2061027"/>
            <a:ext cx="1698170" cy="1698170"/>
          </a:xfrm>
          <a:prstGeom prst="rect">
            <a:avLst/>
          </a:prstGeom>
        </p:spPr>
      </p:pic>
      <p:sp>
        <p:nvSpPr>
          <p:cNvPr id="13" name="ZoneTexte 12"/>
          <p:cNvSpPr txBox="1"/>
          <p:nvPr/>
        </p:nvSpPr>
        <p:spPr>
          <a:xfrm>
            <a:off x="4049486" y="6437085"/>
            <a:ext cx="5471885" cy="369332"/>
          </a:xfrm>
          <a:prstGeom prst="rect">
            <a:avLst/>
          </a:prstGeom>
          <a:noFill/>
        </p:spPr>
        <p:txBody>
          <a:bodyPr wrap="square" rtlCol="0">
            <a:spAutoFit/>
          </a:bodyPr>
          <a:lstStyle/>
          <a:p>
            <a:r>
              <a:rPr lang="fr-FR" b="1" i="1" dirty="0" err="1" smtClean="0">
                <a:solidFill>
                  <a:schemeClr val="tx2">
                    <a:lumMod val="75000"/>
                  </a:schemeClr>
                </a:solidFill>
              </a:rPr>
              <a:t>Minerals</a:t>
            </a:r>
            <a:r>
              <a:rPr lang="fr-FR" b="1" i="1" dirty="0" smtClean="0">
                <a:solidFill>
                  <a:schemeClr val="tx2">
                    <a:lumMod val="75000"/>
                  </a:schemeClr>
                </a:solidFill>
              </a:rPr>
              <a:t> for </a:t>
            </a:r>
            <a:r>
              <a:rPr lang="fr-FR" b="1" i="1" dirty="0" err="1" smtClean="0">
                <a:solidFill>
                  <a:schemeClr val="tx2">
                    <a:lumMod val="75000"/>
                  </a:schemeClr>
                </a:solidFill>
              </a:rPr>
              <a:t>Climate</a:t>
            </a:r>
            <a:r>
              <a:rPr lang="fr-FR" b="1" i="1" dirty="0" smtClean="0">
                <a:solidFill>
                  <a:schemeClr val="tx2">
                    <a:lumMod val="75000"/>
                  </a:schemeClr>
                </a:solidFill>
              </a:rPr>
              <a:t> </a:t>
            </a:r>
            <a:r>
              <a:rPr lang="fr-FR" b="1" i="1" dirty="0" err="1" smtClean="0">
                <a:solidFill>
                  <a:schemeClr val="tx2">
                    <a:lumMod val="75000"/>
                  </a:schemeClr>
                </a:solidFill>
              </a:rPr>
              <a:t>ActionWord</a:t>
            </a:r>
            <a:r>
              <a:rPr lang="fr-FR" b="1" i="1" dirty="0" smtClean="0">
                <a:solidFill>
                  <a:schemeClr val="tx2">
                    <a:lumMod val="75000"/>
                  </a:schemeClr>
                </a:solidFill>
              </a:rPr>
              <a:t> Bank Group 2020</a:t>
            </a:r>
            <a:endParaRPr lang="en-GB" b="1" i="1" dirty="0">
              <a:solidFill>
                <a:schemeClr val="tx2">
                  <a:lumMod val="75000"/>
                </a:schemeClr>
              </a:solidFill>
            </a:endParaRPr>
          </a:p>
        </p:txBody>
      </p:sp>
    </p:spTree>
    <p:extLst>
      <p:ext uri="{BB962C8B-B14F-4D97-AF65-F5344CB8AC3E}">
        <p14:creationId xmlns:p14="http://schemas.microsoft.com/office/powerpoint/2010/main" val="1455396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clrChange>
              <a:clrFrom>
                <a:srgbClr val="FFFFFF"/>
              </a:clrFrom>
              <a:clrTo>
                <a:srgbClr val="FFFFFF">
                  <a:alpha val="0"/>
                </a:srgbClr>
              </a:clrTo>
            </a:clrChange>
          </a:blip>
          <a:srcRect t="11111" r="3419" b="19658"/>
          <a:stretch/>
        </p:blipFill>
        <p:spPr>
          <a:xfrm>
            <a:off x="9884230" y="275771"/>
            <a:ext cx="2031998" cy="1456567"/>
          </a:xfrm>
          <a:prstGeom prst="rect">
            <a:avLst/>
          </a:prstGeom>
        </p:spPr>
      </p:pic>
      <p:sp>
        <p:nvSpPr>
          <p:cNvPr id="5" name="Rectangle à coins arrondis 4"/>
          <p:cNvSpPr/>
          <p:nvPr/>
        </p:nvSpPr>
        <p:spPr>
          <a:xfrm>
            <a:off x="812799" y="680357"/>
            <a:ext cx="9013371" cy="1017815"/>
          </a:xfrm>
          <a:prstGeom prst="roundRect">
            <a:avLst/>
          </a:prstGeom>
          <a:solidFill>
            <a:schemeClr val="accent1">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2400" b="1"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Si la France veut électrifier 95% de son parc automobile</a:t>
            </a:r>
          </a:p>
        </p:txBody>
      </p:sp>
      <p:pic>
        <p:nvPicPr>
          <p:cNvPr id="6" name="Image 5"/>
          <p:cNvPicPr>
            <a:picLocks noChangeAspect="1"/>
          </p:cNvPicPr>
          <p:nvPr/>
        </p:nvPicPr>
        <p:blipFill rotWithShape="1">
          <a:blip r:embed="rId3"/>
          <a:srcRect l="16111" t="10696" r="14445" b="10416"/>
          <a:stretch/>
        </p:blipFill>
        <p:spPr>
          <a:xfrm>
            <a:off x="10189028" y="2620931"/>
            <a:ext cx="1219200" cy="1385011"/>
          </a:xfrm>
          <a:prstGeom prst="rect">
            <a:avLst/>
          </a:prstGeom>
        </p:spPr>
      </p:pic>
      <p:sp>
        <p:nvSpPr>
          <p:cNvPr id="7" name="Flèche droite rayée 6"/>
          <p:cNvSpPr/>
          <p:nvPr/>
        </p:nvSpPr>
        <p:spPr>
          <a:xfrm rot="5400000">
            <a:off x="4760687" y="1785260"/>
            <a:ext cx="899886" cy="957943"/>
          </a:xfrm>
          <a:prstGeom prst="stripedRight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à coins arrondis 7"/>
          <p:cNvSpPr/>
          <p:nvPr/>
        </p:nvSpPr>
        <p:spPr>
          <a:xfrm>
            <a:off x="805542" y="2821215"/>
            <a:ext cx="9013371" cy="1017815"/>
          </a:xfrm>
          <a:prstGeom prst="roundRect">
            <a:avLst/>
          </a:prstGeom>
          <a:solidFill>
            <a:schemeClr val="accent2">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2400" b="1"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Il faudrait utiliser </a:t>
            </a:r>
            <a:r>
              <a:rPr lang="fr-FR" sz="2800" b="1" dirty="0" smtClean="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2.5%</a:t>
            </a:r>
            <a:r>
              <a:rPr lang="fr-FR" sz="2400" b="1"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 des réserves mondiales de Lithium</a:t>
            </a:r>
          </a:p>
        </p:txBody>
      </p:sp>
      <p:pic>
        <p:nvPicPr>
          <p:cNvPr id="9" name="Image 8"/>
          <p:cNvPicPr>
            <a:picLocks noChangeAspect="1"/>
          </p:cNvPicPr>
          <p:nvPr/>
        </p:nvPicPr>
        <p:blipFill>
          <a:blip r:embed="rId4"/>
          <a:stretch>
            <a:fillRect/>
          </a:stretch>
        </p:blipFill>
        <p:spPr>
          <a:xfrm>
            <a:off x="8664890" y="4407108"/>
            <a:ext cx="3259903" cy="2098623"/>
          </a:xfrm>
          <a:prstGeom prst="rect">
            <a:avLst/>
          </a:prstGeom>
        </p:spPr>
      </p:pic>
      <p:pic>
        <p:nvPicPr>
          <p:cNvPr id="10" name="Image 9"/>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4365523"/>
            <a:ext cx="2125218" cy="2125218"/>
          </a:xfrm>
          <a:prstGeom prst="rect">
            <a:avLst/>
          </a:prstGeom>
        </p:spPr>
      </p:pic>
      <p:sp>
        <p:nvSpPr>
          <p:cNvPr id="11" name="ZoneTexte 10"/>
          <p:cNvSpPr txBox="1"/>
          <p:nvPr/>
        </p:nvSpPr>
        <p:spPr>
          <a:xfrm>
            <a:off x="2143592" y="4766872"/>
            <a:ext cx="2788171" cy="1631216"/>
          </a:xfrm>
          <a:prstGeom prst="rect">
            <a:avLst/>
          </a:prstGeom>
          <a:noFill/>
        </p:spPr>
        <p:txBody>
          <a:bodyPr wrap="square" rtlCol="0">
            <a:spAutoFit/>
          </a:bodyPr>
          <a:lstStyle/>
          <a:p>
            <a:pPr marL="285750" indent="-285750">
              <a:buFont typeface="Wingdings" panose="05000000000000000000" pitchFamily="2" charset="2"/>
              <a:buChar char="§"/>
            </a:pPr>
            <a:r>
              <a:rPr lang="fr-FR" sz="2000" b="1" dirty="0" smtClean="0">
                <a:solidFill>
                  <a:schemeClr val="tx2">
                    <a:lumMod val="50000"/>
                  </a:schemeClr>
                </a:solidFill>
                <a:latin typeface="+mj-lt"/>
              </a:rPr>
              <a:t>1% de la population mondiale </a:t>
            </a:r>
          </a:p>
          <a:p>
            <a:pPr marL="285750" indent="-285750">
              <a:buFont typeface="Wingdings" panose="05000000000000000000" pitchFamily="2" charset="2"/>
              <a:buChar char="§"/>
            </a:pPr>
            <a:endParaRPr lang="fr-FR" sz="2000" b="1" dirty="0">
              <a:solidFill>
                <a:schemeClr val="tx2">
                  <a:lumMod val="50000"/>
                </a:schemeClr>
              </a:solidFill>
              <a:latin typeface="+mj-lt"/>
            </a:endParaRPr>
          </a:p>
          <a:p>
            <a:pPr marL="285750" indent="-285750">
              <a:buFont typeface="Wingdings" panose="05000000000000000000" pitchFamily="2" charset="2"/>
              <a:buChar char="§"/>
            </a:pPr>
            <a:r>
              <a:rPr lang="fr-FR" sz="2000" b="1" dirty="0" smtClean="0">
                <a:solidFill>
                  <a:schemeClr val="tx2">
                    <a:lumMod val="50000"/>
                  </a:schemeClr>
                </a:solidFill>
                <a:latin typeface="+mj-lt"/>
              </a:rPr>
              <a:t>2.7 % des véhicules dans le monde</a:t>
            </a:r>
            <a:endParaRPr lang="en-GB" sz="2000" b="1" dirty="0">
              <a:solidFill>
                <a:schemeClr val="tx2">
                  <a:lumMod val="50000"/>
                </a:schemeClr>
              </a:solidFill>
              <a:latin typeface="+mj-lt"/>
            </a:endParaRPr>
          </a:p>
        </p:txBody>
      </p:sp>
      <p:pic>
        <p:nvPicPr>
          <p:cNvPr id="12" name="Image 11"/>
          <p:cNvPicPr>
            <a:picLocks noChangeAspect="1"/>
          </p:cNvPicPr>
          <p:nvPr/>
        </p:nvPicPr>
        <p:blipFill rotWithShape="1">
          <a:blip r:embed="rId3"/>
          <a:srcRect l="16111" t="10696" r="14445" b="10416"/>
          <a:stretch/>
        </p:blipFill>
        <p:spPr>
          <a:xfrm>
            <a:off x="5124851" y="5036695"/>
            <a:ext cx="770683" cy="875496"/>
          </a:xfrm>
          <a:prstGeom prst="rect">
            <a:avLst/>
          </a:prstGeom>
        </p:spPr>
      </p:pic>
      <p:sp>
        <p:nvSpPr>
          <p:cNvPr id="13" name="ZoneTexte 12"/>
          <p:cNvSpPr txBox="1"/>
          <p:nvPr/>
        </p:nvSpPr>
        <p:spPr>
          <a:xfrm>
            <a:off x="5863651" y="4934261"/>
            <a:ext cx="2788171" cy="1323439"/>
          </a:xfrm>
          <a:prstGeom prst="rect">
            <a:avLst/>
          </a:prstGeom>
          <a:noFill/>
        </p:spPr>
        <p:txBody>
          <a:bodyPr wrap="square" rtlCol="0">
            <a:spAutoFit/>
          </a:bodyPr>
          <a:lstStyle/>
          <a:p>
            <a:pPr marL="285750" indent="-285750">
              <a:buFont typeface="Wingdings" panose="05000000000000000000" pitchFamily="2" charset="2"/>
              <a:buChar char="§"/>
            </a:pPr>
            <a:r>
              <a:rPr lang="fr-FR" sz="2000" b="1" dirty="0" smtClean="0">
                <a:solidFill>
                  <a:schemeClr val="tx2">
                    <a:lumMod val="50000"/>
                  </a:schemeClr>
                </a:solidFill>
                <a:latin typeface="+mj-lt"/>
              </a:rPr>
              <a:t>2.5% des réserves sans compter les besoins pour les autres technologies …</a:t>
            </a:r>
          </a:p>
        </p:txBody>
      </p:sp>
    </p:spTree>
    <p:extLst>
      <p:ext uri="{BB962C8B-B14F-4D97-AF65-F5344CB8AC3E}">
        <p14:creationId xmlns:p14="http://schemas.microsoft.com/office/powerpoint/2010/main" val="1199725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par>
                                <p:cTn id="30" presetID="10"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p:bldP spid="1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srcRect b="49600"/>
          <a:stretch/>
        </p:blipFill>
        <p:spPr>
          <a:xfrm>
            <a:off x="149902" y="581785"/>
            <a:ext cx="2683239" cy="1507469"/>
          </a:xfrm>
          <a:prstGeom prst="rect">
            <a:avLst/>
          </a:prstGeom>
        </p:spPr>
      </p:pic>
      <p:sp>
        <p:nvSpPr>
          <p:cNvPr id="8" name="Rectangle à coins arrondis 7"/>
          <p:cNvSpPr/>
          <p:nvPr/>
        </p:nvSpPr>
        <p:spPr>
          <a:xfrm>
            <a:off x="2889175" y="782553"/>
            <a:ext cx="9013371" cy="1017815"/>
          </a:xfrm>
          <a:prstGeom prst="roundRect">
            <a:avLst/>
          </a:prstGeom>
          <a:solidFill>
            <a:srgbClr val="FFE699">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La </a:t>
            </a:r>
            <a:r>
              <a:rPr lang="fr-FR" sz="2400" b="1" u="sng"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sobriété</a:t>
            </a:r>
            <a:r>
              <a:rPr lang="fr-FR" sz="2400" b="1"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 est une </a:t>
            </a:r>
            <a:r>
              <a:rPr lang="fr-FR" sz="2400" b="1"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nécessité</a:t>
            </a:r>
            <a:endParaRPr lang="en-GB" sz="2400" b="1"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9" name="Image 8"/>
          <p:cNvPicPr>
            <a:picLocks noChangeAspect="1"/>
          </p:cNvPicPr>
          <p:nvPr/>
        </p:nvPicPr>
        <p:blipFill>
          <a:blip r:embed="rId3"/>
          <a:stretch>
            <a:fillRect/>
          </a:stretch>
        </p:blipFill>
        <p:spPr>
          <a:xfrm>
            <a:off x="3291484" y="2053652"/>
            <a:ext cx="5193527" cy="4804348"/>
          </a:xfrm>
          <a:prstGeom prst="rect">
            <a:avLst/>
          </a:prstGeom>
        </p:spPr>
      </p:pic>
      <p:sp>
        <p:nvSpPr>
          <p:cNvPr id="10" name="Rectangle à coins arrondis 9"/>
          <p:cNvSpPr/>
          <p:nvPr/>
        </p:nvSpPr>
        <p:spPr>
          <a:xfrm>
            <a:off x="2936644" y="3932986"/>
            <a:ext cx="5607749" cy="1223630"/>
          </a:xfrm>
          <a:prstGeom prst="roundRect">
            <a:avLst/>
          </a:prstGeom>
          <a:solidFill>
            <a:schemeClr val="accent4">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3103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à coins arrondis 13"/>
          <p:cNvSpPr/>
          <p:nvPr/>
        </p:nvSpPr>
        <p:spPr>
          <a:xfrm>
            <a:off x="3144009" y="3380847"/>
            <a:ext cx="2774608" cy="3247303"/>
          </a:xfrm>
          <a:prstGeom prst="roundRect">
            <a:avLst/>
          </a:prstGeom>
          <a:solidFill>
            <a:schemeClr val="accent1">
              <a:lumMod val="40000"/>
              <a:lumOff val="60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5" name="Rectangle à coins arrondis 14"/>
          <p:cNvSpPr/>
          <p:nvPr/>
        </p:nvSpPr>
        <p:spPr>
          <a:xfrm>
            <a:off x="6169524" y="3353365"/>
            <a:ext cx="2774608" cy="3247303"/>
          </a:xfrm>
          <a:prstGeom prst="roundRect">
            <a:avLst/>
          </a:prstGeom>
          <a:solidFill>
            <a:srgbClr val="FFC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6" name="Rectangle à coins arrondis 15"/>
          <p:cNvSpPr/>
          <p:nvPr/>
        </p:nvSpPr>
        <p:spPr>
          <a:xfrm>
            <a:off x="9195039" y="3370854"/>
            <a:ext cx="2774608" cy="3247303"/>
          </a:xfrm>
          <a:prstGeom prst="roundRect">
            <a:avLst/>
          </a:prstGeom>
          <a:solidFill>
            <a:srgbClr val="92D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3" name="Rectangle à coins arrondis 12"/>
          <p:cNvSpPr/>
          <p:nvPr/>
        </p:nvSpPr>
        <p:spPr>
          <a:xfrm>
            <a:off x="118494" y="3408329"/>
            <a:ext cx="2774608" cy="3247303"/>
          </a:xfrm>
          <a:prstGeom prst="roundRect">
            <a:avLst/>
          </a:prstGeom>
          <a:solidFill>
            <a:schemeClr val="accent3">
              <a:lumMod val="60000"/>
              <a:lumOff val="40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4" name="Image 3"/>
          <p:cNvPicPr>
            <a:picLocks noChangeAspect="1"/>
          </p:cNvPicPr>
          <p:nvPr/>
        </p:nvPicPr>
        <p:blipFill rotWithShape="1">
          <a:blip r:embed="rId2"/>
          <a:srcRect b="49600"/>
          <a:stretch/>
        </p:blipFill>
        <p:spPr>
          <a:xfrm>
            <a:off x="149902" y="581785"/>
            <a:ext cx="2683239" cy="1507469"/>
          </a:xfrm>
          <a:prstGeom prst="rect">
            <a:avLst/>
          </a:prstGeom>
        </p:spPr>
      </p:pic>
      <p:sp>
        <p:nvSpPr>
          <p:cNvPr id="8" name="Rectangle à coins arrondis 7"/>
          <p:cNvSpPr/>
          <p:nvPr/>
        </p:nvSpPr>
        <p:spPr>
          <a:xfrm>
            <a:off x="2889175" y="782553"/>
            <a:ext cx="9013371" cy="1017815"/>
          </a:xfrm>
          <a:prstGeom prst="roundRect">
            <a:avLst/>
          </a:prstGeom>
          <a:solidFill>
            <a:srgbClr val="FFE699">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La </a:t>
            </a:r>
            <a:r>
              <a:rPr lang="fr-FR" sz="2400" b="1" u="sng"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sobriété</a:t>
            </a:r>
            <a:r>
              <a:rPr lang="fr-FR" sz="2400" b="1"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 est une </a:t>
            </a:r>
            <a:r>
              <a:rPr lang="fr-FR" sz="2400" b="1"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nécessité</a:t>
            </a:r>
            <a:endParaRPr lang="en-GB" sz="2400" b="1"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6" name="ZoneTexte 5"/>
          <p:cNvSpPr txBox="1"/>
          <p:nvPr/>
        </p:nvSpPr>
        <p:spPr>
          <a:xfrm>
            <a:off x="254834" y="3680083"/>
            <a:ext cx="2608288" cy="2862322"/>
          </a:xfrm>
          <a:prstGeom prst="rect">
            <a:avLst/>
          </a:prstGeom>
          <a:noFill/>
        </p:spPr>
        <p:txBody>
          <a:bodyPr wrap="square" rtlCol="0">
            <a:spAutoFit/>
          </a:bodyPr>
          <a:lstStyle/>
          <a:p>
            <a:pPr marL="342900" indent="-342900">
              <a:buFont typeface="Wingdings" panose="05000000000000000000" pitchFamily="2" charset="2"/>
              <a:buChar char="§"/>
            </a:pPr>
            <a:r>
              <a:rPr lang="fr-FR" sz="2000" b="1" dirty="0" smtClean="0">
                <a:solidFill>
                  <a:schemeClr val="tx2">
                    <a:lumMod val="50000"/>
                  </a:schemeClr>
                </a:solidFill>
                <a:latin typeface="+mj-lt"/>
              </a:rPr>
              <a:t>Nombre de personnes par foyer</a:t>
            </a:r>
          </a:p>
          <a:p>
            <a:pPr marL="342900" indent="-342900">
              <a:buFont typeface="Wingdings" panose="05000000000000000000" pitchFamily="2" charset="2"/>
              <a:buChar char="§"/>
            </a:pPr>
            <a:endParaRPr lang="fr-FR" sz="2000" b="1" dirty="0">
              <a:solidFill>
                <a:schemeClr val="tx2">
                  <a:lumMod val="50000"/>
                </a:schemeClr>
              </a:solidFill>
              <a:latin typeface="+mj-lt"/>
            </a:endParaRPr>
          </a:p>
          <a:p>
            <a:pPr marL="342900" indent="-342900">
              <a:buFont typeface="Wingdings" panose="05000000000000000000" pitchFamily="2" charset="2"/>
              <a:buChar char="§"/>
            </a:pPr>
            <a:r>
              <a:rPr lang="fr-FR" sz="2000" b="1" dirty="0" smtClean="0">
                <a:solidFill>
                  <a:schemeClr val="tx2">
                    <a:lumMod val="50000"/>
                  </a:schemeClr>
                </a:solidFill>
                <a:latin typeface="+mj-lt"/>
              </a:rPr>
              <a:t>Part des logements mutualisés</a:t>
            </a:r>
          </a:p>
          <a:p>
            <a:pPr marL="342900" indent="-342900">
              <a:buFont typeface="Wingdings" panose="05000000000000000000" pitchFamily="2" charset="2"/>
              <a:buChar char="§"/>
            </a:pPr>
            <a:endParaRPr lang="fr-FR" sz="2000" b="1" dirty="0">
              <a:solidFill>
                <a:schemeClr val="tx2">
                  <a:lumMod val="50000"/>
                </a:schemeClr>
              </a:solidFill>
              <a:latin typeface="+mj-lt"/>
            </a:endParaRPr>
          </a:p>
          <a:p>
            <a:pPr marL="342900" indent="-342900">
              <a:buFont typeface="Wingdings" panose="05000000000000000000" pitchFamily="2" charset="2"/>
              <a:buChar char="§"/>
            </a:pPr>
            <a:r>
              <a:rPr lang="fr-FR" sz="2000" b="1" dirty="0" smtClean="0">
                <a:solidFill>
                  <a:schemeClr val="tx2">
                    <a:lumMod val="50000"/>
                  </a:schemeClr>
                </a:solidFill>
                <a:latin typeface="+mj-lt"/>
              </a:rPr>
              <a:t>Evolution de la température de consigne</a:t>
            </a:r>
            <a:endParaRPr lang="en-GB" sz="2000" b="1" dirty="0">
              <a:solidFill>
                <a:schemeClr val="tx2">
                  <a:lumMod val="50000"/>
                </a:schemeClr>
              </a:solidFill>
              <a:latin typeface="+mj-lt"/>
            </a:endParaRPr>
          </a:p>
        </p:txBody>
      </p:sp>
      <p:sp>
        <p:nvSpPr>
          <p:cNvPr id="7" name="ZoneTexte 6"/>
          <p:cNvSpPr txBox="1"/>
          <p:nvPr/>
        </p:nvSpPr>
        <p:spPr>
          <a:xfrm>
            <a:off x="3167093" y="3680083"/>
            <a:ext cx="2608288" cy="2862322"/>
          </a:xfrm>
          <a:prstGeom prst="rect">
            <a:avLst/>
          </a:prstGeom>
          <a:noFill/>
        </p:spPr>
        <p:txBody>
          <a:bodyPr wrap="square" rtlCol="0">
            <a:spAutoFit/>
          </a:bodyPr>
          <a:lstStyle/>
          <a:p>
            <a:pPr marL="342900" indent="-342900">
              <a:buFont typeface="Wingdings" panose="05000000000000000000" pitchFamily="2" charset="2"/>
              <a:buChar char="§"/>
            </a:pPr>
            <a:r>
              <a:rPr lang="fr-FR" sz="2000" b="1" dirty="0" smtClean="0">
                <a:solidFill>
                  <a:schemeClr val="tx2">
                    <a:lumMod val="50000"/>
                  </a:schemeClr>
                </a:solidFill>
                <a:latin typeface="+mj-lt"/>
              </a:rPr>
              <a:t>Nombre de jour de télétravail</a:t>
            </a:r>
          </a:p>
          <a:p>
            <a:pPr marL="342900" indent="-342900">
              <a:buFont typeface="Wingdings" panose="05000000000000000000" pitchFamily="2" charset="2"/>
              <a:buChar char="§"/>
            </a:pPr>
            <a:endParaRPr lang="fr-FR" sz="2000" b="1" dirty="0">
              <a:solidFill>
                <a:schemeClr val="tx2">
                  <a:lumMod val="50000"/>
                </a:schemeClr>
              </a:solidFill>
              <a:latin typeface="+mj-lt"/>
            </a:endParaRPr>
          </a:p>
          <a:p>
            <a:pPr marL="342900" indent="-342900">
              <a:buFont typeface="Wingdings" panose="05000000000000000000" pitchFamily="2" charset="2"/>
              <a:buChar char="§"/>
            </a:pPr>
            <a:r>
              <a:rPr lang="fr-FR" sz="2000" b="1" dirty="0" smtClean="0">
                <a:solidFill>
                  <a:schemeClr val="tx2">
                    <a:lumMod val="50000"/>
                  </a:schemeClr>
                </a:solidFill>
                <a:latin typeface="+mj-lt"/>
              </a:rPr>
              <a:t>Surface de la branche commerce</a:t>
            </a:r>
          </a:p>
          <a:p>
            <a:pPr marL="342900" indent="-342900">
              <a:buFont typeface="Wingdings" panose="05000000000000000000" pitchFamily="2" charset="2"/>
              <a:buChar char="§"/>
            </a:pPr>
            <a:endParaRPr lang="fr-FR" sz="2000" b="1" dirty="0">
              <a:solidFill>
                <a:schemeClr val="tx2">
                  <a:lumMod val="50000"/>
                </a:schemeClr>
              </a:solidFill>
              <a:latin typeface="+mj-lt"/>
            </a:endParaRPr>
          </a:p>
          <a:p>
            <a:pPr marL="342900" indent="-342900">
              <a:buFont typeface="Wingdings" panose="05000000000000000000" pitchFamily="2" charset="2"/>
              <a:buChar char="§"/>
            </a:pPr>
            <a:r>
              <a:rPr lang="fr-FR" sz="2000" b="1" dirty="0" smtClean="0">
                <a:solidFill>
                  <a:schemeClr val="tx2">
                    <a:lumMod val="50000"/>
                  </a:schemeClr>
                </a:solidFill>
                <a:latin typeface="+mj-lt"/>
              </a:rPr>
              <a:t>Pénétration des écrans publicitaires numériques</a:t>
            </a:r>
            <a:endParaRPr lang="en-GB" sz="2000" b="1" dirty="0">
              <a:solidFill>
                <a:schemeClr val="tx2">
                  <a:lumMod val="50000"/>
                </a:schemeClr>
              </a:solidFill>
              <a:latin typeface="+mj-lt"/>
            </a:endParaRPr>
          </a:p>
        </p:txBody>
      </p:sp>
      <p:sp>
        <p:nvSpPr>
          <p:cNvPr id="11" name="ZoneTexte 10"/>
          <p:cNvSpPr txBox="1"/>
          <p:nvPr/>
        </p:nvSpPr>
        <p:spPr>
          <a:xfrm>
            <a:off x="6079352" y="3680083"/>
            <a:ext cx="2884766" cy="2862322"/>
          </a:xfrm>
          <a:prstGeom prst="rect">
            <a:avLst/>
          </a:prstGeom>
          <a:noFill/>
        </p:spPr>
        <p:txBody>
          <a:bodyPr wrap="square" rtlCol="0">
            <a:spAutoFit/>
          </a:bodyPr>
          <a:lstStyle/>
          <a:p>
            <a:pPr marL="342900" indent="-342900">
              <a:buFont typeface="Wingdings" panose="05000000000000000000" pitchFamily="2" charset="2"/>
              <a:buChar char="§"/>
            </a:pPr>
            <a:r>
              <a:rPr lang="fr-FR" sz="2000" b="1" dirty="0" smtClean="0">
                <a:solidFill>
                  <a:schemeClr val="tx2">
                    <a:lumMod val="50000"/>
                  </a:schemeClr>
                </a:solidFill>
                <a:latin typeface="+mj-lt"/>
              </a:rPr>
              <a:t>Part du report modal</a:t>
            </a:r>
          </a:p>
          <a:p>
            <a:pPr marL="342900" indent="-342900">
              <a:buFont typeface="Wingdings" panose="05000000000000000000" pitchFamily="2" charset="2"/>
              <a:buChar char="§"/>
            </a:pPr>
            <a:endParaRPr lang="fr-FR" sz="2000" b="1" dirty="0" smtClean="0">
              <a:solidFill>
                <a:schemeClr val="tx2">
                  <a:lumMod val="50000"/>
                </a:schemeClr>
              </a:solidFill>
              <a:latin typeface="+mj-lt"/>
            </a:endParaRPr>
          </a:p>
          <a:p>
            <a:pPr marL="342900" indent="-342900">
              <a:buFont typeface="Wingdings" panose="05000000000000000000" pitchFamily="2" charset="2"/>
              <a:buChar char="§"/>
            </a:pPr>
            <a:endParaRPr lang="fr-FR" sz="2000" b="1" dirty="0">
              <a:solidFill>
                <a:schemeClr val="tx2">
                  <a:lumMod val="50000"/>
                </a:schemeClr>
              </a:solidFill>
              <a:latin typeface="+mj-lt"/>
            </a:endParaRPr>
          </a:p>
          <a:p>
            <a:pPr marL="342900" indent="-342900">
              <a:buFont typeface="Wingdings" panose="05000000000000000000" pitchFamily="2" charset="2"/>
              <a:buChar char="§"/>
            </a:pPr>
            <a:r>
              <a:rPr lang="fr-FR" sz="2000" b="1" dirty="0" smtClean="0">
                <a:solidFill>
                  <a:schemeClr val="tx2">
                    <a:lumMod val="50000"/>
                  </a:schemeClr>
                </a:solidFill>
                <a:latin typeface="+mj-lt"/>
              </a:rPr>
              <a:t>Nombre de km parcourue</a:t>
            </a:r>
          </a:p>
          <a:p>
            <a:pPr marL="342900" indent="-342900">
              <a:buFont typeface="Wingdings" panose="05000000000000000000" pitchFamily="2" charset="2"/>
              <a:buChar char="§"/>
            </a:pPr>
            <a:endParaRPr lang="fr-FR" sz="2000" b="1" dirty="0" smtClean="0">
              <a:solidFill>
                <a:schemeClr val="tx2">
                  <a:lumMod val="50000"/>
                </a:schemeClr>
              </a:solidFill>
              <a:latin typeface="+mj-lt"/>
            </a:endParaRPr>
          </a:p>
          <a:p>
            <a:pPr marL="342900" indent="-342900">
              <a:buFont typeface="Wingdings" panose="05000000000000000000" pitchFamily="2" charset="2"/>
              <a:buChar char="§"/>
            </a:pPr>
            <a:endParaRPr lang="fr-FR" sz="2000" b="1" dirty="0">
              <a:solidFill>
                <a:schemeClr val="tx2">
                  <a:lumMod val="50000"/>
                </a:schemeClr>
              </a:solidFill>
              <a:latin typeface="+mj-lt"/>
            </a:endParaRPr>
          </a:p>
          <a:p>
            <a:pPr marL="342900" indent="-342900">
              <a:buFont typeface="Wingdings" panose="05000000000000000000" pitchFamily="2" charset="2"/>
              <a:buChar char="§"/>
            </a:pPr>
            <a:r>
              <a:rPr lang="fr-FR" sz="2000" b="1" dirty="0" smtClean="0">
                <a:solidFill>
                  <a:schemeClr val="tx2">
                    <a:lumMod val="50000"/>
                  </a:schemeClr>
                </a:solidFill>
                <a:latin typeface="+mj-lt"/>
              </a:rPr>
              <a:t>Evolution T.km de marchandises</a:t>
            </a:r>
            <a:endParaRPr lang="en-GB" sz="2000" b="1" dirty="0">
              <a:solidFill>
                <a:schemeClr val="tx2">
                  <a:lumMod val="50000"/>
                </a:schemeClr>
              </a:solidFill>
              <a:latin typeface="+mj-lt"/>
            </a:endParaRPr>
          </a:p>
        </p:txBody>
      </p:sp>
      <p:sp>
        <p:nvSpPr>
          <p:cNvPr id="12" name="ZoneTexte 11"/>
          <p:cNvSpPr txBox="1"/>
          <p:nvPr/>
        </p:nvSpPr>
        <p:spPr>
          <a:xfrm>
            <a:off x="9166489" y="3680083"/>
            <a:ext cx="2900593" cy="2862322"/>
          </a:xfrm>
          <a:prstGeom prst="rect">
            <a:avLst/>
          </a:prstGeom>
          <a:noFill/>
        </p:spPr>
        <p:txBody>
          <a:bodyPr wrap="square" rtlCol="0">
            <a:spAutoFit/>
          </a:bodyPr>
          <a:lstStyle/>
          <a:p>
            <a:pPr marL="342900" indent="-342900">
              <a:buFont typeface="Wingdings" panose="05000000000000000000" pitchFamily="2" charset="2"/>
              <a:buChar char="§"/>
            </a:pPr>
            <a:r>
              <a:rPr lang="fr-FR" sz="2000" b="1" dirty="0" smtClean="0">
                <a:solidFill>
                  <a:schemeClr val="tx2">
                    <a:lumMod val="50000"/>
                  </a:schemeClr>
                </a:solidFill>
                <a:latin typeface="+mj-lt"/>
              </a:rPr>
              <a:t>Durée de vie des équipements</a:t>
            </a:r>
          </a:p>
          <a:p>
            <a:pPr marL="342900" indent="-342900">
              <a:buFont typeface="Wingdings" panose="05000000000000000000" pitchFamily="2" charset="2"/>
              <a:buChar char="§"/>
            </a:pPr>
            <a:endParaRPr lang="fr-FR" sz="2000" b="1" dirty="0">
              <a:solidFill>
                <a:schemeClr val="tx2">
                  <a:lumMod val="50000"/>
                </a:schemeClr>
              </a:solidFill>
              <a:latin typeface="+mj-lt"/>
            </a:endParaRPr>
          </a:p>
          <a:p>
            <a:pPr marL="342900" indent="-342900">
              <a:buFont typeface="Wingdings" panose="05000000000000000000" pitchFamily="2" charset="2"/>
              <a:buChar char="§"/>
            </a:pPr>
            <a:r>
              <a:rPr lang="fr-FR" sz="2000" b="1" dirty="0" smtClean="0">
                <a:solidFill>
                  <a:schemeClr val="tx2">
                    <a:lumMod val="50000"/>
                  </a:schemeClr>
                </a:solidFill>
                <a:latin typeface="+mj-lt"/>
              </a:rPr>
              <a:t>Consommation de plastiques</a:t>
            </a:r>
          </a:p>
          <a:p>
            <a:pPr marL="342900" indent="-342900">
              <a:buFont typeface="Wingdings" panose="05000000000000000000" pitchFamily="2" charset="2"/>
              <a:buChar char="§"/>
            </a:pPr>
            <a:endParaRPr lang="fr-FR" sz="2000" b="1" dirty="0">
              <a:solidFill>
                <a:schemeClr val="tx2">
                  <a:lumMod val="50000"/>
                </a:schemeClr>
              </a:solidFill>
              <a:latin typeface="+mj-lt"/>
            </a:endParaRPr>
          </a:p>
          <a:p>
            <a:pPr marL="342900" indent="-342900">
              <a:buFont typeface="Wingdings" panose="05000000000000000000" pitchFamily="2" charset="2"/>
              <a:buChar char="§"/>
            </a:pPr>
            <a:r>
              <a:rPr lang="fr-FR" sz="2000" b="1" dirty="0" smtClean="0">
                <a:solidFill>
                  <a:schemeClr val="tx2">
                    <a:lumMod val="50000"/>
                  </a:schemeClr>
                </a:solidFill>
                <a:latin typeface="+mj-lt"/>
              </a:rPr>
              <a:t>Consommation annuelle d’intrants azotés dans agriculture</a:t>
            </a:r>
            <a:endParaRPr lang="en-GB" sz="2000" b="1" dirty="0">
              <a:solidFill>
                <a:schemeClr val="tx2">
                  <a:lumMod val="50000"/>
                </a:schemeClr>
              </a:solidFill>
              <a:latin typeface="+mj-lt"/>
            </a:endParaRPr>
          </a:p>
        </p:txBody>
      </p:sp>
      <p:pic>
        <p:nvPicPr>
          <p:cNvPr id="2" name="Image 1"/>
          <p:cNvPicPr>
            <a:picLocks noChangeAspect="1"/>
          </p:cNvPicPr>
          <p:nvPr/>
        </p:nvPicPr>
        <p:blipFill rotWithShape="1">
          <a:blip r:embed="rId3"/>
          <a:srcRect l="15260" t="14503" r="11297" b="14153"/>
          <a:stretch/>
        </p:blipFill>
        <p:spPr>
          <a:xfrm>
            <a:off x="1019330" y="2323046"/>
            <a:ext cx="1034323" cy="1004771"/>
          </a:xfrm>
          <a:prstGeom prst="rect">
            <a:avLst/>
          </a:prstGeom>
        </p:spPr>
      </p:pic>
      <p:pic>
        <p:nvPicPr>
          <p:cNvPr id="3" name="Image 2"/>
          <p:cNvPicPr>
            <a:picLocks noChangeAspect="1"/>
          </p:cNvPicPr>
          <p:nvPr/>
        </p:nvPicPr>
        <p:blipFill rotWithShape="1">
          <a:blip r:embed="rId4"/>
          <a:srcRect l="20508" t="15574" r="19298" b="38298"/>
          <a:stretch/>
        </p:blipFill>
        <p:spPr>
          <a:xfrm>
            <a:off x="3837481" y="2218365"/>
            <a:ext cx="1409075" cy="1154422"/>
          </a:xfrm>
          <a:prstGeom prst="rect">
            <a:avLst/>
          </a:prstGeom>
        </p:spPr>
      </p:pic>
      <p:pic>
        <p:nvPicPr>
          <p:cNvPr id="5" name="Image 4"/>
          <p:cNvPicPr>
            <a:picLocks noChangeAspect="1"/>
          </p:cNvPicPr>
          <p:nvPr/>
        </p:nvPicPr>
        <p:blipFill>
          <a:blip r:embed="rId5">
            <a:clrChange>
              <a:clrFrom>
                <a:srgbClr val="F5F5F5"/>
              </a:clrFrom>
              <a:clrTo>
                <a:srgbClr val="F5F5F5">
                  <a:alpha val="0"/>
                </a:srgbClr>
              </a:clrTo>
            </a:clrChange>
          </a:blip>
          <a:stretch>
            <a:fillRect/>
          </a:stretch>
        </p:blipFill>
        <p:spPr>
          <a:xfrm>
            <a:off x="6883218" y="2179819"/>
            <a:ext cx="1466304" cy="1466304"/>
          </a:xfrm>
          <a:prstGeom prst="rect">
            <a:avLst/>
          </a:prstGeom>
        </p:spPr>
      </p:pic>
      <p:pic>
        <p:nvPicPr>
          <p:cNvPr id="17" name="Image 16"/>
          <p:cNvPicPr>
            <a:picLocks noChangeAspect="1"/>
          </p:cNvPicPr>
          <p:nvPr/>
        </p:nvPicPr>
        <p:blipFill rotWithShape="1">
          <a:blip r:embed="rId6"/>
          <a:srcRect l="19457" t="24994" r="11997" b="19049"/>
          <a:stretch/>
        </p:blipFill>
        <p:spPr>
          <a:xfrm>
            <a:off x="10028420" y="2381600"/>
            <a:ext cx="1214203" cy="991187"/>
          </a:xfrm>
          <a:prstGeom prst="rect">
            <a:avLst/>
          </a:prstGeom>
        </p:spPr>
      </p:pic>
    </p:spTree>
    <p:extLst>
      <p:ext uri="{BB962C8B-B14F-4D97-AF65-F5344CB8AC3E}">
        <p14:creationId xmlns:p14="http://schemas.microsoft.com/office/powerpoint/2010/main" val="3637436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p:bldP spid="1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srcRect b="49600"/>
          <a:stretch/>
        </p:blipFill>
        <p:spPr>
          <a:xfrm>
            <a:off x="149902" y="581785"/>
            <a:ext cx="2683239" cy="1507469"/>
          </a:xfrm>
          <a:prstGeom prst="rect">
            <a:avLst/>
          </a:prstGeom>
        </p:spPr>
      </p:pic>
      <p:sp>
        <p:nvSpPr>
          <p:cNvPr id="8" name="Rectangle à coins arrondis 7"/>
          <p:cNvSpPr/>
          <p:nvPr/>
        </p:nvSpPr>
        <p:spPr>
          <a:xfrm>
            <a:off x="2889175" y="782553"/>
            <a:ext cx="9013371" cy="1017815"/>
          </a:xfrm>
          <a:prstGeom prst="roundRect">
            <a:avLst/>
          </a:prstGeom>
          <a:solidFill>
            <a:srgbClr val="FFE699">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La </a:t>
            </a:r>
            <a:r>
              <a:rPr lang="fr-FR" sz="2400" b="1" u="sng"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sobriété</a:t>
            </a:r>
            <a:r>
              <a:rPr lang="fr-FR" sz="2400" b="1"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 est une </a:t>
            </a:r>
            <a:r>
              <a:rPr lang="fr-FR" sz="2400" b="1"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nécessité</a:t>
            </a:r>
            <a:endParaRPr lang="en-GB" sz="2400" b="1"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2" name="Image 1"/>
          <p:cNvPicPr>
            <a:picLocks noChangeAspect="1"/>
          </p:cNvPicPr>
          <p:nvPr/>
        </p:nvPicPr>
        <p:blipFill>
          <a:blip r:embed="rId3"/>
          <a:stretch>
            <a:fillRect/>
          </a:stretch>
        </p:blipFill>
        <p:spPr>
          <a:xfrm>
            <a:off x="0" y="2255844"/>
            <a:ext cx="6363581" cy="4602156"/>
          </a:xfrm>
          <a:prstGeom prst="rect">
            <a:avLst/>
          </a:prstGeom>
        </p:spPr>
      </p:pic>
      <p:pic>
        <p:nvPicPr>
          <p:cNvPr id="7" name="Image 6"/>
          <p:cNvPicPr>
            <a:picLocks noChangeAspect="1"/>
          </p:cNvPicPr>
          <p:nvPr/>
        </p:nvPicPr>
        <p:blipFill rotWithShape="1">
          <a:blip r:embed="rId4"/>
          <a:srcRect l="16111" t="10696" r="14445" b="10416"/>
          <a:stretch/>
        </p:blipFill>
        <p:spPr>
          <a:xfrm>
            <a:off x="6360160" y="3189558"/>
            <a:ext cx="1279041" cy="1452990"/>
          </a:xfrm>
          <a:prstGeom prst="rect">
            <a:avLst/>
          </a:prstGeom>
        </p:spPr>
      </p:pic>
      <p:sp>
        <p:nvSpPr>
          <p:cNvPr id="11" name="ZoneTexte 10"/>
          <p:cNvSpPr txBox="1"/>
          <p:nvPr/>
        </p:nvSpPr>
        <p:spPr>
          <a:xfrm>
            <a:off x="7752080" y="2797786"/>
            <a:ext cx="3734715" cy="4060214"/>
          </a:xfrm>
          <a:prstGeom prst="rect">
            <a:avLst/>
          </a:prstGeom>
          <a:noFill/>
        </p:spPr>
        <p:txBody>
          <a:bodyPr wrap="square" rtlCol="0">
            <a:spAutoFit/>
          </a:bodyPr>
          <a:lstStyle/>
          <a:p>
            <a:pPr marL="285750" indent="-285750">
              <a:lnSpc>
                <a:spcPct val="200000"/>
              </a:lnSpc>
              <a:buFont typeface="Wingdings" panose="05000000000000000000" pitchFamily="2" charset="2"/>
              <a:buChar char="§"/>
            </a:pPr>
            <a:r>
              <a:rPr lang="fr-FR" sz="2200" b="1" dirty="0" smtClean="0">
                <a:solidFill>
                  <a:schemeClr val="tx2">
                    <a:lumMod val="50000"/>
                  </a:schemeClr>
                </a:solidFill>
                <a:latin typeface="+mj-lt"/>
              </a:rPr>
              <a:t>Avec de la sobriété on arrive à </a:t>
            </a:r>
            <a:r>
              <a:rPr lang="fr-FR" sz="2200" b="1" u="sng" dirty="0" smtClean="0">
                <a:solidFill>
                  <a:schemeClr val="accent2">
                    <a:lumMod val="50000"/>
                  </a:schemeClr>
                </a:solidFill>
                <a:latin typeface="+mj-lt"/>
              </a:rPr>
              <a:t>1.5% des réserves de lithium consommées </a:t>
            </a:r>
            <a:r>
              <a:rPr lang="fr-FR" sz="2200" b="1" dirty="0" smtClean="0">
                <a:solidFill>
                  <a:schemeClr val="tx2">
                    <a:lumMod val="50000"/>
                  </a:schemeClr>
                </a:solidFill>
                <a:latin typeface="+mj-lt"/>
              </a:rPr>
              <a:t>uniquement pour le secteur automobile en France 2</a:t>
            </a:r>
          </a:p>
          <a:p>
            <a:pPr marL="285750" indent="-285750">
              <a:lnSpc>
                <a:spcPct val="200000"/>
              </a:lnSpc>
              <a:buFont typeface="Wingdings" panose="05000000000000000000" pitchFamily="2" charset="2"/>
              <a:buChar char="§"/>
            </a:pPr>
            <a:endParaRPr lang="en-GB" sz="2200" b="1" dirty="0">
              <a:solidFill>
                <a:schemeClr val="tx2">
                  <a:lumMod val="50000"/>
                </a:schemeClr>
              </a:solidFill>
              <a:latin typeface="+mj-lt"/>
            </a:endParaRPr>
          </a:p>
        </p:txBody>
      </p:sp>
    </p:spTree>
    <p:extLst>
      <p:ext uri="{BB962C8B-B14F-4D97-AF65-F5344CB8AC3E}">
        <p14:creationId xmlns:p14="http://schemas.microsoft.com/office/powerpoint/2010/main" val="16723341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La décroissance : contre la croissance économique actuelle</a:t>
            </a:r>
            <a:endParaRPr lang="fr-FR" sz="2400" b="1" dirty="0">
              <a:latin typeface="Baskerville Old Face" panose="02020602080505020303" pitchFamily="18" charset="0"/>
            </a:endParaRPr>
          </a:p>
        </p:txBody>
      </p:sp>
      <p:sp>
        <p:nvSpPr>
          <p:cNvPr id="7" name="ZoneTexte 6"/>
          <p:cNvSpPr txBox="1"/>
          <p:nvPr/>
        </p:nvSpPr>
        <p:spPr>
          <a:xfrm>
            <a:off x="4030212" y="6178029"/>
            <a:ext cx="5666238" cy="369332"/>
          </a:xfrm>
          <a:prstGeom prst="rect">
            <a:avLst/>
          </a:prstGeom>
          <a:noFill/>
        </p:spPr>
        <p:txBody>
          <a:bodyPr wrap="square" rtlCol="0">
            <a:spAutoFit/>
          </a:bodyPr>
          <a:lstStyle/>
          <a:p>
            <a:r>
              <a:rPr lang="fr-FR" b="1" i="1" dirty="0" err="1" smtClean="0">
                <a:solidFill>
                  <a:schemeClr val="bg1">
                    <a:lumMod val="50000"/>
                  </a:schemeClr>
                </a:solidFill>
              </a:rPr>
              <a:t>Political</a:t>
            </a:r>
            <a:r>
              <a:rPr lang="fr-FR" b="1" i="1" dirty="0" smtClean="0">
                <a:solidFill>
                  <a:schemeClr val="bg1">
                    <a:lumMod val="50000"/>
                  </a:schemeClr>
                </a:solidFill>
              </a:rPr>
              <a:t> </a:t>
            </a:r>
            <a:r>
              <a:rPr lang="fr-FR" b="1" i="1" dirty="0" err="1" smtClean="0">
                <a:solidFill>
                  <a:schemeClr val="bg1">
                    <a:lumMod val="50000"/>
                  </a:schemeClr>
                </a:solidFill>
              </a:rPr>
              <a:t>economy</a:t>
            </a:r>
            <a:r>
              <a:rPr lang="fr-FR" b="1" i="1" dirty="0" smtClean="0">
                <a:solidFill>
                  <a:schemeClr val="bg1">
                    <a:lumMod val="50000"/>
                  </a:schemeClr>
                </a:solidFill>
              </a:rPr>
              <a:t> of </a:t>
            </a:r>
            <a:r>
              <a:rPr lang="fr-FR" b="1" i="1" dirty="0" err="1" smtClean="0">
                <a:solidFill>
                  <a:schemeClr val="bg1">
                    <a:lumMod val="50000"/>
                  </a:schemeClr>
                </a:solidFill>
              </a:rPr>
              <a:t>degrowth</a:t>
            </a:r>
            <a:r>
              <a:rPr lang="fr-FR" b="1" i="1" dirty="0" smtClean="0">
                <a:solidFill>
                  <a:schemeClr val="bg1">
                    <a:lumMod val="50000"/>
                  </a:schemeClr>
                </a:solidFill>
              </a:rPr>
              <a:t> 2019 Chapitre 2,3,4</a:t>
            </a:r>
            <a:endParaRPr lang="en-GB" b="1" i="1" dirty="0">
              <a:solidFill>
                <a:schemeClr val="bg1">
                  <a:lumMod val="50000"/>
                </a:schemeClr>
              </a:solidFill>
            </a:endParaRPr>
          </a:p>
        </p:txBody>
      </p:sp>
      <p:pic>
        <p:nvPicPr>
          <p:cNvPr id="4" name="Image 3"/>
          <p:cNvPicPr>
            <a:picLocks noChangeAspect="1"/>
          </p:cNvPicPr>
          <p:nvPr/>
        </p:nvPicPr>
        <p:blipFill>
          <a:blip r:embed="rId2">
            <a:clrChange>
              <a:clrFrom>
                <a:srgbClr val="FFFFFF"/>
              </a:clrFrom>
              <a:clrTo>
                <a:srgbClr val="FFFFFF">
                  <a:alpha val="0"/>
                </a:srgbClr>
              </a:clrTo>
            </a:clrChange>
          </a:blip>
          <a:stretch>
            <a:fillRect/>
          </a:stretch>
        </p:blipFill>
        <p:spPr>
          <a:xfrm>
            <a:off x="0" y="2581274"/>
            <a:ext cx="2124075" cy="2124075"/>
          </a:xfrm>
          <a:prstGeom prst="rect">
            <a:avLst/>
          </a:prstGeom>
        </p:spPr>
      </p:pic>
      <p:sp>
        <p:nvSpPr>
          <p:cNvPr id="9" name="Rectangle à coins arrondis 8"/>
          <p:cNvSpPr/>
          <p:nvPr/>
        </p:nvSpPr>
        <p:spPr>
          <a:xfrm>
            <a:off x="0" y="800101"/>
            <a:ext cx="12192000" cy="933450"/>
          </a:xfrm>
          <a:prstGeom prst="roundRect">
            <a:avLst/>
          </a:prstGeom>
          <a:solidFill>
            <a:schemeClr val="accent4">
              <a:lumMod val="60000"/>
              <a:lumOff val="40000"/>
              <a:alpha val="5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600" b="1"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La décroissance commence par une triple critique de la croissance</a:t>
            </a:r>
            <a:endParaRPr lang="en-GB" sz="2600" b="1"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ZoneTexte 9"/>
          <p:cNvSpPr txBox="1"/>
          <p:nvPr/>
        </p:nvSpPr>
        <p:spPr>
          <a:xfrm>
            <a:off x="9753600" y="4476750"/>
            <a:ext cx="1876425" cy="707886"/>
          </a:xfrm>
          <a:prstGeom prst="rect">
            <a:avLst/>
          </a:prstGeom>
          <a:noFill/>
        </p:spPr>
        <p:txBody>
          <a:bodyPr wrap="square" rtlCol="0">
            <a:spAutoFit/>
          </a:bodyPr>
          <a:lstStyle/>
          <a:p>
            <a:pPr algn="ctr"/>
            <a:r>
              <a:rPr lang="fr-FR" sz="2000"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Limites Politiques</a:t>
            </a:r>
            <a:endParaRPr lang="en-GB" sz="2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2" name="Image 11"/>
          <p:cNvPicPr>
            <a:picLocks noChangeAspect="1"/>
          </p:cNvPicPr>
          <p:nvPr/>
        </p:nvPicPr>
        <p:blipFill>
          <a:blip r:embed="rId3"/>
          <a:stretch>
            <a:fillRect/>
          </a:stretch>
        </p:blipFill>
        <p:spPr>
          <a:xfrm>
            <a:off x="9563100" y="2681700"/>
            <a:ext cx="2082800" cy="1623600"/>
          </a:xfrm>
          <a:prstGeom prst="rect">
            <a:avLst/>
          </a:prstGeom>
        </p:spPr>
      </p:pic>
      <p:sp>
        <p:nvSpPr>
          <p:cNvPr id="13" name="ZoneTexte 12"/>
          <p:cNvSpPr txBox="1"/>
          <p:nvPr/>
        </p:nvSpPr>
        <p:spPr>
          <a:xfrm>
            <a:off x="5200650" y="4476750"/>
            <a:ext cx="1876425" cy="707886"/>
          </a:xfrm>
          <a:prstGeom prst="rect">
            <a:avLst/>
          </a:prstGeom>
          <a:noFill/>
        </p:spPr>
        <p:txBody>
          <a:bodyPr wrap="square" rtlCol="0">
            <a:spAutoFit/>
          </a:bodyPr>
          <a:lstStyle/>
          <a:p>
            <a:pPr algn="ctr"/>
            <a:r>
              <a:rPr lang="fr-FR" sz="20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Limites Sociales</a:t>
            </a:r>
            <a:endParaRPr lang="en-GB" sz="20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pic>
        <p:nvPicPr>
          <p:cNvPr id="14" name="Image 13"/>
          <p:cNvPicPr>
            <a:picLocks noChangeAspect="1"/>
          </p:cNvPicPr>
          <p:nvPr/>
        </p:nvPicPr>
        <p:blipFill>
          <a:blip r:embed="rId4">
            <a:clrChange>
              <a:clrFrom>
                <a:srgbClr val="FFFFFF"/>
              </a:clrFrom>
              <a:clrTo>
                <a:srgbClr val="FFFFFF">
                  <a:alpha val="0"/>
                </a:srgbClr>
              </a:clrTo>
            </a:clrChange>
          </a:blip>
          <a:stretch>
            <a:fillRect/>
          </a:stretch>
        </p:blipFill>
        <p:spPr>
          <a:xfrm>
            <a:off x="5175010" y="2247258"/>
            <a:ext cx="1924290" cy="2175517"/>
          </a:xfrm>
          <a:prstGeom prst="rect">
            <a:avLst/>
          </a:prstGeom>
        </p:spPr>
      </p:pic>
      <p:sp>
        <p:nvSpPr>
          <p:cNvPr id="15" name="ZoneTexte 14"/>
          <p:cNvSpPr txBox="1"/>
          <p:nvPr/>
        </p:nvSpPr>
        <p:spPr>
          <a:xfrm>
            <a:off x="95250" y="4476750"/>
            <a:ext cx="1876425" cy="707886"/>
          </a:xfrm>
          <a:prstGeom prst="rect">
            <a:avLst/>
          </a:prstGeom>
          <a:noFill/>
        </p:spPr>
        <p:txBody>
          <a:bodyPr wrap="square" rtlCol="0">
            <a:spAutoFit/>
          </a:bodyPr>
          <a:lstStyle/>
          <a:p>
            <a:pPr algn="ctr"/>
            <a:r>
              <a:rPr lang="fr-FR" sz="2000" b="1" dirty="0"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Limites Biophysiques</a:t>
            </a:r>
            <a:endParaRPr lang="en-GB" sz="2000" b="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6" name="Rectangle 1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V. Vers quel modèle de société  ?</a:t>
            </a:r>
            <a:endParaRPr lang="fr-FR" sz="2000"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92953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srcRect b="15427"/>
          <a:stretch/>
        </p:blipFill>
        <p:spPr>
          <a:xfrm>
            <a:off x="0" y="2438390"/>
            <a:ext cx="9210780" cy="4172274"/>
          </a:xfrm>
          <a:prstGeom prst="rect">
            <a:avLst/>
          </a:prstGeom>
        </p:spPr>
      </p:pic>
      <p:pic>
        <p:nvPicPr>
          <p:cNvPr id="5" name="Image 4"/>
          <p:cNvPicPr>
            <a:picLocks noChangeAspect="1"/>
          </p:cNvPicPr>
          <p:nvPr/>
        </p:nvPicPr>
        <p:blipFill rotWithShape="1">
          <a:blip r:embed="rId3"/>
          <a:srcRect b="49600"/>
          <a:stretch/>
        </p:blipFill>
        <p:spPr>
          <a:xfrm>
            <a:off x="149902" y="581785"/>
            <a:ext cx="2683239" cy="1507469"/>
          </a:xfrm>
          <a:prstGeom prst="rect">
            <a:avLst/>
          </a:prstGeom>
        </p:spPr>
      </p:pic>
      <p:sp>
        <p:nvSpPr>
          <p:cNvPr id="6" name="Rectangle à coins arrondis 5"/>
          <p:cNvSpPr/>
          <p:nvPr/>
        </p:nvSpPr>
        <p:spPr>
          <a:xfrm>
            <a:off x="2889175" y="782553"/>
            <a:ext cx="9013371" cy="1017815"/>
          </a:xfrm>
          <a:prstGeom prst="roundRect">
            <a:avLst/>
          </a:prstGeom>
          <a:solidFill>
            <a:srgbClr val="FFE699">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La </a:t>
            </a:r>
            <a:r>
              <a:rPr lang="fr-FR" sz="2400" b="1" u="sng"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sobriété</a:t>
            </a:r>
            <a:r>
              <a:rPr lang="fr-FR" sz="2400" b="1"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 est une </a:t>
            </a:r>
            <a:r>
              <a:rPr lang="fr-FR" sz="2400" b="1"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nécessité</a:t>
            </a:r>
            <a:endParaRPr lang="en-GB" sz="2400" b="1"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à coins arrondis 6"/>
          <p:cNvSpPr/>
          <p:nvPr/>
        </p:nvSpPr>
        <p:spPr>
          <a:xfrm>
            <a:off x="9207529" y="3320886"/>
            <a:ext cx="2984471" cy="2705159"/>
          </a:xfrm>
          <a:prstGeom prst="roundRect">
            <a:avLst/>
          </a:prstGeom>
          <a:solidFill>
            <a:schemeClr val="accent1">
              <a:lumMod val="40000"/>
              <a:lumOff val="60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Si l’on adopte le scénario sobriété, on peut diminuer jusqu’à 30% la consommation de certaines ressources minières</a:t>
            </a:r>
            <a:endParaRPr lang="en-GB" sz="20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30723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2"/>
          <a:srcRect b="49600"/>
          <a:stretch/>
        </p:blipFill>
        <p:spPr>
          <a:xfrm>
            <a:off x="149902" y="581785"/>
            <a:ext cx="2683239" cy="1507469"/>
          </a:xfrm>
          <a:prstGeom prst="rect">
            <a:avLst/>
          </a:prstGeom>
        </p:spPr>
      </p:pic>
      <p:sp>
        <p:nvSpPr>
          <p:cNvPr id="6" name="Rectangle à coins arrondis 5"/>
          <p:cNvSpPr/>
          <p:nvPr/>
        </p:nvSpPr>
        <p:spPr>
          <a:xfrm>
            <a:off x="2889175" y="782553"/>
            <a:ext cx="9013371" cy="1017815"/>
          </a:xfrm>
          <a:prstGeom prst="roundRect">
            <a:avLst/>
          </a:prstGeom>
          <a:solidFill>
            <a:srgbClr val="FFE699">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La </a:t>
            </a:r>
            <a:r>
              <a:rPr lang="fr-FR" sz="2400" b="1" u="sng"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sobriété</a:t>
            </a:r>
            <a:r>
              <a:rPr lang="fr-FR" sz="2400" b="1"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 est une </a:t>
            </a:r>
            <a:r>
              <a:rPr lang="fr-FR" sz="2400" b="1"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nécessité</a:t>
            </a:r>
            <a:endParaRPr lang="en-GB" sz="2400" b="1"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2" name="Image 1"/>
          <p:cNvPicPr>
            <a:picLocks noChangeAspect="1"/>
          </p:cNvPicPr>
          <p:nvPr/>
        </p:nvPicPr>
        <p:blipFill>
          <a:blip r:embed="rId3"/>
          <a:stretch>
            <a:fillRect/>
          </a:stretch>
        </p:blipFill>
        <p:spPr>
          <a:xfrm>
            <a:off x="743186" y="2145316"/>
            <a:ext cx="11155332" cy="10383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à coins arrondis 7"/>
          <p:cNvSpPr/>
          <p:nvPr/>
        </p:nvSpPr>
        <p:spPr>
          <a:xfrm>
            <a:off x="3144009" y="4227226"/>
            <a:ext cx="2774608" cy="2400924"/>
          </a:xfrm>
          <a:prstGeom prst="roundRect">
            <a:avLst/>
          </a:prstGeom>
          <a:solidFill>
            <a:schemeClr val="accent1">
              <a:lumMod val="40000"/>
              <a:lumOff val="60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ectangle à coins arrondis 8"/>
          <p:cNvSpPr/>
          <p:nvPr/>
        </p:nvSpPr>
        <p:spPr>
          <a:xfrm>
            <a:off x="6169524" y="4182256"/>
            <a:ext cx="2774608" cy="2418412"/>
          </a:xfrm>
          <a:prstGeom prst="roundRect">
            <a:avLst/>
          </a:prstGeom>
          <a:solidFill>
            <a:srgbClr val="FFC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à coins arrondis 9"/>
          <p:cNvSpPr/>
          <p:nvPr/>
        </p:nvSpPr>
        <p:spPr>
          <a:xfrm>
            <a:off x="9195039" y="4167266"/>
            <a:ext cx="2774608" cy="2450891"/>
          </a:xfrm>
          <a:prstGeom prst="roundRect">
            <a:avLst/>
          </a:prstGeom>
          <a:solidFill>
            <a:srgbClr val="92D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1" name="Rectangle à coins arrondis 10"/>
          <p:cNvSpPr/>
          <p:nvPr/>
        </p:nvSpPr>
        <p:spPr>
          <a:xfrm>
            <a:off x="118494" y="4272197"/>
            <a:ext cx="2774608" cy="2383435"/>
          </a:xfrm>
          <a:prstGeom prst="roundRect">
            <a:avLst/>
          </a:prstGeom>
          <a:solidFill>
            <a:schemeClr val="accent3">
              <a:lumMod val="60000"/>
              <a:lumOff val="40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2" name="ZoneTexte 11"/>
          <p:cNvSpPr txBox="1"/>
          <p:nvPr/>
        </p:nvSpPr>
        <p:spPr>
          <a:xfrm>
            <a:off x="254834" y="4639452"/>
            <a:ext cx="2608288" cy="1323439"/>
          </a:xfrm>
          <a:prstGeom prst="rect">
            <a:avLst/>
          </a:prstGeom>
          <a:noFill/>
        </p:spPr>
        <p:txBody>
          <a:bodyPr wrap="square" rtlCol="0">
            <a:spAutoFit/>
          </a:bodyPr>
          <a:lstStyle/>
          <a:p>
            <a:pPr marL="342900" indent="-342900">
              <a:buFont typeface="Wingdings" panose="05000000000000000000" pitchFamily="2" charset="2"/>
              <a:buChar char="§"/>
            </a:pPr>
            <a:r>
              <a:rPr lang="fr-FR" sz="2000" b="1" dirty="0" smtClean="0">
                <a:solidFill>
                  <a:schemeClr val="tx2">
                    <a:lumMod val="50000"/>
                  </a:schemeClr>
                </a:solidFill>
                <a:latin typeface="+mj-lt"/>
              </a:rPr>
              <a:t>19°C Max </a:t>
            </a:r>
          </a:p>
          <a:p>
            <a:pPr marL="342900" indent="-342900">
              <a:buFont typeface="Wingdings" panose="05000000000000000000" pitchFamily="2" charset="2"/>
              <a:buChar char="§"/>
            </a:pPr>
            <a:endParaRPr lang="fr-FR" sz="2000" b="1" dirty="0" smtClean="0">
              <a:solidFill>
                <a:schemeClr val="tx2">
                  <a:lumMod val="50000"/>
                </a:schemeClr>
              </a:solidFill>
              <a:latin typeface="+mj-lt"/>
            </a:endParaRPr>
          </a:p>
          <a:p>
            <a:pPr marL="342900" indent="-342900">
              <a:buFont typeface="Wingdings" panose="05000000000000000000" pitchFamily="2" charset="2"/>
              <a:buChar char="§"/>
            </a:pPr>
            <a:r>
              <a:rPr lang="fr-FR" sz="2000" b="1" dirty="0" smtClean="0">
                <a:solidFill>
                  <a:schemeClr val="tx2">
                    <a:lumMod val="50000"/>
                  </a:schemeClr>
                </a:solidFill>
                <a:latin typeface="+mj-lt"/>
              </a:rPr>
              <a:t>10% des logements mutualisés</a:t>
            </a:r>
            <a:endParaRPr lang="fr-FR" sz="2000" b="1" dirty="0">
              <a:solidFill>
                <a:schemeClr val="tx2">
                  <a:lumMod val="50000"/>
                </a:schemeClr>
              </a:solidFill>
              <a:latin typeface="+mj-lt"/>
            </a:endParaRPr>
          </a:p>
        </p:txBody>
      </p:sp>
      <p:sp>
        <p:nvSpPr>
          <p:cNvPr id="13" name="ZoneTexte 12"/>
          <p:cNvSpPr txBox="1"/>
          <p:nvPr/>
        </p:nvSpPr>
        <p:spPr>
          <a:xfrm>
            <a:off x="3167093" y="4519533"/>
            <a:ext cx="2608288" cy="1631216"/>
          </a:xfrm>
          <a:prstGeom prst="rect">
            <a:avLst/>
          </a:prstGeom>
          <a:noFill/>
        </p:spPr>
        <p:txBody>
          <a:bodyPr wrap="square" rtlCol="0">
            <a:spAutoFit/>
          </a:bodyPr>
          <a:lstStyle/>
          <a:p>
            <a:pPr marL="342900" indent="-342900">
              <a:buFont typeface="Wingdings" panose="05000000000000000000" pitchFamily="2" charset="2"/>
              <a:buChar char="§"/>
            </a:pPr>
            <a:r>
              <a:rPr lang="fr-FR" sz="2000" b="1" dirty="0" smtClean="0">
                <a:solidFill>
                  <a:schemeClr val="tx2">
                    <a:lumMod val="50000"/>
                  </a:schemeClr>
                </a:solidFill>
                <a:latin typeface="+mj-lt"/>
              </a:rPr>
              <a:t>2.5 jours de télétravail</a:t>
            </a:r>
          </a:p>
          <a:p>
            <a:pPr marL="342900" indent="-342900">
              <a:buFont typeface="Wingdings" panose="05000000000000000000" pitchFamily="2" charset="2"/>
              <a:buChar char="§"/>
            </a:pPr>
            <a:endParaRPr lang="fr-FR" sz="2000" b="1" dirty="0">
              <a:solidFill>
                <a:schemeClr val="tx2">
                  <a:lumMod val="50000"/>
                </a:schemeClr>
              </a:solidFill>
              <a:latin typeface="+mj-lt"/>
            </a:endParaRPr>
          </a:p>
          <a:p>
            <a:pPr marL="342900" indent="-342900">
              <a:buFont typeface="Wingdings" panose="05000000000000000000" pitchFamily="2" charset="2"/>
              <a:buChar char="§"/>
            </a:pPr>
            <a:r>
              <a:rPr lang="fr-FR" sz="2000" b="1" dirty="0" smtClean="0">
                <a:solidFill>
                  <a:schemeClr val="tx2">
                    <a:lumMod val="50000"/>
                  </a:schemeClr>
                </a:solidFill>
                <a:latin typeface="+mj-lt"/>
              </a:rPr>
              <a:t>Plus d’écran publicitaire</a:t>
            </a:r>
            <a:endParaRPr lang="en-GB" sz="2000" b="1" dirty="0">
              <a:solidFill>
                <a:schemeClr val="tx2">
                  <a:lumMod val="50000"/>
                </a:schemeClr>
              </a:solidFill>
              <a:latin typeface="+mj-lt"/>
            </a:endParaRPr>
          </a:p>
        </p:txBody>
      </p:sp>
      <p:sp>
        <p:nvSpPr>
          <p:cNvPr id="14" name="ZoneTexte 13"/>
          <p:cNvSpPr txBox="1"/>
          <p:nvPr/>
        </p:nvSpPr>
        <p:spPr>
          <a:xfrm>
            <a:off x="6154302" y="4429589"/>
            <a:ext cx="2884766" cy="1323439"/>
          </a:xfrm>
          <a:prstGeom prst="rect">
            <a:avLst/>
          </a:prstGeom>
          <a:noFill/>
        </p:spPr>
        <p:txBody>
          <a:bodyPr wrap="square" rtlCol="0">
            <a:spAutoFit/>
          </a:bodyPr>
          <a:lstStyle/>
          <a:p>
            <a:pPr marL="342900" indent="-342900">
              <a:buFont typeface="Wingdings" panose="05000000000000000000" pitchFamily="2" charset="2"/>
              <a:buChar char="§"/>
            </a:pPr>
            <a:r>
              <a:rPr lang="fr-FR" sz="2000" b="1" dirty="0" smtClean="0">
                <a:solidFill>
                  <a:schemeClr val="tx2">
                    <a:lumMod val="50000"/>
                  </a:schemeClr>
                </a:solidFill>
                <a:latin typeface="+mj-lt"/>
              </a:rPr>
              <a:t>2.2 personne par véhicule</a:t>
            </a:r>
          </a:p>
          <a:p>
            <a:pPr marL="342900" indent="-342900">
              <a:buFont typeface="Wingdings" panose="05000000000000000000" pitchFamily="2" charset="2"/>
              <a:buChar char="§"/>
            </a:pPr>
            <a:endParaRPr lang="fr-FR" sz="2000" b="1" dirty="0">
              <a:solidFill>
                <a:schemeClr val="tx2">
                  <a:lumMod val="50000"/>
                </a:schemeClr>
              </a:solidFill>
              <a:latin typeface="+mj-lt"/>
            </a:endParaRPr>
          </a:p>
          <a:p>
            <a:pPr marL="342900" indent="-342900">
              <a:buFont typeface="Wingdings" panose="05000000000000000000" pitchFamily="2" charset="2"/>
              <a:buChar char="§"/>
            </a:pPr>
            <a:r>
              <a:rPr lang="fr-FR" sz="2000" b="1" dirty="0" smtClean="0">
                <a:solidFill>
                  <a:schemeClr val="tx2">
                    <a:lumMod val="50000"/>
                  </a:schemeClr>
                </a:solidFill>
                <a:latin typeface="+mj-lt"/>
              </a:rPr>
              <a:t>Plus de fret ferroviaire</a:t>
            </a:r>
            <a:endParaRPr lang="en-GB" sz="2000" b="1" dirty="0">
              <a:solidFill>
                <a:schemeClr val="tx2">
                  <a:lumMod val="50000"/>
                </a:schemeClr>
              </a:solidFill>
              <a:latin typeface="+mj-lt"/>
            </a:endParaRPr>
          </a:p>
        </p:txBody>
      </p:sp>
      <p:sp>
        <p:nvSpPr>
          <p:cNvPr id="15" name="ZoneTexte 14"/>
          <p:cNvSpPr txBox="1"/>
          <p:nvPr/>
        </p:nvSpPr>
        <p:spPr>
          <a:xfrm>
            <a:off x="9166489" y="4414600"/>
            <a:ext cx="2900593" cy="1323439"/>
          </a:xfrm>
          <a:prstGeom prst="rect">
            <a:avLst/>
          </a:prstGeom>
          <a:noFill/>
        </p:spPr>
        <p:txBody>
          <a:bodyPr wrap="square" rtlCol="0">
            <a:spAutoFit/>
          </a:bodyPr>
          <a:lstStyle/>
          <a:p>
            <a:pPr marL="342900" indent="-342900">
              <a:buFont typeface="Wingdings" panose="05000000000000000000" pitchFamily="2" charset="2"/>
              <a:buChar char="§"/>
            </a:pPr>
            <a:r>
              <a:rPr lang="fr-FR" sz="2000" b="1" dirty="0" smtClean="0">
                <a:solidFill>
                  <a:schemeClr val="tx2">
                    <a:lumMod val="50000"/>
                  </a:schemeClr>
                </a:solidFill>
                <a:latin typeface="+mj-lt"/>
              </a:rPr>
              <a:t>50% de plus de recyclage</a:t>
            </a:r>
          </a:p>
          <a:p>
            <a:pPr marL="342900" indent="-342900">
              <a:buFont typeface="Wingdings" panose="05000000000000000000" pitchFamily="2" charset="2"/>
              <a:buChar char="§"/>
            </a:pPr>
            <a:endParaRPr lang="fr-FR" sz="2000" b="1" dirty="0">
              <a:solidFill>
                <a:schemeClr val="tx2">
                  <a:lumMod val="50000"/>
                </a:schemeClr>
              </a:solidFill>
              <a:latin typeface="+mj-lt"/>
            </a:endParaRPr>
          </a:p>
          <a:p>
            <a:pPr marL="342900" indent="-342900">
              <a:buFont typeface="Wingdings" panose="05000000000000000000" pitchFamily="2" charset="2"/>
              <a:buChar char="§"/>
            </a:pPr>
            <a:r>
              <a:rPr lang="fr-FR" sz="2000" b="1" dirty="0" smtClean="0">
                <a:solidFill>
                  <a:schemeClr val="tx2">
                    <a:lumMod val="50000"/>
                  </a:schemeClr>
                </a:solidFill>
                <a:latin typeface="+mj-lt"/>
              </a:rPr>
              <a:t>-60% d’intrants azotés</a:t>
            </a:r>
            <a:endParaRPr lang="en-GB" sz="2000" b="1" dirty="0">
              <a:solidFill>
                <a:schemeClr val="tx2">
                  <a:lumMod val="50000"/>
                </a:schemeClr>
              </a:solidFill>
              <a:latin typeface="+mj-lt"/>
            </a:endParaRPr>
          </a:p>
        </p:txBody>
      </p:sp>
      <p:pic>
        <p:nvPicPr>
          <p:cNvPr id="16" name="Image 15"/>
          <p:cNvPicPr>
            <a:picLocks noChangeAspect="1"/>
          </p:cNvPicPr>
          <p:nvPr/>
        </p:nvPicPr>
        <p:blipFill rotWithShape="1">
          <a:blip r:embed="rId4"/>
          <a:srcRect l="15260" t="14503" r="11297" b="14153"/>
          <a:stretch/>
        </p:blipFill>
        <p:spPr>
          <a:xfrm>
            <a:off x="1094282" y="3586075"/>
            <a:ext cx="644578" cy="626162"/>
          </a:xfrm>
          <a:prstGeom prst="rect">
            <a:avLst/>
          </a:prstGeom>
        </p:spPr>
      </p:pic>
      <p:pic>
        <p:nvPicPr>
          <p:cNvPr id="17" name="Image 16"/>
          <p:cNvPicPr>
            <a:picLocks noChangeAspect="1"/>
          </p:cNvPicPr>
          <p:nvPr/>
        </p:nvPicPr>
        <p:blipFill rotWithShape="1">
          <a:blip r:embed="rId5"/>
          <a:srcRect l="20508" t="15574" r="19298" b="38298"/>
          <a:stretch/>
        </p:blipFill>
        <p:spPr>
          <a:xfrm>
            <a:off x="4107304" y="3447844"/>
            <a:ext cx="878119" cy="719422"/>
          </a:xfrm>
          <a:prstGeom prst="rect">
            <a:avLst/>
          </a:prstGeom>
        </p:spPr>
      </p:pic>
      <p:pic>
        <p:nvPicPr>
          <p:cNvPr id="18" name="Image 17"/>
          <p:cNvPicPr>
            <a:picLocks noChangeAspect="1"/>
          </p:cNvPicPr>
          <p:nvPr/>
        </p:nvPicPr>
        <p:blipFill>
          <a:blip r:embed="rId6">
            <a:clrChange>
              <a:clrFrom>
                <a:srgbClr val="F5F5F5"/>
              </a:clrFrom>
              <a:clrTo>
                <a:srgbClr val="F5F5F5">
                  <a:alpha val="0"/>
                </a:srgbClr>
              </a:clrTo>
            </a:clrChange>
          </a:blip>
          <a:stretch>
            <a:fillRect/>
          </a:stretch>
        </p:blipFill>
        <p:spPr>
          <a:xfrm>
            <a:off x="7153041" y="3436877"/>
            <a:ext cx="913784" cy="913784"/>
          </a:xfrm>
          <a:prstGeom prst="rect">
            <a:avLst/>
          </a:prstGeom>
        </p:spPr>
      </p:pic>
      <p:pic>
        <p:nvPicPr>
          <p:cNvPr id="19" name="Image 18"/>
          <p:cNvPicPr>
            <a:picLocks noChangeAspect="1"/>
          </p:cNvPicPr>
          <p:nvPr/>
        </p:nvPicPr>
        <p:blipFill rotWithShape="1">
          <a:blip r:embed="rId7"/>
          <a:srcRect l="19457" t="24994" r="11997" b="19049"/>
          <a:stretch/>
        </p:blipFill>
        <p:spPr>
          <a:xfrm>
            <a:off x="10268263" y="3534579"/>
            <a:ext cx="756677" cy="617696"/>
          </a:xfrm>
          <a:prstGeom prst="rect">
            <a:avLst/>
          </a:prstGeom>
        </p:spPr>
      </p:pic>
    </p:spTree>
    <p:extLst>
      <p:ext uri="{BB962C8B-B14F-4D97-AF65-F5344CB8AC3E}">
        <p14:creationId xmlns:p14="http://schemas.microsoft.com/office/powerpoint/2010/main" val="3537868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604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b="1" dirty="0" smtClean="0">
                <a:latin typeface="Baskerville Old Face" panose="02020602080505020303" pitchFamily="18" charset="0"/>
              </a:rPr>
              <a:t>Futurs énergétiques en France d’ici 2050</a:t>
            </a:r>
            <a:endParaRPr lang="fr-FR" sz="4000" b="1" dirty="0">
              <a:latin typeface="Baskerville Old Face" panose="02020602080505020303" pitchFamily="18" charset="0"/>
            </a:endParaRPr>
          </a:p>
        </p:txBody>
      </p:sp>
      <p:pic>
        <p:nvPicPr>
          <p:cNvPr id="6" name="Image 5"/>
          <p:cNvPicPr>
            <a:picLocks noChangeAspect="1"/>
          </p:cNvPicPr>
          <p:nvPr/>
        </p:nvPicPr>
        <p:blipFill>
          <a:blip r:embed="rId2"/>
          <a:stretch>
            <a:fillRect/>
          </a:stretch>
        </p:blipFill>
        <p:spPr>
          <a:xfrm>
            <a:off x="5066675" y="854439"/>
            <a:ext cx="1304145" cy="1304145"/>
          </a:xfrm>
          <a:prstGeom prst="rect">
            <a:avLst/>
          </a:prstGeom>
        </p:spPr>
      </p:pic>
      <p:sp>
        <p:nvSpPr>
          <p:cNvPr id="7" name="ZoneTexte 6"/>
          <p:cNvSpPr txBox="1"/>
          <p:nvPr/>
        </p:nvSpPr>
        <p:spPr>
          <a:xfrm>
            <a:off x="109929" y="2352459"/>
            <a:ext cx="11829143" cy="4401205"/>
          </a:xfrm>
          <a:prstGeom prst="rect">
            <a:avLst/>
          </a:prstGeom>
          <a:noFill/>
        </p:spPr>
        <p:txBody>
          <a:bodyPr wrap="square" rtlCol="0">
            <a:spAutoFit/>
          </a:bodyPr>
          <a:lstStyle/>
          <a:p>
            <a:pPr marL="285750" indent="-285750">
              <a:buFont typeface="Courier New" panose="02070309020205020404" pitchFamily="49" charset="0"/>
              <a:buChar char="o"/>
            </a:pPr>
            <a:r>
              <a:rPr lang="fr-FR" sz="2000" dirty="0" smtClean="0">
                <a:latin typeface="Tahoma" panose="020B0604030504040204" pitchFamily="34" charset="0"/>
                <a:ea typeface="Tahoma" panose="020B0604030504040204" pitchFamily="34" charset="0"/>
                <a:cs typeface="Tahoma" panose="020B0604030504040204" pitchFamily="34" charset="0"/>
              </a:rPr>
              <a:t>Il est </a:t>
            </a:r>
            <a:r>
              <a:rPr lang="fr-FR" sz="2000" b="1" dirty="0" smtClean="0">
                <a:latin typeface="Tahoma" panose="020B0604030504040204" pitchFamily="34" charset="0"/>
                <a:ea typeface="Tahoma" panose="020B0604030504040204" pitchFamily="34" charset="0"/>
                <a:cs typeface="Tahoma" panose="020B0604030504040204" pitchFamily="34" charset="0"/>
              </a:rPr>
              <a:t>possible de sortir des énergies fossiles d’ici 2050 </a:t>
            </a:r>
            <a:r>
              <a:rPr lang="fr-FR" sz="2000" dirty="0" smtClean="0">
                <a:latin typeface="Tahoma" panose="020B0604030504040204" pitchFamily="34" charset="0"/>
                <a:ea typeface="Tahoma" panose="020B0604030504040204" pitchFamily="34" charset="0"/>
                <a:cs typeface="Tahoma" panose="020B0604030504040204" pitchFamily="34" charset="0"/>
              </a:rPr>
              <a:t>et de </a:t>
            </a:r>
            <a:r>
              <a:rPr lang="fr-FR" sz="2000" dirty="0" smtClean="0">
                <a:latin typeface="Tahoma" panose="020B0604030504040204" pitchFamily="34" charset="0"/>
                <a:ea typeface="Tahoma" panose="020B0604030504040204" pitchFamily="34" charset="0"/>
                <a:cs typeface="Tahoma" panose="020B0604030504040204" pitchFamily="34" charset="0"/>
              </a:rPr>
              <a:t>maintenir </a:t>
            </a:r>
            <a:r>
              <a:rPr lang="fr-FR" sz="2000" dirty="0" smtClean="0">
                <a:latin typeface="Tahoma" panose="020B0604030504040204" pitchFamily="34" charset="0"/>
                <a:ea typeface="Tahoma" panose="020B0604030504040204" pitchFamily="34" charset="0"/>
                <a:cs typeface="Tahoma" panose="020B0604030504040204" pitchFamily="34" charset="0"/>
              </a:rPr>
              <a:t>un niveau énergétique / par habitant </a:t>
            </a:r>
            <a:r>
              <a:rPr lang="fr-FR" sz="2000" dirty="0" smtClean="0">
                <a:latin typeface="Tahoma" panose="020B0604030504040204" pitchFamily="34" charset="0"/>
                <a:ea typeface="Tahoma" panose="020B0604030504040204" pitchFamily="34" charset="0"/>
                <a:cs typeface="Tahoma" panose="020B0604030504040204" pitchFamily="34" charset="0"/>
              </a:rPr>
              <a:t>« environ » comparable </a:t>
            </a:r>
            <a:r>
              <a:rPr lang="fr-FR" sz="2000" dirty="0" smtClean="0">
                <a:latin typeface="Tahoma" panose="020B0604030504040204" pitchFamily="34" charset="0"/>
                <a:ea typeface="Tahoma" panose="020B0604030504040204" pitchFamily="34" charset="0"/>
                <a:cs typeface="Tahoma" panose="020B0604030504040204" pitchFamily="34" charset="0"/>
              </a:rPr>
              <a:t>à celui que nous connaissons </a:t>
            </a:r>
          </a:p>
          <a:p>
            <a:pPr marL="285750" indent="-285750">
              <a:buFont typeface="Courier New" panose="02070309020205020404" pitchFamily="49" charset="0"/>
              <a:buChar char="o"/>
            </a:pPr>
            <a:endParaRPr lang="fr-FR" sz="20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Courier New" panose="02070309020205020404" pitchFamily="49" charset="0"/>
              <a:buChar char="o"/>
            </a:pPr>
            <a:r>
              <a:rPr lang="fr-FR" sz="2000" dirty="0" smtClean="0">
                <a:latin typeface="Tahoma" panose="020B0604030504040204" pitchFamily="34" charset="0"/>
                <a:ea typeface="Tahoma" panose="020B0604030504040204" pitchFamily="34" charset="0"/>
                <a:cs typeface="Tahoma" panose="020B0604030504040204" pitchFamily="34" charset="0"/>
              </a:rPr>
              <a:t>Une </a:t>
            </a:r>
            <a:r>
              <a:rPr lang="fr-FR" sz="2000" b="1" dirty="0" smtClean="0">
                <a:latin typeface="Tahoma" panose="020B0604030504040204" pitchFamily="34" charset="0"/>
                <a:ea typeface="Tahoma" panose="020B0604030504040204" pitchFamily="34" charset="0"/>
                <a:cs typeface="Tahoma" panose="020B0604030504040204" pitchFamily="34" charset="0"/>
              </a:rPr>
              <a:t>vigilance accrue </a:t>
            </a:r>
            <a:r>
              <a:rPr lang="fr-FR" sz="2000" dirty="0" smtClean="0">
                <a:latin typeface="Tahoma" panose="020B0604030504040204" pitchFamily="34" charset="0"/>
                <a:ea typeface="Tahoma" panose="020B0604030504040204" pitchFamily="34" charset="0"/>
                <a:cs typeface="Tahoma" panose="020B0604030504040204" pitchFamily="34" charset="0"/>
              </a:rPr>
              <a:t>doit être activée concernant les ressources utilisées : </a:t>
            </a:r>
            <a:r>
              <a:rPr lang="fr-FR" sz="2000" b="1" dirty="0" smtClean="0">
                <a:latin typeface="Tahoma" panose="020B0604030504040204" pitchFamily="34" charset="0"/>
                <a:ea typeface="Tahoma" panose="020B0604030504040204" pitchFamily="34" charset="0"/>
                <a:cs typeface="Tahoma" panose="020B0604030504040204" pitchFamily="34" charset="0"/>
              </a:rPr>
              <a:t>minerais </a:t>
            </a:r>
          </a:p>
          <a:p>
            <a:pPr marL="285750" indent="-285750">
              <a:buFont typeface="Courier New" panose="02070309020205020404" pitchFamily="49" charset="0"/>
              <a:buChar char="o"/>
            </a:pPr>
            <a:endParaRPr lang="fr-FR" sz="20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Courier New" panose="02070309020205020404" pitchFamily="49" charset="0"/>
              <a:buChar char="o"/>
            </a:pPr>
            <a:r>
              <a:rPr lang="fr-FR" sz="2000" dirty="0" smtClean="0">
                <a:latin typeface="Tahoma" panose="020B0604030504040204" pitchFamily="34" charset="0"/>
                <a:ea typeface="Tahoma" panose="020B0604030504040204" pitchFamily="34" charset="0"/>
                <a:cs typeface="Tahoma" panose="020B0604030504040204" pitchFamily="34" charset="0"/>
              </a:rPr>
              <a:t>Des </a:t>
            </a:r>
            <a:r>
              <a:rPr lang="fr-FR" sz="2000" b="1" dirty="0" smtClean="0">
                <a:latin typeface="Tahoma" panose="020B0604030504040204" pitchFamily="34" charset="0"/>
                <a:ea typeface="Tahoma" panose="020B0604030504040204" pitchFamily="34" charset="0"/>
                <a:cs typeface="Tahoma" panose="020B0604030504040204" pitchFamily="34" charset="0"/>
              </a:rPr>
              <a:t>efforts</a:t>
            </a:r>
            <a:r>
              <a:rPr lang="fr-FR" sz="2000" dirty="0" smtClean="0">
                <a:latin typeface="Tahoma" panose="020B0604030504040204" pitchFamily="34" charset="0"/>
                <a:ea typeface="Tahoma" panose="020B0604030504040204" pitchFamily="34" charset="0"/>
                <a:cs typeface="Tahoma" panose="020B0604030504040204" pitchFamily="34" charset="0"/>
              </a:rPr>
              <a:t> tant du point du vue </a:t>
            </a:r>
            <a:r>
              <a:rPr lang="fr-FR" sz="2000" b="1" dirty="0" smtClean="0">
                <a:latin typeface="Tahoma" panose="020B0604030504040204" pitchFamily="34" charset="0"/>
                <a:ea typeface="Tahoma" panose="020B0604030504040204" pitchFamily="34" charset="0"/>
                <a:cs typeface="Tahoma" panose="020B0604030504040204" pitchFamily="34" charset="0"/>
              </a:rPr>
              <a:t>politique</a:t>
            </a:r>
            <a:r>
              <a:rPr lang="fr-FR" sz="2000" dirty="0" smtClean="0">
                <a:latin typeface="Tahoma" panose="020B0604030504040204" pitchFamily="34" charset="0"/>
                <a:ea typeface="Tahoma" panose="020B0604030504040204" pitchFamily="34" charset="0"/>
                <a:cs typeface="Tahoma" panose="020B0604030504040204" pitchFamily="34" charset="0"/>
              </a:rPr>
              <a:t> qu’</a:t>
            </a:r>
            <a:r>
              <a:rPr lang="fr-FR" sz="2000" b="1" dirty="0" smtClean="0">
                <a:latin typeface="Tahoma" panose="020B0604030504040204" pitchFamily="34" charset="0"/>
                <a:ea typeface="Tahoma" panose="020B0604030504040204" pitchFamily="34" charset="0"/>
                <a:cs typeface="Tahoma" panose="020B0604030504040204" pitchFamily="34" charset="0"/>
              </a:rPr>
              <a:t>individuel</a:t>
            </a:r>
            <a:r>
              <a:rPr lang="fr-FR" sz="2000" dirty="0" smtClean="0">
                <a:latin typeface="Tahoma" panose="020B0604030504040204" pitchFamily="34" charset="0"/>
                <a:ea typeface="Tahoma" panose="020B0604030504040204" pitchFamily="34" charset="0"/>
                <a:cs typeface="Tahoma" panose="020B0604030504040204" pitchFamily="34" charset="0"/>
              </a:rPr>
              <a:t> seront nécessaires </a:t>
            </a:r>
          </a:p>
          <a:p>
            <a:pPr marL="285750" indent="-285750">
              <a:buFont typeface="Courier New" panose="02070309020205020404" pitchFamily="49" charset="0"/>
              <a:buChar char="o"/>
            </a:pPr>
            <a:endParaRPr lang="fr-FR" sz="20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Courier New" panose="02070309020205020404" pitchFamily="49" charset="0"/>
              <a:buChar char="o"/>
            </a:pPr>
            <a:r>
              <a:rPr lang="fr-FR" sz="2000" dirty="0" smtClean="0">
                <a:latin typeface="Tahoma" panose="020B0604030504040204" pitchFamily="34" charset="0"/>
                <a:ea typeface="Tahoma" panose="020B0604030504040204" pitchFamily="34" charset="0"/>
                <a:cs typeface="Tahoma" panose="020B0604030504040204" pitchFamily="34" charset="0"/>
              </a:rPr>
              <a:t>Une </a:t>
            </a:r>
            <a:r>
              <a:rPr lang="fr-FR" sz="2000" b="1" dirty="0" smtClean="0">
                <a:latin typeface="Tahoma" panose="020B0604030504040204" pitchFamily="34" charset="0"/>
                <a:ea typeface="Tahoma" panose="020B0604030504040204" pitchFamily="34" charset="0"/>
                <a:cs typeface="Tahoma" panose="020B0604030504040204" pitchFamily="34" charset="0"/>
              </a:rPr>
              <a:t>planification et un choix de société </a:t>
            </a:r>
            <a:r>
              <a:rPr lang="fr-FR" sz="2000" dirty="0" smtClean="0">
                <a:latin typeface="Tahoma" panose="020B0604030504040204" pitchFamily="34" charset="0"/>
                <a:ea typeface="Tahoma" panose="020B0604030504040204" pitchFamily="34" charset="0"/>
                <a:cs typeface="Tahoma" panose="020B0604030504040204" pitchFamily="34" charset="0"/>
              </a:rPr>
              <a:t>doivent s’opérer </a:t>
            </a:r>
            <a:r>
              <a:rPr lang="fr-FR" sz="2000" b="1" dirty="0" smtClean="0">
                <a:latin typeface="Tahoma" panose="020B0604030504040204" pitchFamily="34" charset="0"/>
                <a:ea typeface="Tahoma" panose="020B0604030504040204" pitchFamily="34" charset="0"/>
                <a:cs typeface="Tahoma" panose="020B0604030504040204" pitchFamily="34" charset="0"/>
              </a:rPr>
              <a:t>rapidement</a:t>
            </a:r>
            <a:r>
              <a:rPr lang="fr-FR" sz="2000" dirty="0" smtClean="0">
                <a:latin typeface="Tahoma" panose="020B0604030504040204" pitchFamily="34" charset="0"/>
                <a:ea typeface="Tahoma" panose="020B0604030504040204" pitchFamily="34" charset="0"/>
                <a:cs typeface="Tahoma" panose="020B0604030504040204" pitchFamily="34" charset="0"/>
              </a:rPr>
              <a:t> pour établir vers </a:t>
            </a:r>
            <a:r>
              <a:rPr lang="fr-FR" sz="2000" b="1" dirty="0" smtClean="0">
                <a:latin typeface="Tahoma" panose="020B0604030504040204" pitchFamily="34" charset="0"/>
                <a:ea typeface="Tahoma" panose="020B0604030504040204" pitchFamily="34" charset="0"/>
                <a:cs typeface="Tahoma" panose="020B0604030504040204" pitchFamily="34" charset="0"/>
              </a:rPr>
              <a:t>quel scénario </a:t>
            </a:r>
            <a:r>
              <a:rPr lang="fr-FR" sz="2000" dirty="0" smtClean="0">
                <a:latin typeface="Tahoma" panose="020B0604030504040204" pitchFamily="34" charset="0"/>
                <a:ea typeface="Tahoma" panose="020B0604030504040204" pitchFamily="34" charset="0"/>
                <a:cs typeface="Tahoma" panose="020B0604030504040204" pitchFamily="34" charset="0"/>
              </a:rPr>
              <a:t>nous souhaitons nous diriger </a:t>
            </a:r>
          </a:p>
          <a:p>
            <a:pPr marL="285750" indent="-285750">
              <a:buFont typeface="Courier New" panose="02070309020205020404" pitchFamily="49" charset="0"/>
              <a:buChar char="o"/>
            </a:pPr>
            <a:endParaRPr lang="fr-FR" sz="20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Courier New" panose="02070309020205020404" pitchFamily="49" charset="0"/>
              <a:buChar char="o"/>
            </a:pPr>
            <a:r>
              <a:rPr lang="fr-FR" sz="2000" dirty="0" smtClean="0">
                <a:latin typeface="Tahoma" panose="020B0604030504040204" pitchFamily="34" charset="0"/>
                <a:ea typeface="Tahoma" panose="020B0604030504040204" pitchFamily="34" charset="0"/>
                <a:cs typeface="Tahoma" panose="020B0604030504040204" pitchFamily="34" charset="0"/>
              </a:rPr>
              <a:t>La </a:t>
            </a:r>
            <a:r>
              <a:rPr lang="fr-FR" sz="2000" b="1" dirty="0" smtClean="0">
                <a:latin typeface="Tahoma" panose="020B0604030504040204" pitchFamily="34" charset="0"/>
                <a:ea typeface="Tahoma" panose="020B0604030504040204" pitchFamily="34" charset="0"/>
                <a:cs typeface="Tahoma" panose="020B0604030504040204" pitchFamily="34" charset="0"/>
              </a:rPr>
              <a:t>sobriété</a:t>
            </a:r>
            <a:r>
              <a:rPr lang="fr-FR" sz="2000" dirty="0" smtClean="0">
                <a:latin typeface="Tahoma" panose="020B0604030504040204" pitchFamily="34" charset="0"/>
                <a:ea typeface="Tahoma" panose="020B0604030504040204" pitchFamily="34" charset="0"/>
                <a:cs typeface="Tahoma" panose="020B0604030504040204" pitchFamily="34" charset="0"/>
              </a:rPr>
              <a:t>, sur le papier, n’est pas si contraignante que cela, et </a:t>
            </a:r>
            <a:r>
              <a:rPr lang="fr-FR" sz="2000" b="1" dirty="0" smtClean="0">
                <a:latin typeface="Tahoma" panose="020B0604030504040204" pitchFamily="34" charset="0"/>
                <a:ea typeface="Tahoma" panose="020B0604030504040204" pitchFamily="34" charset="0"/>
                <a:cs typeface="Tahoma" panose="020B0604030504040204" pitchFamily="34" charset="0"/>
              </a:rPr>
              <a:t>faciliterait grandement la transition </a:t>
            </a:r>
            <a:r>
              <a:rPr lang="fr-FR" sz="2000" b="1" dirty="0" smtClean="0">
                <a:latin typeface="Tahoma" panose="020B0604030504040204" pitchFamily="34" charset="0"/>
                <a:ea typeface="Tahoma" panose="020B0604030504040204" pitchFamily="34" charset="0"/>
                <a:cs typeface="Tahoma" panose="020B0604030504040204" pitchFamily="34" charset="0"/>
              </a:rPr>
              <a:t>énergétique</a:t>
            </a:r>
          </a:p>
          <a:p>
            <a:pPr marL="285750" indent="-285750">
              <a:buFont typeface="Courier New" panose="02070309020205020404" pitchFamily="49" charset="0"/>
              <a:buChar char="o"/>
            </a:pPr>
            <a:endParaRPr lang="fr-FR" sz="2000" b="1"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Courier New" panose="02070309020205020404" pitchFamily="49" charset="0"/>
              <a:buChar char="o"/>
            </a:pPr>
            <a:r>
              <a:rPr lang="fr-FR" sz="2000" b="1" dirty="0" smtClean="0">
                <a:latin typeface="Tahoma" panose="020B0604030504040204" pitchFamily="34" charset="0"/>
                <a:ea typeface="Tahoma" panose="020B0604030504040204" pitchFamily="34" charset="0"/>
                <a:cs typeface="Tahoma" panose="020B0604030504040204" pitchFamily="34" charset="0"/>
              </a:rPr>
              <a:t>La question de la réindustrialisation est nécessaire dans la transition écologique</a:t>
            </a:r>
            <a:endParaRPr lang="fr-FR" sz="2000" b="1" dirty="0" smtClean="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61606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0" y="2577"/>
            <a:ext cx="12327834" cy="6848797"/>
          </a:xfrm>
          <a:prstGeom prst="rect">
            <a:avLst/>
          </a:prstGeom>
        </p:spPr>
      </p:pic>
    </p:spTree>
    <p:extLst>
      <p:ext uri="{BB962C8B-B14F-4D97-AF65-F5344CB8AC3E}">
        <p14:creationId xmlns:p14="http://schemas.microsoft.com/office/powerpoint/2010/main" val="2968822893"/>
      </p:ext>
    </p:extLst>
  </p:cSld>
  <p:clrMapOvr>
    <a:masterClrMapping/>
  </p:clrMapOvr>
  <mc:AlternateContent xmlns:mc="http://schemas.openxmlformats.org/markup-compatibility/2006" xmlns:p14="http://schemas.microsoft.com/office/powerpoint/2010/main">
    <mc:Choice Requires="p14">
      <p:transition spd="slow" p14:dur="2500">
        <p14:ripple/>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574800" y="1828800"/>
            <a:ext cx="9255760" cy="2123658"/>
          </a:xfrm>
          <a:prstGeom prst="rect">
            <a:avLst/>
          </a:prstGeom>
          <a:noFill/>
        </p:spPr>
        <p:txBody>
          <a:bodyPr wrap="square" rtlCol="0">
            <a:spAutoFit/>
          </a:bodyPr>
          <a:lstStyle/>
          <a:p>
            <a:pPr algn="ctr"/>
            <a:r>
              <a:rPr lang="fr-FR" sz="6600" b="1" dirty="0" smtClean="0"/>
              <a:t>Informations supplémentaires</a:t>
            </a:r>
            <a:endParaRPr lang="en-GB" sz="6600" b="1" dirty="0"/>
          </a:p>
        </p:txBody>
      </p:sp>
    </p:spTree>
    <p:extLst>
      <p:ext uri="{BB962C8B-B14F-4D97-AF65-F5344CB8AC3E}">
        <p14:creationId xmlns:p14="http://schemas.microsoft.com/office/powerpoint/2010/main" val="237864098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Biomasse : hydrogène, bio méthane, méthane de synthèse, ammoniac …..</a:t>
            </a:r>
            <a:endParaRPr lang="fr-FR" sz="2400" b="1" dirty="0">
              <a:latin typeface="Baskerville Old Face" panose="02020602080505020303" pitchFamily="18" charset="0"/>
            </a:endParaRPr>
          </a:p>
        </p:txBody>
      </p:sp>
      <p:pic>
        <p:nvPicPr>
          <p:cNvPr id="6" name="Image 5"/>
          <p:cNvPicPr>
            <a:picLocks noChangeAspect="1"/>
          </p:cNvPicPr>
          <p:nvPr/>
        </p:nvPicPr>
        <p:blipFill>
          <a:blip r:embed="rId3"/>
          <a:stretch>
            <a:fillRect/>
          </a:stretch>
        </p:blipFill>
        <p:spPr>
          <a:xfrm>
            <a:off x="833866" y="689840"/>
            <a:ext cx="10296928" cy="4706618"/>
          </a:xfrm>
          <a:prstGeom prst="rect">
            <a:avLst/>
          </a:prstGeom>
        </p:spPr>
      </p:pic>
      <p:sp>
        <p:nvSpPr>
          <p:cNvPr id="7" name="Rectangle à coins arrondis 6"/>
          <p:cNvSpPr/>
          <p:nvPr/>
        </p:nvSpPr>
        <p:spPr>
          <a:xfrm>
            <a:off x="5516380" y="3237875"/>
            <a:ext cx="1528997" cy="1588957"/>
          </a:xfrm>
          <a:prstGeom prst="roundRect">
            <a:avLst/>
          </a:pr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0" y="5721936"/>
            <a:ext cx="12192000" cy="646331"/>
          </a:xfrm>
          <a:prstGeom prst="rect">
            <a:avLst/>
          </a:prstGeom>
          <a:solidFill>
            <a:schemeClr val="accent1">
              <a:lumMod val="20000"/>
              <a:lumOff val="80000"/>
            </a:schemeClr>
          </a:solidFill>
        </p:spPr>
        <p:txBody>
          <a:bodyPr wrap="square">
            <a:spAutoFit/>
          </a:bodyPr>
          <a:lstStyle/>
          <a:p>
            <a:pPr algn="ctr"/>
            <a:r>
              <a:rPr lang="fr-FR" dirty="0" smtClean="0"/>
              <a:t>« considérées </a:t>
            </a:r>
            <a:r>
              <a:rPr lang="fr-FR" dirty="0"/>
              <a:t>comme des moyens bas-carbone dans la mesure où le CO2 émis au cours de la combustion dans les centrales est d’origine biogénique, c’est-à-dire capté par les plantes et arbres sur leur cycle de </a:t>
            </a:r>
            <a:r>
              <a:rPr lang="fr-FR" dirty="0" smtClean="0"/>
              <a:t>vie »</a:t>
            </a:r>
            <a:endParaRPr lang="en-GB" dirty="0"/>
          </a:p>
        </p:txBody>
      </p:sp>
    </p:spTree>
    <p:extLst>
      <p:ext uri="{BB962C8B-B14F-4D97-AF65-F5344CB8AC3E}">
        <p14:creationId xmlns:p14="http://schemas.microsoft.com/office/powerpoint/2010/main" val="227769587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070705"/>
            <a:ext cx="12192000" cy="2862322"/>
          </a:xfrm>
          <a:prstGeom prst="rect">
            <a:avLst/>
          </a:prstGeom>
        </p:spPr>
        <p:txBody>
          <a:bodyPr wrap="square">
            <a:spAutoFit/>
          </a:bodyPr>
          <a:lstStyle/>
          <a:p>
            <a:pPr marL="285750" indent="-285750">
              <a:buFont typeface="Wingdings" panose="05000000000000000000" pitchFamily="2" charset="2"/>
              <a:buChar char="§"/>
            </a:pPr>
            <a:r>
              <a:rPr lang="fr-FR" dirty="0"/>
              <a:t>Malgré leur caractère bas-carbone, les filières de bioénergies pour la production d’électricité </a:t>
            </a:r>
            <a:r>
              <a:rPr lang="fr-FR" b="1" dirty="0"/>
              <a:t>ne devraient se développer que de manière marginale à long terme,</a:t>
            </a:r>
            <a:r>
              <a:rPr lang="fr-FR" dirty="0"/>
              <a:t> selon les orientations publiques. </a:t>
            </a:r>
            <a:endParaRPr lang="fr-FR" dirty="0" smtClean="0"/>
          </a:p>
          <a:p>
            <a:pPr marL="285750" indent="-285750">
              <a:buFont typeface="Wingdings" panose="05000000000000000000" pitchFamily="2" charset="2"/>
              <a:buChar char="§"/>
            </a:pPr>
            <a:endParaRPr lang="fr-FR" dirty="0"/>
          </a:p>
          <a:p>
            <a:pPr marL="285750" indent="-285750">
              <a:buFont typeface="Wingdings" panose="05000000000000000000" pitchFamily="2" charset="2"/>
              <a:buChar char="§"/>
            </a:pPr>
            <a:r>
              <a:rPr lang="fr-FR" dirty="0" smtClean="0"/>
              <a:t>En </a:t>
            </a:r>
            <a:r>
              <a:rPr lang="fr-FR" dirty="0"/>
              <a:t>effet, la SNBC a mis en évidence le </a:t>
            </a:r>
            <a:r>
              <a:rPr lang="fr-FR" b="1" dirty="0"/>
              <a:t>caractère limité du gisement de biomasse valorisable </a:t>
            </a:r>
            <a:r>
              <a:rPr lang="fr-FR" dirty="0"/>
              <a:t>pour l’énergie en France (voir section 3.1.1) et prévoit d’orienter en </a:t>
            </a:r>
            <a:r>
              <a:rPr lang="fr-FR" b="1" dirty="0"/>
              <a:t>priorité son utilisation pour la production de chaleur directe</a:t>
            </a:r>
            <a:r>
              <a:rPr lang="fr-FR" dirty="0"/>
              <a:t> (par combustion dans des chaudières), </a:t>
            </a:r>
            <a:r>
              <a:rPr lang="fr-FR" b="1" dirty="0"/>
              <a:t>de biocarburants ou de biogaz. </a:t>
            </a:r>
            <a:endParaRPr lang="fr-FR" b="1" dirty="0" smtClean="0"/>
          </a:p>
          <a:p>
            <a:pPr marL="285750" indent="-285750">
              <a:buFont typeface="Wingdings" panose="05000000000000000000" pitchFamily="2" charset="2"/>
              <a:buChar char="§"/>
            </a:pPr>
            <a:endParaRPr lang="fr-FR" dirty="0"/>
          </a:p>
          <a:p>
            <a:pPr marL="285750" indent="-285750">
              <a:buFont typeface="Wingdings" panose="05000000000000000000" pitchFamily="2" charset="2"/>
              <a:buChar char="§"/>
            </a:pPr>
            <a:r>
              <a:rPr lang="fr-FR" dirty="0" smtClean="0"/>
              <a:t>Cette </a:t>
            </a:r>
            <a:r>
              <a:rPr lang="fr-FR" dirty="0"/>
              <a:t>orientation </a:t>
            </a:r>
            <a:r>
              <a:rPr lang="fr-FR" b="1" dirty="0"/>
              <a:t>permet de maximiser le rendement énergétique </a:t>
            </a:r>
            <a:r>
              <a:rPr lang="fr-FR" dirty="0"/>
              <a:t>d’ensemble et/ou de favoriser la </a:t>
            </a:r>
            <a:r>
              <a:rPr lang="fr-FR" dirty="0" err="1"/>
              <a:t>décarbonation</a:t>
            </a:r>
            <a:r>
              <a:rPr lang="fr-FR" dirty="0"/>
              <a:t> de certains usages plus difficiles ou coûteux à électrifier (par exemple les chaudières industrielles à très haute température, le transport aérien ou maritime…).</a:t>
            </a:r>
            <a:endParaRPr lang="en-GB" dirty="0"/>
          </a:p>
        </p:txBody>
      </p:sp>
      <p:sp>
        <p:nvSpPr>
          <p:cNvPr id="6" name="Rectangle 5"/>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Biomasse : hydrogène, bio méthane, méthane de synthèse, ammoniac …..</a:t>
            </a:r>
            <a:endParaRPr lang="fr-FR" sz="2400" b="1" dirty="0">
              <a:latin typeface="Baskerville Old Face" panose="02020602080505020303" pitchFamily="18" charset="0"/>
            </a:endParaRPr>
          </a:p>
        </p:txBody>
      </p:sp>
      <p:pic>
        <p:nvPicPr>
          <p:cNvPr id="7" name="Image 6"/>
          <p:cNvPicPr>
            <a:picLocks noChangeAspect="1"/>
          </p:cNvPicPr>
          <p:nvPr/>
        </p:nvPicPr>
        <p:blipFill>
          <a:blip r:embed="rId2"/>
          <a:stretch>
            <a:fillRect/>
          </a:stretch>
        </p:blipFill>
        <p:spPr>
          <a:xfrm>
            <a:off x="2488367" y="564077"/>
            <a:ext cx="6396158" cy="3274527"/>
          </a:xfrm>
          <a:prstGeom prst="rect">
            <a:avLst/>
          </a:prstGeom>
        </p:spPr>
      </p:pic>
      <p:cxnSp>
        <p:nvCxnSpPr>
          <p:cNvPr id="9" name="Connecteur droit avec flèche 8"/>
          <p:cNvCxnSpPr/>
          <p:nvPr/>
        </p:nvCxnSpPr>
        <p:spPr>
          <a:xfrm flipV="1">
            <a:off x="4976734" y="1633928"/>
            <a:ext cx="1169233" cy="254833"/>
          </a:xfrm>
          <a:prstGeom prst="straightConnector1">
            <a:avLst/>
          </a:prstGeom>
          <a:ln w="38100">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109870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846992" y="304364"/>
            <a:ext cx="10498015" cy="6249272"/>
          </a:xfrm>
          <a:prstGeom prst="rect">
            <a:avLst/>
          </a:prstGeom>
        </p:spPr>
      </p:pic>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Biomasse : hydrogène, bio méthane, méthane de synthèse, ammoniac …..</a:t>
            </a:r>
            <a:endParaRPr lang="fr-FR" sz="2400" b="1" dirty="0">
              <a:latin typeface="Baskerville Old Face" panose="02020602080505020303" pitchFamily="18" charset="0"/>
            </a:endParaRPr>
          </a:p>
        </p:txBody>
      </p:sp>
    </p:spTree>
    <p:extLst>
      <p:ext uri="{BB962C8B-B14F-4D97-AF65-F5344CB8AC3E}">
        <p14:creationId xmlns:p14="http://schemas.microsoft.com/office/powerpoint/2010/main" val="313610521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Hydrogène</a:t>
            </a:r>
            <a:endParaRPr lang="fr-FR" sz="2400" b="1" dirty="0">
              <a:latin typeface="Baskerville Old Face" panose="02020602080505020303" pitchFamily="18" charset="0"/>
            </a:endParaRPr>
          </a:p>
        </p:txBody>
      </p:sp>
      <p:pic>
        <p:nvPicPr>
          <p:cNvPr id="2" name="Image 1"/>
          <p:cNvPicPr>
            <a:picLocks noChangeAspect="1"/>
          </p:cNvPicPr>
          <p:nvPr/>
        </p:nvPicPr>
        <p:blipFill rotWithShape="1">
          <a:blip r:embed="rId3"/>
          <a:srcRect t="2565" r="6760" b="1422"/>
          <a:stretch/>
        </p:blipFill>
        <p:spPr>
          <a:xfrm>
            <a:off x="1950802" y="599606"/>
            <a:ext cx="8062628" cy="4287187"/>
          </a:xfrm>
          <a:prstGeom prst="rect">
            <a:avLst/>
          </a:prstGeom>
        </p:spPr>
      </p:pic>
      <p:pic>
        <p:nvPicPr>
          <p:cNvPr id="3" name="Image 2"/>
          <p:cNvPicPr>
            <a:picLocks noChangeAspect="1"/>
          </p:cNvPicPr>
          <p:nvPr/>
        </p:nvPicPr>
        <p:blipFill>
          <a:blip r:embed="rId4"/>
          <a:stretch>
            <a:fillRect/>
          </a:stretch>
        </p:blipFill>
        <p:spPr>
          <a:xfrm>
            <a:off x="1573966" y="4910640"/>
            <a:ext cx="8432017" cy="1842429"/>
          </a:xfrm>
          <a:prstGeom prst="rect">
            <a:avLst/>
          </a:prstGeom>
        </p:spPr>
      </p:pic>
    </p:spTree>
    <p:extLst>
      <p:ext uri="{BB962C8B-B14F-4D97-AF65-F5344CB8AC3E}">
        <p14:creationId xmlns:p14="http://schemas.microsoft.com/office/powerpoint/2010/main" val="285051430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Hydrogène</a:t>
            </a:r>
            <a:endParaRPr lang="fr-FR" sz="2400" b="1" dirty="0">
              <a:latin typeface="Baskerville Old Face" panose="02020602080505020303" pitchFamily="18" charset="0"/>
            </a:endParaRPr>
          </a:p>
        </p:txBody>
      </p:sp>
      <p:sp>
        <p:nvSpPr>
          <p:cNvPr id="4" name="Rectangle 3"/>
          <p:cNvSpPr/>
          <p:nvPr/>
        </p:nvSpPr>
        <p:spPr>
          <a:xfrm>
            <a:off x="0" y="2197577"/>
            <a:ext cx="12192000" cy="3416320"/>
          </a:xfrm>
          <a:prstGeom prst="rect">
            <a:avLst/>
          </a:prstGeom>
        </p:spPr>
        <p:txBody>
          <a:bodyPr wrap="square">
            <a:spAutoFit/>
          </a:bodyPr>
          <a:lstStyle/>
          <a:p>
            <a:r>
              <a:rPr lang="fr-FR" dirty="0"/>
              <a:t>D’une part, il existe une confusion entre deux utilisations distinctes de l’hydrogène : </a:t>
            </a:r>
            <a:endParaRPr lang="fr-FR" dirty="0" smtClean="0"/>
          </a:p>
          <a:p>
            <a:endParaRPr lang="fr-FR" dirty="0"/>
          </a:p>
          <a:p>
            <a:pPr marL="285750" indent="-285750">
              <a:buFont typeface="Arial" panose="020B0604020202020204" pitchFamily="34" charset="0"/>
              <a:buChar char="•"/>
            </a:pPr>
            <a:r>
              <a:rPr lang="fr-FR" dirty="0" smtClean="0"/>
              <a:t> </a:t>
            </a:r>
            <a:r>
              <a:rPr lang="fr-FR" dirty="0"/>
              <a:t>la première consiste à le consommer comme un vecteur énergétique distinct, appelé à alimenter certains usages énergétiques de manière directe (industrie, transports) ou indirecte (en étant transformé en méthanol ou ammoniac de synthèse, pouvant alimenter des cargos ou des avions par exemple) </a:t>
            </a:r>
          </a:p>
          <a:p>
            <a:pPr marL="285750" indent="-285750">
              <a:buFont typeface="Arial" panose="020B0604020202020204" pitchFamily="34" charset="0"/>
              <a:buChar char="•"/>
            </a:pPr>
            <a:r>
              <a:rPr lang="fr-FR" dirty="0" smtClean="0"/>
              <a:t> </a:t>
            </a:r>
            <a:r>
              <a:rPr lang="fr-FR" dirty="0"/>
              <a:t>la seconde consiste à l’utiliser comme un moyen de stockage d’énergie sous-tendant le fonctionnement d’un système électrique à haute composante en énergies renouvelables. </a:t>
            </a:r>
            <a:endParaRPr lang="fr-FR" dirty="0" smtClean="0"/>
          </a:p>
          <a:p>
            <a:pPr marL="285750" indent="-285750">
              <a:buFont typeface="Arial" panose="020B0604020202020204" pitchFamily="34" charset="0"/>
              <a:buChar char="•"/>
            </a:pPr>
            <a:endParaRPr lang="fr-FR" dirty="0"/>
          </a:p>
          <a:p>
            <a:r>
              <a:rPr lang="fr-FR" dirty="0" smtClean="0"/>
              <a:t>Si </a:t>
            </a:r>
            <a:r>
              <a:rPr lang="fr-FR" dirty="0"/>
              <a:t>ces deux finalités peuvent s’alimenter l’une et l’autre dans la perspective d’un système hydrogène intégré, elles demeurent conceptuellement distinctes dans l’analyse : il est possible de développer une économie de l’hydrogène bas-carbone même sans besoin de flexibilité saisonnière pour le système électrique, et a contrario il serait possible d’utiliser de l’hydrogène dans un système 100 % renouvelable même sans en développer l’usage final.</a:t>
            </a:r>
            <a:endParaRPr lang="en-GB" dirty="0"/>
          </a:p>
        </p:txBody>
      </p:sp>
      <p:sp>
        <p:nvSpPr>
          <p:cNvPr id="6" name="Rectangle 5"/>
          <p:cNvSpPr/>
          <p:nvPr/>
        </p:nvSpPr>
        <p:spPr>
          <a:xfrm>
            <a:off x="0" y="992857"/>
            <a:ext cx="12192000" cy="923330"/>
          </a:xfrm>
          <a:prstGeom prst="rect">
            <a:avLst/>
          </a:prstGeom>
        </p:spPr>
        <p:txBody>
          <a:bodyPr wrap="square">
            <a:spAutoFit/>
          </a:bodyPr>
          <a:lstStyle/>
          <a:p>
            <a:r>
              <a:rPr lang="fr-FR" dirty="0"/>
              <a:t>Depuis quelques années seulement, et en particulier d</a:t>
            </a:r>
            <a:r>
              <a:rPr lang="fr-FR" b="1" dirty="0"/>
              <a:t>epuis la parution en 2019 du rapport de l’Agence internationale de l’énergie The Future of </a:t>
            </a:r>
            <a:r>
              <a:rPr lang="fr-FR" b="1" dirty="0" err="1"/>
              <a:t>Hydrogen</a:t>
            </a:r>
            <a:r>
              <a:rPr lang="fr-FR" b="1" dirty="0"/>
              <a:t>, le développement de « l’hydrogène vert » ou « hydrogène bas-carbone » a été érigé </a:t>
            </a:r>
            <a:r>
              <a:rPr lang="fr-FR" dirty="0"/>
              <a:t>dans de nombreux pays, dont la France, parmi les priorités de politique énergétique.</a:t>
            </a:r>
            <a:endParaRPr lang="en-GB" dirty="0"/>
          </a:p>
        </p:txBody>
      </p:sp>
    </p:spTree>
    <p:extLst>
      <p:ext uri="{BB962C8B-B14F-4D97-AF65-F5344CB8AC3E}">
        <p14:creationId xmlns:p14="http://schemas.microsoft.com/office/powerpoint/2010/main" val="18732287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La décroissance : contre la croissance économique actuelle</a:t>
            </a:r>
            <a:endParaRPr lang="fr-FR" sz="2400" b="1" dirty="0">
              <a:latin typeface="Baskerville Old Face" panose="02020602080505020303" pitchFamily="18" charset="0"/>
            </a:endParaRPr>
          </a:p>
        </p:txBody>
      </p:sp>
      <p:sp>
        <p:nvSpPr>
          <p:cNvPr id="7" name="ZoneTexte 6"/>
          <p:cNvSpPr txBox="1"/>
          <p:nvPr/>
        </p:nvSpPr>
        <p:spPr>
          <a:xfrm>
            <a:off x="4020687" y="6197079"/>
            <a:ext cx="5666238" cy="307777"/>
          </a:xfrm>
          <a:prstGeom prst="rect">
            <a:avLst/>
          </a:prstGeom>
          <a:noFill/>
        </p:spPr>
        <p:txBody>
          <a:bodyPr wrap="square" rtlCol="0">
            <a:spAutoFit/>
          </a:bodyPr>
          <a:lstStyle/>
          <a:p>
            <a:pPr algn="ctr"/>
            <a:r>
              <a:rPr lang="fr-FR" sz="1400" b="1" i="1" dirty="0" err="1" smtClean="0">
                <a:solidFill>
                  <a:schemeClr val="bg1">
                    <a:lumMod val="50000"/>
                  </a:schemeClr>
                </a:solidFill>
              </a:rPr>
              <a:t>Political</a:t>
            </a:r>
            <a:r>
              <a:rPr lang="fr-FR" sz="1400" b="1" i="1" dirty="0" smtClean="0">
                <a:solidFill>
                  <a:schemeClr val="bg1">
                    <a:lumMod val="50000"/>
                  </a:schemeClr>
                </a:solidFill>
              </a:rPr>
              <a:t> </a:t>
            </a:r>
            <a:r>
              <a:rPr lang="fr-FR" sz="1400" b="1" i="1" dirty="0" err="1" smtClean="0">
                <a:solidFill>
                  <a:schemeClr val="bg1">
                    <a:lumMod val="50000"/>
                  </a:schemeClr>
                </a:solidFill>
              </a:rPr>
              <a:t>economy</a:t>
            </a:r>
            <a:r>
              <a:rPr lang="fr-FR" sz="1400" b="1" i="1" dirty="0" smtClean="0">
                <a:solidFill>
                  <a:schemeClr val="bg1">
                    <a:lumMod val="50000"/>
                  </a:schemeClr>
                </a:solidFill>
              </a:rPr>
              <a:t> of </a:t>
            </a:r>
            <a:r>
              <a:rPr lang="fr-FR" sz="1400" b="1" i="1" dirty="0" err="1" smtClean="0">
                <a:solidFill>
                  <a:schemeClr val="bg1">
                    <a:lumMod val="50000"/>
                  </a:schemeClr>
                </a:solidFill>
              </a:rPr>
              <a:t>degrowth</a:t>
            </a:r>
            <a:r>
              <a:rPr lang="fr-FR" sz="1400" b="1" i="1" dirty="0" smtClean="0">
                <a:solidFill>
                  <a:schemeClr val="bg1">
                    <a:lumMod val="50000"/>
                  </a:schemeClr>
                </a:solidFill>
              </a:rPr>
              <a:t> 2019 Chapitre 2,3,4</a:t>
            </a:r>
            <a:endParaRPr lang="en-GB" sz="1400" b="1" i="1" dirty="0">
              <a:solidFill>
                <a:schemeClr val="bg1">
                  <a:lumMod val="50000"/>
                </a:schemeClr>
              </a:solidFill>
            </a:endParaRPr>
          </a:p>
        </p:txBody>
      </p:sp>
      <p:pic>
        <p:nvPicPr>
          <p:cNvPr id="4" name="Image 3"/>
          <p:cNvPicPr>
            <a:picLocks noChangeAspect="1"/>
          </p:cNvPicPr>
          <p:nvPr/>
        </p:nvPicPr>
        <p:blipFill>
          <a:blip r:embed="rId2">
            <a:clrChange>
              <a:clrFrom>
                <a:srgbClr val="FFFFFF"/>
              </a:clrFrom>
              <a:clrTo>
                <a:srgbClr val="FFFFFF">
                  <a:alpha val="0"/>
                </a:srgbClr>
              </a:clrTo>
            </a:clrChange>
          </a:blip>
          <a:stretch>
            <a:fillRect/>
          </a:stretch>
        </p:blipFill>
        <p:spPr>
          <a:xfrm>
            <a:off x="0" y="2581274"/>
            <a:ext cx="2124075" cy="2124075"/>
          </a:xfrm>
          <a:prstGeom prst="rect">
            <a:avLst/>
          </a:prstGeom>
        </p:spPr>
      </p:pic>
      <p:sp>
        <p:nvSpPr>
          <p:cNvPr id="2" name="ZoneTexte 1"/>
          <p:cNvSpPr txBox="1"/>
          <p:nvPr/>
        </p:nvSpPr>
        <p:spPr>
          <a:xfrm>
            <a:off x="95250" y="4476750"/>
            <a:ext cx="1876425" cy="707886"/>
          </a:xfrm>
          <a:prstGeom prst="rect">
            <a:avLst/>
          </a:prstGeom>
          <a:noFill/>
        </p:spPr>
        <p:txBody>
          <a:bodyPr wrap="square" rtlCol="0">
            <a:spAutoFit/>
          </a:bodyPr>
          <a:lstStyle/>
          <a:p>
            <a:pPr algn="ctr"/>
            <a:r>
              <a:rPr lang="fr-FR" sz="2000" b="1" dirty="0"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Limites Biophysiques</a:t>
            </a:r>
            <a:endParaRPr lang="en-GB" sz="2000" b="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9" name="Image 8"/>
          <p:cNvPicPr>
            <a:picLocks noChangeAspect="1"/>
          </p:cNvPicPr>
          <p:nvPr/>
        </p:nvPicPr>
        <p:blipFill rotWithShape="1">
          <a:blip r:embed="rId3"/>
          <a:srcRect t="1536"/>
          <a:stretch/>
        </p:blipFill>
        <p:spPr>
          <a:xfrm>
            <a:off x="2847975" y="2485844"/>
            <a:ext cx="4864122" cy="2800529"/>
          </a:xfrm>
          <a:prstGeom prst="rect">
            <a:avLst/>
          </a:prstGeom>
        </p:spPr>
      </p:pic>
      <p:sp>
        <p:nvSpPr>
          <p:cNvPr id="10" name="Rectangle à coins arrondis 9"/>
          <p:cNvSpPr/>
          <p:nvPr/>
        </p:nvSpPr>
        <p:spPr>
          <a:xfrm>
            <a:off x="2762250" y="800100"/>
            <a:ext cx="8848725" cy="771525"/>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La </a:t>
            </a:r>
            <a:r>
              <a:rPr lang="fr-FR" sz="2400" b="1"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croissance économique ne peut pas être </a:t>
            </a:r>
            <a:r>
              <a:rPr lang="fr-FR" sz="2400" b="1"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découplée </a:t>
            </a:r>
            <a:r>
              <a:rPr lang="fr-FR" sz="2400" b="1"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des pressions environnementales  </a:t>
            </a:r>
            <a:endParaRPr lang="en-GB" sz="2400" b="1"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2" name="Image 11"/>
          <p:cNvPicPr>
            <a:picLocks noChangeAspect="1"/>
          </p:cNvPicPr>
          <p:nvPr/>
        </p:nvPicPr>
        <p:blipFill rotWithShape="1">
          <a:blip r:embed="rId4"/>
          <a:srcRect/>
          <a:stretch/>
        </p:blipFill>
        <p:spPr>
          <a:xfrm>
            <a:off x="7760319" y="1657350"/>
            <a:ext cx="4005085" cy="4465670"/>
          </a:xfrm>
          <a:prstGeom prst="rect">
            <a:avLst/>
          </a:prstGeom>
        </p:spPr>
      </p:pic>
      <p:sp>
        <p:nvSpPr>
          <p:cNvPr id="13" name="Rectangle 12"/>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V. Vers quel modèle de société  ?</a:t>
            </a:r>
            <a:endParaRPr lang="fr-FR" sz="2000"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37454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Hydrogène</a:t>
            </a:r>
            <a:endParaRPr lang="fr-FR" sz="2400" b="1" dirty="0">
              <a:latin typeface="Baskerville Old Face" panose="02020602080505020303" pitchFamily="18" charset="0"/>
            </a:endParaRPr>
          </a:p>
        </p:txBody>
      </p:sp>
      <p:pic>
        <p:nvPicPr>
          <p:cNvPr id="2" name="Image 1"/>
          <p:cNvPicPr>
            <a:picLocks noChangeAspect="1"/>
          </p:cNvPicPr>
          <p:nvPr/>
        </p:nvPicPr>
        <p:blipFill>
          <a:blip r:embed="rId3"/>
          <a:stretch>
            <a:fillRect/>
          </a:stretch>
        </p:blipFill>
        <p:spPr>
          <a:xfrm>
            <a:off x="151503" y="527569"/>
            <a:ext cx="6130353" cy="6330431"/>
          </a:xfrm>
          <a:prstGeom prst="rect">
            <a:avLst/>
          </a:prstGeom>
        </p:spPr>
      </p:pic>
      <p:sp>
        <p:nvSpPr>
          <p:cNvPr id="3" name="Rectangle 2"/>
          <p:cNvSpPr/>
          <p:nvPr/>
        </p:nvSpPr>
        <p:spPr>
          <a:xfrm>
            <a:off x="6096000" y="698558"/>
            <a:ext cx="6096000" cy="6186309"/>
          </a:xfrm>
          <a:prstGeom prst="rect">
            <a:avLst/>
          </a:prstGeom>
        </p:spPr>
        <p:txBody>
          <a:bodyPr>
            <a:spAutoFit/>
          </a:bodyPr>
          <a:lstStyle/>
          <a:p>
            <a:pPr marL="285750" indent="-285750">
              <a:buFont typeface="Arial" panose="020B0604020202020204" pitchFamily="34" charset="0"/>
              <a:buChar char="•"/>
            </a:pPr>
            <a:r>
              <a:rPr lang="fr-FR" dirty="0"/>
              <a:t>le plan de relance et la stratégie française promeuvent le développement de l’hydrogène bas-carbone, </a:t>
            </a:r>
            <a:r>
              <a:rPr lang="fr-FR" b="1" dirty="0"/>
              <a:t>produit à partir d’électrolyse de l’eau en utilisant une électricité bas-carbone comme celle produite en France. </a:t>
            </a:r>
            <a:endParaRPr lang="fr-FR" b="1" dirty="0" smtClean="0"/>
          </a:p>
          <a:p>
            <a:pPr marL="285750" indent="-285750">
              <a:buFont typeface="Arial" panose="020B0604020202020204" pitchFamily="34" charset="0"/>
              <a:buChar char="•"/>
            </a:pPr>
            <a:endParaRPr lang="fr-FR" b="1" dirty="0"/>
          </a:p>
          <a:p>
            <a:pPr marL="285750" indent="-285750">
              <a:buFont typeface="Arial" panose="020B0604020202020204" pitchFamily="34" charset="0"/>
              <a:buChar char="•"/>
            </a:pPr>
            <a:r>
              <a:rPr lang="fr-FR" dirty="0" smtClean="0"/>
              <a:t>À </a:t>
            </a:r>
            <a:r>
              <a:rPr lang="fr-FR" dirty="0"/>
              <a:t>moyen terme, </a:t>
            </a:r>
            <a:r>
              <a:rPr lang="fr-FR" b="1" dirty="0"/>
              <a:t>cette stratégie passe par le développement de gros électrolyseurs, installés à proximité des zones industrielles ou des centres de consommation, et soutirant sur le réseau en bande</a:t>
            </a:r>
            <a:r>
              <a:rPr lang="fr-FR" dirty="0"/>
              <a:t>. </a:t>
            </a:r>
            <a:endParaRPr lang="fr-FR" dirty="0" smtClean="0"/>
          </a:p>
          <a:p>
            <a:pPr marL="285750" indent="-285750">
              <a:buFont typeface="Arial" panose="020B0604020202020204" pitchFamily="34" charset="0"/>
              <a:buChar char="•"/>
            </a:pPr>
            <a:r>
              <a:rPr lang="fr-FR" dirty="0" smtClean="0"/>
              <a:t>À </a:t>
            </a:r>
            <a:r>
              <a:rPr lang="fr-FR" dirty="0"/>
              <a:t>plus long terme, les perspectives sur les modèles de développement des électrolyseurs sont plus ouvertes et certains projettent la possibilité de produire l’hydrogène bas-carbone de manière flexible selon la production des énergies renouvelables : certains acteurs bâtissent ainsi des modèles d’affaires sur la base de systèmes intégrant des grands parcs solaires à des électrolyseurs fonctionnant donc de manière plus ponctuelle</a:t>
            </a:r>
            <a:r>
              <a:rPr lang="fr-FR" dirty="0" smtClean="0"/>
              <a:t>.</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smtClean="0"/>
              <a:t> </a:t>
            </a:r>
            <a:r>
              <a:rPr lang="fr-FR" dirty="0"/>
              <a:t>Enfin, d’autres pays, notamment sur le pourtour de la mer du Nord, entendent promouvoir « l’hydrogène bleu » produit à base d’énergies fossiles mais associées à des dispositifs de CCS </a:t>
            </a:r>
            <a:endParaRPr lang="en-GB" dirty="0"/>
          </a:p>
        </p:txBody>
      </p:sp>
    </p:spTree>
    <p:extLst>
      <p:ext uri="{BB962C8B-B14F-4D97-AF65-F5344CB8AC3E}">
        <p14:creationId xmlns:p14="http://schemas.microsoft.com/office/powerpoint/2010/main" val="324192048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Hydrogène</a:t>
            </a:r>
            <a:endParaRPr lang="fr-FR" sz="2400" b="1" dirty="0">
              <a:latin typeface="Baskerville Old Face" panose="02020602080505020303" pitchFamily="18" charset="0"/>
            </a:endParaRPr>
          </a:p>
        </p:txBody>
      </p:sp>
      <p:pic>
        <p:nvPicPr>
          <p:cNvPr id="2" name="Image 1"/>
          <p:cNvPicPr>
            <a:picLocks noChangeAspect="1"/>
          </p:cNvPicPr>
          <p:nvPr/>
        </p:nvPicPr>
        <p:blipFill>
          <a:blip r:embed="rId3"/>
          <a:stretch>
            <a:fillRect/>
          </a:stretch>
        </p:blipFill>
        <p:spPr>
          <a:xfrm>
            <a:off x="1079293" y="768297"/>
            <a:ext cx="9873222" cy="5881544"/>
          </a:xfrm>
          <a:prstGeom prst="rect">
            <a:avLst/>
          </a:prstGeom>
        </p:spPr>
      </p:pic>
    </p:spTree>
    <p:extLst>
      <p:ext uri="{BB962C8B-B14F-4D97-AF65-F5344CB8AC3E}">
        <p14:creationId xmlns:p14="http://schemas.microsoft.com/office/powerpoint/2010/main" val="337321703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Hydrogène</a:t>
            </a:r>
            <a:endParaRPr lang="fr-FR" sz="2400" b="1" dirty="0">
              <a:latin typeface="Baskerville Old Face" panose="02020602080505020303" pitchFamily="18" charset="0"/>
            </a:endParaRPr>
          </a:p>
        </p:txBody>
      </p:sp>
      <p:pic>
        <p:nvPicPr>
          <p:cNvPr id="3" name="Image 2"/>
          <p:cNvPicPr>
            <a:picLocks noChangeAspect="1"/>
          </p:cNvPicPr>
          <p:nvPr/>
        </p:nvPicPr>
        <p:blipFill>
          <a:blip r:embed="rId3"/>
          <a:stretch>
            <a:fillRect/>
          </a:stretch>
        </p:blipFill>
        <p:spPr>
          <a:xfrm>
            <a:off x="783111" y="1515191"/>
            <a:ext cx="10745700" cy="4277322"/>
          </a:xfrm>
          <a:prstGeom prst="rect">
            <a:avLst/>
          </a:prstGeom>
        </p:spPr>
      </p:pic>
    </p:spTree>
    <p:extLst>
      <p:ext uri="{BB962C8B-B14F-4D97-AF65-F5344CB8AC3E}">
        <p14:creationId xmlns:p14="http://schemas.microsoft.com/office/powerpoint/2010/main" val="99504410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803490"/>
            <a:ext cx="12206990" cy="3139321"/>
          </a:xfrm>
          <a:prstGeom prst="rect">
            <a:avLst/>
          </a:prstGeom>
          <a:solidFill>
            <a:schemeClr val="accent1">
              <a:lumMod val="20000"/>
              <a:lumOff val="80000"/>
            </a:schemeClr>
          </a:solidFill>
        </p:spPr>
        <p:txBody>
          <a:bodyPr wrap="square">
            <a:spAutoFit/>
          </a:bodyPr>
          <a:lstStyle/>
          <a:p>
            <a:r>
              <a:rPr lang="fr-FR" dirty="0"/>
              <a:t>D’une part, l’hydrogène constitue un moyen de </a:t>
            </a:r>
            <a:r>
              <a:rPr lang="fr-FR" dirty="0" err="1"/>
              <a:t>décarboner</a:t>
            </a:r>
            <a:r>
              <a:rPr lang="fr-FR" dirty="0"/>
              <a:t> des secteurs difficiles voire impossibles à électrifier sur le plan technique ou économique (production d’ammoniac, sidérurgie, aviation, transport maritime, certains volets de la mobilité lourde…). </a:t>
            </a:r>
            <a:endParaRPr lang="fr-FR" dirty="0" smtClean="0"/>
          </a:p>
          <a:p>
            <a:r>
              <a:rPr lang="fr-FR" dirty="0" smtClean="0"/>
              <a:t>Pour </a:t>
            </a:r>
            <a:r>
              <a:rPr lang="fr-FR" dirty="0"/>
              <a:t>certains usages, l’hydrogène apparaît en compétition avec l’usage direct de l’électricité. Celle-ci présente des avantages : les véhicules à hydrogène ont une meilleure autonomie que les véhicules électriques et peuvent se recharger rapidement ; ils peuvent donc parcourir de longues distances ou transporter de lourdes charges. Mais l’utilisation de l’hydrogène n’est pas exempte d’inconvénients : </a:t>
            </a:r>
            <a:endParaRPr lang="fr-FR" dirty="0" smtClean="0"/>
          </a:p>
          <a:p>
            <a:endParaRPr lang="fr-FR" dirty="0"/>
          </a:p>
          <a:p>
            <a:r>
              <a:rPr lang="fr-FR" dirty="0" smtClean="0"/>
              <a:t>la </a:t>
            </a:r>
            <a:r>
              <a:rPr lang="fr-FR" dirty="0"/>
              <a:t>production d’hydrogène bas-carbone et sa conversion en électricité (pour un moteur électrique par exemple) nécessite des étapes de transformation qui occasionnent des pertes, le stockage d’hydrogène doit obéir à des normes strictes, son stockage en grands volumes requiert des cavités « étanches »... Les incertitudes associées se traitent par les variantes.</a:t>
            </a:r>
            <a:endParaRPr lang="en-GB" dirty="0"/>
          </a:p>
        </p:txBody>
      </p:sp>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Hydrogène</a:t>
            </a:r>
            <a:endParaRPr lang="fr-FR" sz="2400" b="1" dirty="0">
              <a:latin typeface="Baskerville Old Face" panose="02020602080505020303" pitchFamily="18" charset="0"/>
            </a:endParaRPr>
          </a:p>
        </p:txBody>
      </p:sp>
      <p:sp>
        <p:nvSpPr>
          <p:cNvPr id="6" name="Rectangle 5"/>
          <p:cNvSpPr/>
          <p:nvPr/>
        </p:nvSpPr>
        <p:spPr>
          <a:xfrm>
            <a:off x="-14990" y="4183377"/>
            <a:ext cx="12206990" cy="2585323"/>
          </a:xfrm>
          <a:prstGeom prst="rect">
            <a:avLst/>
          </a:prstGeom>
          <a:solidFill>
            <a:schemeClr val="accent2">
              <a:lumMod val="20000"/>
              <a:lumOff val="80000"/>
            </a:schemeClr>
          </a:solidFill>
        </p:spPr>
        <p:txBody>
          <a:bodyPr wrap="square">
            <a:spAutoFit/>
          </a:bodyPr>
          <a:lstStyle/>
          <a:p>
            <a:r>
              <a:rPr lang="fr-FR" dirty="0"/>
              <a:t>D’autre part, le développement de centrales thermiques et de stockages de gaz </a:t>
            </a:r>
            <a:r>
              <a:rPr lang="fr-FR" dirty="0" err="1"/>
              <a:t>décarbonés</a:t>
            </a:r>
            <a:r>
              <a:rPr lang="fr-FR" dirty="0"/>
              <a:t> pour couvrir les besoins de flexibilité inter-saisonniers du système électrique s’avère indispensable dans les scénarios comprenant de larges proportions d’énergies renouvelables variables : comme présenté au chapitre 7, cinq des six scénarios étudiés dans les Futurs énergétiques 2050 impliquent de disposer de cette solution en France d’ici 2050. </a:t>
            </a:r>
            <a:endParaRPr lang="fr-FR" dirty="0" smtClean="0"/>
          </a:p>
          <a:p>
            <a:endParaRPr lang="fr-FR" dirty="0" smtClean="0"/>
          </a:p>
          <a:p>
            <a:r>
              <a:rPr lang="fr-FR" dirty="0" smtClean="0"/>
              <a:t>Dans </a:t>
            </a:r>
            <a:r>
              <a:rPr lang="fr-FR" dirty="0"/>
              <a:t>l’étude Futurs énergétiques 2050, le bouquet de flexibilités de chaque scénario (combinaison de batteries, flexibilité de la consommation, écrêtements de production, construction de centrales thermiques utilisant des combustibles </a:t>
            </a:r>
            <a:r>
              <a:rPr lang="fr-FR" dirty="0" err="1"/>
              <a:t>décarbonés</a:t>
            </a:r>
            <a:r>
              <a:rPr lang="fr-FR" dirty="0"/>
              <a:t> comme l’hydrogène bas-carbone ou du méthane de synthèse, recours aux importations via les interconnexions) est déterminé par optimisation en choisissant la solution de moindre coût.</a:t>
            </a:r>
            <a:endParaRPr lang="en-GB" dirty="0"/>
          </a:p>
        </p:txBody>
      </p:sp>
    </p:spTree>
    <p:extLst>
      <p:ext uri="{BB962C8B-B14F-4D97-AF65-F5344CB8AC3E}">
        <p14:creationId xmlns:p14="http://schemas.microsoft.com/office/powerpoint/2010/main" val="172663451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Hydrogène</a:t>
            </a:r>
            <a:endParaRPr lang="fr-FR" sz="2400" b="1" dirty="0">
              <a:latin typeface="Baskerville Old Face" panose="02020602080505020303" pitchFamily="18" charset="0"/>
            </a:endParaRPr>
          </a:p>
        </p:txBody>
      </p:sp>
      <p:pic>
        <p:nvPicPr>
          <p:cNvPr id="2" name="Image 1"/>
          <p:cNvPicPr>
            <a:picLocks noChangeAspect="1"/>
          </p:cNvPicPr>
          <p:nvPr/>
        </p:nvPicPr>
        <p:blipFill>
          <a:blip r:embed="rId3"/>
          <a:stretch>
            <a:fillRect/>
          </a:stretch>
        </p:blipFill>
        <p:spPr>
          <a:xfrm>
            <a:off x="0" y="615036"/>
            <a:ext cx="8849492" cy="5805082"/>
          </a:xfrm>
          <a:prstGeom prst="rect">
            <a:avLst/>
          </a:prstGeom>
        </p:spPr>
      </p:pic>
      <p:sp>
        <p:nvSpPr>
          <p:cNvPr id="4" name="Rectangle 3"/>
          <p:cNvSpPr/>
          <p:nvPr/>
        </p:nvSpPr>
        <p:spPr>
          <a:xfrm>
            <a:off x="8934138" y="2005015"/>
            <a:ext cx="3257862" cy="4247317"/>
          </a:xfrm>
          <a:prstGeom prst="rect">
            <a:avLst/>
          </a:prstGeom>
          <a:solidFill>
            <a:schemeClr val="accent2">
              <a:lumMod val="20000"/>
              <a:lumOff val="80000"/>
            </a:schemeClr>
          </a:solidFill>
        </p:spPr>
        <p:txBody>
          <a:bodyPr wrap="square">
            <a:spAutoFit/>
          </a:bodyPr>
          <a:lstStyle/>
          <a:p>
            <a:r>
              <a:rPr lang="fr-FR" dirty="0" smtClean="0"/>
              <a:t>Ex: dans </a:t>
            </a:r>
            <a:r>
              <a:rPr lang="fr-FR" dirty="0"/>
              <a:t>la sidérurgie, l’utilisation de l’hydrogène est envisagée pour la réduction du minerai de fer (procédé type </a:t>
            </a:r>
            <a:r>
              <a:rPr lang="fr-FR" dirty="0" err="1"/>
              <a:t>Hybrit</a:t>
            </a:r>
            <a:r>
              <a:rPr lang="fr-FR" dirty="0"/>
              <a:t>), avec des volumes pouvant être conséquents à l’échelle européenne à long terme. Les perspectives précises restent néanmoins incertaines dans la mesure où des procédés sidérurgiques alternatifs pourraient également se développer, comme la réduction directe via des solutions électriques (procédé </a:t>
            </a:r>
            <a:r>
              <a:rPr lang="fr-FR" dirty="0" err="1"/>
              <a:t>Ulcowin</a:t>
            </a:r>
            <a:r>
              <a:rPr lang="fr-FR" dirty="0"/>
              <a:t>) ;</a:t>
            </a:r>
            <a:endParaRPr lang="en-GB" dirty="0"/>
          </a:p>
        </p:txBody>
      </p:sp>
    </p:spTree>
    <p:extLst>
      <p:ext uri="{BB962C8B-B14F-4D97-AF65-F5344CB8AC3E}">
        <p14:creationId xmlns:p14="http://schemas.microsoft.com/office/powerpoint/2010/main" val="383850745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Hydrogène</a:t>
            </a:r>
            <a:endParaRPr lang="fr-FR" sz="2400" b="1" dirty="0">
              <a:latin typeface="Baskerville Old Face" panose="02020602080505020303" pitchFamily="18" charset="0"/>
            </a:endParaRPr>
          </a:p>
        </p:txBody>
      </p:sp>
      <p:pic>
        <p:nvPicPr>
          <p:cNvPr id="2" name="Image 1"/>
          <p:cNvPicPr>
            <a:picLocks noChangeAspect="1"/>
          </p:cNvPicPr>
          <p:nvPr/>
        </p:nvPicPr>
        <p:blipFill>
          <a:blip r:embed="rId3"/>
          <a:stretch>
            <a:fillRect/>
          </a:stretch>
        </p:blipFill>
        <p:spPr>
          <a:xfrm>
            <a:off x="831302" y="595199"/>
            <a:ext cx="10469436" cy="6087325"/>
          </a:xfrm>
          <a:prstGeom prst="rect">
            <a:avLst/>
          </a:prstGeom>
        </p:spPr>
      </p:pic>
    </p:spTree>
    <p:extLst>
      <p:ext uri="{BB962C8B-B14F-4D97-AF65-F5344CB8AC3E}">
        <p14:creationId xmlns:p14="http://schemas.microsoft.com/office/powerpoint/2010/main" val="165599576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Hydrogène</a:t>
            </a:r>
            <a:endParaRPr lang="fr-FR" sz="2400" b="1" dirty="0">
              <a:latin typeface="Baskerville Old Face" panose="02020602080505020303" pitchFamily="18" charset="0"/>
            </a:endParaRPr>
          </a:p>
        </p:txBody>
      </p:sp>
      <p:pic>
        <p:nvPicPr>
          <p:cNvPr id="3" name="Image 2"/>
          <p:cNvPicPr>
            <a:picLocks noChangeAspect="1"/>
          </p:cNvPicPr>
          <p:nvPr/>
        </p:nvPicPr>
        <p:blipFill>
          <a:blip r:embed="rId3"/>
          <a:stretch>
            <a:fillRect/>
          </a:stretch>
        </p:blipFill>
        <p:spPr>
          <a:xfrm>
            <a:off x="334666" y="1327039"/>
            <a:ext cx="10982908" cy="5530961"/>
          </a:xfrm>
          <a:prstGeom prst="rect">
            <a:avLst/>
          </a:prstGeom>
        </p:spPr>
      </p:pic>
      <p:sp>
        <p:nvSpPr>
          <p:cNvPr id="6" name="Rectangle 5"/>
          <p:cNvSpPr/>
          <p:nvPr/>
        </p:nvSpPr>
        <p:spPr>
          <a:xfrm>
            <a:off x="449704" y="760832"/>
            <a:ext cx="11452485" cy="369332"/>
          </a:xfrm>
          <a:prstGeom prst="rect">
            <a:avLst/>
          </a:prstGeom>
          <a:solidFill>
            <a:schemeClr val="accent2">
              <a:lumMod val="20000"/>
              <a:lumOff val="80000"/>
            </a:schemeClr>
          </a:solidFill>
        </p:spPr>
        <p:txBody>
          <a:bodyPr wrap="square">
            <a:spAutoFit/>
          </a:bodyPr>
          <a:lstStyle/>
          <a:p>
            <a:pPr algn="ctr"/>
            <a:r>
              <a:rPr lang="fr-FR" dirty="0" smtClean="0"/>
              <a:t>Dans les scénarios avec ERN, la demande en hydrogène pour compléter la demande énergétique est importante</a:t>
            </a:r>
            <a:endParaRPr lang="en-GB" dirty="0"/>
          </a:p>
        </p:txBody>
      </p:sp>
    </p:spTree>
    <p:extLst>
      <p:ext uri="{BB962C8B-B14F-4D97-AF65-F5344CB8AC3E}">
        <p14:creationId xmlns:p14="http://schemas.microsoft.com/office/powerpoint/2010/main" val="336670471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Hydrogène</a:t>
            </a:r>
            <a:endParaRPr lang="fr-FR" sz="2400" b="1" dirty="0">
              <a:latin typeface="Baskerville Old Face" panose="02020602080505020303" pitchFamily="18" charset="0"/>
            </a:endParaRPr>
          </a:p>
        </p:txBody>
      </p:sp>
      <p:pic>
        <p:nvPicPr>
          <p:cNvPr id="5" name="Image 4"/>
          <p:cNvPicPr>
            <a:picLocks noChangeAspect="1"/>
          </p:cNvPicPr>
          <p:nvPr/>
        </p:nvPicPr>
        <p:blipFill>
          <a:blip r:embed="rId3"/>
          <a:stretch>
            <a:fillRect/>
          </a:stretch>
        </p:blipFill>
        <p:spPr>
          <a:xfrm>
            <a:off x="3303578" y="1156366"/>
            <a:ext cx="8049748" cy="5125165"/>
          </a:xfrm>
          <a:prstGeom prst="rect">
            <a:avLst/>
          </a:prstGeom>
        </p:spPr>
      </p:pic>
      <p:pic>
        <p:nvPicPr>
          <p:cNvPr id="6" name="Image 5"/>
          <p:cNvPicPr>
            <a:picLocks noChangeAspect="1"/>
          </p:cNvPicPr>
          <p:nvPr/>
        </p:nvPicPr>
        <p:blipFill>
          <a:blip r:embed="rId4"/>
          <a:stretch>
            <a:fillRect/>
          </a:stretch>
        </p:blipFill>
        <p:spPr>
          <a:xfrm>
            <a:off x="3354988" y="572500"/>
            <a:ext cx="7211431" cy="504895"/>
          </a:xfrm>
          <a:prstGeom prst="rect">
            <a:avLst/>
          </a:prstGeom>
        </p:spPr>
      </p:pic>
      <p:pic>
        <p:nvPicPr>
          <p:cNvPr id="7" name="Image 6"/>
          <p:cNvPicPr>
            <a:picLocks noChangeAspect="1"/>
          </p:cNvPicPr>
          <p:nvPr/>
        </p:nvPicPr>
        <p:blipFill>
          <a:blip r:embed="rId5"/>
          <a:stretch>
            <a:fillRect/>
          </a:stretch>
        </p:blipFill>
        <p:spPr>
          <a:xfrm>
            <a:off x="372583" y="6383805"/>
            <a:ext cx="2817878" cy="474195"/>
          </a:xfrm>
          <a:prstGeom prst="rect">
            <a:avLst/>
          </a:prstGeom>
        </p:spPr>
      </p:pic>
      <p:sp>
        <p:nvSpPr>
          <p:cNvPr id="8" name="Rectangle 7"/>
          <p:cNvSpPr/>
          <p:nvPr/>
        </p:nvSpPr>
        <p:spPr>
          <a:xfrm>
            <a:off x="-33131" y="905831"/>
            <a:ext cx="3024809" cy="4401205"/>
          </a:xfrm>
          <a:prstGeom prst="rect">
            <a:avLst/>
          </a:prstGeom>
          <a:solidFill>
            <a:schemeClr val="accent1">
              <a:lumMod val="20000"/>
              <a:lumOff val="80000"/>
            </a:schemeClr>
          </a:solidFill>
        </p:spPr>
        <p:txBody>
          <a:bodyPr wrap="square">
            <a:spAutoFit/>
          </a:bodyPr>
          <a:lstStyle/>
          <a:p>
            <a:r>
              <a:rPr lang="fr-FR" sz="1400" dirty="0"/>
              <a:t>D’un point de vue environnemental, et en comparaison du véhicule électrique à batteries, le principal avantage de l’hydrogène concerne les moindres capacités de batteries nécessaires. Cela réduit la pression sur les ressources et les pollutions engendrées par l’exploitation du lithium, du cobalt ou encore du nickel. La filière hydrogène implique aussi des consommations de métaux, en particulier de platine pour les piles à combustibles et les électrolyseurs, dont la criticité dépendra du niveau de développement de la filière</a:t>
            </a:r>
            <a:r>
              <a:rPr lang="fr-FR" sz="1400" baseline="30000" dirty="0">
                <a:hlinkClick r:id="rId6"/>
              </a:rPr>
              <a:t>23</a:t>
            </a:r>
            <a:r>
              <a:rPr lang="fr-FR" sz="1400" dirty="0"/>
              <a:t>. Enfin, les plus forts besoins en électricité pour les véhicules à hydrogène (lorsqu’il est fabriqué par électrolyse) nécessitent davantage de métaux pour les moyens de production électrique.</a:t>
            </a:r>
            <a:endParaRPr lang="fr-FR" sz="1400" dirty="0">
              <a:effectLst/>
            </a:endParaRPr>
          </a:p>
        </p:txBody>
      </p:sp>
    </p:spTree>
    <p:extLst>
      <p:ext uri="{BB962C8B-B14F-4D97-AF65-F5344CB8AC3E}">
        <p14:creationId xmlns:p14="http://schemas.microsoft.com/office/powerpoint/2010/main" val="556116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723661" y="1311965"/>
            <a:ext cx="10510364" cy="3547413"/>
          </a:xfrm>
          <a:prstGeom prst="rect">
            <a:avLst/>
          </a:prstGeom>
        </p:spPr>
      </p:pic>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smtClean="0">
                <a:latin typeface="Baskerville Old Face" panose="02020602080505020303" pitchFamily="18" charset="0"/>
              </a:rPr>
              <a:t>Hydrogène</a:t>
            </a:r>
            <a:endParaRPr lang="fr-FR" sz="2400" b="1" dirty="0">
              <a:latin typeface="Baskerville Old Face" panose="02020602080505020303" pitchFamily="18" charset="0"/>
            </a:endParaRPr>
          </a:p>
        </p:txBody>
      </p:sp>
      <p:sp>
        <p:nvSpPr>
          <p:cNvPr id="6" name="Rectangle 5"/>
          <p:cNvSpPr/>
          <p:nvPr/>
        </p:nvSpPr>
        <p:spPr>
          <a:xfrm>
            <a:off x="311426" y="6277066"/>
            <a:ext cx="11880574" cy="369332"/>
          </a:xfrm>
          <a:prstGeom prst="rect">
            <a:avLst/>
          </a:prstGeom>
        </p:spPr>
        <p:txBody>
          <a:bodyPr wrap="square">
            <a:spAutoFit/>
          </a:bodyPr>
          <a:lstStyle/>
          <a:p>
            <a:r>
              <a:rPr lang="en-GB" i="1" dirty="0"/>
              <a:t>https://www.polytechnique-insights.com/tribunes/energie/lhydrogene-dans-les-transports-10-questions-pour-sy-reperer/</a:t>
            </a:r>
          </a:p>
        </p:txBody>
      </p:sp>
    </p:spTree>
    <p:extLst>
      <p:ext uri="{BB962C8B-B14F-4D97-AF65-F5344CB8AC3E}">
        <p14:creationId xmlns:p14="http://schemas.microsoft.com/office/powerpoint/2010/main" val="132361798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smtClean="0">
                <a:latin typeface="Baskerville Old Face" panose="02020602080505020303" pitchFamily="18" charset="0"/>
              </a:rPr>
              <a:t>Hydrogène</a:t>
            </a:r>
            <a:endParaRPr lang="fr-FR" sz="2400" b="1" dirty="0">
              <a:latin typeface="Baskerville Old Face" panose="02020602080505020303" pitchFamily="18" charset="0"/>
            </a:endParaRPr>
          </a:p>
        </p:txBody>
      </p:sp>
      <p:pic>
        <p:nvPicPr>
          <p:cNvPr id="5" name="Image 4"/>
          <p:cNvPicPr>
            <a:picLocks noChangeAspect="1"/>
          </p:cNvPicPr>
          <p:nvPr/>
        </p:nvPicPr>
        <p:blipFill>
          <a:blip r:embed="rId2"/>
          <a:stretch>
            <a:fillRect/>
          </a:stretch>
        </p:blipFill>
        <p:spPr>
          <a:xfrm>
            <a:off x="0" y="2302417"/>
            <a:ext cx="2538299" cy="1702272"/>
          </a:xfrm>
          <a:prstGeom prst="rect">
            <a:avLst/>
          </a:prstGeom>
          <a:ln>
            <a:noFill/>
          </a:ln>
          <a:effectLst>
            <a:softEdge rad="112500"/>
          </a:effectLst>
        </p:spPr>
      </p:pic>
      <p:sp>
        <p:nvSpPr>
          <p:cNvPr id="6" name="Rectangle 5"/>
          <p:cNvSpPr/>
          <p:nvPr/>
        </p:nvSpPr>
        <p:spPr>
          <a:xfrm>
            <a:off x="2630555" y="1893047"/>
            <a:ext cx="9286461" cy="3139321"/>
          </a:xfrm>
          <a:prstGeom prst="rect">
            <a:avLst/>
          </a:prstGeom>
          <a:solidFill>
            <a:schemeClr val="accent1">
              <a:lumMod val="20000"/>
              <a:lumOff val="80000"/>
            </a:schemeClr>
          </a:solidFill>
        </p:spPr>
        <p:txBody>
          <a:bodyPr wrap="square">
            <a:spAutoFit/>
          </a:bodyPr>
          <a:lstStyle/>
          <a:p>
            <a:r>
              <a:rPr lang="fr-FR" dirty="0"/>
              <a:t>pour l’aérien, le pari technologique est lancé et justifié par les limites des autres options alternatives au pétrole, notamment la concurrence d’usage de la biomasse pour les biocarburants, ainsi que la maturité extrêmement faible à ce jour des carburants de synthèse, des dérivés de l’hydrogène. En revanche, ce pari est encore soumis à de fortes incertitudes. Aussi d’ici 2050, l’hydrogène ne pourra représenter qu’une faible part des consommations du secteur, jusqu’à 7 % maximum des vols au départ et à l’arrivée de la France, parmi les 3 scénarios de transition écologique du secteur aérien de l’ADEME. Les </a:t>
            </a:r>
            <a:r>
              <a:rPr lang="fr-FR" dirty="0" err="1"/>
              <a:t>électrocarburants</a:t>
            </a:r>
            <a:r>
              <a:rPr lang="fr-FR" dirty="0"/>
              <a:t>, des dérivés de l’hydrogène, représentent un potentiel de </a:t>
            </a:r>
            <a:r>
              <a:rPr lang="fr-FR" dirty="0" err="1"/>
              <a:t>décarbonation</a:t>
            </a:r>
            <a:r>
              <a:rPr lang="fr-FR" dirty="0"/>
              <a:t> plus important, jusqu’à 38 % du mix énergétique en 2050. Ils ne deviennent cependant significatifs qu’au cours de la décennie 2030, avec de forts défis de passage à l’échelle et l’exigence d’être produits avec de l’électricité très peu carbonée pour être avantageux d’un point de vue climatique</a:t>
            </a:r>
            <a:r>
              <a:rPr lang="fr-FR" baseline="30000" dirty="0">
                <a:hlinkClick r:id="rId3"/>
              </a:rPr>
              <a:t>27</a:t>
            </a:r>
            <a:r>
              <a:rPr lang="fr-FR" dirty="0"/>
              <a:t>.</a:t>
            </a:r>
            <a:endParaRPr lang="fr-FR" dirty="0">
              <a:effectLst/>
            </a:endParaRPr>
          </a:p>
        </p:txBody>
      </p:sp>
      <p:sp>
        <p:nvSpPr>
          <p:cNvPr id="7" name="Rectangle 6"/>
          <p:cNvSpPr/>
          <p:nvPr/>
        </p:nvSpPr>
        <p:spPr>
          <a:xfrm>
            <a:off x="311426" y="6277066"/>
            <a:ext cx="11880574" cy="369332"/>
          </a:xfrm>
          <a:prstGeom prst="rect">
            <a:avLst/>
          </a:prstGeom>
        </p:spPr>
        <p:txBody>
          <a:bodyPr wrap="square">
            <a:spAutoFit/>
          </a:bodyPr>
          <a:lstStyle/>
          <a:p>
            <a:r>
              <a:rPr lang="en-GB" i="1" dirty="0"/>
              <a:t>https://www.polytechnique-insights.com/tribunes/energie/lhydrogene-dans-les-transports-10-questions-pour-sy-reperer/</a:t>
            </a:r>
          </a:p>
        </p:txBody>
      </p:sp>
    </p:spTree>
    <p:extLst>
      <p:ext uri="{BB962C8B-B14F-4D97-AF65-F5344CB8AC3E}">
        <p14:creationId xmlns:p14="http://schemas.microsoft.com/office/powerpoint/2010/main" val="38186847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La décroissance : contre la croissance économique actuelle</a:t>
            </a:r>
            <a:endParaRPr lang="fr-FR" sz="2400" b="1" dirty="0">
              <a:latin typeface="Baskerville Old Face" panose="02020602080505020303" pitchFamily="18" charset="0"/>
            </a:endParaRPr>
          </a:p>
        </p:txBody>
      </p:sp>
      <p:sp>
        <p:nvSpPr>
          <p:cNvPr id="7" name="ZoneTexte 6"/>
          <p:cNvSpPr txBox="1"/>
          <p:nvPr/>
        </p:nvSpPr>
        <p:spPr>
          <a:xfrm>
            <a:off x="4020687" y="6197079"/>
            <a:ext cx="5666238" cy="307777"/>
          </a:xfrm>
          <a:prstGeom prst="rect">
            <a:avLst/>
          </a:prstGeom>
          <a:noFill/>
        </p:spPr>
        <p:txBody>
          <a:bodyPr wrap="square" rtlCol="0">
            <a:spAutoFit/>
          </a:bodyPr>
          <a:lstStyle/>
          <a:p>
            <a:pPr algn="ctr"/>
            <a:r>
              <a:rPr lang="fr-FR" sz="1400" b="1" i="1" dirty="0" err="1" smtClean="0">
                <a:solidFill>
                  <a:schemeClr val="bg1">
                    <a:lumMod val="50000"/>
                  </a:schemeClr>
                </a:solidFill>
              </a:rPr>
              <a:t>Political</a:t>
            </a:r>
            <a:r>
              <a:rPr lang="fr-FR" sz="1400" b="1" i="1" dirty="0" smtClean="0">
                <a:solidFill>
                  <a:schemeClr val="bg1">
                    <a:lumMod val="50000"/>
                  </a:schemeClr>
                </a:solidFill>
              </a:rPr>
              <a:t> </a:t>
            </a:r>
            <a:r>
              <a:rPr lang="fr-FR" sz="1400" b="1" i="1" dirty="0" err="1" smtClean="0">
                <a:solidFill>
                  <a:schemeClr val="bg1">
                    <a:lumMod val="50000"/>
                  </a:schemeClr>
                </a:solidFill>
              </a:rPr>
              <a:t>economy</a:t>
            </a:r>
            <a:r>
              <a:rPr lang="fr-FR" sz="1400" b="1" i="1" dirty="0" smtClean="0">
                <a:solidFill>
                  <a:schemeClr val="bg1">
                    <a:lumMod val="50000"/>
                  </a:schemeClr>
                </a:solidFill>
              </a:rPr>
              <a:t> of </a:t>
            </a:r>
            <a:r>
              <a:rPr lang="fr-FR" sz="1400" b="1" i="1" dirty="0" err="1" smtClean="0">
                <a:solidFill>
                  <a:schemeClr val="bg1">
                    <a:lumMod val="50000"/>
                  </a:schemeClr>
                </a:solidFill>
              </a:rPr>
              <a:t>degrowth</a:t>
            </a:r>
            <a:r>
              <a:rPr lang="fr-FR" sz="1400" b="1" i="1" dirty="0" smtClean="0">
                <a:solidFill>
                  <a:schemeClr val="bg1">
                    <a:lumMod val="50000"/>
                  </a:schemeClr>
                </a:solidFill>
              </a:rPr>
              <a:t> 2019 Chapitre 2,3,4</a:t>
            </a:r>
            <a:endParaRPr lang="en-GB" sz="1400" b="1" i="1" dirty="0">
              <a:solidFill>
                <a:schemeClr val="bg1">
                  <a:lumMod val="50000"/>
                </a:schemeClr>
              </a:solidFill>
            </a:endParaRPr>
          </a:p>
        </p:txBody>
      </p:sp>
      <p:sp>
        <p:nvSpPr>
          <p:cNvPr id="2" name="ZoneTexte 1"/>
          <p:cNvSpPr txBox="1"/>
          <p:nvPr/>
        </p:nvSpPr>
        <p:spPr>
          <a:xfrm>
            <a:off x="95250" y="4476750"/>
            <a:ext cx="1876425" cy="707886"/>
          </a:xfrm>
          <a:prstGeom prst="rect">
            <a:avLst/>
          </a:prstGeom>
          <a:noFill/>
        </p:spPr>
        <p:txBody>
          <a:bodyPr wrap="square" rtlCol="0">
            <a:spAutoFit/>
          </a:bodyPr>
          <a:lstStyle/>
          <a:p>
            <a:pPr algn="ctr"/>
            <a:r>
              <a:rPr lang="fr-FR" sz="20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Limites Sociales</a:t>
            </a:r>
            <a:endParaRPr lang="en-GB" sz="20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à coins arrondis 9"/>
          <p:cNvSpPr/>
          <p:nvPr/>
        </p:nvSpPr>
        <p:spPr>
          <a:xfrm>
            <a:off x="2762250" y="800100"/>
            <a:ext cx="8848725" cy="771525"/>
          </a:xfrm>
          <a:prstGeom prst="roundRect">
            <a:avLst/>
          </a:prstGeom>
          <a:solidFill>
            <a:srgbClr val="C00000">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La croissance économique, passée un certain seuil, peut détruire le lien social</a:t>
            </a:r>
            <a:endParaRPr lang="en-GB" sz="2400" b="1"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3" name="Image 2"/>
          <p:cNvPicPr>
            <a:picLocks noChangeAspect="1"/>
          </p:cNvPicPr>
          <p:nvPr/>
        </p:nvPicPr>
        <p:blipFill>
          <a:blip r:embed="rId2">
            <a:clrChange>
              <a:clrFrom>
                <a:srgbClr val="FFFFFF"/>
              </a:clrFrom>
              <a:clrTo>
                <a:srgbClr val="FFFFFF">
                  <a:alpha val="0"/>
                </a:srgbClr>
              </a:clrTo>
            </a:clrChange>
          </a:blip>
          <a:stretch>
            <a:fillRect/>
          </a:stretch>
        </p:blipFill>
        <p:spPr>
          <a:xfrm>
            <a:off x="171210" y="2358893"/>
            <a:ext cx="1814313" cy="2051182"/>
          </a:xfrm>
          <a:prstGeom prst="rect">
            <a:avLst/>
          </a:prstGeom>
        </p:spPr>
      </p:pic>
      <p:pic>
        <p:nvPicPr>
          <p:cNvPr id="5" name="Image 4"/>
          <p:cNvPicPr>
            <a:picLocks noChangeAspect="1"/>
          </p:cNvPicPr>
          <p:nvPr/>
        </p:nvPicPr>
        <p:blipFill rotWithShape="1">
          <a:blip r:embed="rId3"/>
          <a:srcRect b="14568"/>
          <a:stretch/>
        </p:blipFill>
        <p:spPr>
          <a:xfrm>
            <a:off x="2844897" y="1971674"/>
            <a:ext cx="8632728" cy="3423902"/>
          </a:xfrm>
          <a:prstGeom prst="rect">
            <a:avLst/>
          </a:prstGeom>
        </p:spPr>
      </p:pic>
      <p:sp>
        <p:nvSpPr>
          <p:cNvPr id="9" name="Rectangle 8"/>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V. Vers quel modèle de société  ?</a:t>
            </a:r>
            <a:endParaRPr lang="fr-FR" sz="2000"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11762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Minerais &amp; Transition énergétique : terres rares</a:t>
            </a:r>
            <a:endParaRPr lang="fr-FR" sz="2400" b="1" dirty="0">
              <a:latin typeface="Baskerville Old Face" panose="02020602080505020303" pitchFamily="18" charset="0"/>
            </a:endParaRPr>
          </a:p>
        </p:txBody>
      </p:sp>
      <p:pic>
        <p:nvPicPr>
          <p:cNvPr id="2" name="Image 1"/>
          <p:cNvPicPr>
            <a:picLocks noChangeAspect="1"/>
          </p:cNvPicPr>
          <p:nvPr/>
        </p:nvPicPr>
        <p:blipFill>
          <a:blip r:embed="rId2"/>
          <a:stretch>
            <a:fillRect/>
          </a:stretch>
        </p:blipFill>
        <p:spPr>
          <a:xfrm>
            <a:off x="6886419" y="532704"/>
            <a:ext cx="5434231" cy="17838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Image 2"/>
          <p:cNvPicPr>
            <a:picLocks noChangeAspect="1"/>
          </p:cNvPicPr>
          <p:nvPr/>
        </p:nvPicPr>
        <p:blipFill>
          <a:blip r:embed="rId3"/>
          <a:stretch>
            <a:fillRect/>
          </a:stretch>
        </p:blipFill>
        <p:spPr>
          <a:xfrm>
            <a:off x="1645649" y="2412842"/>
            <a:ext cx="7079325" cy="4445157"/>
          </a:xfrm>
          <a:prstGeom prst="rect">
            <a:avLst/>
          </a:prstGeom>
        </p:spPr>
      </p:pic>
      <p:pic>
        <p:nvPicPr>
          <p:cNvPr id="6" name="Image 5"/>
          <p:cNvPicPr>
            <a:picLocks noChangeAspect="1"/>
          </p:cNvPicPr>
          <p:nvPr/>
        </p:nvPicPr>
        <p:blipFill>
          <a:blip r:embed="rId4"/>
          <a:stretch>
            <a:fillRect/>
          </a:stretch>
        </p:blipFill>
        <p:spPr>
          <a:xfrm>
            <a:off x="329783" y="569626"/>
            <a:ext cx="1304145" cy="1304145"/>
          </a:xfrm>
          <a:prstGeom prst="rect">
            <a:avLst/>
          </a:prstGeom>
        </p:spPr>
      </p:pic>
    </p:spTree>
    <p:extLst>
      <p:ext uri="{BB962C8B-B14F-4D97-AF65-F5344CB8AC3E}">
        <p14:creationId xmlns:p14="http://schemas.microsoft.com/office/powerpoint/2010/main" val="65567112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Minerais &amp; Transition énergétique : l’uranium et nucléaire : risque ou non d’approvisionnement ?</a:t>
            </a:r>
            <a:endParaRPr lang="fr-FR" sz="2400" b="1" dirty="0">
              <a:latin typeface="Baskerville Old Face" panose="02020602080505020303" pitchFamily="18" charset="0"/>
            </a:endParaRPr>
          </a:p>
        </p:txBody>
      </p:sp>
      <p:pic>
        <p:nvPicPr>
          <p:cNvPr id="3" name="Image 2"/>
          <p:cNvPicPr>
            <a:picLocks noChangeAspect="1"/>
          </p:cNvPicPr>
          <p:nvPr/>
        </p:nvPicPr>
        <p:blipFill>
          <a:blip r:embed="rId3"/>
          <a:stretch>
            <a:fillRect/>
          </a:stretch>
        </p:blipFill>
        <p:spPr>
          <a:xfrm>
            <a:off x="0" y="530719"/>
            <a:ext cx="3597639" cy="16799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Image 3"/>
          <p:cNvPicPr>
            <a:picLocks noChangeAspect="1"/>
          </p:cNvPicPr>
          <p:nvPr/>
        </p:nvPicPr>
        <p:blipFill>
          <a:blip r:embed="rId4"/>
          <a:stretch>
            <a:fillRect/>
          </a:stretch>
        </p:blipFill>
        <p:spPr>
          <a:xfrm>
            <a:off x="1524596" y="2338840"/>
            <a:ext cx="10285329" cy="4519160"/>
          </a:xfrm>
          <a:prstGeom prst="rect">
            <a:avLst/>
          </a:prstGeom>
        </p:spPr>
      </p:pic>
      <p:sp>
        <p:nvSpPr>
          <p:cNvPr id="2" name="Rectangle à coins arrondis 1"/>
          <p:cNvSpPr/>
          <p:nvPr/>
        </p:nvSpPr>
        <p:spPr>
          <a:xfrm>
            <a:off x="0" y="569626"/>
            <a:ext cx="3582649" cy="704538"/>
          </a:xfrm>
          <a:prstGeom prst="roundRect">
            <a:avLst/>
          </a:pr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6020892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RTE : problématiques sociétales d’une « transition énergétique » </a:t>
            </a:r>
            <a:endParaRPr lang="fr-FR" sz="2400" b="1" dirty="0">
              <a:latin typeface="Baskerville Old Face" panose="02020602080505020303" pitchFamily="18" charset="0"/>
            </a:endParaRPr>
          </a:p>
        </p:txBody>
      </p:sp>
      <p:pic>
        <p:nvPicPr>
          <p:cNvPr id="5" name="Image 4"/>
          <p:cNvPicPr>
            <a:picLocks noChangeAspect="1"/>
          </p:cNvPicPr>
          <p:nvPr/>
        </p:nvPicPr>
        <p:blipFill>
          <a:blip r:embed="rId2"/>
          <a:stretch>
            <a:fillRect/>
          </a:stretch>
        </p:blipFill>
        <p:spPr>
          <a:xfrm>
            <a:off x="1542414" y="880659"/>
            <a:ext cx="9107171" cy="5782482"/>
          </a:xfrm>
          <a:prstGeom prst="rect">
            <a:avLst/>
          </a:prstGeom>
        </p:spPr>
      </p:pic>
    </p:spTree>
    <p:extLst>
      <p:ext uri="{BB962C8B-B14F-4D97-AF65-F5344CB8AC3E}">
        <p14:creationId xmlns:p14="http://schemas.microsoft.com/office/powerpoint/2010/main" val="422131925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 23"/>
          <p:cNvPicPr>
            <a:picLocks noChangeAspect="1"/>
          </p:cNvPicPr>
          <p:nvPr/>
        </p:nvPicPr>
        <p:blipFill>
          <a:blip r:embed="rId2"/>
          <a:stretch>
            <a:fillRect/>
          </a:stretch>
        </p:blipFill>
        <p:spPr>
          <a:xfrm>
            <a:off x="287868" y="3215397"/>
            <a:ext cx="1990875" cy="1444706"/>
          </a:xfrm>
          <a:prstGeom prst="rect">
            <a:avLst/>
          </a:prstGeom>
          <a:ln>
            <a:noFill/>
          </a:ln>
          <a:effectLst>
            <a:softEdge rad="112500"/>
          </a:effectLst>
        </p:spPr>
      </p:pic>
      <p:pic>
        <p:nvPicPr>
          <p:cNvPr id="25" name="Image 24"/>
          <p:cNvPicPr>
            <a:picLocks noChangeAspect="1"/>
          </p:cNvPicPr>
          <p:nvPr/>
        </p:nvPicPr>
        <p:blipFill>
          <a:blip r:embed="rId3"/>
          <a:stretch>
            <a:fillRect/>
          </a:stretch>
        </p:blipFill>
        <p:spPr>
          <a:xfrm>
            <a:off x="2691995" y="1623502"/>
            <a:ext cx="3639058" cy="809738"/>
          </a:xfrm>
          <a:prstGeom prst="rect">
            <a:avLst/>
          </a:prstGeom>
        </p:spPr>
      </p:pic>
      <p:pic>
        <p:nvPicPr>
          <p:cNvPr id="26" name="Image 25"/>
          <p:cNvPicPr>
            <a:picLocks noChangeAspect="1"/>
          </p:cNvPicPr>
          <p:nvPr/>
        </p:nvPicPr>
        <p:blipFill>
          <a:blip r:embed="rId4"/>
          <a:stretch>
            <a:fillRect/>
          </a:stretch>
        </p:blipFill>
        <p:spPr>
          <a:xfrm>
            <a:off x="3203560" y="3056475"/>
            <a:ext cx="2958099" cy="942209"/>
          </a:xfrm>
          <a:prstGeom prst="rect">
            <a:avLst/>
          </a:prstGeom>
        </p:spPr>
      </p:pic>
      <p:pic>
        <p:nvPicPr>
          <p:cNvPr id="27" name="Image 26"/>
          <p:cNvPicPr>
            <a:picLocks noChangeAspect="1"/>
          </p:cNvPicPr>
          <p:nvPr/>
        </p:nvPicPr>
        <p:blipFill>
          <a:blip r:embed="rId5"/>
          <a:stretch>
            <a:fillRect/>
          </a:stretch>
        </p:blipFill>
        <p:spPr>
          <a:xfrm>
            <a:off x="7523496" y="863601"/>
            <a:ext cx="3042676" cy="786542"/>
          </a:xfrm>
          <a:prstGeom prst="rect">
            <a:avLst/>
          </a:prstGeom>
        </p:spPr>
      </p:pic>
      <p:pic>
        <p:nvPicPr>
          <p:cNvPr id="28" name="Image 27"/>
          <p:cNvPicPr>
            <a:picLocks noChangeAspect="1"/>
          </p:cNvPicPr>
          <p:nvPr/>
        </p:nvPicPr>
        <p:blipFill>
          <a:blip r:embed="rId6"/>
          <a:stretch>
            <a:fillRect/>
          </a:stretch>
        </p:blipFill>
        <p:spPr>
          <a:xfrm>
            <a:off x="7685666" y="2909386"/>
            <a:ext cx="2505425" cy="676369"/>
          </a:xfrm>
          <a:prstGeom prst="rect">
            <a:avLst/>
          </a:prstGeom>
        </p:spPr>
      </p:pic>
      <p:pic>
        <p:nvPicPr>
          <p:cNvPr id="29" name="Image 28"/>
          <p:cNvPicPr>
            <a:picLocks noChangeAspect="1"/>
          </p:cNvPicPr>
          <p:nvPr/>
        </p:nvPicPr>
        <p:blipFill>
          <a:blip r:embed="rId7"/>
          <a:stretch>
            <a:fillRect/>
          </a:stretch>
        </p:blipFill>
        <p:spPr>
          <a:xfrm>
            <a:off x="9185124" y="4278000"/>
            <a:ext cx="1630448" cy="1617809"/>
          </a:xfrm>
          <a:prstGeom prst="rect">
            <a:avLst/>
          </a:prstGeom>
        </p:spPr>
      </p:pic>
      <p:pic>
        <p:nvPicPr>
          <p:cNvPr id="3" name="Image 2"/>
          <p:cNvPicPr>
            <a:picLocks noChangeAspect="1"/>
          </p:cNvPicPr>
          <p:nvPr/>
        </p:nvPicPr>
        <p:blipFill>
          <a:blip r:embed="rId8"/>
          <a:stretch>
            <a:fillRect/>
          </a:stretch>
        </p:blipFill>
        <p:spPr>
          <a:xfrm>
            <a:off x="3961974" y="4573906"/>
            <a:ext cx="4592212" cy="803637"/>
          </a:xfrm>
          <a:prstGeom prst="rect">
            <a:avLst/>
          </a:prstGeom>
        </p:spPr>
      </p:pic>
      <p:sp>
        <p:nvSpPr>
          <p:cNvPr id="34" name="Rectangle 33"/>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Pour s’informer</a:t>
            </a:r>
            <a:endParaRPr lang="fr-FR" sz="2400" b="1" dirty="0">
              <a:latin typeface="Baskerville Old Face" panose="02020602080505020303" pitchFamily="18" charset="0"/>
            </a:endParaRPr>
          </a:p>
        </p:txBody>
      </p:sp>
    </p:spTree>
    <p:extLst>
      <p:ext uri="{BB962C8B-B14F-4D97-AF65-F5344CB8AC3E}">
        <p14:creationId xmlns:p14="http://schemas.microsoft.com/office/powerpoint/2010/main" val="796529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0" y="2704563"/>
            <a:ext cx="1131032" cy="1270822"/>
          </a:xfrm>
          <a:prstGeom prst="rect">
            <a:avLst/>
          </a:prstGeom>
        </p:spPr>
      </p:pic>
      <p:pic>
        <p:nvPicPr>
          <p:cNvPr id="5" name="Image 4"/>
          <p:cNvPicPr>
            <a:picLocks noChangeAspect="1"/>
          </p:cNvPicPr>
          <p:nvPr/>
        </p:nvPicPr>
        <p:blipFill>
          <a:blip r:embed="rId3">
            <a:clrChange>
              <a:clrFrom>
                <a:srgbClr val="F9F9F9"/>
              </a:clrFrom>
              <a:clrTo>
                <a:srgbClr val="F9F9F9">
                  <a:alpha val="0"/>
                </a:srgbClr>
              </a:clrTo>
            </a:clrChange>
          </a:blip>
          <a:stretch>
            <a:fillRect/>
          </a:stretch>
        </p:blipFill>
        <p:spPr>
          <a:xfrm>
            <a:off x="1255463" y="624183"/>
            <a:ext cx="2131742" cy="842781"/>
          </a:xfrm>
          <a:prstGeom prst="rect">
            <a:avLst/>
          </a:prstGeom>
        </p:spPr>
      </p:pic>
      <p:pic>
        <p:nvPicPr>
          <p:cNvPr id="6" name="Image 5"/>
          <p:cNvPicPr>
            <a:picLocks noChangeAspect="1"/>
          </p:cNvPicPr>
          <p:nvPr/>
        </p:nvPicPr>
        <p:blipFill>
          <a:blip r:embed="rId4">
            <a:clrChange>
              <a:clrFrom>
                <a:srgbClr val="F9F9F9"/>
              </a:clrFrom>
              <a:clrTo>
                <a:srgbClr val="F9F9F9">
                  <a:alpha val="0"/>
                </a:srgbClr>
              </a:clrTo>
            </a:clrChange>
          </a:blip>
          <a:stretch>
            <a:fillRect/>
          </a:stretch>
        </p:blipFill>
        <p:spPr>
          <a:xfrm>
            <a:off x="7577270" y="1563668"/>
            <a:ext cx="2173123" cy="833031"/>
          </a:xfrm>
          <a:prstGeom prst="rect">
            <a:avLst/>
          </a:prstGeom>
        </p:spPr>
      </p:pic>
      <p:pic>
        <p:nvPicPr>
          <p:cNvPr id="7" name="Image 6"/>
          <p:cNvPicPr>
            <a:picLocks noChangeAspect="1"/>
          </p:cNvPicPr>
          <p:nvPr/>
        </p:nvPicPr>
        <p:blipFill>
          <a:blip r:embed="rId5">
            <a:clrChange>
              <a:clrFrom>
                <a:srgbClr val="F9F9F9"/>
              </a:clrFrom>
              <a:clrTo>
                <a:srgbClr val="F9F9F9">
                  <a:alpha val="0"/>
                </a:srgbClr>
              </a:clrTo>
            </a:clrChange>
          </a:blip>
          <a:stretch>
            <a:fillRect/>
          </a:stretch>
        </p:blipFill>
        <p:spPr>
          <a:xfrm>
            <a:off x="4226777" y="435210"/>
            <a:ext cx="2840781" cy="818741"/>
          </a:xfrm>
          <a:prstGeom prst="rect">
            <a:avLst/>
          </a:prstGeom>
        </p:spPr>
      </p:pic>
      <p:pic>
        <p:nvPicPr>
          <p:cNvPr id="8" name="Image 7"/>
          <p:cNvPicPr>
            <a:picLocks noChangeAspect="1"/>
          </p:cNvPicPr>
          <p:nvPr/>
        </p:nvPicPr>
        <p:blipFill>
          <a:blip r:embed="rId6">
            <a:clrChange>
              <a:clrFrom>
                <a:srgbClr val="F9F9F9"/>
              </a:clrFrom>
              <a:clrTo>
                <a:srgbClr val="F9F9F9">
                  <a:alpha val="0"/>
                </a:srgbClr>
              </a:clrTo>
            </a:clrChange>
          </a:blip>
          <a:stretch>
            <a:fillRect/>
          </a:stretch>
        </p:blipFill>
        <p:spPr>
          <a:xfrm>
            <a:off x="1211920" y="2649606"/>
            <a:ext cx="2602935" cy="852082"/>
          </a:xfrm>
          <a:prstGeom prst="rect">
            <a:avLst/>
          </a:prstGeom>
        </p:spPr>
      </p:pic>
      <p:pic>
        <p:nvPicPr>
          <p:cNvPr id="9" name="Image 8"/>
          <p:cNvPicPr>
            <a:picLocks noChangeAspect="1"/>
          </p:cNvPicPr>
          <p:nvPr/>
        </p:nvPicPr>
        <p:blipFill rotWithShape="1">
          <a:blip r:embed="rId7">
            <a:clrChange>
              <a:clrFrom>
                <a:srgbClr val="F9F9F9"/>
              </a:clrFrom>
              <a:clrTo>
                <a:srgbClr val="F9F9F9">
                  <a:alpha val="0"/>
                </a:srgbClr>
              </a:clrTo>
            </a:clrChange>
          </a:blip>
          <a:srcRect t="12489"/>
          <a:stretch/>
        </p:blipFill>
        <p:spPr>
          <a:xfrm>
            <a:off x="4385597" y="3931516"/>
            <a:ext cx="2546912" cy="874755"/>
          </a:xfrm>
          <a:prstGeom prst="rect">
            <a:avLst/>
          </a:prstGeom>
        </p:spPr>
      </p:pic>
      <p:pic>
        <p:nvPicPr>
          <p:cNvPr id="10" name="Image 9"/>
          <p:cNvPicPr>
            <a:picLocks noChangeAspect="1"/>
          </p:cNvPicPr>
          <p:nvPr/>
        </p:nvPicPr>
        <p:blipFill>
          <a:blip r:embed="rId8">
            <a:clrChange>
              <a:clrFrom>
                <a:srgbClr val="F9F9F9"/>
              </a:clrFrom>
              <a:clrTo>
                <a:srgbClr val="F9F9F9">
                  <a:alpha val="0"/>
                </a:srgbClr>
              </a:clrTo>
            </a:clrChange>
          </a:blip>
          <a:stretch>
            <a:fillRect/>
          </a:stretch>
        </p:blipFill>
        <p:spPr>
          <a:xfrm>
            <a:off x="1211920" y="5066351"/>
            <a:ext cx="2677358" cy="862507"/>
          </a:xfrm>
          <a:prstGeom prst="rect">
            <a:avLst/>
          </a:prstGeom>
        </p:spPr>
      </p:pic>
      <p:pic>
        <p:nvPicPr>
          <p:cNvPr id="11" name="Image 10"/>
          <p:cNvPicPr>
            <a:picLocks noChangeAspect="1"/>
          </p:cNvPicPr>
          <p:nvPr/>
        </p:nvPicPr>
        <p:blipFill rotWithShape="1">
          <a:blip r:embed="rId9">
            <a:clrChange>
              <a:clrFrom>
                <a:srgbClr val="F9F9F9"/>
              </a:clrFrom>
              <a:clrTo>
                <a:srgbClr val="F9F9F9">
                  <a:alpha val="0"/>
                </a:srgbClr>
              </a:clrTo>
            </a:clrChange>
          </a:blip>
          <a:srcRect t="4387"/>
          <a:stretch/>
        </p:blipFill>
        <p:spPr>
          <a:xfrm>
            <a:off x="4311248" y="1645020"/>
            <a:ext cx="2656524" cy="914401"/>
          </a:xfrm>
          <a:prstGeom prst="rect">
            <a:avLst/>
          </a:prstGeom>
        </p:spPr>
      </p:pic>
      <p:pic>
        <p:nvPicPr>
          <p:cNvPr id="12" name="Image 11"/>
          <p:cNvPicPr>
            <a:picLocks noChangeAspect="1"/>
          </p:cNvPicPr>
          <p:nvPr/>
        </p:nvPicPr>
        <p:blipFill rotWithShape="1">
          <a:blip r:embed="rId10">
            <a:clrChange>
              <a:clrFrom>
                <a:srgbClr val="F9F9F9"/>
              </a:clrFrom>
              <a:clrTo>
                <a:srgbClr val="F9F9F9">
                  <a:alpha val="0"/>
                </a:srgbClr>
              </a:clrTo>
            </a:clrChange>
          </a:blip>
          <a:srcRect t="11409"/>
          <a:stretch/>
        </p:blipFill>
        <p:spPr>
          <a:xfrm>
            <a:off x="8099314" y="721628"/>
            <a:ext cx="3340076" cy="885371"/>
          </a:xfrm>
          <a:prstGeom prst="rect">
            <a:avLst/>
          </a:prstGeom>
        </p:spPr>
      </p:pic>
      <p:pic>
        <p:nvPicPr>
          <p:cNvPr id="13" name="Image 12"/>
          <p:cNvPicPr>
            <a:picLocks noChangeAspect="1"/>
          </p:cNvPicPr>
          <p:nvPr/>
        </p:nvPicPr>
        <p:blipFill rotWithShape="1">
          <a:blip r:embed="rId11">
            <a:clrChange>
              <a:clrFrom>
                <a:srgbClr val="F9F9F9"/>
              </a:clrFrom>
              <a:clrTo>
                <a:srgbClr val="F9F9F9">
                  <a:alpha val="0"/>
                </a:srgbClr>
              </a:clrTo>
            </a:clrChange>
          </a:blip>
          <a:srcRect r="16679"/>
          <a:stretch/>
        </p:blipFill>
        <p:spPr>
          <a:xfrm>
            <a:off x="1211920" y="3864580"/>
            <a:ext cx="3115381" cy="838878"/>
          </a:xfrm>
          <a:prstGeom prst="rect">
            <a:avLst/>
          </a:prstGeom>
        </p:spPr>
      </p:pic>
      <p:pic>
        <p:nvPicPr>
          <p:cNvPr id="14" name="Image 13"/>
          <p:cNvPicPr>
            <a:picLocks noChangeAspect="1"/>
          </p:cNvPicPr>
          <p:nvPr/>
        </p:nvPicPr>
        <p:blipFill>
          <a:blip r:embed="rId12">
            <a:clrChange>
              <a:clrFrom>
                <a:srgbClr val="F9F9F9"/>
              </a:clrFrom>
              <a:clrTo>
                <a:srgbClr val="F9F9F9">
                  <a:alpha val="0"/>
                </a:srgbClr>
              </a:clrTo>
            </a:clrChange>
          </a:blip>
          <a:stretch>
            <a:fillRect/>
          </a:stretch>
        </p:blipFill>
        <p:spPr>
          <a:xfrm>
            <a:off x="7401276" y="2882009"/>
            <a:ext cx="2246939" cy="726733"/>
          </a:xfrm>
          <a:prstGeom prst="rect">
            <a:avLst/>
          </a:prstGeom>
        </p:spPr>
      </p:pic>
      <p:pic>
        <p:nvPicPr>
          <p:cNvPr id="15" name="Image 14"/>
          <p:cNvPicPr>
            <a:picLocks noChangeAspect="1"/>
          </p:cNvPicPr>
          <p:nvPr/>
        </p:nvPicPr>
        <p:blipFill>
          <a:blip r:embed="rId13">
            <a:clrChange>
              <a:clrFrom>
                <a:srgbClr val="F9F9F9"/>
              </a:clrFrom>
              <a:clrTo>
                <a:srgbClr val="F9F9F9">
                  <a:alpha val="0"/>
                </a:srgbClr>
              </a:clrTo>
            </a:clrChange>
          </a:blip>
          <a:stretch>
            <a:fillRect/>
          </a:stretch>
        </p:blipFill>
        <p:spPr>
          <a:xfrm>
            <a:off x="1211920" y="1496029"/>
            <a:ext cx="2676899" cy="790685"/>
          </a:xfrm>
          <a:prstGeom prst="rect">
            <a:avLst/>
          </a:prstGeom>
        </p:spPr>
      </p:pic>
      <p:pic>
        <p:nvPicPr>
          <p:cNvPr id="16" name="Image 15"/>
          <p:cNvPicPr>
            <a:picLocks noChangeAspect="1"/>
          </p:cNvPicPr>
          <p:nvPr/>
        </p:nvPicPr>
        <p:blipFill>
          <a:blip r:embed="rId14">
            <a:clrChange>
              <a:clrFrom>
                <a:srgbClr val="F9F9F9"/>
              </a:clrFrom>
              <a:clrTo>
                <a:srgbClr val="F9F9F9">
                  <a:alpha val="0"/>
                </a:srgbClr>
              </a:clrTo>
            </a:clrChange>
          </a:blip>
          <a:stretch>
            <a:fillRect/>
          </a:stretch>
        </p:blipFill>
        <p:spPr>
          <a:xfrm>
            <a:off x="7364025" y="4030930"/>
            <a:ext cx="1972778" cy="660037"/>
          </a:xfrm>
          <a:prstGeom prst="rect">
            <a:avLst/>
          </a:prstGeom>
        </p:spPr>
      </p:pic>
      <p:pic>
        <p:nvPicPr>
          <p:cNvPr id="17" name="Image 16"/>
          <p:cNvPicPr>
            <a:picLocks noChangeAspect="1"/>
          </p:cNvPicPr>
          <p:nvPr/>
        </p:nvPicPr>
        <p:blipFill>
          <a:blip r:embed="rId15">
            <a:clrChange>
              <a:clrFrom>
                <a:srgbClr val="F9F9F9"/>
              </a:clrFrom>
              <a:clrTo>
                <a:srgbClr val="F9F9F9">
                  <a:alpha val="0"/>
                </a:srgbClr>
              </a:clrTo>
            </a:clrChange>
          </a:blip>
          <a:stretch>
            <a:fillRect/>
          </a:stretch>
        </p:blipFill>
        <p:spPr>
          <a:xfrm>
            <a:off x="4484779" y="2958041"/>
            <a:ext cx="2061495" cy="668779"/>
          </a:xfrm>
          <a:prstGeom prst="rect">
            <a:avLst/>
          </a:prstGeom>
        </p:spPr>
      </p:pic>
      <p:pic>
        <p:nvPicPr>
          <p:cNvPr id="18" name="Image 17"/>
          <p:cNvPicPr>
            <a:picLocks noChangeAspect="1"/>
          </p:cNvPicPr>
          <p:nvPr/>
        </p:nvPicPr>
        <p:blipFill>
          <a:blip r:embed="rId16">
            <a:clrChange>
              <a:clrFrom>
                <a:srgbClr val="F9F9F9"/>
              </a:clrFrom>
              <a:clrTo>
                <a:srgbClr val="F9F9F9">
                  <a:alpha val="0"/>
                </a:srgbClr>
              </a:clrTo>
            </a:clrChange>
          </a:blip>
          <a:stretch>
            <a:fillRect/>
          </a:stretch>
        </p:blipFill>
        <p:spPr>
          <a:xfrm>
            <a:off x="4385822" y="5085433"/>
            <a:ext cx="2208162" cy="886675"/>
          </a:xfrm>
          <a:prstGeom prst="rect">
            <a:avLst/>
          </a:prstGeom>
        </p:spPr>
      </p:pic>
      <p:pic>
        <p:nvPicPr>
          <p:cNvPr id="19" name="Image 18"/>
          <p:cNvPicPr>
            <a:picLocks noChangeAspect="1"/>
          </p:cNvPicPr>
          <p:nvPr/>
        </p:nvPicPr>
        <p:blipFill>
          <a:blip r:embed="rId17">
            <a:clrChange>
              <a:clrFrom>
                <a:srgbClr val="F9F9F9"/>
              </a:clrFrom>
              <a:clrTo>
                <a:srgbClr val="F9F9F9">
                  <a:alpha val="0"/>
                </a:srgbClr>
              </a:clrTo>
            </a:clrChange>
          </a:blip>
          <a:stretch>
            <a:fillRect/>
          </a:stretch>
        </p:blipFill>
        <p:spPr>
          <a:xfrm>
            <a:off x="7421353" y="5201579"/>
            <a:ext cx="1838557" cy="775295"/>
          </a:xfrm>
          <a:prstGeom prst="rect">
            <a:avLst/>
          </a:prstGeom>
        </p:spPr>
      </p:pic>
      <p:pic>
        <p:nvPicPr>
          <p:cNvPr id="20" name="Image 19"/>
          <p:cNvPicPr>
            <a:picLocks noChangeAspect="1"/>
          </p:cNvPicPr>
          <p:nvPr/>
        </p:nvPicPr>
        <p:blipFill>
          <a:blip r:embed="rId18">
            <a:clrChange>
              <a:clrFrom>
                <a:srgbClr val="F9F9F9"/>
              </a:clrFrom>
              <a:clrTo>
                <a:srgbClr val="F9F9F9">
                  <a:alpha val="0"/>
                </a:srgbClr>
              </a:clrTo>
            </a:clrChange>
          </a:blip>
          <a:stretch>
            <a:fillRect/>
          </a:stretch>
        </p:blipFill>
        <p:spPr>
          <a:xfrm>
            <a:off x="9841885" y="5292019"/>
            <a:ext cx="1980922" cy="690217"/>
          </a:xfrm>
          <a:prstGeom prst="rect">
            <a:avLst/>
          </a:prstGeom>
        </p:spPr>
      </p:pic>
      <p:pic>
        <p:nvPicPr>
          <p:cNvPr id="21" name="Image 20"/>
          <p:cNvPicPr>
            <a:picLocks noChangeAspect="1"/>
          </p:cNvPicPr>
          <p:nvPr/>
        </p:nvPicPr>
        <p:blipFill>
          <a:blip r:embed="rId19">
            <a:clrChange>
              <a:clrFrom>
                <a:srgbClr val="F9F9F9"/>
              </a:clrFrom>
              <a:clrTo>
                <a:srgbClr val="F9F9F9">
                  <a:alpha val="0"/>
                </a:srgbClr>
              </a:clrTo>
            </a:clrChange>
          </a:blip>
          <a:stretch>
            <a:fillRect/>
          </a:stretch>
        </p:blipFill>
        <p:spPr>
          <a:xfrm>
            <a:off x="9815759" y="3896194"/>
            <a:ext cx="2219635" cy="971686"/>
          </a:xfrm>
          <a:prstGeom prst="rect">
            <a:avLst/>
          </a:prstGeom>
        </p:spPr>
      </p:pic>
      <p:sp>
        <p:nvSpPr>
          <p:cNvPr id="22" name="Rectangle 21"/>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Pour s’informer</a:t>
            </a:r>
            <a:endParaRPr lang="fr-FR" sz="2400" b="1" dirty="0">
              <a:latin typeface="Baskerville Old Face" panose="02020602080505020303" pitchFamily="18" charset="0"/>
            </a:endParaRPr>
          </a:p>
        </p:txBody>
      </p:sp>
      <p:pic>
        <p:nvPicPr>
          <p:cNvPr id="2" name="Image 1"/>
          <p:cNvPicPr>
            <a:picLocks noChangeAspect="1"/>
          </p:cNvPicPr>
          <p:nvPr/>
        </p:nvPicPr>
        <p:blipFill>
          <a:blip r:embed="rId20"/>
          <a:stretch>
            <a:fillRect/>
          </a:stretch>
        </p:blipFill>
        <p:spPr>
          <a:xfrm>
            <a:off x="9704588" y="2634528"/>
            <a:ext cx="2302534" cy="758065"/>
          </a:xfrm>
          <a:prstGeom prst="rect">
            <a:avLst/>
          </a:prstGeom>
        </p:spPr>
      </p:pic>
    </p:spTree>
    <p:extLst>
      <p:ext uri="{BB962C8B-B14F-4D97-AF65-F5344CB8AC3E}">
        <p14:creationId xmlns:p14="http://schemas.microsoft.com/office/powerpoint/2010/main" val="337846354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236497" y="2808030"/>
            <a:ext cx="1209844" cy="1448002"/>
          </a:xfrm>
          <a:prstGeom prst="rect">
            <a:avLst/>
          </a:prstGeom>
        </p:spPr>
      </p:pic>
      <p:pic>
        <p:nvPicPr>
          <p:cNvPr id="5" name="Image 4"/>
          <p:cNvPicPr>
            <a:picLocks noChangeAspect="1"/>
          </p:cNvPicPr>
          <p:nvPr/>
        </p:nvPicPr>
        <p:blipFill>
          <a:blip r:embed="rId3"/>
          <a:stretch>
            <a:fillRect/>
          </a:stretch>
        </p:blipFill>
        <p:spPr>
          <a:xfrm>
            <a:off x="1660080" y="510450"/>
            <a:ext cx="1714184" cy="1706763"/>
          </a:xfrm>
          <a:prstGeom prst="rect">
            <a:avLst/>
          </a:prstGeom>
        </p:spPr>
      </p:pic>
      <p:pic>
        <p:nvPicPr>
          <p:cNvPr id="6" name="Image 5"/>
          <p:cNvPicPr>
            <a:picLocks noChangeAspect="1"/>
          </p:cNvPicPr>
          <p:nvPr/>
        </p:nvPicPr>
        <p:blipFill>
          <a:blip r:embed="rId4"/>
          <a:stretch>
            <a:fillRect/>
          </a:stretch>
        </p:blipFill>
        <p:spPr>
          <a:xfrm>
            <a:off x="1621444" y="2473077"/>
            <a:ext cx="1688426" cy="1666499"/>
          </a:xfrm>
          <a:prstGeom prst="rect">
            <a:avLst/>
          </a:prstGeom>
        </p:spPr>
      </p:pic>
      <p:pic>
        <p:nvPicPr>
          <p:cNvPr id="7" name="Image 6"/>
          <p:cNvPicPr>
            <a:picLocks noChangeAspect="1"/>
          </p:cNvPicPr>
          <p:nvPr/>
        </p:nvPicPr>
        <p:blipFill>
          <a:blip r:embed="rId5"/>
          <a:stretch>
            <a:fillRect/>
          </a:stretch>
        </p:blipFill>
        <p:spPr>
          <a:xfrm>
            <a:off x="1609977" y="4623515"/>
            <a:ext cx="1650093" cy="1635618"/>
          </a:xfrm>
          <a:prstGeom prst="rect">
            <a:avLst/>
          </a:prstGeom>
        </p:spPr>
      </p:pic>
      <p:pic>
        <p:nvPicPr>
          <p:cNvPr id="8" name="Image 7"/>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40000"/>
                    </a14:imgEffect>
                  </a14:imgLayer>
                </a14:imgProps>
              </a:ext>
            </a:extLst>
          </a:blip>
          <a:stretch>
            <a:fillRect/>
          </a:stretch>
        </p:blipFill>
        <p:spPr>
          <a:xfrm>
            <a:off x="4211509" y="413276"/>
            <a:ext cx="1725652" cy="1695378"/>
          </a:xfrm>
          <a:prstGeom prst="rect">
            <a:avLst/>
          </a:prstGeom>
        </p:spPr>
      </p:pic>
      <p:pic>
        <p:nvPicPr>
          <p:cNvPr id="9" name="Image 8"/>
          <p:cNvPicPr>
            <a:picLocks noChangeAspect="1"/>
          </p:cNvPicPr>
          <p:nvPr/>
        </p:nvPicPr>
        <p:blipFill>
          <a:blip r:embed="rId8"/>
          <a:stretch>
            <a:fillRect/>
          </a:stretch>
        </p:blipFill>
        <p:spPr>
          <a:xfrm>
            <a:off x="4236811" y="2434107"/>
            <a:ext cx="1728480" cy="1751527"/>
          </a:xfrm>
          <a:prstGeom prst="rect">
            <a:avLst/>
          </a:prstGeom>
        </p:spPr>
      </p:pic>
      <p:pic>
        <p:nvPicPr>
          <p:cNvPr id="10" name="Image 9"/>
          <p:cNvPicPr>
            <a:picLocks noChangeAspect="1"/>
          </p:cNvPicPr>
          <p:nvPr/>
        </p:nvPicPr>
        <p:blipFill>
          <a:blip r:embed="rId9"/>
          <a:stretch>
            <a:fillRect/>
          </a:stretch>
        </p:blipFill>
        <p:spPr>
          <a:xfrm>
            <a:off x="4148525" y="4631480"/>
            <a:ext cx="1788636" cy="1788636"/>
          </a:xfrm>
          <a:prstGeom prst="rect">
            <a:avLst/>
          </a:prstGeom>
        </p:spPr>
      </p:pic>
      <p:pic>
        <p:nvPicPr>
          <p:cNvPr id="2" name="Image 1"/>
          <p:cNvPicPr>
            <a:picLocks noChangeAspect="1"/>
          </p:cNvPicPr>
          <p:nvPr/>
        </p:nvPicPr>
        <p:blipFill>
          <a:blip r:embed="rId10"/>
          <a:stretch>
            <a:fillRect/>
          </a:stretch>
        </p:blipFill>
        <p:spPr>
          <a:xfrm>
            <a:off x="7010986" y="443650"/>
            <a:ext cx="1708011" cy="1730584"/>
          </a:xfrm>
          <a:prstGeom prst="rect">
            <a:avLst/>
          </a:prstGeom>
        </p:spPr>
      </p:pic>
      <p:sp>
        <p:nvSpPr>
          <p:cNvPr id="11" name="Rectangle 10"/>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Pour s’informer</a:t>
            </a:r>
            <a:endParaRPr lang="fr-FR" sz="2400" b="1" dirty="0">
              <a:latin typeface="Baskerville Old Face" panose="02020602080505020303" pitchFamily="18" charset="0"/>
            </a:endParaRPr>
          </a:p>
        </p:txBody>
      </p:sp>
      <p:pic>
        <p:nvPicPr>
          <p:cNvPr id="3" name="Image 2"/>
          <p:cNvPicPr>
            <a:picLocks noChangeAspect="1"/>
          </p:cNvPicPr>
          <p:nvPr/>
        </p:nvPicPr>
        <p:blipFill>
          <a:blip r:embed="rId11"/>
          <a:stretch>
            <a:fillRect/>
          </a:stretch>
        </p:blipFill>
        <p:spPr>
          <a:xfrm>
            <a:off x="7082330" y="2508563"/>
            <a:ext cx="1672371" cy="1672371"/>
          </a:xfrm>
          <a:prstGeom prst="rect">
            <a:avLst/>
          </a:prstGeom>
        </p:spPr>
      </p:pic>
      <p:pic>
        <p:nvPicPr>
          <p:cNvPr id="12" name="Image 11"/>
          <p:cNvPicPr>
            <a:picLocks noChangeAspect="1"/>
          </p:cNvPicPr>
          <p:nvPr/>
        </p:nvPicPr>
        <p:blipFill>
          <a:blip r:embed="rId12"/>
          <a:stretch>
            <a:fillRect/>
          </a:stretch>
        </p:blipFill>
        <p:spPr>
          <a:xfrm>
            <a:off x="7107238" y="4614332"/>
            <a:ext cx="1765830" cy="1765830"/>
          </a:xfrm>
          <a:prstGeom prst="rect">
            <a:avLst/>
          </a:prstGeom>
        </p:spPr>
      </p:pic>
      <p:pic>
        <p:nvPicPr>
          <p:cNvPr id="13" name="Image 1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431547" y="2494612"/>
            <a:ext cx="1661176" cy="1661176"/>
          </a:xfrm>
          <a:prstGeom prst="rect">
            <a:avLst/>
          </a:prstGeom>
        </p:spPr>
      </p:pic>
    </p:spTree>
    <p:extLst>
      <p:ext uri="{BB962C8B-B14F-4D97-AF65-F5344CB8AC3E}">
        <p14:creationId xmlns:p14="http://schemas.microsoft.com/office/powerpoint/2010/main" val="376960604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Bonus</a:t>
            </a:r>
            <a:endParaRPr lang="fr-FR" sz="2400" b="1" dirty="0">
              <a:latin typeface="Baskerville Old Face" panose="02020602080505020303" pitchFamily="18" charset="0"/>
            </a:endParaRP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612" y="2598756"/>
            <a:ext cx="2857500" cy="1600200"/>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6669" y="2558562"/>
            <a:ext cx="2857500" cy="1600200"/>
          </a:xfrm>
          <a:prstGeom prst="rect">
            <a:avLst/>
          </a:prstGeom>
        </p:spPr>
      </p:pic>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6058" y="2588706"/>
            <a:ext cx="2857500" cy="1600200"/>
          </a:xfrm>
          <a:prstGeom prst="rect">
            <a:avLst/>
          </a:prstGeom>
        </p:spPr>
      </p:pic>
      <p:sp>
        <p:nvSpPr>
          <p:cNvPr id="10" name="Rectangle 9"/>
          <p:cNvSpPr/>
          <p:nvPr/>
        </p:nvSpPr>
        <p:spPr>
          <a:xfrm>
            <a:off x="341964" y="4329556"/>
            <a:ext cx="3271408" cy="461665"/>
          </a:xfrm>
          <a:prstGeom prst="rect">
            <a:avLst/>
          </a:prstGeom>
        </p:spPr>
        <p:txBody>
          <a:bodyPr wrap="none">
            <a:spAutoFit/>
          </a:bodyPr>
          <a:lstStyle/>
          <a:p>
            <a:r>
              <a:rPr lang="en-GB" sz="1200" dirty="0">
                <a:hlinkClick r:id="rId5"/>
              </a:rPr>
              <a:t>https://</a:t>
            </a:r>
            <a:r>
              <a:rPr lang="en-GB" sz="1200" dirty="0" smtClean="0">
                <a:hlinkClick r:id="rId5"/>
              </a:rPr>
              <a:t>www.youtube.com/watch?v=BY7zclxtOLU</a:t>
            </a:r>
            <a:endParaRPr lang="en-GB" sz="1200" dirty="0" smtClean="0"/>
          </a:p>
          <a:p>
            <a:endParaRPr lang="en-GB" sz="1200" dirty="0"/>
          </a:p>
        </p:txBody>
      </p:sp>
      <p:sp>
        <p:nvSpPr>
          <p:cNvPr id="11" name="Rectangle 10"/>
          <p:cNvSpPr/>
          <p:nvPr/>
        </p:nvSpPr>
        <p:spPr>
          <a:xfrm>
            <a:off x="4371035" y="4329556"/>
            <a:ext cx="3431067" cy="461665"/>
          </a:xfrm>
          <a:prstGeom prst="rect">
            <a:avLst/>
          </a:prstGeom>
        </p:spPr>
        <p:txBody>
          <a:bodyPr wrap="none">
            <a:spAutoFit/>
          </a:bodyPr>
          <a:lstStyle/>
          <a:p>
            <a:r>
              <a:rPr lang="en-GB" sz="1200" dirty="0">
                <a:hlinkClick r:id="rId6"/>
              </a:rPr>
              <a:t>https://</a:t>
            </a:r>
            <a:r>
              <a:rPr lang="en-GB" sz="1200" dirty="0" smtClean="0">
                <a:hlinkClick r:id="rId6"/>
              </a:rPr>
              <a:t>www.youtube.com/watch?v=SUOVOC2Kd50</a:t>
            </a:r>
            <a:endParaRPr lang="en-GB" sz="1200" dirty="0" smtClean="0"/>
          </a:p>
          <a:p>
            <a:endParaRPr lang="en-GB" sz="1200" dirty="0"/>
          </a:p>
        </p:txBody>
      </p:sp>
      <p:sp>
        <p:nvSpPr>
          <p:cNvPr id="12" name="Rectangle 11"/>
          <p:cNvSpPr/>
          <p:nvPr/>
        </p:nvSpPr>
        <p:spPr>
          <a:xfrm>
            <a:off x="8150890" y="4331230"/>
            <a:ext cx="3431067" cy="461665"/>
          </a:xfrm>
          <a:prstGeom prst="rect">
            <a:avLst/>
          </a:prstGeom>
        </p:spPr>
        <p:txBody>
          <a:bodyPr wrap="none">
            <a:spAutoFit/>
          </a:bodyPr>
          <a:lstStyle/>
          <a:p>
            <a:r>
              <a:rPr lang="en-GB" sz="1200" dirty="0">
                <a:hlinkClick r:id="rId6"/>
              </a:rPr>
              <a:t>https://</a:t>
            </a:r>
            <a:r>
              <a:rPr lang="en-GB" sz="1200" dirty="0" smtClean="0">
                <a:hlinkClick r:id="rId6"/>
              </a:rPr>
              <a:t>www.youtube.com/watch?v=SUOVOC2Kd50</a:t>
            </a:r>
            <a:endParaRPr lang="en-GB" sz="1200" dirty="0" smtClean="0"/>
          </a:p>
          <a:p>
            <a:endParaRPr lang="en-GB" sz="1200" dirty="0"/>
          </a:p>
        </p:txBody>
      </p:sp>
      <p:pic>
        <p:nvPicPr>
          <p:cNvPr id="13" name="Imag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15849" y="910212"/>
            <a:ext cx="1440159" cy="1440159"/>
          </a:xfrm>
          <a:prstGeom prst="rect">
            <a:avLst/>
          </a:prstGeom>
        </p:spPr>
      </p:pic>
      <p:pic>
        <p:nvPicPr>
          <p:cNvPr id="14" name="Image 13"/>
          <p:cNvPicPr>
            <a:picLocks noChangeAspect="1"/>
          </p:cNvPicPr>
          <p:nvPr/>
        </p:nvPicPr>
        <p:blipFill rotWithShape="1">
          <a:blip r:embed="rId8">
            <a:extLst>
              <a:ext uri="{28A0092B-C50C-407E-A947-70E740481C1C}">
                <a14:useLocalDpi xmlns:a14="http://schemas.microsoft.com/office/drawing/2010/main" val="0"/>
              </a:ext>
            </a:extLst>
          </a:blip>
          <a:srcRect r="43694"/>
          <a:stretch/>
        </p:blipFill>
        <p:spPr>
          <a:xfrm>
            <a:off x="4481669" y="1379921"/>
            <a:ext cx="2542128" cy="942975"/>
          </a:xfrm>
          <a:prstGeom prst="rect">
            <a:avLst/>
          </a:prstGeom>
        </p:spPr>
      </p:pic>
      <p:pic>
        <p:nvPicPr>
          <p:cNvPr id="15" name="Imag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23419" y="1085578"/>
            <a:ext cx="2073205" cy="1106584"/>
          </a:xfrm>
          <a:prstGeom prst="rect">
            <a:avLst/>
          </a:prstGeom>
        </p:spPr>
      </p:pic>
      <p:sp>
        <p:nvSpPr>
          <p:cNvPr id="16" name="ZoneTexte 15"/>
          <p:cNvSpPr txBox="1"/>
          <p:nvPr/>
        </p:nvSpPr>
        <p:spPr>
          <a:xfrm>
            <a:off x="335280" y="5114276"/>
            <a:ext cx="11856720" cy="1477328"/>
          </a:xfrm>
          <a:prstGeom prst="rect">
            <a:avLst/>
          </a:prstGeom>
          <a:noFill/>
        </p:spPr>
        <p:txBody>
          <a:bodyPr wrap="square" rtlCol="0">
            <a:spAutoFit/>
          </a:bodyPr>
          <a:lstStyle/>
          <a:p>
            <a:pPr algn="ctr">
              <a:lnSpc>
                <a:spcPct val="150000"/>
              </a:lnSpc>
            </a:pPr>
            <a:r>
              <a:rPr lang="fr-FR" sz="2000" b="1" dirty="0" smtClean="0">
                <a:latin typeface="Tahoma" panose="020B0604030504040204" pitchFamily="34" charset="0"/>
                <a:ea typeface="Tahoma" panose="020B0604030504040204" pitchFamily="34" charset="0"/>
                <a:cs typeface="Tahoma" panose="020B0604030504040204" pitchFamily="34" charset="0"/>
              </a:rPr>
              <a:t>3 discours d’étudiants des 3 meilleurs écoles françaises en Economie, Agriculture, Ingénierie sur l’impossibilité de continuer notre modèle actuel de société, appelle aux boycotts des grands groupes industrielles, voir même à déserter et à se réorienter</a:t>
            </a:r>
            <a:endParaRPr lang="en-GB" sz="20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7560985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9824" y="618540"/>
            <a:ext cx="4361347" cy="5815130"/>
          </a:xfrm>
          <a:prstGeom prst="rect">
            <a:avLst/>
          </a:prstGeom>
        </p:spPr>
      </p:pic>
      <p:sp>
        <p:nvSpPr>
          <p:cNvPr id="3" name="ZoneTexte 2"/>
          <p:cNvSpPr txBox="1"/>
          <p:nvPr/>
        </p:nvSpPr>
        <p:spPr>
          <a:xfrm>
            <a:off x="2198594" y="6457890"/>
            <a:ext cx="8280400" cy="369332"/>
          </a:xfrm>
          <a:prstGeom prst="rect">
            <a:avLst/>
          </a:prstGeom>
          <a:noFill/>
        </p:spPr>
        <p:txBody>
          <a:bodyPr wrap="square" rtlCol="0">
            <a:spAutoFit/>
          </a:bodyPr>
          <a:lstStyle/>
          <a:p>
            <a:pPr algn="ctr"/>
            <a:r>
              <a:rPr lang="fr-FR" b="1" i="1" dirty="0" smtClean="0">
                <a:solidFill>
                  <a:schemeClr val="tx2">
                    <a:lumMod val="50000"/>
                  </a:schemeClr>
                </a:solidFill>
              </a:rPr>
              <a:t>Documentaire d’Arthur Grosset, 2021</a:t>
            </a:r>
            <a:endParaRPr lang="en-GB" b="1" i="1" dirty="0">
              <a:solidFill>
                <a:schemeClr val="tx2">
                  <a:lumMod val="50000"/>
                </a:schemeClr>
              </a:solidFill>
            </a:endParaRPr>
          </a:p>
        </p:txBody>
      </p:sp>
      <p:sp>
        <p:nvSpPr>
          <p:cNvPr id="4" name="Rectangle 3"/>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Bonus</a:t>
            </a:r>
            <a:endParaRPr lang="fr-FR" sz="2400" b="1" dirty="0">
              <a:latin typeface="Baskerville Old Face" panose="02020602080505020303" pitchFamily="18" charset="0"/>
            </a:endParaRPr>
          </a:p>
        </p:txBody>
      </p:sp>
    </p:spTree>
    <p:extLst>
      <p:ext uri="{BB962C8B-B14F-4D97-AF65-F5344CB8AC3E}">
        <p14:creationId xmlns:p14="http://schemas.microsoft.com/office/powerpoint/2010/main" val="27109781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33097" y="5849034"/>
            <a:ext cx="9944669" cy="646331"/>
          </a:xfrm>
          <a:prstGeom prst="rect">
            <a:avLst/>
          </a:prstGeom>
        </p:spPr>
        <p:txBody>
          <a:bodyPr wrap="square">
            <a:spAutoFit/>
          </a:bodyPr>
          <a:lstStyle/>
          <a:p>
            <a:r>
              <a:rPr lang="en-GB" dirty="0">
                <a:hlinkClick r:id="rId2"/>
              </a:rPr>
              <a:t>https://</a:t>
            </a:r>
            <a:r>
              <a:rPr lang="en-GB" dirty="0" smtClean="0">
                <a:hlinkClick r:id="rId2"/>
              </a:rPr>
              <a:t>theconversation.com/dont-look-up-la-satire-peut-elle-conduire-a-un-sursaut-174475</a:t>
            </a:r>
            <a:endParaRPr lang="en-GB" dirty="0" smtClean="0"/>
          </a:p>
          <a:p>
            <a:endParaRPr lang="en-GB" dirty="0"/>
          </a:p>
        </p:txBody>
      </p:sp>
      <p:pic>
        <p:nvPicPr>
          <p:cNvPr id="6" name="Image 5"/>
          <p:cNvPicPr>
            <a:picLocks noChangeAspect="1"/>
          </p:cNvPicPr>
          <p:nvPr/>
        </p:nvPicPr>
        <p:blipFill>
          <a:blip r:embed="rId3"/>
          <a:stretch>
            <a:fillRect/>
          </a:stretch>
        </p:blipFill>
        <p:spPr>
          <a:xfrm>
            <a:off x="3848520" y="691168"/>
            <a:ext cx="3630666" cy="4909864"/>
          </a:xfrm>
          <a:prstGeom prst="rect">
            <a:avLst/>
          </a:prstGeom>
        </p:spPr>
      </p:pic>
      <p:sp>
        <p:nvSpPr>
          <p:cNvPr id="7" name="Rectangle 6"/>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Bonus</a:t>
            </a:r>
            <a:endParaRPr lang="fr-FR" sz="2400" b="1" dirty="0">
              <a:latin typeface="Baskerville Old Face" panose="02020602080505020303" pitchFamily="18" charset="0"/>
            </a:endParaRPr>
          </a:p>
        </p:txBody>
      </p:sp>
    </p:spTree>
    <p:extLst>
      <p:ext uri="{BB962C8B-B14F-4D97-AF65-F5344CB8AC3E}">
        <p14:creationId xmlns:p14="http://schemas.microsoft.com/office/powerpoint/2010/main" val="30484843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95990" y="2322383"/>
            <a:ext cx="6801360" cy="1815882"/>
          </a:xfrm>
          <a:prstGeom prst="rect">
            <a:avLst/>
          </a:prstGeom>
        </p:spPr>
        <p:txBody>
          <a:bodyPr wrap="square">
            <a:spAutoFit/>
          </a:bodyPr>
          <a:lstStyle/>
          <a:p>
            <a:r>
              <a:rPr lang="en-GB" sz="2800" i="1" dirty="0" smtClean="0">
                <a:latin typeface="Tahoma" panose="020B0604030504040204" pitchFamily="34" charset="0"/>
                <a:ea typeface="Tahoma" panose="020B0604030504040204" pitchFamily="34" charset="0"/>
                <a:cs typeface="Tahoma" panose="020B0604030504040204" pitchFamily="34" charset="0"/>
              </a:rPr>
              <a:t>“I would like to change the world</a:t>
            </a:r>
          </a:p>
          <a:p>
            <a:endParaRPr lang="en-GB" sz="2800" i="1" dirty="0">
              <a:latin typeface="Tahoma" panose="020B0604030504040204" pitchFamily="34" charset="0"/>
              <a:ea typeface="Tahoma" panose="020B0604030504040204" pitchFamily="34" charset="0"/>
              <a:cs typeface="Tahoma" panose="020B0604030504040204" pitchFamily="34" charset="0"/>
            </a:endParaRPr>
          </a:p>
          <a:p>
            <a:r>
              <a:rPr lang="en-GB" sz="2800" i="1" dirty="0" smtClean="0">
                <a:latin typeface="Tahoma" panose="020B0604030504040204" pitchFamily="34" charset="0"/>
                <a:ea typeface="Tahoma" panose="020B0604030504040204" pitchFamily="34" charset="0"/>
                <a:cs typeface="Tahoma" panose="020B0604030504040204" pitchFamily="34" charset="0"/>
              </a:rPr>
              <a:t>But I don’t know how to do…”</a:t>
            </a:r>
            <a:r>
              <a:rPr lang="en-GB" sz="2800" dirty="0">
                <a:latin typeface="Tahoma" panose="020B0604030504040204" pitchFamily="34" charset="0"/>
                <a:ea typeface="Tahoma" panose="020B0604030504040204" pitchFamily="34" charset="0"/>
                <a:cs typeface="Tahoma" panose="020B0604030504040204" pitchFamily="34" charset="0"/>
              </a:rPr>
              <a:t/>
            </a:r>
            <a:br>
              <a:rPr lang="en-GB" sz="2800" dirty="0">
                <a:latin typeface="Tahoma" panose="020B0604030504040204" pitchFamily="34" charset="0"/>
                <a:ea typeface="Tahoma" panose="020B0604030504040204" pitchFamily="34" charset="0"/>
                <a:cs typeface="Tahoma" panose="020B0604030504040204" pitchFamily="34" charset="0"/>
              </a:rPr>
            </a:br>
            <a:endParaRPr lang="en-GB" sz="2800" i="1" dirty="0" smtClean="0">
              <a:latin typeface="Tahoma" panose="020B0604030504040204" pitchFamily="34" charset="0"/>
              <a:ea typeface="Tahoma" panose="020B0604030504040204" pitchFamily="34" charset="0"/>
              <a:cs typeface="Tahoma" panose="020B0604030504040204" pitchFamily="34" charset="0"/>
            </a:endParaRPr>
          </a:p>
        </p:txBody>
      </p:sp>
      <p:pic>
        <p:nvPicPr>
          <p:cNvPr id="5" name="Image 4"/>
          <p:cNvPicPr>
            <a:picLocks noChangeAspect="1"/>
          </p:cNvPicPr>
          <p:nvPr/>
        </p:nvPicPr>
        <p:blipFill>
          <a:blip r:embed="rId2"/>
          <a:stretch>
            <a:fillRect/>
          </a:stretch>
        </p:blipFill>
        <p:spPr>
          <a:xfrm>
            <a:off x="2371266" y="1624898"/>
            <a:ext cx="2476500" cy="2600325"/>
          </a:xfrm>
          <a:prstGeom prst="rect">
            <a:avLst/>
          </a:prstGeom>
        </p:spPr>
      </p:pic>
      <p:sp>
        <p:nvSpPr>
          <p:cNvPr id="6" name="ZoneTexte 5"/>
          <p:cNvSpPr txBox="1"/>
          <p:nvPr/>
        </p:nvSpPr>
        <p:spPr>
          <a:xfrm>
            <a:off x="2147046" y="1241327"/>
            <a:ext cx="2909455" cy="584775"/>
          </a:xfrm>
          <a:prstGeom prst="rect">
            <a:avLst/>
          </a:prstGeom>
          <a:noFill/>
        </p:spPr>
        <p:txBody>
          <a:bodyPr wrap="square" rtlCol="0">
            <a:spAutoFit/>
          </a:bodyPr>
          <a:lstStyle/>
          <a:p>
            <a:pPr algn="ctr"/>
            <a:r>
              <a:rPr lang="fr-FR" sz="3200" b="1" dirty="0" smtClean="0">
                <a:latin typeface="Bell MT" panose="02020503060305020303" pitchFamily="18" charset="0"/>
              </a:rPr>
              <a:t>Ten years after</a:t>
            </a:r>
            <a:endParaRPr lang="en-GB" sz="3200" b="1" dirty="0">
              <a:latin typeface="Bell MT" panose="02020503060305020303" pitchFamily="18" charset="0"/>
            </a:endParaRPr>
          </a:p>
        </p:txBody>
      </p:sp>
      <p:sp>
        <p:nvSpPr>
          <p:cNvPr id="7" name="ZoneTexte 6"/>
          <p:cNvSpPr txBox="1"/>
          <p:nvPr/>
        </p:nvSpPr>
        <p:spPr>
          <a:xfrm>
            <a:off x="2147046" y="4261617"/>
            <a:ext cx="2909455" cy="461665"/>
          </a:xfrm>
          <a:prstGeom prst="rect">
            <a:avLst/>
          </a:prstGeom>
          <a:noFill/>
        </p:spPr>
        <p:txBody>
          <a:bodyPr wrap="square" rtlCol="0">
            <a:spAutoFit/>
          </a:bodyPr>
          <a:lstStyle/>
          <a:p>
            <a:pPr algn="ctr"/>
            <a:r>
              <a:rPr lang="fr-FR" sz="2400" b="1" dirty="0" smtClean="0"/>
              <a:t>1971</a:t>
            </a:r>
            <a:endParaRPr lang="en-GB" sz="2400" b="1" dirty="0"/>
          </a:p>
        </p:txBody>
      </p:sp>
      <p:sp>
        <p:nvSpPr>
          <p:cNvPr id="8" name="Rectangle 7"/>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9" name="Rectangle 8"/>
          <p:cNvSpPr/>
          <p:nvPr/>
        </p:nvSpPr>
        <p:spPr>
          <a:xfrm>
            <a:off x="0" y="6396335"/>
            <a:ext cx="7772400" cy="451406"/>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VI. Que faire à son échelle</a:t>
            </a:r>
            <a:endPar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777714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La décroissance : contre la croissance économique actuelle</a:t>
            </a:r>
            <a:endParaRPr lang="fr-FR" sz="2400" b="1" dirty="0">
              <a:latin typeface="Baskerville Old Face" panose="02020602080505020303" pitchFamily="18" charset="0"/>
            </a:endParaRPr>
          </a:p>
        </p:txBody>
      </p:sp>
      <p:sp>
        <p:nvSpPr>
          <p:cNvPr id="7" name="ZoneTexte 6"/>
          <p:cNvSpPr txBox="1"/>
          <p:nvPr/>
        </p:nvSpPr>
        <p:spPr>
          <a:xfrm>
            <a:off x="4020687" y="6197079"/>
            <a:ext cx="5666238" cy="307777"/>
          </a:xfrm>
          <a:prstGeom prst="rect">
            <a:avLst/>
          </a:prstGeom>
          <a:noFill/>
        </p:spPr>
        <p:txBody>
          <a:bodyPr wrap="square" rtlCol="0">
            <a:spAutoFit/>
          </a:bodyPr>
          <a:lstStyle/>
          <a:p>
            <a:pPr algn="ctr"/>
            <a:r>
              <a:rPr lang="fr-FR" sz="1400" b="1" i="1" dirty="0" err="1" smtClean="0">
                <a:solidFill>
                  <a:schemeClr val="bg1">
                    <a:lumMod val="50000"/>
                  </a:schemeClr>
                </a:solidFill>
              </a:rPr>
              <a:t>Political</a:t>
            </a:r>
            <a:r>
              <a:rPr lang="fr-FR" sz="1400" b="1" i="1" dirty="0" smtClean="0">
                <a:solidFill>
                  <a:schemeClr val="bg1">
                    <a:lumMod val="50000"/>
                  </a:schemeClr>
                </a:solidFill>
              </a:rPr>
              <a:t> </a:t>
            </a:r>
            <a:r>
              <a:rPr lang="fr-FR" sz="1400" b="1" i="1" dirty="0" err="1" smtClean="0">
                <a:solidFill>
                  <a:schemeClr val="bg1">
                    <a:lumMod val="50000"/>
                  </a:schemeClr>
                </a:solidFill>
              </a:rPr>
              <a:t>economy</a:t>
            </a:r>
            <a:r>
              <a:rPr lang="fr-FR" sz="1400" b="1" i="1" dirty="0" smtClean="0">
                <a:solidFill>
                  <a:schemeClr val="bg1">
                    <a:lumMod val="50000"/>
                  </a:schemeClr>
                </a:solidFill>
              </a:rPr>
              <a:t> of </a:t>
            </a:r>
            <a:r>
              <a:rPr lang="fr-FR" sz="1400" b="1" i="1" dirty="0" err="1" smtClean="0">
                <a:solidFill>
                  <a:schemeClr val="bg1">
                    <a:lumMod val="50000"/>
                  </a:schemeClr>
                </a:solidFill>
              </a:rPr>
              <a:t>degrowth</a:t>
            </a:r>
            <a:r>
              <a:rPr lang="fr-FR" sz="1400" b="1" i="1" dirty="0" smtClean="0">
                <a:solidFill>
                  <a:schemeClr val="bg1">
                    <a:lumMod val="50000"/>
                  </a:schemeClr>
                </a:solidFill>
              </a:rPr>
              <a:t> 2019 Chapitre 2,3,4</a:t>
            </a:r>
            <a:endParaRPr lang="en-GB" sz="1400" b="1" i="1" dirty="0">
              <a:solidFill>
                <a:schemeClr val="bg1">
                  <a:lumMod val="50000"/>
                </a:schemeClr>
              </a:solidFill>
            </a:endParaRPr>
          </a:p>
        </p:txBody>
      </p:sp>
      <p:sp>
        <p:nvSpPr>
          <p:cNvPr id="2" name="ZoneTexte 1"/>
          <p:cNvSpPr txBox="1"/>
          <p:nvPr/>
        </p:nvSpPr>
        <p:spPr>
          <a:xfrm>
            <a:off x="95250" y="4476750"/>
            <a:ext cx="1876425" cy="707886"/>
          </a:xfrm>
          <a:prstGeom prst="rect">
            <a:avLst/>
          </a:prstGeom>
          <a:noFill/>
        </p:spPr>
        <p:txBody>
          <a:bodyPr wrap="square" rtlCol="0">
            <a:spAutoFit/>
          </a:bodyPr>
          <a:lstStyle/>
          <a:p>
            <a:pPr algn="ctr"/>
            <a:r>
              <a:rPr lang="fr-FR" sz="2000"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Limites Politiques</a:t>
            </a:r>
            <a:endParaRPr lang="en-GB" sz="2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à coins arrondis 9"/>
          <p:cNvSpPr/>
          <p:nvPr/>
        </p:nvSpPr>
        <p:spPr>
          <a:xfrm>
            <a:off x="2762250" y="800100"/>
            <a:ext cx="8848725" cy="1095375"/>
          </a:xfrm>
          <a:prstGeom prst="roundRect">
            <a:avLst/>
          </a:prstGeom>
          <a:solidFill>
            <a:schemeClr val="accent1">
              <a:lumMod val="60000"/>
              <a:lumOff val="40000"/>
              <a:alpha val="5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La croissance économique ne permet pas de garantir systématiquement l’emploi, la qualité de vie ou de réduire la pauvreté</a:t>
            </a:r>
            <a:endParaRPr lang="en-GB" sz="2400" b="1"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4" name="Image 3"/>
          <p:cNvPicPr>
            <a:picLocks noChangeAspect="1"/>
          </p:cNvPicPr>
          <p:nvPr/>
        </p:nvPicPr>
        <p:blipFill>
          <a:blip r:embed="rId2"/>
          <a:stretch>
            <a:fillRect/>
          </a:stretch>
        </p:blipFill>
        <p:spPr>
          <a:xfrm>
            <a:off x="171450" y="2856450"/>
            <a:ext cx="1809750" cy="1410750"/>
          </a:xfrm>
          <a:prstGeom prst="rect">
            <a:avLst/>
          </a:prstGeom>
        </p:spPr>
      </p:pic>
      <p:pic>
        <p:nvPicPr>
          <p:cNvPr id="6" name="Image 5"/>
          <p:cNvPicPr>
            <a:picLocks noChangeAspect="1"/>
          </p:cNvPicPr>
          <p:nvPr/>
        </p:nvPicPr>
        <p:blipFill>
          <a:blip r:embed="rId3"/>
          <a:stretch>
            <a:fillRect/>
          </a:stretch>
        </p:blipFill>
        <p:spPr>
          <a:xfrm>
            <a:off x="3016648" y="2200274"/>
            <a:ext cx="7966897" cy="3882629"/>
          </a:xfrm>
          <a:prstGeom prst="rect">
            <a:avLst/>
          </a:prstGeom>
        </p:spPr>
      </p:pic>
      <p:sp>
        <p:nvSpPr>
          <p:cNvPr id="9" name="Rectangle 8"/>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V. Vers quel modèle de société  ?</a:t>
            </a:r>
            <a:endParaRPr lang="fr-FR" sz="2000"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79218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lèche droite 12"/>
          <p:cNvSpPr/>
          <p:nvPr/>
        </p:nvSpPr>
        <p:spPr>
          <a:xfrm>
            <a:off x="3213847" y="4276165"/>
            <a:ext cx="2716306" cy="605117"/>
          </a:xfrm>
          <a:prstGeom prst="right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5" name="Rectangle 4"/>
          <p:cNvSpPr/>
          <p:nvPr/>
        </p:nvSpPr>
        <p:spPr>
          <a:xfrm>
            <a:off x="0" y="6396335"/>
            <a:ext cx="7772400" cy="507831"/>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VI. Que faire à son échelle</a:t>
            </a:r>
            <a:endPar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Déconstruire</a:t>
            </a:r>
            <a:endParaRPr lang="fr-FR" sz="2400" b="1" dirty="0">
              <a:latin typeface="Baskerville Old Face" panose="02020602080505020303" pitchFamily="18" charset="0"/>
            </a:endParaRPr>
          </a:p>
        </p:txBody>
      </p:sp>
      <p:sp>
        <p:nvSpPr>
          <p:cNvPr id="9" name="ZoneTexte 8"/>
          <p:cNvSpPr txBox="1"/>
          <p:nvPr/>
        </p:nvSpPr>
        <p:spPr>
          <a:xfrm>
            <a:off x="144417" y="1040803"/>
            <a:ext cx="11911320" cy="1754326"/>
          </a:xfrm>
          <a:prstGeom prst="rect">
            <a:avLst/>
          </a:prstGeom>
          <a:noFill/>
        </p:spPr>
        <p:txBody>
          <a:bodyPr wrap="square" rtlCol="0">
            <a:spAutoFit/>
          </a:bodyPr>
          <a:lstStyle/>
          <a:p>
            <a:pPr marL="285750" indent="-285750">
              <a:buFont typeface="Wingdings" panose="05000000000000000000" pitchFamily="2" charset="2"/>
              <a:buChar char="Ø"/>
            </a:pPr>
            <a:r>
              <a:rPr lang="fr-FR" dirty="0" smtClean="0">
                <a:latin typeface="Tahoma" panose="020B0604030504040204" pitchFamily="34" charset="0"/>
                <a:ea typeface="Tahoma" panose="020B0604030504040204" pitchFamily="34" charset="0"/>
                <a:cs typeface="Tahoma" panose="020B0604030504040204" pitchFamily="34" charset="0"/>
              </a:rPr>
              <a:t>Le changement climatique et ses répercussions passées et présentes sont des faits établis scientifiquement</a:t>
            </a:r>
          </a:p>
          <a:p>
            <a:pPr marL="285750" indent="-285750">
              <a:buFont typeface="Wingdings" panose="05000000000000000000" pitchFamily="2" charset="2"/>
              <a:buChar char="Ø"/>
            </a:pPr>
            <a:endParaRPr lang="fr-FR"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Ø"/>
            </a:pPr>
            <a:r>
              <a:rPr lang="fr-FR" dirty="0" smtClean="0">
                <a:latin typeface="Tahoma" panose="020B0604030504040204" pitchFamily="34" charset="0"/>
                <a:ea typeface="Tahoma" panose="020B0604030504040204" pitchFamily="34" charset="0"/>
                <a:cs typeface="Tahoma" panose="020B0604030504040204" pitchFamily="34" charset="0"/>
              </a:rPr>
              <a:t>Accepter ces faits est une chose, les considérer pour ce qu’ils sont et les prendre en considération en est une autre !</a:t>
            </a:r>
          </a:p>
          <a:p>
            <a:pPr marL="285750" indent="-285750">
              <a:buFont typeface="Wingdings" panose="05000000000000000000" pitchFamily="2" charset="2"/>
              <a:buChar char="Ø"/>
            </a:pPr>
            <a:endParaRPr lang="fr-FR"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Ø"/>
            </a:pPr>
            <a:r>
              <a:rPr lang="fr-FR" dirty="0" smtClean="0">
                <a:latin typeface="Tahoma" panose="020B0604030504040204" pitchFamily="34" charset="0"/>
                <a:ea typeface="Tahoma" panose="020B0604030504040204" pitchFamily="34" charset="0"/>
                <a:cs typeface="Tahoma" panose="020B0604030504040204" pitchFamily="34" charset="0"/>
              </a:rPr>
              <a:t>Cela vient bouleverser nos modèles de pensée, notre société, nos croyances, nos objectifs, nos idéaux</a:t>
            </a:r>
            <a:endParaRPr lang="en-GB" dirty="0">
              <a:latin typeface="Tahoma" panose="020B0604030504040204" pitchFamily="34" charset="0"/>
              <a:ea typeface="Tahoma" panose="020B0604030504040204" pitchFamily="34" charset="0"/>
              <a:cs typeface="Tahoma" panose="020B0604030504040204" pitchFamily="34" charset="0"/>
            </a:endParaRPr>
          </a:p>
        </p:txBody>
      </p:sp>
      <p:pic>
        <p:nvPicPr>
          <p:cNvPr id="10" name="Image 9"/>
          <p:cNvPicPr>
            <a:picLocks noChangeAspect="1"/>
          </p:cNvPicPr>
          <p:nvPr/>
        </p:nvPicPr>
        <p:blipFill>
          <a:blip r:embed="rId2"/>
          <a:stretch>
            <a:fillRect/>
          </a:stretch>
        </p:blipFill>
        <p:spPr>
          <a:xfrm>
            <a:off x="281237" y="3776811"/>
            <a:ext cx="4448796" cy="1886213"/>
          </a:xfrm>
          <a:prstGeom prst="rect">
            <a:avLst/>
          </a:prstGeom>
        </p:spPr>
      </p:pic>
      <p:sp>
        <p:nvSpPr>
          <p:cNvPr id="11" name="Multiplication 10"/>
          <p:cNvSpPr/>
          <p:nvPr/>
        </p:nvSpPr>
        <p:spPr>
          <a:xfrm>
            <a:off x="1385047" y="4464423"/>
            <a:ext cx="2124635" cy="1438836"/>
          </a:xfrm>
          <a:prstGeom prst="mathMultiply">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Image 11"/>
          <p:cNvPicPr>
            <a:picLocks noChangeAspect="1"/>
          </p:cNvPicPr>
          <p:nvPr/>
        </p:nvPicPr>
        <p:blipFill>
          <a:blip r:embed="rId3"/>
          <a:stretch>
            <a:fillRect/>
          </a:stretch>
        </p:blipFill>
        <p:spPr>
          <a:xfrm>
            <a:off x="6355842" y="3167763"/>
            <a:ext cx="5665829" cy="2892029"/>
          </a:xfrm>
          <a:prstGeom prst="rect">
            <a:avLst/>
          </a:prstGeom>
        </p:spPr>
      </p:pic>
      <p:sp>
        <p:nvSpPr>
          <p:cNvPr id="14" name="ZoneTexte 13"/>
          <p:cNvSpPr txBox="1"/>
          <p:nvPr/>
        </p:nvSpPr>
        <p:spPr>
          <a:xfrm>
            <a:off x="6720113" y="6066971"/>
            <a:ext cx="3280229" cy="369332"/>
          </a:xfrm>
          <a:prstGeom prst="rect">
            <a:avLst/>
          </a:prstGeom>
          <a:noFill/>
        </p:spPr>
        <p:txBody>
          <a:bodyPr wrap="square" rtlCol="0">
            <a:spAutoFit/>
          </a:bodyPr>
          <a:lstStyle/>
          <a:p>
            <a:r>
              <a:rPr lang="fr-FR" i="1" dirty="0" smtClean="0">
                <a:solidFill>
                  <a:schemeClr val="bg1">
                    <a:lumMod val="50000"/>
                  </a:schemeClr>
                </a:solidFill>
              </a:rPr>
              <a:t>Thèse de Timothée </a:t>
            </a:r>
            <a:r>
              <a:rPr lang="fr-FR" i="1" dirty="0" err="1" smtClean="0">
                <a:solidFill>
                  <a:schemeClr val="bg1">
                    <a:lumMod val="50000"/>
                  </a:schemeClr>
                </a:solidFill>
              </a:rPr>
              <a:t>Parrique</a:t>
            </a:r>
            <a:endParaRPr lang="en-GB" i="1" dirty="0">
              <a:solidFill>
                <a:schemeClr val="bg1">
                  <a:lumMod val="50000"/>
                </a:schemeClr>
              </a:solidFill>
            </a:endParaRPr>
          </a:p>
        </p:txBody>
      </p:sp>
    </p:spTree>
    <p:extLst>
      <p:ext uri="{BB962C8B-B14F-4D97-AF65-F5344CB8AC3E}">
        <p14:creationId xmlns:p14="http://schemas.microsoft.com/office/powerpoint/2010/main" val="2109085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animBg="1"/>
      <p:bldP spid="14"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0" y="228600"/>
            <a:ext cx="3823459" cy="5475193"/>
          </a:xfrm>
          <a:prstGeom prst="rect">
            <a:avLst/>
          </a:prstGeom>
        </p:spPr>
      </p:pic>
      <p:pic>
        <p:nvPicPr>
          <p:cNvPr id="7" name="Image 6"/>
          <p:cNvPicPr>
            <a:picLocks noChangeAspect="1"/>
          </p:cNvPicPr>
          <p:nvPr/>
        </p:nvPicPr>
        <p:blipFill>
          <a:blip r:embed="rId3"/>
          <a:stretch>
            <a:fillRect/>
          </a:stretch>
        </p:blipFill>
        <p:spPr>
          <a:xfrm>
            <a:off x="3899730" y="4034118"/>
            <a:ext cx="3852499" cy="2823882"/>
          </a:xfrm>
          <a:prstGeom prst="rect">
            <a:avLst/>
          </a:prstGeom>
        </p:spPr>
      </p:pic>
      <p:pic>
        <p:nvPicPr>
          <p:cNvPr id="9" name="Image 8"/>
          <p:cNvPicPr>
            <a:picLocks noChangeAspect="1"/>
          </p:cNvPicPr>
          <p:nvPr/>
        </p:nvPicPr>
        <p:blipFill>
          <a:blip r:embed="rId4"/>
          <a:stretch>
            <a:fillRect/>
          </a:stretch>
        </p:blipFill>
        <p:spPr>
          <a:xfrm>
            <a:off x="3884851" y="430306"/>
            <a:ext cx="4311130" cy="30824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Image 9"/>
          <p:cNvPicPr>
            <a:picLocks noChangeAspect="1"/>
          </p:cNvPicPr>
          <p:nvPr/>
        </p:nvPicPr>
        <p:blipFill>
          <a:blip r:embed="rId5"/>
          <a:stretch>
            <a:fillRect/>
          </a:stretch>
        </p:blipFill>
        <p:spPr>
          <a:xfrm>
            <a:off x="8323873" y="1129553"/>
            <a:ext cx="3693315" cy="48308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Image 10"/>
          <p:cNvPicPr>
            <a:picLocks noChangeAspect="1"/>
          </p:cNvPicPr>
          <p:nvPr/>
        </p:nvPicPr>
        <p:blipFill>
          <a:blip r:embed="rId6"/>
          <a:stretch>
            <a:fillRect/>
          </a:stretch>
        </p:blipFill>
        <p:spPr>
          <a:xfrm>
            <a:off x="0" y="5175997"/>
            <a:ext cx="1345602" cy="1682003"/>
          </a:xfrm>
          <a:prstGeom prst="rect">
            <a:avLst/>
          </a:prstGeom>
        </p:spPr>
      </p:pic>
    </p:spTree>
    <p:extLst>
      <p:ext uri="{BB962C8B-B14F-4D97-AF65-F5344CB8AC3E}">
        <p14:creationId xmlns:p14="http://schemas.microsoft.com/office/powerpoint/2010/main" val="4066746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12" name="Rectangle 11"/>
          <p:cNvSpPr/>
          <p:nvPr/>
        </p:nvSpPr>
        <p:spPr>
          <a:xfrm>
            <a:off x="0" y="6396335"/>
            <a:ext cx="7772400" cy="507831"/>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VI. Que faire à son échelle</a:t>
            </a:r>
            <a:endPar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3" name="Rectangle 12"/>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Déconstruire</a:t>
            </a:r>
            <a:endParaRPr lang="fr-FR" sz="2400" b="1" dirty="0">
              <a:latin typeface="Baskerville Old Face" panose="02020602080505020303" pitchFamily="18" charset="0"/>
            </a:endParaRPr>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45460"/>
            <a:ext cx="2415697" cy="3281082"/>
          </a:xfrm>
          <a:prstGeom prst="rect">
            <a:avLst/>
          </a:prstGeom>
        </p:spPr>
      </p:pic>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6494" y="3442446"/>
            <a:ext cx="1851897" cy="2514599"/>
          </a:xfrm>
          <a:prstGeom prst="rect">
            <a:avLst/>
          </a:prstGeom>
        </p:spPr>
      </p:pic>
      <p:pic>
        <p:nvPicPr>
          <p:cNvPr id="14" name="Image 13"/>
          <p:cNvPicPr>
            <a:picLocks noChangeAspect="1"/>
          </p:cNvPicPr>
          <p:nvPr/>
        </p:nvPicPr>
        <p:blipFill>
          <a:blip r:embed="rId4"/>
          <a:stretch>
            <a:fillRect/>
          </a:stretch>
        </p:blipFill>
        <p:spPr>
          <a:xfrm>
            <a:off x="2721350" y="800379"/>
            <a:ext cx="2419350" cy="1895475"/>
          </a:xfrm>
          <a:prstGeom prst="rect">
            <a:avLst/>
          </a:prstGeom>
        </p:spPr>
      </p:pic>
      <p:pic>
        <p:nvPicPr>
          <p:cNvPr id="16" name="Image 15"/>
          <p:cNvPicPr>
            <a:picLocks noChangeAspect="1"/>
          </p:cNvPicPr>
          <p:nvPr/>
        </p:nvPicPr>
        <p:blipFill>
          <a:blip r:embed="rId5"/>
          <a:stretch>
            <a:fillRect/>
          </a:stretch>
        </p:blipFill>
        <p:spPr>
          <a:xfrm>
            <a:off x="3951754" y="3037635"/>
            <a:ext cx="1733550" cy="2638425"/>
          </a:xfrm>
          <a:prstGeom prst="rect">
            <a:avLst/>
          </a:prstGeom>
        </p:spPr>
      </p:pic>
      <p:pic>
        <p:nvPicPr>
          <p:cNvPr id="18" name="Image 17"/>
          <p:cNvPicPr>
            <a:picLocks noChangeAspect="1"/>
          </p:cNvPicPr>
          <p:nvPr/>
        </p:nvPicPr>
        <p:blipFill>
          <a:blip r:embed="rId6"/>
          <a:stretch>
            <a:fillRect/>
          </a:stretch>
        </p:blipFill>
        <p:spPr>
          <a:xfrm>
            <a:off x="5332038" y="514350"/>
            <a:ext cx="1743075" cy="2628900"/>
          </a:xfrm>
          <a:prstGeom prst="rect">
            <a:avLst/>
          </a:prstGeom>
        </p:spPr>
      </p:pic>
      <p:sp>
        <p:nvSpPr>
          <p:cNvPr id="20" name="Rectangle 19"/>
          <p:cNvSpPr/>
          <p:nvPr/>
        </p:nvSpPr>
        <p:spPr>
          <a:xfrm>
            <a:off x="3879924" y="5857103"/>
            <a:ext cx="7336716" cy="646331"/>
          </a:xfrm>
          <a:prstGeom prst="rect">
            <a:avLst/>
          </a:prstGeom>
        </p:spPr>
        <p:txBody>
          <a:bodyPr wrap="square">
            <a:spAutoFit/>
          </a:bodyPr>
          <a:lstStyle/>
          <a:p>
            <a:pPr algn="ctr"/>
            <a:r>
              <a:rPr lang="fr-FR" sz="2000" b="1" dirty="0" smtClean="0">
                <a:effectLst/>
              </a:rPr>
              <a:t>« le sport c’est la guerre, les fusils en moins </a:t>
            </a:r>
            <a:r>
              <a:rPr lang="fr-FR" sz="1600" b="1" dirty="0" smtClean="0">
                <a:effectLst/>
              </a:rPr>
              <a:t>»</a:t>
            </a:r>
            <a:r>
              <a:rPr lang="fr-FR" sz="1600" b="1" dirty="0"/>
              <a:t> George Orwell,</a:t>
            </a:r>
            <a:r>
              <a:rPr lang="fr-FR" sz="1600" b="1" i="1" dirty="0"/>
              <a:t> « L’esprit</a:t>
            </a:r>
            <a:r>
              <a:rPr lang="fr-FR" sz="1600" b="1" dirty="0"/>
              <a:t> </a:t>
            </a:r>
            <a:r>
              <a:rPr lang="fr-FR" sz="1600" b="1" i="1" dirty="0"/>
              <a:t>sportif »</a:t>
            </a:r>
            <a:r>
              <a:rPr lang="fr-FR" sz="1600" b="1" dirty="0"/>
              <a:t>, </a:t>
            </a:r>
            <a:r>
              <a:rPr lang="fr-FR" sz="1600" b="1" i="1" dirty="0"/>
              <a:t>La Tribune</a:t>
            </a:r>
            <a:r>
              <a:rPr lang="fr-FR" sz="1600" b="1" dirty="0"/>
              <a:t>, 14 décembre </a:t>
            </a:r>
            <a:r>
              <a:rPr lang="fr-FR" sz="1600" b="1" dirty="0" smtClean="0"/>
              <a:t>1945</a:t>
            </a:r>
          </a:p>
        </p:txBody>
      </p:sp>
      <p:sp>
        <p:nvSpPr>
          <p:cNvPr id="21" name="Rectangle 20"/>
          <p:cNvSpPr/>
          <p:nvPr/>
        </p:nvSpPr>
        <p:spPr>
          <a:xfrm>
            <a:off x="5992906" y="4673224"/>
            <a:ext cx="6096000" cy="1065676"/>
          </a:xfrm>
          <a:prstGeom prst="rect">
            <a:avLst/>
          </a:prstGeom>
        </p:spPr>
        <p:txBody>
          <a:bodyPr>
            <a:spAutoFit/>
          </a:bodyPr>
          <a:lstStyle/>
          <a:p>
            <a:pPr algn="ctr">
              <a:lnSpc>
                <a:spcPct val="107000"/>
              </a:lnSpc>
              <a:spcAft>
                <a:spcPts val="800"/>
              </a:spcAft>
            </a:pPr>
            <a:r>
              <a:rPr lang="fr-FR" sz="2000" b="1" dirty="0">
                <a:latin typeface="Calibri" panose="020F0502020204030204" pitchFamily="34" charset="0"/>
                <a:ea typeface="Calibri" panose="020F0502020204030204" pitchFamily="34" charset="0"/>
                <a:cs typeface="Times New Roman" panose="02020603050405020304" pitchFamily="18" charset="0"/>
              </a:rPr>
              <a:t>« Ce n'est pas un signe de bonne santé mentale que d'être bien adapté à une société malade » (</a:t>
            </a:r>
            <a:r>
              <a:rPr lang="fr-FR" sz="2000" b="1" dirty="0" err="1">
                <a:latin typeface="Calibri" panose="020F0502020204030204" pitchFamily="34" charset="0"/>
                <a:ea typeface="Calibri" panose="020F0502020204030204" pitchFamily="34" charset="0"/>
                <a:cs typeface="Times New Roman" panose="02020603050405020304" pitchFamily="18" charset="0"/>
              </a:rPr>
              <a:t>Khrisnarmurti</a:t>
            </a:r>
            <a:r>
              <a:rPr lang="fr-FR" sz="2000" b="1" dirty="0">
                <a:latin typeface="Calibri" panose="020F0502020204030204" pitchFamily="34" charset="0"/>
                <a:ea typeface="Calibri" panose="020F0502020204030204" pitchFamily="34" charset="0"/>
                <a:cs typeface="Times New Roman" panose="02020603050405020304" pitchFamily="18" charset="0"/>
              </a:rPr>
              <a:t>)</a:t>
            </a:r>
            <a:endParaRPr lang="en-GB" sz="2000" b="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22" name="Image 21"/>
          <p:cNvPicPr>
            <a:picLocks noChangeAspect="1"/>
          </p:cNvPicPr>
          <p:nvPr/>
        </p:nvPicPr>
        <p:blipFill>
          <a:blip r:embed="rId7"/>
          <a:stretch>
            <a:fillRect/>
          </a:stretch>
        </p:blipFill>
        <p:spPr>
          <a:xfrm>
            <a:off x="8293474" y="458322"/>
            <a:ext cx="1790700" cy="2552700"/>
          </a:xfrm>
          <a:prstGeom prst="rect">
            <a:avLst/>
          </a:prstGeom>
        </p:spPr>
      </p:pic>
      <p:pic>
        <p:nvPicPr>
          <p:cNvPr id="23" name="Image 22"/>
          <p:cNvPicPr>
            <a:picLocks noChangeAspect="1"/>
          </p:cNvPicPr>
          <p:nvPr/>
        </p:nvPicPr>
        <p:blipFill>
          <a:blip r:embed="rId8"/>
          <a:stretch>
            <a:fillRect/>
          </a:stretch>
        </p:blipFill>
        <p:spPr>
          <a:xfrm>
            <a:off x="10199873" y="667029"/>
            <a:ext cx="1743075" cy="2619375"/>
          </a:xfrm>
          <a:prstGeom prst="rect">
            <a:avLst/>
          </a:prstGeom>
        </p:spPr>
      </p:pic>
      <p:pic>
        <p:nvPicPr>
          <p:cNvPr id="24" name="Image 23"/>
          <p:cNvPicPr>
            <a:picLocks noChangeAspect="1"/>
          </p:cNvPicPr>
          <p:nvPr/>
        </p:nvPicPr>
        <p:blipFill>
          <a:blip r:embed="rId9"/>
          <a:stretch>
            <a:fillRect/>
          </a:stretch>
        </p:blipFill>
        <p:spPr>
          <a:xfrm>
            <a:off x="6475039" y="1939738"/>
            <a:ext cx="1743075" cy="2628900"/>
          </a:xfrm>
          <a:prstGeom prst="rect">
            <a:avLst/>
          </a:prstGeom>
        </p:spPr>
      </p:pic>
      <p:pic>
        <p:nvPicPr>
          <p:cNvPr id="15" name="Image 14"/>
          <p:cNvPicPr>
            <a:picLocks noChangeAspect="1"/>
          </p:cNvPicPr>
          <p:nvPr/>
        </p:nvPicPr>
        <p:blipFill>
          <a:blip r:embed="rId10"/>
          <a:stretch>
            <a:fillRect/>
          </a:stretch>
        </p:blipFill>
        <p:spPr>
          <a:xfrm>
            <a:off x="290791" y="3603812"/>
            <a:ext cx="1953647" cy="2608219"/>
          </a:xfrm>
          <a:prstGeom prst="rect">
            <a:avLst/>
          </a:prstGeom>
        </p:spPr>
      </p:pic>
    </p:spTree>
    <p:extLst>
      <p:ext uri="{BB962C8B-B14F-4D97-AF65-F5344CB8AC3E}">
        <p14:creationId xmlns:p14="http://schemas.microsoft.com/office/powerpoint/2010/main" val="3964419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0124" y="929640"/>
            <a:ext cx="6895862" cy="2240280"/>
          </a:xfrm>
          <a:prstGeom prst="rect">
            <a:avLst/>
          </a:prstGeom>
        </p:spPr>
      </p:pic>
      <p:pic>
        <p:nvPicPr>
          <p:cNvPr id="6" name="Image 5"/>
          <p:cNvPicPr>
            <a:picLocks noChangeAspect="1"/>
          </p:cNvPicPr>
          <p:nvPr/>
        </p:nvPicPr>
        <p:blipFill>
          <a:blip r:embed="rId3"/>
          <a:stretch>
            <a:fillRect/>
          </a:stretch>
        </p:blipFill>
        <p:spPr>
          <a:xfrm>
            <a:off x="2926080" y="3217545"/>
            <a:ext cx="6858000" cy="2647950"/>
          </a:xfrm>
          <a:prstGeom prst="rect">
            <a:avLst/>
          </a:prstGeom>
        </p:spPr>
      </p:pic>
      <p:sp>
        <p:nvSpPr>
          <p:cNvPr id="7" name="Rectangle 6"/>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Déconstruire</a:t>
            </a:r>
            <a:endParaRPr lang="fr-FR" sz="2400" b="1" dirty="0">
              <a:latin typeface="Baskerville Old Face" panose="02020602080505020303" pitchFamily="18" charset="0"/>
            </a:endParaRPr>
          </a:p>
        </p:txBody>
      </p:sp>
      <p:sp>
        <p:nvSpPr>
          <p:cNvPr id="8" name="Rectangle 7"/>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9" name="Rectangle 8"/>
          <p:cNvSpPr/>
          <p:nvPr/>
        </p:nvSpPr>
        <p:spPr>
          <a:xfrm>
            <a:off x="0" y="6396335"/>
            <a:ext cx="7772400" cy="507831"/>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VI. Que faire à son échelle</a:t>
            </a:r>
            <a:endPar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8724728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Déconstruire</a:t>
            </a:r>
            <a:endParaRPr lang="fr-FR" sz="2400" b="1" dirty="0">
              <a:latin typeface="Baskerville Old Face" panose="02020602080505020303" pitchFamily="18" charset="0"/>
            </a:endParaRPr>
          </a:p>
        </p:txBody>
      </p:sp>
      <p:sp>
        <p:nvSpPr>
          <p:cNvPr id="8" name="Rectangle 7"/>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9" name="Rectangle 8"/>
          <p:cNvSpPr/>
          <p:nvPr/>
        </p:nvSpPr>
        <p:spPr>
          <a:xfrm>
            <a:off x="0" y="6396335"/>
            <a:ext cx="7772400" cy="507831"/>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VI. Que faire à son échelle</a:t>
            </a:r>
            <a:endPar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 name="ZoneTexte 1"/>
          <p:cNvSpPr txBox="1"/>
          <p:nvPr/>
        </p:nvSpPr>
        <p:spPr>
          <a:xfrm>
            <a:off x="1219200" y="883920"/>
            <a:ext cx="9936480" cy="584775"/>
          </a:xfrm>
          <a:prstGeom prst="rect">
            <a:avLst/>
          </a:prstGeom>
          <a:noFill/>
        </p:spPr>
        <p:txBody>
          <a:bodyPr wrap="square" rtlCol="0">
            <a:spAutoFit/>
          </a:bodyPr>
          <a:lstStyle/>
          <a:p>
            <a:pPr algn="ctr"/>
            <a:r>
              <a:rPr lang="fr-FR" sz="3200" b="1" dirty="0" err="1" smtClean="0">
                <a:latin typeface="Tahoma" panose="020B0604030504040204" pitchFamily="34" charset="0"/>
                <a:ea typeface="Tahoma" panose="020B0604030504040204" pitchFamily="34" charset="0"/>
                <a:cs typeface="Tahoma" panose="020B0604030504040204" pitchFamily="34" charset="0"/>
              </a:rPr>
              <a:t>Deconstruire</a:t>
            </a:r>
            <a:r>
              <a:rPr lang="fr-FR" sz="3200" b="1" dirty="0" smtClean="0">
                <a:latin typeface="Tahoma" panose="020B0604030504040204" pitchFamily="34" charset="0"/>
                <a:ea typeface="Tahoma" panose="020B0604030504040204" pitchFamily="34" charset="0"/>
                <a:cs typeface="Tahoma" panose="020B0604030504040204" pitchFamily="34" charset="0"/>
              </a:rPr>
              <a:t> peut être compliqué et risqué</a:t>
            </a:r>
            <a:endParaRPr lang="en-GB" sz="3200" b="1" dirty="0">
              <a:latin typeface="Tahoma" panose="020B0604030504040204" pitchFamily="34" charset="0"/>
              <a:ea typeface="Tahoma" panose="020B0604030504040204" pitchFamily="34" charset="0"/>
              <a:cs typeface="Tahoma" panose="020B0604030504040204" pitchFamily="34" charset="0"/>
            </a:endParaRPr>
          </a:p>
        </p:txBody>
      </p:sp>
      <p:pic>
        <p:nvPicPr>
          <p:cNvPr id="3" name="Image 2"/>
          <p:cNvPicPr>
            <a:picLocks noChangeAspect="1"/>
          </p:cNvPicPr>
          <p:nvPr/>
        </p:nvPicPr>
        <p:blipFill>
          <a:blip r:embed="rId2"/>
          <a:stretch>
            <a:fillRect/>
          </a:stretch>
        </p:blipFill>
        <p:spPr>
          <a:xfrm>
            <a:off x="7355205" y="1609751"/>
            <a:ext cx="4638675" cy="4663414"/>
          </a:xfrm>
          <a:prstGeom prst="rect">
            <a:avLst/>
          </a:prstGeom>
        </p:spPr>
      </p:pic>
      <p:pic>
        <p:nvPicPr>
          <p:cNvPr id="10" name="Image 9"/>
          <p:cNvPicPr>
            <a:picLocks noChangeAspect="1"/>
          </p:cNvPicPr>
          <p:nvPr/>
        </p:nvPicPr>
        <p:blipFill>
          <a:blip r:embed="rId3"/>
          <a:stretch>
            <a:fillRect/>
          </a:stretch>
        </p:blipFill>
        <p:spPr>
          <a:xfrm>
            <a:off x="138066" y="4533766"/>
            <a:ext cx="638264" cy="1895740"/>
          </a:xfrm>
          <a:prstGeom prst="rect">
            <a:avLst/>
          </a:prstGeom>
        </p:spPr>
      </p:pic>
      <p:sp>
        <p:nvSpPr>
          <p:cNvPr id="11" name="Rectangle à coins arrondis 10"/>
          <p:cNvSpPr/>
          <p:nvPr/>
        </p:nvSpPr>
        <p:spPr>
          <a:xfrm>
            <a:off x="426718" y="1706880"/>
            <a:ext cx="2987042" cy="2880360"/>
          </a:xfrm>
          <a:prstGeom prst="wedgeRoundRectCallout">
            <a:avLst>
              <a:gd name="adj1" fmla="val -40975"/>
              <a:gd name="adj2" fmla="val 57724"/>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900" b="1" dirty="0" smtClean="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J’ai compris les problèmes, j’ai déconstruit l’idée de consommer autant, je ne souhaite plus voyager en avion tout le temps, consommer pour consommer …..</a:t>
            </a:r>
            <a:endParaRPr lang="en-GB" sz="1900" b="1" dirty="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4" name="Image 3"/>
          <p:cNvPicPr>
            <a:picLocks noChangeAspect="1"/>
          </p:cNvPicPr>
          <p:nvPr/>
        </p:nvPicPr>
        <p:blipFill>
          <a:blip r:embed="rId4"/>
          <a:stretch>
            <a:fillRect/>
          </a:stretch>
        </p:blipFill>
        <p:spPr>
          <a:xfrm>
            <a:off x="4480868" y="4358639"/>
            <a:ext cx="3127701" cy="2013585"/>
          </a:xfrm>
          <a:prstGeom prst="ellipse">
            <a:avLst/>
          </a:prstGeom>
          <a:ln>
            <a:noFill/>
          </a:ln>
          <a:effectLst>
            <a:softEdge rad="112500"/>
          </a:effectLst>
        </p:spPr>
      </p:pic>
      <p:sp>
        <p:nvSpPr>
          <p:cNvPr id="13" name="Rectangle à coins arrondis 12"/>
          <p:cNvSpPr/>
          <p:nvPr/>
        </p:nvSpPr>
        <p:spPr>
          <a:xfrm>
            <a:off x="3825240" y="1920240"/>
            <a:ext cx="3291840" cy="2438400"/>
          </a:xfrm>
          <a:prstGeom prst="wedgeRoundRectCallout">
            <a:avLst>
              <a:gd name="adj1" fmla="val 3498"/>
              <a:gd name="adj2" fmla="val 76970"/>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9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Vos amis / familles: </a:t>
            </a:r>
          </a:p>
          <a:p>
            <a:pPr algn="ctr"/>
            <a:endParaRPr lang="fr-FR" sz="1900" b="1" dirty="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endParaRPr>
          </a:p>
          <a:p>
            <a:pPr algn="ctr"/>
            <a:r>
              <a:rPr lang="fr-FR" sz="1900" b="1" dirty="0" smtClean="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Tu es allé à Bali ? Pourquoi tu viens pas avec nous au Maroc cet été ? Tu as vu la dernière voiture de Marc ? </a:t>
            </a:r>
            <a:endParaRPr lang="en-GB" sz="1900" b="1" dirty="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23455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a:stretch>
            <a:fillRect/>
          </a:stretch>
        </p:blipFill>
        <p:spPr>
          <a:xfrm>
            <a:off x="7696200" y="686752"/>
            <a:ext cx="3641407" cy="5625579"/>
          </a:xfrm>
          <a:prstGeom prst="rect">
            <a:avLst/>
          </a:prstGeom>
        </p:spPr>
      </p:pic>
      <p:sp>
        <p:nvSpPr>
          <p:cNvPr id="6" name="Rectangle 5"/>
          <p:cNvSpPr/>
          <p:nvPr/>
        </p:nvSpPr>
        <p:spPr>
          <a:xfrm>
            <a:off x="152400" y="2001745"/>
            <a:ext cx="7416800" cy="3416320"/>
          </a:xfrm>
          <a:prstGeom prst="rect">
            <a:avLst/>
          </a:prstGeom>
        </p:spPr>
        <p:txBody>
          <a:bodyPr wrap="square">
            <a:spAutoFit/>
          </a:bodyPr>
          <a:lstStyle/>
          <a:p>
            <a:pPr algn="ctr"/>
            <a:r>
              <a:rPr lang="en-GB" sz="2400" i="1" dirty="0">
                <a:latin typeface="Bell MT" panose="02020503060305020303" pitchFamily="18" charset="0"/>
              </a:rPr>
              <a:t>" </a:t>
            </a:r>
            <a:r>
              <a:rPr lang="en-GB" sz="2400" i="1" dirty="0" err="1" smtClean="0">
                <a:latin typeface="Bell MT" panose="02020503060305020303" pitchFamily="18" charset="0"/>
              </a:rPr>
              <a:t>Tu</a:t>
            </a:r>
            <a:r>
              <a:rPr lang="en-GB" sz="2400" i="1" dirty="0" smtClean="0">
                <a:latin typeface="Bell MT" panose="02020503060305020303" pitchFamily="18" charset="0"/>
              </a:rPr>
              <a:t> </a:t>
            </a:r>
            <a:r>
              <a:rPr lang="en-GB" sz="2400" i="1" dirty="0">
                <a:latin typeface="Bell MT" panose="02020503060305020303" pitchFamily="18" charset="0"/>
              </a:rPr>
              <a:t>sais... Je sais que </a:t>
            </a:r>
            <a:r>
              <a:rPr lang="en-GB" sz="2400" i="1" dirty="0" err="1">
                <a:latin typeface="Bell MT" panose="02020503060305020303" pitchFamily="18" charset="0"/>
              </a:rPr>
              <a:t>ce</a:t>
            </a:r>
            <a:r>
              <a:rPr lang="en-GB" sz="2400" i="1" dirty="0">
                <a:latin typeface="Bell MT" panose="02020503060305020303" pitchFamily="18" charset="0"/>
              </a:rPr>
              <a:t> steak </a:t>
            </a:r>
            <a:r>
              <a:rPr lang="en-GB" sz="2400" i="1" dirty="0" err="1">
                <a:latin typeface="Bell MT" panose="02020503060305020303" pitchFamily="18" charset="0"/>
              </a:rPr>
              <a:t>n'existe</a:t>
            </a:r>
            <a:r>
              <a:rPr lang="en-GB" sz="2400" i="1" dirty="0">
                <a:latin typeface="Bell MT" panose="02020503060305020303" pitchFamily="18" charset="0"/>
              </a:rPr>
              <a:t> pas. Je sais que </a:t>
            </a:r>
            <a:r>
              <a:rPr lang="en-GB" sz="2400" i="1" dirty="0" err="1">
                <a:latin typeface="Bell MT" panose="02020503060305020303" pitchFamily="18" charset="0"/>
              </a:rPr>
              <a:t>lorsque</a:t>
            </a:r>
            <a:r>
              <a:rPr lang="en-GB" sz="2400" i="1" dirty="0">
                <a:latin typeface="Bell MT" panose="02020503060305020303" pitchFamily="18" charset="0"/>
              </a:rPr>
              <a:t> je le </a:t>
            </a:r>
            <a:r>
              <a:rPr lang="en-GB" sz="2400" i="1" dirty="0" err="1">
                <a:latin typeface="Bell MT" panose="02020503060305020303" pitchFamily="18" charset="0"/>
              </a:rPr>
              <a:t>mets</a:t>
            </a:r>
            <a:r>
              <a:rPr lang="en-GB" sz="2400" i="1" dirty="0">
                <a:latin typeface="Bell MT" panose="02020503060305020303" pitchFamily="18" charset="0"/>
              </a:rPr>
              <a:t> </a:t>
            </a:r>
            <a:r>
              <a:rPr lang="en-GB" sz="2400" i="1" dirty="0" err="1">
                <a:latin typeface="Bell MT" panose="02020503060305020303" pitchFamily="18" charset="0"/>
              </a:rPr>
              <a:t>dans</a:t>
            </a:r>
            <a:r>
              <a:rPr lang="en-GB" sz="2400" i="1" dirty="0">
                <a:latin typeface="Bell MT" panose="02020503060305020303" pitchFamily="18" charset="0"/>
              </a:rPr>
              <a:t> ma bouche, la </a:t>
            </a:r>
            <a:r>
              <a:rPr lang="en-GB" sz="2400" i="1" dirty="0" err="1">
                <a:latin typeface="Bell MT" panose="02020503060305020303" pitchFamily="18" charset="0"/>
              </a:rPr>
              <a:t>matrice</a:t>
            </a:r>
            <a:r>
              <a:rPr lang="en-GB" sz="2400" i="1" dirty="0">
                <a:latin typeface="Bell MT" panose="02020503060305020303" pitchFamily="18" charset="0"/>
              </a:rPr>
              <a:t> </a:t>
            </a:r>
            <a:r>
              <a:rPr lang="en-GB" sz="2400" i="1" dirty="0" err="1">
                <a:latin typeface="Bell MT" panose="02020503060305020303" pitchFamily="18" charset="0"/>
              </a:rPr>
              <a:t>dit</a:t>
            </a:r>
            <a:r>
              <a:rPr lang="en-GB" sz="2400" i="1" dirty="0">
                <a:latin typeface="Bell MT" panose="02020503060305020303" pitchFamily="18" charset="0"/>
              </a:rPr>
              <a:t> à mon </a:t>
            </a:r>
            <a:r>
              <a:rPr lang="en-GB" sz="2400" i="1" dirty="0" err="1">
                <a:latin typeface="Bell MT" panose="02020503060305020303" pitchFamily="18" charset="0"/>
              </a:rPr>
              <a:t>cerveau</a:t>
            </a:r>
            <a:r>
              <a:rPr lang="en-GB" sz="2400" i="1" dirty="0">
                <a:latin typeface="Bell MT" panose="02020503060305020303" pitchFamily="18" charset="0"/>
              </a:rPr>
              <a:t> </a:t>
            </a:r>
            <a:r>
              <a:rPr lang="en-GB" sz="2400" i="1" dirty="0" err="1">
                <a:latin typeface="Bell MT" panose="02020503060305020303" pitchFamily="18" charset="0"/>
              </a:rPr>
              <a:t>qu'il</a:t>
            </a:r>
            <a:r>
              <a:rPr lang="en-GB" sz="2400" i="1" dirty="0">
                <a:latin typeface="Bell MT" panose="02020503060305020303" pitchFamily="18" charset="0"/>
              </a:rPr>
              <a:t> </a:t>
            </a:r>
            <a:r>
              <a:rPr lang="en-GB" sz="2400" i="1" dirty="0" err="1">
                <a:latin typeface="Bell MT" panose="02020503060305020303" pitchFamily="18" charset="0"/>
              </a:rPr>
              <a:t>est</a:t>
            </a:r>
            <a:r>
              <a:rPr lang="en-GB" sz="2400" i="1" dirty="0">
                <a:latin typeface="Bell MT" panose="02020503060305020303" pitchFamily="18" charset="0"/>
              </a:rPr>
              <a:t> </a:t>
            </a:r>
            <a:r>
              <a:rPr lang="en-GB" sz="2400" i="1" dirty="0" err="1">
                <a:latin typeface="Bell MT" panose="02020503060305020303" pitchFamily="18" charset="0"/>
              </a:rPr>
              <a:t>juteux</a:t>
            </a:r>
            <a:r>
              <a:rPr lang="en-GB" sz="2400" i="1" dirty="0">
                <a:latin typeface="Bell MT" panose="02020503060305020303" pitchFamily="18" charset="0"/>
              </a:rPr>
              <a:t> et </a:t>
            </a:r>
            <a:r>
              <a:rPr lang="en-GB" sz="2400" i="1" dirty="0" err="1">
                <a:latin typeface="Bell MT" panose="02020503060305020303" pitchFamily="18" charset="0"/>
              </a:rPr>
              <a:t>délicieux</a:t>
            </a:r>
            <a:r>
              <a:rPr lang="en-GB" sz="2400" i="1" dirty="0">
                <a:latin typeface="Bell MT" panose="02020503060305020303" pitchFamily="18" charset="0"/>
              </a:rPr>
              <a:t>. Après </a:t>
            </a:r>
            <a:r>
              <a:rPr lang="en-GB" sz="2400" i="1" dirty="0" err="1">
                <a:latin typeface="Bell MT" panose="02020503060305020303" pitchFamily="18" charset="0"/>
              </a:rPr>
              <a:t>neuf</a:t>
            </a:r>
            <a:r>
              <a:rPr lang="en-GB" sz="2400" i="1" dirty="0">
                <a:latin typeface="Bell MT" panose="02020503060305020303" pitchFamily="18" charset="0"/>
              </a:rPr>
              <a:t> ans... </a:t>
            </a:r>
            <a:r>
              <a:rPr lang="en-GB" sz="2400" i="1" dirty="0" err="1">
                <a:latin typeface="Bell MT" panose="02020503060305020303" pitchFamily="18" charset="0"/>
              </a:rPr>
              <a:t>tu</a:t>
            </a:r>
            <a:r>
              <a:rPr lang="en-GB" sz="2400" i="1" dirty="0">
                <a:latin typeface="Bell MT" panose="02020503060305020303" pitchFamily="18" charset="0"/>
              </a:rPr>
              <a:t> sais </a:t>
            </a:r>
            <a:r>
              <a:rPr lang="en-GB" sz="2400" i="1" dirty="0" err="1">
                <a:latin typeface="Bell MT" panose="02020503060305020303" pitchFamily="18" charset="0"/>
              </a:rPr>
              <a:t>ce</a:t>
            </a:r>
            <a:r>
              <a:rPr lang="en-GB" sz="2400" i="1" dirty="0">
                <a:latin typeface="Bell MT" panose="02020503060305020303" pitchFamily="18" charset="0"/>
              </a:rPr>
              <a:t> que je </a:t>
            </a:r>
            <a:r>
              <a:rPr lang="en-GB" sz="2400" i="1" dirty="0" err="1">
                <a:latin typeface="Bell MT" panose="02020503060305020303" pitchFamily="18" charset="0"/>
              </a:rPr>
              <a:t>réalise</a:t>
            </a:r>
            <a:r>
              <a:rPr lang="en-GB" sz="2400" i="1" dirty="0">
                <a:latin typeface="Bell MT" panose="02020503060305020303" pitchFamily="18" charset="0"/>
              </a:rPr>
              <a:t> ? </a:t>
            </a:r>
            <a:r>
              <a:rPr lang="en-GB" sz="2400" i="1" dirty="0" err="1">
                <a:latin typeface="Bell MT" panose="02020503060305020303" pitchFamily="18" charset="0"/>
              </a:rPr>
              <a:t>L'ignorance</a:t>
            </a:r>
            <a:r>
              <a:rPr lang="en-GB" sz="2400" i="1" dirty="0">
                <a:latin typeface="Bell MT" panose="02020503060305020303" pitchFamily="18" charset="0"/>
              </a:rPr>
              <a:t> </a:t>
            </a:r>
            <a:r>
              <a:rPr lang="en-GB" sz="2400" i="1" dirty="0" err="1">
                <a:latin typeface="Bell MT" panose="02020503060305020303" pitchFamily="18" charset="0"/>
              </a:rPr>
              <a:t>est</a:t>
            </a:r>
            <a:r>
              <a:rPr lang="en-GB" sz="2400" i="1" dirty="0">
                <a:latin typeface="Bell MT" panose="02020503060305020303" pitchFamily="18" charset="0"/>
              </a:rPr>
              <a:t> </a:t>
            </a:r>
            <a:r>
              <a:rPr lang="en-GB" sz="2400" i="1" dirty="0" err="1">
                <a:latin typeface="Bell MT" panose="02020503060305020303" pitchFamily="18" charset="0"/>
              </a:rPr>
              <a:t>une</a:t>
            </a:r>
            <a:r>
              <a:rPr lang="en-GB" sz="2400" i="1" dirty="0">
                <a:latin typeface="Bell MT" panose="02020503060305020303" pitchFamily="18" charset="0"/>
              </a:rPr>
              <a:t> </a:t>
            </a:r>
            <a:r>
              <a:rPr lang="en-GB" sz="2400" i="1" dirty="0" err="1">
                <a:latin typeface="Bell MT" panose="02020503060305020303" pitchFamily="18" charset="0"/>
              </a:rPr>
              <a:t>bénédiction</a:t>
            </a:r>
            <a:r>
              <a:rPr lang="en-GB" sz="2400" i="1" dirty="0" smtClean="0">
                <a:latin typeface="Bell MT" panose="02020503060305020303" pitchFamily="18" charset="0"/>
              </a:rPr>
              <a:t>.“</a:t>
            </a:r>
          </a:p>
          <a:p>
            <a:endParaRPr lang="en-GB" sz="2400" dirty="0">
              <a:latin typeface="Bell MT" panose="02020503060305020303" pitchFamily="18" charset="0"/>
            </a:endParaRPr>
          </a:p>
          <a:p>
            <a:pPr marL="342900" indent="-342900">
              <a:buFontTx/>
              <a:buChar char="-"/>
            </a:pPr>
            <a:r>
              <a:rPr lang="en-GB" sz="2400" dirty="0" smtClean="0">
                <a:latin typeface="Bell MT" panose="02020503060305020303" pitchFamily="18" charset="0"/>
              </a:rPr>
              <a:t>Cypher </a:t>
            </a:r>
            <a:r>
              <a:rPr lang="en-GB" sz="2400" dirty="0" err="1">
                <a:latin typeface="Bell MT" panose="02020503060305020303" pitchFamily="18" charset="0"/>
              </a:rPr>
              <a:t>justifiant</a:t>
            </a:r>
            <a:r>
              <a:rPr lang="en-GB" sz="2400" dirty="0">
                <a:latin typeface="Bell MT" panose="02020503060305020303" pitchFamily="18" charset="0"/>
              </a:rPr>
              <a:t> </a:t>
            </a:r>
            <a:r>
              <a:rPr lang="en-GB" sz="2400" dirty="0" err="1">
                <a:latin typeface="Bell MT" panose="02020503060305020303" pitchFamily="18" charset="0"/>
              </a:rPr>
              <a:t>sa</a:t>
            </a:r>
            <a:r>
              <a:rPr lang="en-GB" sz="2400" dirty="0">
                <a:latin typeface="Bell MT" panose="02020503060305020303" pitchFamily="18" charset="0"/>
              </a:rPr>
              <a:t> </a:t>
            </a:r>
            <a:r>
              <a:rPr lang="en-GB" sz="2400" dirty="0" err="1">
                <a:latin typeface="Bell MT" panose="02020503060305020303" pitchFamily="18" charset="0"/>
              </a:rPr>
              <a:t>décision</a:t>
            </a:r>
            <a:r>
              <a:rPr lang="en-GB" sz="2400" dirty="0">
                <a:latin typeface="Bell MT" panose="02020503060305020303" pitchFamily="18" charset="0"/>
              </a:rPr>
              <a:t> de </a:t>
            </a:r>
            <a:r>
              <a:rPr lang="en-GB" sz="2400" dirty="0" err="1">
                <a:latin typeface="Bell MT" panose="02020503060305020303" pitchFamily="18" charset="0"/>
              </a:rPr>
              <a:t>trahir</a:t>
            </a:r>
            <a:r>
              <a:rPr lang="en-GB" sz="2400" dirty="0">
                <a:latin typeface="Bell MT" panose="02020503060305020303" pitchFamily="18" charset="0"/>
              </a:rPr>
              <a:t> </a:t>
            </a:r>
            <a:r>
              <a:rPr lang="en-GB" sz="2400" dirty="0" err="1">
                <a:latin typeface="Bell MT" panose="02020503060305020303" pitchFamily="18" charset="0"/>
              </a:rPr>
              <a:t>ses</a:t>
            </a:r>
            <a:r>
              <a:rPr lang="en-GB" sz="2400" dirty="0">
                <a:latin typeface="Bell MT" panose="02020503060305020303" pitchFamily="18" charset="0"/>
              </a:rPr>
              <a:t> </a:t>
            </a:r>
            <a:r>
              <a:rPr lang="en-GB" sz="2400" dirty="0" err="1">
                <a:latin typeface="Bell MT" panose="02020503060305020303" pitchFamily="18" charset="0"/>
              </a:rPr>
              <a:t>amis</a:t>
            </a:r>
            <a:r>
              <a:rPr lang="en-GB" sz="2400" dirty="0">
                <a:latin typeface="Bell MT" panose="02020503060305020303" pitchFamily="18" charset="0"/>
              </a:rPr>
              <a:t> et de </a:t>
            </a:r>
            <a:r>
              <a:rPr lang="en-GB" sz="2400" dirty="0" err="1">
                <a:latin typeface="Bell MT" panose="02020503060305020303" pitchFamily="18" charset="0"/>
              </a:rPr>
              <a:t>réintégrer</a:t>
            </a:r>
            <a:r>
              <a:rPr lang="en-GB" sz="2400" dirty="0">
                <a:latin typeface="Bell MT" panose="02020503060305020303" pitchFamily="18" charset="0"/>
              </a:rPr>
              <a:t> la </a:t>
            </a:r>
            <a:r>
              <a:rPr lang="en-GB" sz="2400" dirty="0" err="1">
                <a:latin typeface="Bell MT" panose="02020503060305020303" pitchFamily="18" charset="0"/>
              </a:rPr>
              <a:t>matrice</a:t>
            </a:r>
            <a:r>
              <a:rPr lang="en-GB" sz="2400" dirty="0" smtClean="0">
                <a:latin typeface="Bell MT" panose="02020503060305020303" pitchFamily="18" charset="0"/>
              </a:rPr>
              <a:t>.</a:t>
            </a:r>
          </a:p>
          <a:p>
            <a:pPr marL="342900" indent="-342900">
              <a:buFontTx/>
              <a:buChar char="-"/>
            </a:pPr>
            <a:endParaRPr lang="en-GB" sz="2400" dirty="0" smtClean="0">
              <a:latin typeface="Bell MT" panose="02020503060305020303" pitchFamily="18" charset="0"/>
            </a:endParaRPr>
          </a:p>
          <a:p>
            <a:r>
              <a:rPr lang="fr-FR" sz="2400" b="1" dirty="0" smtClean="0">
                <a:latin typeface="Bell MT" panose="02020503060305020303" pitchFamily="18" charset="0"/>
              </a:rPr>
              <a:t>Matrix 1, 1999</a:t>
            </a:r>
            <a:endParaRPr lang="en-GB" sz="2400" b="1" dirty="0">
              <a:latin typeface="Bell MT" panose="02020503060305020303" pitchFamily="18" charset="0"/>
            </a:endParaRPr>
          </a:p>
        </p:txBody>
      </p:sp>
      <p:sp>
        <p:nvSpPr>
          <p:cNvPr id="7" name="Rectangle 6"/>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Déconstruire</a:t>
            </a:r>
            <a:endParaRPr lang="fr-FR" sz="2400" b="1" dirty="0">
              <a:latin typeface="Baskerville Old Face" panose="02020602080505020303" pitchFamily="18" charset="0"/>
            </a:endParaRPr>
          </a:p>
        </p:txBody>
      </p:sp>
      <p:sp>
        <p:nvSpPr>
          <p:cNvPr id="8" name="Rectangle 7"/>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9" name="Rectangle 8"/>
          <p:cNvSpPr/>
          <p:nvPr/>
        </p:nvSpPr>
        <p:spPr>
          <a:xfrm>
            <a:off x="0" y="6396335"/>
            <a:ext cx="7772400" cy="507831"/>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VI. Que faire à son échelle</a:t>
            </a:r>
            <a:endPar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36013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1237343" y="1611086"/>
            <a:ext cx="2741109" cy="4508403"/>
          </a:xfrm>
          <a:prstGeom prst="rect">
            <a:avLst/>
          </a:prstGeom>
        </p:spPr>
      </p:pic>
      <p:sp>
        <p:nvSpPr>
          <p:cNvPr id="6" name="Rectangle 5"/>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Déconstruire</a:t>
            </a:r>
            <a:endParaRPr lang="fr-FR" sz="2400" b="1" dirty="0">
              <a:latin typeface="Baskerville Old Face" panose="02020602080505020303" pitchFamily="18" charset="0"/>
            </a:endParaRPr>
          </a:p>
        </p:txBody>
      </p:sp>
      <p:sp>
        <p:nvSpPr>
          <p:cNvPr id="7" name="Rectangle 6"/>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8" name="Rectangle 7"/>
          <p:cNvSpPr/>
          <p:nvPr/>
        </p:nvSpPr>
        <p:spPr>
          <a:xfrm>
            <a:off x="0" y="6396335"/>
            <a:ext cx="7772400" cy="507831"/>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VI. Que faire à son échelle</a:t>
            </a:r>
            <a:endPar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9" name="ZoneTexte 8"/>
          <p:cNvSpPr txBox="1"/>
          <p:nvPr/>
        </p:nvSpPr>
        <p:spPr>
          <a:xfrm>
            <a:off x="682172" y="1117600"/>
            <a:ext cx="4093029" cy="461665"/>
          </a:xfrm>
          <a:prstGeom prst="rect">
            <a:avLst/>
          </a:prstGeom>
          <a:noFill/>
        </p:spPr>
        <p:txBody>
          <a:bodyPr wrap="square" rtlCol="0">
            <a:spAutoFit/>
          </a:bodyPr>
          <a:lstStyle/>
          <a:p>
            <a:pPr algn="ctr"/>
            <a:r>
              <a:rPr lang="fr-FR" sz="2400" b="1" dirty="0" smtClean="0">
                <a:latin typeface="Tahoma" panose="020B0604030504040204" pitchFamily="34" charset="0"/>
                <a:ea typeface="Tahoma" panose="020B0604030504040204" pitchFamily="34" charset="0"/>
                <a:cs typeface="Tahoma" panose="020B0604030504040204" pitchFamily="34" charset="0"/>
              </a:rPr>
              <a:t>Lire des récits inspirants</a:t>
            </a:r>
            <a:endParaRPr lang="en-GB" sz="2400" b="1" dirty="0">
              <a:latin typeface="Tahoma" panose="020B0604030504040204" pitchFamily="34" charset="0"/>
              <a:ea typeface="Tahoma" panose="020B0604030504040204" pitchFamily="34" charset="0"/>
              <a:cs typeface="Tahoma" panose="020B0604030504040204" pitchFamily="34" charset="0"/>
            </a:endParaRPr>
          </a:p>
        </p:txBody>
      </p:sp>
      <p:sp>
        <p:nvSpPr>
          <p:cNvPr id="10" name="ZoneTexte 9"/>
          <p:cNvSpPr txBox="1"/>
          <p:nvPr/>
        </p:nvSpPr>
        <p:spPr>
          <a:xfrm>
            <a:off x="5740401" y="2300514"/>
            <a:ext cx="4782456" cy="1200329"/>
          </a:xfrm>
          <a:prstGeom prst="rect">
            <a:avLst/>
          </a:prstGeom>
          <a:noFill/>
        </p:spPr>
        <p:txBody>
          <a:bodyPr wrap="square" rtlCol="0">
            <a:spAutoFit/>
          </a:bodyPr>
          <a:lstStyle/>
          <a:p>
            <a:pPr algn="ctr">
              <a:lnSpc>
                <a:spcPct val="150000"/>
              </a:lnSpc>
            </a:pPr>
            <a:r>
              <a:rPr lang="fr-FR" sz="2400" b="1" dirty="0" smtClean="0">
                <a:latin typeface="Tahoma" panose="020B0604030504040204" pitchFamily="34" charset="0"/>
                <a:ea typeface="Tahoma" panose="020B0604030504040204" pitchFamily="34" charset="0"/>
                <a:cs typeface="Tahoma" panose="020B0604030504040204" pitchFamily="34" charset="0"/>
              </a:rPr>
              <a:t>Parler avec des individus qui sont dans l’action</a:t>
            </a:r>
            <a:endParaRPr lang="en-GB" sz="2400" b="1" dirty="0">
              <a:latin typeface="Tahoma" panose="020B0604030504040204" pitchFamily="34" charset="0"/>
              <a:ea typeface="Tahoma" panose="020B0604030504040204" pitchFamily="34" charset="0"/>
              <a:cs typeface="Tahoma" panose="020B0604030504040204" pitchFamily="34" charset="0"/>
            </a:endParaRPr>
          </a:p>
        </p:txBody>
      </p:sp>
      <p:pic>
        <p:nvPicPr>
          <p:cNvPr id="11" name="Image 10"/>
          <p:cNvPicPr>
            <a:picLocks noChangeAspect="1"/>
          </p:cNvPicPr>
          <p:nvPr/>
        </p:nvPicPr>
        <p:blipFill>
          <a:blip r:embed="rId3"/>
          <a:stretch>
            <a:fillRect/>
          </a:stretch>
        </p:blipFill>
        <p:spPr>
          <a:xfrm>
            <a:off x="5646058" y="3426732"/>
            <a:ext cx="5095194" cy="2654088"/>
          </a:xfrm>
          <a:prstGeom prst="rect">
            <a:avLst/>
          </a:prstGeom>
        </p:spPr>
      </p:pic>
    </p:spTree>
    <p:extLst>
      <p:ext uri="{BB962C8B-B14F-4D97-AF65-F5344CB8AC3E}">
        <p14:creationId xmlns:p14="http://schemas.microsoft.com/office/powerpoint/2010/main" val="2411510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Avoir en tête les ordres de grandeur</a:t>
            </a:r>
            <a:endParaRPr lang="fr-FR" sz="2400" b="1" dirty="0">
              <a:latin typeface="Baskerville Old Face" panose="02020602080505020303" pitchFamily="18" charset="0"/>
            </a:endParaRPr>
          </a:p>
        </p:txBody>
      </p:sp>
      <p:sp>
        <p:nvSpPr>
          <p:cNvPr id="5" name="Rectangle 4"/>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6" name="Rectangle 5"/>
          <p:cNvSpPr/>
          <p:nvPr/>
        </p:nvSpPr>
        <p:spPr>
          <a:xfrm>
            <a:off x="0" y="6396335"/>
            <a:ext cx="7772400" cy="507831"/>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VI. Que faire à son échelle</a:t>
            </a:r>
            <a:endPar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7" name="Image 6"/>
          <p:cNvPicPr>
            <a:picLocks noChangeAspect="1"/>
          </p:cNvPicPr>
          <p:nvPr/>
        </p:nvPicPr>
        <p:blipFill>
          <a:blip r:embed="rId2"/>
          <a:stretch>
            <a:fillRect/>
          </a:stretch>
        </p:blipFill>
        <p:spPr>
          <a:xfrm>
            <a:off x="3186672" y="800100"/>
            <a:ext cx="9005328" cy="5391149"/>
          </a:xfrm>
          <a:prstGeom prst="rect">
            <a:avLst/>
          </a:prstGeom>
        </p:spPr>
      </p:pic>
      <p:pic>
        <p:nvPicPr>
          <p:cNvPr id="8" name="Image 7"/>
          <p:cNvPicPr>
            <a:picLocks noChangeAspect="1"/>
          </p:cNvPicPr>
          <p:nvPr/>
        </p:nvPicPr>
        <p:blipFill>
          <a:blip r:embed="rId3"/>
          <a:stretch>
            <a:fillRect/>
          </a:stretch>
        </p:blipFill>
        <p:spPr>
          <a:xfrm>
            <a:off x="138066" y="4533766"/>
            <a:ext cx="638264" cy="1895740"/>
          </a:xfrm>
          <a:prstGeom prst="rect">
            <a:avLst/>
          </a:prstGeom>
        </p:spPr>
      </p:pic>
      <p:sp>
        <p:nvSpPr>
          <p:cNvPr id="9" name="Rectangle à coins arrondis 8"/>
          <p:cNvSpPr/>
          <p:nvPr/>
        </p:nvSpPr>
        <p:spPr>
          <a:xfrm>
            <a:off x="380998" y="528636"/>
            <a:ext cx="2895600" cy="3695700"/>
          </a:xfrm>
          <a:prstGeom prst="wedgeRoundRectCallout">
            <a:avLst>
              <a:gd name="adj1" fmla="val -41485"/>
              <a:gd name="adj2" fmla="val 67777"/>
              <a:gd name="adj3" fmla="val 16667"/>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900" b="1" dirty="0" smtClean="0">
                <a:solidFill>
                  <a:schemeClr val="accent3">
                    <a:lumMod val="50000"/>
                  </a:schemeClr>
                </a:solidFill>
              </a:rPr>
              <a:t>Bon ok, cette année j’ai roulé 110 000km en voiture, j’ai pris 4 fois l’avion, je mange encore de la viande tous les jours</a:t>
            </a:r>
          </a:p>
          <a:p>
            <a:pPr algn="ctr"/>
            <a:r>
              <a:rPr lang="fr-FR" sz="1900" b="1" dirty="0" smtClean="0">
                <a:solidFill>
                  <a:schemeClr val="accent3">
                    <a:lumMod val="50000"/>
                  </a:schemeClr>
                </a:solidFill>
              </a:rPr>
              <a:t>Mais attention</a:t>
            </a:r>
          </a:p>
          <a:p>
            <a:pPr algn="ctr"/>
            <a:r>
              <a:rPr lang="fr-FR" sz="1900" b="1" dirty="0" smtClean="0">
                <a:solidFill>
                  <a:schemeClr val="accent3">
                    <a:lumMod val="50000"/>
                  </a:schemeClr>
                </a:solidFill>
              </a:rPr>
              <a:t>Je suis écolo, je trie mes déchets et j’achète mes vêtements sur </a:t>
            </a:r>
            <a:r>
              <a:rPr lang="fr-FR" sz="1900" b="1" dirty="0" err="1" smtClean="0">
                <a:solidFill>
                  <a:schemeClr val="accent3">
                    <a:lumMod val="50000"/>
                  </a:schemeClr>
                </a:solidFill>
              </a:rPr>
              <a:t>Vinted</a:t>
            </a:r>
            <a:r>
              <a:rPr lang="fr-FR" sz="1900" b="1" dirty="0" smtClean="0">
                <a:solidFill>
                  <a:schemeClr val="accent3">
                    <a:lumMod val="50000"/>
                  </a:schemeClr>
                </a:solidFill>
              </a:rPr>
              <a:t>…..</a:t>
            </a:r>
            <a:endParaRPr lang="en-GB" sz="1900" b="1" dirty="0">
              <a:solidFill>
                <a:schemeClr val="accent3">
                  <a:lumMod val="50000"/>
                </a:schemeClr>
              </a:solidFill>
            </a:endParaRPr>
          </a:p>
        </p:txBody>
      </p:sp>
      <p:sp>
        <p:nvSpPr>
          <p:cNvPr id="10" name="Rectangle 9"/>
          <p:cNvSpPr/>
          <p:nvPr/>
        </p:nvSpPr>
        <p:spPr>
          <a:xfrm>
            <a:off x="7581900" y="2609850"/>
            <a:ext cx="1276350" cy="2095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9086850" y="3562350"/>
            <a:ext cx="1200150" cy="1905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5793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5" name="Rectangle 4"/>
          <p:cNvSpPr/>
          <p:nvPr/>
        </p:nvSpPr>
        <p:spPr>
          <a:xfrm>
            <a:off x="0" y="6396335"/>
            <a:ext cx="7772400" cy="507831"/>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VI. Que faire à son échelle</a:t>
            </a:r>
            <a:endPar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Déplacements</a:t>
            </a:r>
            <a:endParaRPr lang="fr-FR" sz="2400" b="1" dirty="0">
              <a:latin typeface="Baskerville Old Face" panose="02020602080505020303" pitchFamily="18" charset="0"/>
            </a:endParaRPr>
          </a:p>
        </p:txBody>
      </p:sp>
      <p:pic>
        <p:nvPicPr>
          <p:cNvPr id="8" name="Image 7"/>
          <p:cNvPicPr>
            <a:picLocks noChangeAspect="1"/>
          </p:cNvPicPr>
          <p:nvPr/>
        </p:nvPicPr>
        <p:blipFill rotWithShape="1">
          <a:blip r:embed="rId2"/>
          <a:srcRect b="75540"/>
          <a:stretch/>
        </p:blipFill>
        <p:spPr>
          <a:xfrm>
            <a:off x="0" y="4289613"/>
            <a:ext cx="8068236" cy="2081163"/>
          </a:xfrm>
          <a:prstGeom prst="rect">
            <a:avLst/>
          </a:prstGeom>
        </p:spPr>
      </p:pic>
      <p:grpSp>
        <p:nvGrpSpPr>
          <p:cNvPr id="9" name="Groupe 8"/>
          <p:cNvGrpSpPr/>
          <p:nvPr/>
        </p:nvGrpSpPr>
        <p:grpSpPr>
          <a:xfrm>
            <a:off x="0" y="443753"/>
            <a:ext cx="6154271" cy="3757021"/>
            <a:chOff x="4342758" y="2345071"/>
            <a:chExt cx="7632205" cy="4155239"/>
          </a:xfrm>
        </p:grpSpPr>
        <p:pic>
          <p:nvPicPr>
            <p:cNvPr id="10" name="Image 9"/>
            <p:cNvPicPr>
              <a:picLocks noChangeAspect="1"/>
            </p:cNvPicPr>
            <p:nvPr/>
          </p:nvPicPr>
          <p:blipFill>
            <a:blip r:embed="rId3"/>
            <a:stretch>
              <a:fillRect/>
            </a:stretch>
          </p:blipFill>
          <p:spPr>
            <a:xfrm>
              <a:off x="4342758" y="2345071"/>
              <a:ext cx="7632205" cy="3982469"/>
            </a:xfrm>
            <a:prstGeom prst="rect">
              <a:avLst/>
            </a:prstGeom>
          </p:spPr>
        </p:pic>
        <p:sp>
          <p:nvSpPr>
            <p:cNvPr id="11" name="ZoneTexte 10"/>
            <p:cNvSpPr txBox="1"/>
            <p:nvPr/>
          </p:nvSpPr>
          <p:spPr>
            <a:xfrm>
              <a:off x="7240249" y="6130978"/>
              <a:ext cx="3072984" cy="369332"/>
            </a:xfrm>
            <a:prstGeom prst="rect">
              <a:avLst/>
            </a:prstGeom>
            <a:noFill/>
          </p:spPr>
          <p:txBody>
            <a:bodyPr wrap="square" rtlCol="0">
              <a:spAutoFit/>
            </a:bodyPr>
            <a:lstStyle/>
            <a:p>
              <a:r>
                <a:rPr lang="fr-FR" i="1" dirty="0" smtClean="0">
                  <a:solidFill>
                    <a:schemeClr val="bg1">
                      <a:lumMod val="50000"/>
                    </a:schemeClr>
                  </a:solidFill>
                </a:rPr>
                <a:t>Source : Carbone 4</a:t>
              </a:r>
              <a:endParaRPr lang="en-GB" i="1" dirty="0">
                <a:solidFill>
                  <a:schemeClr val="bg1">
                    <a:lumMod val="50000"/>
                  </a:schemeClr>
                </a:solidFill>
              </a:endParaRPr>
            </a:p>
          </p:txBody>
        </p:sp>
      </p:grpSp>
      <p:sp>
        <p:nvSpPr>
          <p:cNvPr id="12" name="ZoneTexte 11"/>
          <p:cNvSpPr txBox="1"/>
          <p:nvPr/>
        </p:nvSpPr>
        <p:spPr>
          <a:xfrm>
            <a:off x="6239433" y="1707776"/>
            <a:ext cx="5755343" cy="3831818"/>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fr-FR" dirty="0" smtClean="0"/>
              <a:t>Les transports représentent environ 20% des émissions de CO2 pour en français en moyenne</a:t>
            </a:r>
          </a:p>
          <a:p>
            <a:pPr marL="285750" indent="-285750">
              <a:lnSpc>
                <a:spcPct val="150000"/>
              </a:lnSpc>
              <a:buFont typeface="Wingdings" panose="05000000000000000000" pitchFamily="2" charset="2"/>
              <a:buChar char="Ø"/>
            </a:pPr>
            <a:endParaRPr lang="fr-FR" dirty="0" smtClean="0"/>
          </a:p>
          <a:p>
            <a:pPr marL="285750" indent="-285750">
              <a:lnSpc>
                <a:spcPct val="150000"/>
              </a:lnSpc>
              <a:buFont typeface="Wingdings" panose="05000000000000000000" pitchFamily="2" charset="2"/>
              <a:buChar char="Ø"/>
            </a:pPr>
            <a:endParaRPr lang="fr-FR" dirty="0"/>
          </a:p>
          <a:p>
            <a:pPr marL="285750" indent="-285750">
              <a:lnSpc>
                <a:spcPct val="150000"/>
              </a:lnSpc>
              <a:buFont typeface="Wingdings" panose="05000000000000000000" pitchFamily="2" charset="2"/>
              <a:buChar char="Ø"/>
            </a:pPr>
            <a:endParaRPr lang="fr-FR" dirty="0" smtClean="0"/>
          </a:p>
          <a:p>
            <a:pPr marL="285750" indent="-285750">
              <a:lnSpc>
                <a:spcPct val="150000"/>
              </a:lnSpc>
              <a:buFont typeface="Wingdings" panose="05000000000000000000" pitchFamily="2" charset="2"/>
              <a:buChar char="Ø"/>
            </a:pPr>
            <a:endParaRPr lang="fr-FR" dirty="0"/>
          </a:p>
          <a:p>
            <a:pPr marL="285750" indent="-285750">
              <a:lnSpc>
                <a:spcPct val="150000"/>
              </a:lnSpc>
              <a:buFont typeface="Wingdings" panose="05000000000000000000" pitchFamily="2" charset="2"/>
              <a:buChar char="Ø"/>
            </a:pPr>
            <a:endParaRPr lang="fr-FR" dirty="0"/>
          </a:p>
          <a:p>
            <a:pPr marL="285750" indent="-285750">
              <a:lnSpc>
                <a:spcPct val="150000"/>
              </a:lnSpc>
              <a:buFont typeface="Wingdings" panose="05000000000000000000" pitchFamily="2" charset="2"/>
              <a:buChar char="Ø"/>
            </a:pPr>
            <a:r>
              <a:rPr lang="fr-FR" dirty="0" smtClean="0"/>
              <a:t>La voiture est le mode de transport le plus responsable de ces émissions en France</a:t>
            </a:r>
            <a:endParaRPr lang="en-GB" dirty="0"/>
          </a:p>
        </p:txBody>
      </p:sp>
    </p:spTree>
    <p:extLst>
      <p:ext uri="{BB962C8B-B14F-4D97-AF65-F5344CB8AC3E}">
        <p14:creationId xmlns:p14="http://schemas.microsoft.com/office/powerpoint/2010/main" val="614683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6" end="6"/>
                                            </p:txEl>
                                          </p:spTgt>
                                        </p:tgtEl>
                                        <p:attrNameLst>
                                          <p:attrName>style.visibility</p:attrName>
                                        </p:attrNameLst>
                                      </p:cBhvr>
                                      <p:to>
                                        <p:strVal val="visible"/>
                                      </p:to>
                                    </p:set>
                                    <p:animEffect transition="in" filter="fade">
                                      <p:cBhvr>
                                        <p:cTn id="7" dur="500"/>
                                        <p:tgtEl>
                                          <p:spTgt spid="12">
                                            <p:txEl>
                                              <p:pRg st="6" end="6"/>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5" name="Rectangle 4"/>
          <p:cNvSpPr/>
          <p:nvPr/>
        </p:nvSpPr>
        <p:spPr>
          <a:xfrm>
            <a:off x="0" y="6396335"/>
            <a:ext cx="7772400" cy="507831"/>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VI. Que faire à son échelle</a:t>
            </a:r>
            <a:endPar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Déplacements</a:t>
            </a:r>
            <a:endParaRPr lang="fr-FR" sz="2400" b="1" dirty="0">
              <a:latin typeface="Baskerville Old Face" panose="02020602080505020303" pitchFamily="18" charset="0"/>
            </a:endParaRPr>
          </a:p>
        </p:txBody>
      </p:sp>
      <p:grpSp>
        <p:nvGrpSpPr>
          <p:cNvPr id="6" name="Groupe 5"/>
          <p:cNvGrpSpPr/>
          <p:nvPr/>
        </p:nvGrpSpPr>
        <p:grpSpPr>
          <a:xfrm>
            <a:off x="215153" y="1346384"/>
            <a:ext cx="5432613" cy="4110426"/>
            <a:chOff x="1385046" y="1991843"/>
            <a:chExt cx="5432613" cy="4110426"/>
          </a:xfrm>
        </p:grpSpPr>
        <p:pic>
          <p:nvPicPr>
            <p:cNvPr id="8" name="Image 7"/>
            <p:cNvPicPr>
              <a:picLocks noChangeAspect="1"/>
            </p:cNvPicPr>
            <p:nvPr/>
          </p:nvPicPr>
          <p:blipFill>
            <a:blip r:embed="rId3"/>
            <a:stretch>
              <a:fillRect/>
            </a:stretch>
          </p:blipFill>
          <p:spPr>
            <a:xfrm>
              <a:off x="1385046" y="1991843"/>
              <a:ext cx="5405105" cy="4110426"/>
            </a:xfrm>
            <a:prstGeom prst="rect">
              <a:avLst/>
            </a:prstGeom>
          </p:spPr>
        </p:pic>
        <p:sp>
          <p:nvSpPr>
            <p:cNvPr id="9" name="Rectangle 8"/>
            <p:cNvSpPr/>
            <p:nvPr/>
          </p:nvSpPr>
          <p:spPr>
            <a:xfrm>
              <a:off x="5997388" y="2312894"/>
              <a:ext cx="820271" cy="10488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Rectangle 1"/>
          <p:cNvSpPr/>
          <p:nvPr/>
        </p:nvSpPr>
        <p:spPr>
          <a:xfrm>
            <a:off x="5821295" y="1751337"/>
            <a:ext cx="6096000" cy="3831818"/>
          </a:xfrm>
          <a:prstGeom prst="rect">
            <a:avLst/>
          </a:prstGeom>
        </p:spPr>
        <p:txBody>
          <a:bodyPr>
            <a:spAutoFit/>
          </a:bodyPr>
          <a:lstStyle/>
          <a:p>
            <a:pPr marL="285750" indent="-285750">
              <a:lnSpc>
                <a:spcPct val="150000"/>
              </a:lnSpc>
              <a:buFont typeface="Wingdings" panose="05000000000000000000" pitchFamily="2" charset="2"/>
              <a:buChar char="Ø"/>
            </a:pPr>
            <a:r>
              <a:rPr lang="fr-FR" dirty="0" smtClean="0"/>
              <a:t>En moyenne, un français parcourt 5500 Km pour son travail chaque année</a:t>
            </a:r>
          </a:p>
          <a:p>
            <a:pPr marL="285750" indent="-285750">
              <a:lnSpc>
                <a:spcPct val="150000"/>
              </a:lnSpc>
              <a:buFont typeface="Wingdings" panose="05000000000000000000" pitchFamily="2" charset="2"/>
              <a:buChar char="Ø"/>
            </a:pPr>
            <a:r>
              <a:rPr lang="fr-FR" dirty="0" smtClean="0"/>
              <a:t>En moyenne 253 jours ouvrés en France </a:t>
            </a:r>
          </a:p>
          <a:p>
            <a:pPr marL="285750" indent="-285750">
              <a:lnSpc>
                <a:spcPct val="150000"/>
              </a:lnSpc>
              <a:buFont typeface="Wingdings" panose="05000000000000000000" pitchFamily="2" charset="2"/>
              <a:buChar char="Ø"/>
            </a:pPr>
            <a:r>
              <a:rPr lang="fr-FR" b="1" dirty="0" smtClean="0"/>
              <a:t>21 KM par jour en moyenne = 10Km aller, 10Km retour </a:t>
            </a:r>
          </a:p>
          <a:p>
            <a:pPr marL="285750" indent="-285750">
              <a:lnSpc>
                <a:spcPct val="150000"/>
              </a:lnSpc>
              <a:buFont typeface="Wingdings" panose="05000000000000000000" pitchFamily="2" charset="2"/>
              <a:buChar char="Ø"/>
            </a:pPr>
            <a:endParaRPr lang="fr-FR" dirty="0" smtClean="0"/>
          </a:p>
          <a:p>
            <a:pPr marL="285750" indent="-285750">
              <a:lnSpc>
                <a:spcPct val="150000"/>
              </a:lnSpc>
              <a:buFont typeface="Wingdings" panose="05000000000000000000" pitchFamily="2" charset="2"/>
              <a:buChar char="Ø"/>
            </a:pPr>
            <a:endParaRPr lang="fr-FR" dirty="0"/>
          </a:p>
          <a:p>
            <a:pPr marL="285750" indent="-285750">
              <a:lnSpc>
                <a:spcPct val="150000"/>
              </a:lnSpc>
              <a:buFont typeface="Wingdings" panose="05000000000000000000" pitchFamily="2" charset="2"/>
              <a:buChar char="Ø"/>
            </a:pPr>
            <a:r>
              <a:rPr lang="fr-FR" dirty="0" smtClean="0"/>
              <a:t>En grande majorité, ces déplacements peuvent être faits par du vélo (classique ou électrique) ou des transports en commun</a:t>
            </a:r>
          </a:p>
        </p:txBody>
      </p:sp>
    </p:spTree>
    <p:extLst>
      <p:ext uri="{BB962C8B-B14F-4D97-AF65-F5344CB8AC3E}">
        <p14:creationId xmlns:p14="http://schemas.microsoft.com/office/powerpoint/2010/main" val="13724322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La décroissance : contre la croissance économique actuelle</a:t>
            </a:r>
            <a:endParaRPr lang="fr-FR" sz="2400" b="1" dirty="0">
              <a:latin typeface="Baskerville Old Face" panose="02020602080505020303" pitchFamily="18" charset="0"/>
            </a:endParaRPr>
          </a:p>
        </p:txBody>
      </p:sp>
      <p:sp>
        <p:nvSpPr>
          <p:cNvPr id="7" name="ZoneTexte 6"/>
          <p:cNvSpPr txBox="1"/>
          <p:nvPr/>
        </p:nvSpPr>
        <p:spPr>
          <a:xfrm>
            <a:off x="4020687" y="6197079"/>
            <a:ext cx="5666238" cy="307777"/>
          </a:xfrm>
          <a:prstGeom prst="rect">
            <a:avLst/>
          </a:prstGeom>
          <a:noFill/>
        </p:spPr>
        <p:txBody>
          <a:bodyPr wrap="square" rtlCol="0">
            <a:spAutoFit/>
          </a:bodyPr>
          <a:lstStyle/>
          <a:p>
            <a:pPr algn="ctr"/>
            <a:r>
              <a:rPr lang="fr-FR" sz="1400" b="1" i="1" dirty="0" err="1" smtClean="0">
                <a:solidFill>
                  <a:schemeClr val="bg1">
                    <a:lumMod val="50000"/>
                  </a:schemeClr>
                </a:solidFill>
              </a:rPr>
              <a:t>Political</a:t>
            </a:r>
            <a:r>
              <a:rPr lang="fr-FR" sz="1400" b="1" i="1" dirty="0" smtClean="0">
                <a:solidFill>
                  <a:schemeClr val="bg1">
                    <a:lumMod val="50000"/>
                  </a:schemeClr>
                </a:solidFill>
              </a:rPr>
              <a:t> </a:t>
            </a:r>
            <a:r>
              <a:rPr lang="fr-FR" sz="1400" b="1" i="1" dirty="0" err="1" smtClean="0">
                <a:solidFill>
                  <a:schemeClr val="bg1">
                    <a:lumMod val="50000"/>
                  </a:schemeClr>
                </a:solidFill>
              </a:rPr>
              <a:t>economy</a:t>
            </a:r>
            <a:r>
              <a:rPr lang="fr-FR" sz="1400" b="1" i="1" dirty="0" smtClean="0">
                <a:solidFill>
                  <a:schemeClr val="bg1">
                    <a:lumMod val="50000"/>
                  </a:schemeClr>
                </a:solidFill>
              </a:rPr>
              <a:t> of </a:t>
            </a:r>
            <a:r>
              <a:rPr lang="fr-FR" sz="1400" b="1" i="1" dirty="0" err="1" smtClean="0">
                <a:solidFill>
                  <a:schemeClr val="bg1">
                    <a:lumMod val="50000"/>
                  </a:schemeClr>
                </a:solidFill>
              </a:rPr>
              <a:t>degrowth</a:t>
            </a:r>
            <a:r>
              <a:rPr lang="fr-FR" sz="1400" b="1" i="1" dirty="0" smtClean="0">
                <a:solidFill>
                  <a:schemeClr val="bg1">
                    <a:lumMod val="50000"/>
                  </a:schemeClr>
                </a:solidFill>
              </a:rPr>
              <a:t> 2019 Chapitre 2,3,4</a:t>
            </a:r>
            <a:endParaRPr lang="en-GB" sz="1400" b="1" i="1" dirty="0">
              <a:solidFill>
                <a:schemeClr val="bg1">
                  <a:lumMod val="50000"/>
                </a:schemeClr>
              </a:solidFill>
            </a:endParaRPr>
          </a:p>
        </p:txBody>
      </p:sp>
      <p:sp>
        <p:nvSpPr>
          <p:cNvPr id="2" name="ZoneTexte 1"/>
          <p:cNvSpPr txBox="1"/>
          <p:nvPr/>
        </p:nvSpPr>
        <p:spPr>
          <a:xfrm>
            <a:off x="95250" y="4476750"/>
            <a:ext cx="1876425" cy="707886"/>
          </a:xfrm>
          <a:prstGeom prst="rect">
            <a:avLst/>
          </a:prstGeom>
          <a:noFill/>
        </p:spPr>
        <p:txBody>
          <a:bodyPr wrap="square" rtlCol="0">
            <a:spAutoFit/>
          </a:bodyPr>
          <a:lstStyle/>
          <a:p>
            <a:pPr algn="ctr"/>
            <a:r>
              <a:rPr lang="fr-FR" sz="2000"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Limites Politiques</a:t>
            </a:r>
            <a:endParaRPr lang="en-GB" sz="2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à coins arrondis 9"/>
          <p:cNvSpPr/>
          <p:nvPr/>
        </p:nvSpPr>
        <p:spPr>
          <a:xfrm>
            <a:off x="2762250" y="800100"/>
            <a:ext cx="8848725" cy="1095375"/>
          </a:xfrm>
          <a:prstGeom prst="roundRect">
            <a:avLst/>
          </a:prstGeom>
          <a:solidFill>
            <a:schemeClr val="accent1">
              <a:lumMod val="60000"/>
              <a:lumOff val="40000"/>
              <a:alpha val="5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La croissance économique ne permet pas de garantir systématiquement l’emploi, la qualité de vie ou de réduire la pauvreté</a:t>
            </a:r>
            <a:endParaRPr lang="en-GB" sz="2400" b="1"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4" name="Image 3"/>
          <p:cNvPicPr>
            <a:picLocks noChangeAspect="1"/>
          </p:cNvPicPr>
          <p:nvPr/>
        </p:nvPicPr>
        <p:blipFill>
          <a:blip r:embed="rId2"/>
          <a:stretch>
            <a:fillRect/>
          </a:stretch>
        </p:blipFill>
        <p:spPr>
          <a:xfrm>
            <a:off x="171450" y="2856450"/>
            <a:ext cx="1809750" cy="1410750"/>
          </a:xfrm>
          <a:prstGeom prst="rect">
            <a:avLst/>
          </a:prstGeom>
        </p:spPr>
      </p:pic>
      <p:sp>
        <p:nvSpPr>
          <p:cNvPr id="9" name="Rectangle 8"/>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V. Vers quel modèle de société  ?</a:t>
            </a:r>
            <a:endParaRPr lang="fr-FR" sz="2000"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53864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lèche droite 11"/>
          <p:cNvSpPr/>
          <p:nvPr/>
        </p:nvSpPr>
        <p:spPr>
          <a:xfrm>
            <a:off x="4222376" y="4289612"/>
            <a:ext cx="1479177" cy="605117"/>
          </a:xfrm>
          <a:prstGeom prst="right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Image 3"/>
          <p:cNvPicPr>
            <a:picLocks noChangeAspect="1"/>
          </p:cNvPicPr>
          <p:nvPr/>
        </p:nvPicPr>
        <p:blipFill>
          <a:blip r:embed="rId2">
            <a:clrChange>
              <a:clrFrom>
                <a:srgbClr val="F9FFF3"/>
              </a:clrFrom>
              <a:clrTo>
                <a:srgbClr val="F9FFF3">
                  <a:alpha val="0"/>
                </a:srgbClr>
              </a:clrTo>
            </a:clrChange>
          </a:blip>
          <a:stretch>
            <a:fillRect/>
          </a:stretch>
        </p:blipFill>
        <p:spPr>
          <a:xfrm>
            <a:off x="239091" y="2528047"/>
            <a:ext cx="4290768" cy="4329953"/>
          </a:xfrm>
          <a:prstGeom prst="rect">
            <a:avLst/>
          </a:prstGeom>
        </p:spPr>
      </p:pic>
      <p:pic>
        <p:nvPicPr>
          <p:cNvPr id="8" name="Image 7"/>
          <p:cNvPicPr>
            <a:picLocks noChangeAspect="1"/>
          </p:cNvPicPr>
          <p:nvPr/>
        </p:nvPicPr>
        <p:blipFill>
          <a:blip r:embed="rId3"/>
          <a:stretch>
            <a:fillRect/>
          </a:stretch>
        </p:blipFill>
        <p:spPr>
          <a:xfrm>
            <a:off x="312477" y="682339"/>
            <a:ext cx="2538299" cy="1702272"/>
          </a:xfrm>
          <a:prstGeom prst="rect">
            <a:avLst/>
          </a:prstGeom>
          <a:ln>
            <a:noFill/>
          </a:ln>
          <a:effectLst>
            <a:softEdge rad="112500"/>
          </a:effectLst>
        </p:spPr>
      </p:pic>
      <p:pic>
        <p:nvPicPr>
          <p:cNvPr id="9" name="Image 8"/>
          <p:cNvPicPr>
            <a:picLocks noChangeAspect="1"/>
          </p:cNvPicPr>
          <p:nvPr/>
        </p:nvPicPr>
        <p:blipFill rotWithShape="1">
          <a:blip r:embed="rId4"/>
          <a:srcRect t="3272" b="1"/>
          <a:stretch/>
        </p:blipFill>
        <p:spPr>
          <a:xfrm>
            <a:off x="7444142" y="645458"/>
            <a:ext cx="1541193" cy="1408211"/>
          </a:xfrm>
          <a:prstGeom prst="rect">
            <a:avLst/>
          </a:prstGeom>
        </p:spPr>
      </p:pic>
      <p:sp>
        <p:nvSpPr>
          <p:cNvPr id="10" name="ZoneTexte 9"/>
          <p:cNvSpPr txBox="1"/>
          <p:nvPr/>
        </p:nvSpPr>
        <p:spPr>
          <a:xfrm>
            <a:off x="2487706" y="1290917"/>
            <a:ext cx="5042647" cy="369332"/>
          </a:xfrm>
          <a:prstGeom prst="rect">
            <a:avLst/>
          </a:prstGeom>
          <a:noFill/>
        </p:spPr>
        <p:txBody>
          <a:bodyPr wrap="square" rtlCol="0">
            <a:spAutoFit/>
          </a:bodyPr>
          <a:lstStyle/>
          <a:p>
            <a:pPr algn="ctr"/>
            <a:r>
              <a:rPr lang="fr-FR" b="1" dirty="0" smtClean="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Déconstruire le mythe de l’avion</a:t>
            </a:r>
            <a:endParaRPr lang="en-GB" b="1" dirty="0">
              <a:latin typeface="Tahoma" panose="020B0604030504040204" pitchFamily="34" charset="0"/>
              <a:ea typeface="Tahoma" panose="020B0604030504040204" pitchFamily="34" charset="0"/>
              <a:cs typeface="Tahoma" panose="020B0604030504040204" pitchFamily="34" charset="0"/>
            </a:endParaRPr>
          </a:p>
        </p:txBody>
      </p:sp>
      <p:sp>
        <p:nvSpPr>
          <p:cNvPr id="11" name="Rectangle 10"/>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Déplacements</a:t>
            </a:r>
            <a:endParaRPr lang="fr-FR" sz="2400" b="1" dirty="0">
              <a:latin typeface="Baskerville Old Face" panose="02020602080505020303" pitchFamily="18" charset="0"/>
            </a:endParaRPr>
          </a:p>
        </p:txBody>
      </p:sp>
      <p:sp>
        <p:nvSpPr>
          <p:cNvPr id="13" name="Rectangle 12"/>
          <p:cNvSpPr/>
          <p:nvPr/>
        </p:nvSpPr>
        <p:spPr>
          <a:xfrm>
            <a:off x="5634318" y="3760711"/>
            <a:ext cx="6651811" cy="1754326"/>
          </a:xfrm>
          <a:prstGeom prst="rect">
            <a:avLst/>
          </a:prstGeom>
        </p:spPr>
        <p:txBody>
          <a:bodyPr wrap="square">
            <a:spAutoFit/>
          </a:bodyPr>
          <a:lstStyle/>
          <a:p>
            <a:pPr marL="285750" indent="-285750">
              <a:lnSpc>
                <a:spcPct val="150000"/>
              </a:lnSpc>
              <a:buFont typeface="Wingdings" panose="05000000000000000000" pitchFamily="2" charset="2"/>
              <a:buChar char="Ø"/>
            </a:pPr>
            <a:r>
              <a:rPr lang="fr-FR" dirty="0" smtClean="0"/>
              <a:t>Les vols nationaux peuvent être remplacés par des voyages en train</a:t>
            </a:r>
          </a:p>
          <a:p>
            <a:pPr marL="285750" indent="-285750">
              <a:lnSpc>
                <a:spcPct val="150000"/>
              </a:lnSpc>
              <a:buFont typeface="Wingdings" panose="05000000000000000000" pitchFamily="2" charset="2"/>
              <a:buChar char="Ø"/>
            </a:pPr>
            <a:endParaRPr lang="fr-FR" dirty="0"/>
          </a:p>
          <a:p>
            <a:pPr marL="285750" indent="-285750">
              <a:lnSpc>
                <a:spcPct val="150000"/>
              </a:lnSpc>
              <a:buFont typeface="Wingdings" panose="05000000000000000000" pitchFamily="2" charset="2"/>
              <a:buChar char="Ø"/>
            </a:pPr>
            <a:r>
              <a:rPr lang="fr-FR" dirty="0" smtClean="0"/>
              <a:t>Les vols internationaux nous font exploser notre budget carbone </a:t>
            </a:r>
            <a:endParaRPr lang="fr-FR" dirty="0"/>
          </a:p>
        </p:txBody>
      </p:sp>
      <p:sp>
        <p:nvSpPr>
          <p:cNvPr id="14" name="Rectangle 13"/>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15" name="Rectangle 14"/>
          <p:cNvSpPr/>
          <p:nvPr/>
        </p:nvSpPr>
        <p:spPr>
          <a:xfrm>
            <a:off x="0" y="6396335"/>
            <a:ext cx="7772400" cy="507831"/>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VI. Que faire à son échelle</a:t>
            </a:r>
            <a:endPar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8031823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3390899" y="2133104"/>
            <a:ext cx="5697105" cy="4286746"/>
          </a:xfrm>
          <a:prstGeom prst="rect">
            <a:avLst/>
          </a:prstGeom>
        </p:spPr>
      </p:pic>
      <p:pic>
        <p:nvPicPr>
          <p:cNvPr id="5" name="Image 4"/>
          <p:cNvPicPr>
            <a:picLocks noChangeAspect="1"/>
          </p:cNvPicPr>
          <p:nvPr/>
        </p:nvPicPr>
        <p:blipFill>
          <a:blip r:embed="rId3"/>
          <a:stretch>
            <a:fillRect/>
          </a:stretch>
        </p:blipFill>
        <p:spPr>
          <a:xfrm>
            <a:off x="312477" y="682339"/>
            <a:ext cx="2538299" cy="1702272"/>
          </a:xfrm>
          <a:prstGeom prst="rect">
            <a:avLst/>
          </a:prstGeom>
          <a:ln>
            <a:noFill/>
          </a:ln>
          <a:effectLst>
            <a:softEdge rad="112500"/>
          </a:effectLst>
        </p:spPr>
      </p:pic>
      <p:pic>
        <p:nvPicPr>
          <p:cNvPr id="6" name="Image 5"/>
          <p:cNvPicPr>
            <a:picLocks noChangeAspect="1"/>
          </p:cNvPicPr>
          <p:nvPr/>
        </p:nvPicPr>
        <p:blipFill rotWithShape="1">
          <a:blip r:embed="rId4"/>
          <a:srcRect t="3272" b="1"/>
          <a:stretch/>
        </p:blipFill>
        <p:spPr>
          <a:xfrm>
            <a:off x="7444142" y="645458"/>
            <a:ext cx="1541193" cy="1408211"/>
          </a:xfrm>
          <a:prstGeom prst="rect">
            <a:avLst/>
          </a:prstGeom>
        </p:spPr>
      </p:pic>
      <p:sp>
        <p:nvSpPr>
          <p:cNvPr id="7" name="ZoneTexte 6"/>
          <p:cNvSpPr txBox="1"/>
          <p:nvPr/>
        </p:nvSpPr>
        <p:spPr>
          <a:xfrm>
            <a:off x="2487706" y="1290917"/>
            <a:ext cx="5042647" cy="369332"/>
          </a:xfrm>
          <a:prstGeom prst="rect">
            <a:avLst/>
          </a:prstGeom>
          <a:noFill/>
        </p:spPr>
        <p:txBody>
          <a:bodyPr wrap="square" rtlCol="0">
            <a:spAutoFit/>
          </a:bodyPr>
          <a:lstStyle/>
          <a:p>
            <a:pPr algn="ctr"/>
            <a:r>
              <a:rPr lang="fr-FR" b="1" dirty="0" smtClean="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Déconstruire le mythe de l’avion</a:t>
            </a:r>
            <a:endParaRPr lang="en-GB" b="1"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Déplacements</a:t>
            </a:r>
            <a:endParaRPr lang="fr-FR" sz="2400" b="1" dirty="0">
              <a:latin typeface="Baskerville Old Face" panose="02020602080505020303" pitchFamily="18" charset="0"/>
            </a:endParaRPr>
          </a:p>
        </p:txBody>
      </p:sp>
      <p:sp>
        <p:nvSpPr>
          <p:cNvPr id="9" name="Rectangle 8"/>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10" name="Rectangle 9"/>
          <p:cNvSpPr/>
          <p:nvPr/>
        </p:nvSpPr>
        <p:spPr>
          <a:xfrm>
            <a:off x="0" y="6396335"/>
            <a:ext cx="7772400" cy="507831"/>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VI. Que faire à son échelle</a:t>
            </a:r>
            <a:endPar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9413824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5" name="Rectangle 4"/>
          <p:cNvSpPr/>
          <p:nvPr/>
        </p:nvSpPr>
        <p:spPr>
          <a:xfrm>
            <a:off x="0" y="6396335"/>
            <a:ext cx="7772400" cy="507831"/>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VI. Que faire à son échelle</a:t>
            </a:r>
            <a:endPar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Déplacements</a:t>
            </a:r>
            <a:endParaRPr lang="fr-FR" sz="2400" b="1" dirty="0">
              <a:latin typeface="Baskerville Old Face" panose="02020602080505020303" pitchFamily="18" charset="0"/>
            </a:endParaRPr>
          </a:p>
        </p:txBody>
      </p:sp>
      <p:pic>
        <p:nvPicPr>
          <p:cNvPr id="10" name="Image 9"/>
          <p:cNvPicPr>
            <a:picLocks noChangeAspect="1"/>
          </p:cNvPicPr>
          <p:nvPr/>
        </p:nvPicPr>
        <p:blipFill>
          <a:blip r:embed="rId3"/>
          <a:stretch>
            <a:fillRect/>
          </a:stretch>
        </p:blipFill>
        <p:spPr>
          <a:xfrm>
            <a:off x="312477" y="682339"/>
            <a:ext cx="2538299" cy="1702272"/>
          </a:xfrm>
          <a:prstGeom prst="rect">
            <a:avLst/>
          </a:prstGeom>
          <a:ln>
            <a:noFill/>
          </a:ln>
          <a:effectLst>
            <a:softEdge rad="112500"/>
          </a:effectLst>
        </p:spPr>
      </p:pic>
      <p:pic>
        <p:nvPicPr>
          <p:cNvPr id="3" name="Image 2"/>
          <p:cNvPicPr>
            <a:picLocks noChangeAspect="1"/>
          </p:cNvPicPr>
          <p:nvPr/>
        </p:nvPicPr>
        <p:blipFill rotWithShape="1">
          <a:blip r:embed="rId4"/>
          <a:srcRect t="3272" b="1"/>
          <a:stretch/>
        </p:blipFill>
        <p:spPr>
          <a:xfrm>
            <a:off x="7444142" y="645458"/>
            <a:ext cx="1541193" cy="1408211"/>
          </a:xfrm>
          <a:prstGeom prst="rect">
            <a:avLst/>
          </a:prstGeom>
        </p:spPr>
      </p:pic>
      <p:sp>
        <p:nvSpPr>
          <p:cNvPr id="11" name="ZoneTexte 10"/>
          <p:cNvSpPr txBox="1"/>
          <p:nvPr/>
        </p:nvSpPr>
        <p:spPr>
          <a:xfrm>
            <a:off x="2487706" y="1290917"/>
            <a:ext cx="5042647" cy="369332"/>
          </a:xfrm>
          <a:prstGeom prst="rect">
            <a:avLst/>
          </a:prstGeom>
          <a:noFill/>
        </p:spPr>
        <p:txBody>
          <a:bodyPr wrap="square" rtlCol="0">
            <a:spAutoFit/>
          </a:bodyPr>
          <a:lstStyle/>
          <a:p>
            <a:pPr algn="ctr"/>
            <a:r>
              <a:rPr lang="fr-FR" b="1" dirty="0" smtClean="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Déconstruire le mythe de l’avion</a:t>
            </a:r>
            <a:endParaRPr lang="en-GB" b="1" dirty="0">
              <a:latin typeface="Tahoma" panose="020B0604030504040204" pitchFamily="34" charset="0"/>
              <a:ea typeface="Tahoma" panose="020B0604030504040204" pitchFamily="34" charset="0"/>
              <a:cs typeface="Tahoma" panose="020B0604030504040204" pitchFamily="34" charset="0"/>
            </a:endParaRPr>
          </a:p>
        </p:txBody>
      </p:sp>
      <p:sp>
        <p:nvSpPr>
          <p:cNvPr id="13" name="Rectangle 12"/>
          <p:cNvSpPr/>
          <p:nvPr/>
        </p:nvSpPr>
        <p:spPr>
          <a:xfrm>
            <a:off x="5540189" y="2913546"/>
            <a:ext cx="6651811" cy="866904"/>
          </a:xfrm>
          <a:prstGeom prst="rect">
            <a:avLst/>
          </a:prstGeom>
        </p:spPr>
        <p:txBody>
          <a:bodyPr wrap="square">
            <a:spAutoFit/>
          </a:bodyPr>
          <a:lstStyle/>
          <a:p>
            <a:pPr marL="285750" indent="-285750">
              <a:lnSpc>
                <a:spcPct val="150000"/>
              </a:lnSpc>
              <a:buFont typeface="Wingdings" panose="05000000000000000000" pitchFamily="2" charset="2"/>
              <a:buChar char="Ø"/>
            </a:pPr>
            <a:r>
              <a:rPr lang="fr-FR" dirty="0" smtClean="0">
                <a:latin typeface="Tahoma" panose="020B0604030504040204" pitchFamily="34" charset="0"/>
                <a:ea typeface="Tahoma" panose="020B0604030504040204" pitchFamily="34" charset="0"/>
                <a:cs typeface="Tahoma" panose="020B0604030504040204" pitchFamily="34" charset="0"/>
              </a:rPr>
              <a:t>L’avion reste toujours une injustice sociale ! Un plaisir pour les uns aux détriments des autres </a:t>
            </a:r>
            <a:endParaRPr lang="fr-FR" dirty="0">
              <a:latin typeface="Tahoma" panose="020B0604030504040204" pitchFamily="34" charset="0"/>
              <a:ea typeface="Tahoma" panose="020B0604030504040204" pitchFamily="34" charset="0"/>
              <a:cs typeface="Tahoma" panose="020B0604030504040204" pitchFamily="34" charset="0"/>
            </a:endParaRPr>
          </a:p>
        </p:txBody>
      </p:sp>
      <p:pic>
        <p:nvPicPr>
          <p:cNvPr id="14" name="Image 13"/>
          <p:cNvPicPr>
            <a:picLocks noChangeAspect="1"/>
          </p:cNvPicPr>
          <p:nvPr/>
        </p:nvPicPr>
        <p:blipFill>
          <a:blip r:embed="rId5"/>
          <a:stretch>
            <a:fillRect/>
          </a:stretch>
        </p:blipFill>
        <p:spPr>
          <a:xfrm>
            <a:off x="0" y="2596688"/>
            <a:ext cx="5423709" cy="3427593"/>
          </a:xfrm>
          <a:prstGeom prst="rect">
            <a:avLst/>
          </a:prstGeom>
        </p:spPr>
      </p:pic>
      <p:sp>
        <p:nvSpPr>
          <p:cNvPr id="15" name="ZoneTexte 14"/>
          <p:cNvSpPr txBox="1"/>
          <p:nvPr/>
        </p:nvSpPr>
        <p:spPr>
          <a:xfrm>
            <a:off x="174812" y="6104965"/>
            <a:ext cx="2702859" cy="369332"/>
          </a:xfrm>
          <a:prstGeom prst="rect">
            <a:avLst/>
          </a:prstGeom>
          <a:noFill/>
        </p:spPr>
        <p:txBody>
          <a:bodyPr wrap="square" rtlCol="0">
            <a:spAutoFit/>
          </a:bodyPr>
          <a:lstStyle/>
          <a:p>
            <a:r>
              <a:rPr lang="fr-FR" dirty="0" err="1" smtClean="0">
                <a:solidFill>
                  <a:schemeClr val="accent6">
                    <a:lumMod val="50000"/>
                  </a:schemeClr>
                </a:solidFill>
              </a:rPr>
              <a:t>Ivanova</a:t>
            </a:r>
            <a:r>
              <a:rPr lang="fr-FR" dirty="0" smtClean="0">
                <a:solidFill>
                  <a:schemeClr val="accent6">
                    <a:lumMod val="50000"/>
                  </a:schemeClr>
                </a:solidFill>
              </a:rPr>
              <a:t> et al., 2020</a:t>
            </a:r>
            <a:endParaRPr lang="en-GB" dirty="0">
              <a:solidFill>
                <a:schemeClr val="accent6">
                  <a:lumMod val="50000"/>
                </a:schemeClr>
              </a:solidFill>
            </a:endParaRPr>
          </a:p>
        </p:txBody>
      </p:sp>
      <p:sp>
        <p:nvSpPr>
          <p:cNvPr id="16" name="Rectangle 15"/>
          <p:cNvSpPr/>
          <p:nvPr/>
        </p:nvSpPr>
        <p:spPr>
          <a:xfrm>
            <a:off x="5638800" y="4074475"/>
            <a:ext cx="6651811" cy="2539157"/>
          </a:xfrm>
          <a:prstGeom prst="rect">
            <a:avLst/>
          </a:prstGeom>
        </p:spPr>
        <p:txBody>
          <a:bodyPr wrap="square">
            <a:spAutoFit/>
          </a:bodyPr>
          <a:lstStyle/>
          <a:p>
            <a:pPr marL="285750" indent="-285750">
              <a:lnSpc>
                <a:spcPct val="150000"/>
              </a:lnSpc>
              <a:buFont typeface="Wingdings" panose="05000000000000000000" pitchFamily="2" charset="2"/>
              <a:buChar char="Ø"/>
            </a:pPr>
            <a:r>
              <a:rPr lang="fr-FR" dirty="0" smtClean="0">
                <a:latin typeface="Tahoma" panose="020B0604030504040204" pitchFamily="34" charset="0"/>
                <a:ea typeface="Tahoma" panose="020B0604030504040204" pitchFamily="34" charset="0"/>
                <a:cs typeface="Tahoma" panose="020B0604030504040204" pitchFamily="34" charset="0"/>
              </a:rPr>
              <a:t>20 % des Français n’ont jamais pris l’avion </a:t>
            </a:r>
            <a:r>
              <a:rPr lang="fr-FR" sz="1600"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(Ministère de la transition écologique)</a:t>
            </a:r>
          </a:p>
          <a:p>
            <a:pPr marL="285750" indent="-285750">
              <a:lnSpc>
                <a:spcPct val="150000"/>
              </a:lnSpc>
              <a:buFont typeface="Wingdings" panose="05000000000000000000" pitchFamily="2" charset="2"/>
              <a:buChar char="Ø"/>
            </a:pPr>
            <a:endParaRPr lang="fr-FR" sz="16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marL="285750" indent="-285750">
              <a:lnSpc>
                <a:spcPct val="150000"/>
              </a:lnSpc>
              <a:buFont typeface="Wingdings" panose="05000000000000000000" pitchFamily="2" charset="2"/>
              <a:buChar char="Ø"/>
            </a:pPr>
            <a:r>
              <a:rPr lang="fr-FR" dirty="0" smtClean="0">
                <a:latin typeface="Tahoma" panose="020B0604030504040204" pitchFamily="34" charset="0"/>
                <a:ea typeface="Tahoma" panose="020B0604030504040204" pitchFamily="34" charset="0"/>
                <a:cs typeface="Tahoma" panose="020B0604030504040204" pitchFamily="34" charset="0"/>
              </a:rPr>
              <a:t>Au niveau mondial c’est environ 80 % des individus qui n’ont jamais pris l’avion</a:t>
            </a:r>
          </a:p>
          <a:p>
            <a:pPr>
              <a:lnSpc>
                <a:spcPct val="150000"/>
              </a:lnSpc>
            </a:pPr>
            <a:endParaRPr lang="fr-FR" sz="20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4275016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5" name="Rectangle 4"/>
          <p:cNvSpPr/>
          <p:nvPr/>
        </p:nvSpPr>
        <p:spPr>
          <a:xfrm>
            <a:off x="0" y="6396335"/>
            <a:ext cx="7772400" cy="507831"/>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VI. Que faire à son échelle</a:t>
            </a:r>
            <a:endPar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Déplacements</a:t>
            </a:r>
            <a:endParaRPr lang="fr-FR" sz="2400" b="1" dirty="0">
              <a:latin typeface="Baskerville Old Face" panose="02020602080505020303" pitchFamily="18" charset="0"/>
            </a:endParaRPr>
          </a:p>
        </p:txBody>
      </p:sp>
      <p:pic>
        <p:nvPicPr>
          <p:cNvPr id="10" name="Image 9"/>
          <p:cNvPicPr>
            <a:picLocks noChangeAspect="1"/>
          </p:cNvPicPr>
          <p:nvPr/>
        </p:nvPicPr>
        <p:blipFill>
          <a:blip r:embed="rId3"/>
          <a:stretch>
            <a:fillRect/>
          </a:stretch>
        </p:blipFill>
        <p:spPr>
          <a:xfrm>
            <a:off x="312477" y="682339"/>
            <a:ext cx="2538299" cy="1702272"/>
          </a:xfrm>
          <a:prstGeom prst="rect">
            <a:avLst/>
          </a:prstGeom>
          <a:ln>
            <a:noFill/>
          </a:ln>
          <a:effectLst>
            <a:softEdge rad="112500"/>
          </a:effectLst>
        </p:spPr>
      </p:pic>
      <p:pic>
        <p:nvPicPr>
          <p:cNvPr id="3" name="Image 2"/>
          <p:cNvPicPr>
            <a:picLocks noChangeAspect="1"/>
          </p:cNvPicPr>
          <p:nvPr/>
        </p:nvPicPr>
        <p:blipFill rotWithShape="1">
          <a:blip r:embed="rId4"/>
          <a:srcRect t="3272" b="1"/>
          <a:stretch/>
        </p:blipFill>
        <p:spPr>
          <a:xfrm>
            <a:off x="7444142" y="645458"/>
            <a:ext cx="1541193" cy="1408211"/>
          </a:xfrm>
          <a:prstGeom prst="rect">
            <a:avLst/>
          </a:prstGeom>
        </p:spPr>
      </p:pic>
      <p:sp>
        <p:nvSpPr>
          <p:cNvPr id="11" name="ZoneTexte 10"/>
          <p:cNvSpPr txBox="1"/>
          <p:nvPr/>
        </p:nvSpPr>
        <p:spPr>
          <a:xfrm>
            <a:off x="2487706" y="1290917"/>
            <a:ext cx="5042647" cy="369332"/>
          </a:xfrm>
          <a:prstGeom prst="rect">
            <a:avLst/>
          </a:prstGeom>
          <a:noFill/>
        </p:spPr>
        <p:txBody>
          <a:bodyPr wrap="square" rtlCol="0">
            <a:spAutoFit/>
          </a:bodyPr>
          <a:lstStyle/>
          <a:p>
            <a:pPr algn="ctr"/>
            <a:r>
              <a:rPr lang="fr-FR" b="1" dirty="0" smtClean="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Déconstruire le mythe de l’avion</a:t>
            </a:r>
            <a:endParaRPr lang="en-GB" b="1" dirty="0">
              <a:latin typeface="Tahoma" panose="020B0604030504040204" pitchFamily="34" charset="0"/>
              <a:ea typeface="Tahoma" panose="020B0604030504040204" pitchFamily="34" charset="0"/>
              <a:cs typeface="Tahoma" panose="020B0604030504040204" pitchFamily="34" charset="0"/>
            </a:endParaRPr>
          </a:p>
        </p:txBody>
      </p:sp>
      <p:pic>
        <p:nvPicPr>
          <p:cNvPr id="12" name="Image 11"/>
          <p:cNvPicPr>
            <a:picLocks noChangeAspect="1"/>
          </p:cNvPicPr>
          <p:nvPr/>
        </p:nvPicPr>
        <p:blipFill>
          <a:blip r:embed="rId5">
            <a:clrChange>
              <a:clrFrom>
                <a:srgbClr val="F1F3F2"/>
              </a:clrFrom>
              <a:clrTo>
                <a:srgbClr val="F1F3F2">
                  <a:alpha val="0"/>
                </a:srgbClr>
              </a:clrTo>
            </a:clrChange>
          </a:blip>
          <a:stretch>
            <a:fillRect/>
          </a:stretch>
        </p:blipFill>
        <p:spPr>
          <a:xfrm>
            <a:off x="105277" y="3433673"/>
            <a:ext cx="1106186" cy="1259350"/>
          </a:xfrm>
          <a:prstGeom prst="rect">
            <a:avLst/>
          </a:prstGeom>
        </p:spPr>
      </p:pic>
      <p:sp>
        <p:nvSpPr>
          <p:cNvPr id="17" name="Rectangle 16"/>
          <p:cNvSpPr/>
          <p:nvPr/>
        </p:nvSpPr>
        <p:spPr>
          <a:xfrm>
            <a:off x="1331260" y="3370745"/>
            <a:ext cx="9816352" cy="2337884"/>
          </a:xfrm>
          <a:prstGeom prst="rect">
            <a:avLst/>
          </a:prstGeom>
        </p:spPr>
        <p:txBody>
          <a:bodyPr wrap="square">
            <a:spAutoFit/>
          </a:bodyPr>
          <a:lstStyle/>
          <a:p>
            <a:pPr marL="285750" indent="-285750">
              <a:lnSpc>
                <a:spcPct val="150000"/>
              </a:lnSpc>
              <a:buFont typeface="Wingdings" panose="05000000000000000000" pitchFamily="2" charset="2"/>
              <a:buChar char="Ø"/>
            </a:pPr>
            <a:r>
              <a:rPr lang="fr-FR" sz="2000" dirty="0" smtClean="0">
                <a:latin typeface="Tahoma" panose="020B0604030504040204" pitchFamily="34" charset="0"/>
                <a:ea typeface="Tahoma" panose="020B0604030504040204" pitchFamily="34" charset="0"/>
                <a:cs typeface="Tahoma" panose="020B0604030504040204" pitchFamily="34" charset="0"/>
              </a:rPr>
              <a:t>Avec la crise sanitaire on a pu modifier nos habitudes de déplacements et de vacances </a:t>
            </a:r>
          </a:p>
          <a:p>
            <a:pPr marL="285750" indent="-285750">
              <a:lnSpc>
                <a:spcPct val="150000"/>
              </a:lnSpc>
              <a:buFont typeface="Wingdings" panose="05000000000000000000" pitchFamily="2" charset="2"/>
              <a:buChar char="Ø"/>
            </a:pPr>
            <a:endParaRPr lang="fr-FR" sz="2000" dirty="0">
              <a:latin typeface="Tahoma" panose="020B0604030504040204" pitchFamily="34" charset="0"/>
              <a:ea typeface="Tahoma" panose="020B0604030504040204" pitchFamily="34" charset="0"/>
              <a:cs typeface="Tahoma" panose="020B0604030504040204" pitchFamily="34" charset="0"/>
            </a:endParaRPr>
          </a:p>
          <a:p>
            <a:pPr marL="285750" indent="-285750">
              <a:lnSpc>
                <a:spcPct val="150000"/>
              </a:lnSpc>
              <a:buFont typeface="Wingdings" panose="05000000000000000000" pitchFamily="2" charset="2"/>
              <a:buChar char="Ø"/>
            </a:pPr>
            <a:r>
              <a:rPr lang="fr-FR" sz="2000" dirty="0" smtClean="0">
                <a:latin typeface="Tahoma" panose="020B0604030504040204" pitchFamily="34" charset="0"/>
                <a:ea typeface="Tahoma" panose="020B0604030504040204" pitchFamily="34" charset="0"/>
                <a:cs typeface="Tahoma" panose="020B0604030504040204" pitchFamily="34" charset="0"/>
              </a:rPr>
              <a:t>Profiter de nos pays, passer du temps en famille, chez des amis, découvrir </a:t>
            </a:r>
            <a:r>
              <a:rPr lang="fr-FR" sz="2000" dirty="0">
                <a:latin typeface="Tahoma" panose="020B0604030504040204" pitchFamily="34" charset="0"/>
                <a:ea typeface="Tahoma" panose="020B0604030504040204" pitchFamily="34" charset="0"/>
                <a:cs typeface="Tahoma" panose="020B0604030504040204" pitchFamily="34" charset="0"/>
              </a:rPr>
              <a:t>des </a:t>
            </a:r>
            <a:r>
              <a:rPr lang="fr-FR" sz="2000" dirty="0" smtClean="0">
                <a:latin typeface="Tahoma" panose="020B0604030504040204" pitchFamily="34" charset="0"/>
                <a:ea typeface="Tahoma" panose="020B0604030504040204" pitchFamily="34" charset="0"/>
                <a:cs typeface="Tahoma" panose="020B0604030504040204" pitchFamily="34" charset="0"/>
              </a:rPr>
              <a:t>territoires</a:t>
            </a:r>
            <a:endParaRPr lang="fr-FR"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1688193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5" name="Rectangle 4"/>
          <p:cNvSpPr/>
          <p:nvPr/>
        </p:nvSpPr>
        <p:spPr>
          <a:xfrm>
            <a:off x="0" y="6396335"/>
            <a:ext cx="7772400" cy="507831"/>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VI. Que faire à son échelle</a:t>
            </a:r>
            <a:endPar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Déplacements</a:t>
            </a:r>
            <a:endParaRPr lang="fr-FR" sz="2400" b="1" dirty="0">
              <a:latin typeface="Baskerville Old Face" panose="02020602080505020303" pitchFamily="18" charset="0"/>
            </a:endParaRPr>
          </a:p>
        </p:txBody>
      </p:sp>
      <p:sp>
        <p:nvSpPr>
          <p:cNvPr id="17" name="Rectangle 16"/>
          <p:cNvSpPr/>
          <p:nvPr/>
        </p:nvSpPr>
        <p:spPr>
          <a:xfrm>
            <a:off x="2265127" y="461566"/>
            <a:ext cx="9084191" cy="3162404"/>
          </a:xfrm>
          <a:prstGeom prst="rect">
            <a:avLst/>
          </a:prstGeom>
        </p:spPr>
        <p:txBody>
          <a:bodyPr wrap="square">
            <a:spAutoFit/>
          </a:bodyPr>
          <a:lstStyle/>
          <a:p>
            <a:pPr marL="285750" indent="-285750">
              <a:lnSpc>
                <a:spcPct val="150000"/>
              </a:lnSpc>
              <a:buFont typeface="Wingdings" panose="05000000000000000000" pitchFamily="2" charset="2"/>
              <a:buChar char="Ø"/>
            </a:pPr>
            <a:r>
              <a:rPr lang="fr-FR" sz="1900" dirty="0" smtClean="0"/>
              <a:t>Limiter (arrêter) ses déplacements en avion</a:t>
            </a:r>
          </a:p>
          <a:p>
            <a:pPr marL="285750" indent="-285750">
              <a:lnSpc>
                <a:spcPct val="150000"/>
              </a:lnSpc>
              <a:buFont typeface="Wingdings" panose="05000000000000000000" pitchFamily="2" charset="2"/>
              <a:buChar char="Ø"/>
            </a:pPr>
            <a:endParaRPr lang="fr-FR" sz="1900" dirty="0"/>
          </a:p>
          <a:p>
            <a:pPr marL="285750" indent="-285750">
              <a:lnSpc>
                <a:spcPct val="150000"/>
              </a:lnSpc>
              <a:buFont typeface="Wingdings" panose="05000000000000000000" pitchFamily="2" charset="2"/>
              <a:buChar char="Ø"/>
            </a:pPr>
            <a:r>
              <a:rPr lang="fr-FR" sz="1900" dirty="0" smtClean="0"/>
              <a:t>Voiture : limiter les déplacements, penser aux vélos, aux transports en commun ou à acheter une voiture électrique </a:t>
            </a:r>
          </a:p>
          <a:p>
            <a:pPr marL="285750" indent="-285750">
              <a:lnSpc>
                <a:spcPct val="150000"/>
              </a:lnSpc>
              <a:buFont typeface="Wingdings" panose="05000000000000000000" pitchFamily="2" charset="2"/>
              <a:buChar char="Ø"/>
            </a:pPr>
            <a:endParaRPr lang="fr-FR" sz="1900" dirty="0"/>
          </a:p>
          <a:p>
            <a:pPr marL="285750" indent="-285750">
              <a:lnSpc>
                <a:spcPct val="150000"/>
              </a:lnSpc>
              <a:buFont typeface="Wingdings" panose="05000000000000000000" pitchFamily="2" charset="2"/>
              <a:buChar char="Ø"/>
            </a:pPr>
            <a:r>
              <a:rPr lang="fr-FR" sz="1900" dirty="0" smtClean="0"/>
              <a:t>Modalité active (marche, vélo) : double avantage : réduit émissions GES et augmente le niveau d’activité physique</a:t>
            </a:r>
            <a:endParaRPr lang="fr-FR" sz="1900" dirty="0"/>
          </a:p>
        </p:txBody>
      </p:sp>
      <p:pic>
        <p:nvPicPr>
          <p:cNvPr id="2" name="Image 1"/>
          <p:cNvPicPr>
            <a:picLocks noChangeAspect="1"/>
          </p:cNvPicPr>
          <p:nvPr/>
        </p:nvPicPr>
        <p:blipFill>
          <a:blip r:embed="rId3"/>
          <a:stretch>
            <a:fillRect/>
          </a:stretch>
        </p:blipFill>
        <p:spPr>
          <a:xfrm>
            <a:off x="0" y="793236"/>
            <a:ext cx="2003612" cy="2074223"/>
          </a:xfrm>
          <a:prstGeom prst="rect">
            <a:avLst/>
          </a:prstGeom>
        </p:spPr>
      </p:pic>
      <p:pic>
        <p:nvPicPr>
          <p:cNvPr id="6" name="Image 5"/>
          <p:cNvPicPr>
            <a:picLocks noChangeAspect="1"/>
          </p:cNvPicPr>
          <p:nvPr/>
        </p:nvPicPr>
        <p:blipFill>
          <a:blip r:embed="rId4"/>
          <a:stretch>
            <a:fillRect/>
          </a:stretch>
        </p:blipFill>
        <p:spPr>
          <a:xfrm>
            <a:off x="5930153" y="3161986"/>
            <a:ext cx="4605618" cy="3214721"/>
          </a:xfrm>
          <a:prstGeom prst="rect">
            <a:avLst/>
          </a:prstGeom>
        </p:spPr>
      </p:pic>
    </p:spTree>
    <p:extLst>
      <p:ext uri="{BB962C8B-B14F-4D97-AF65-F5344CB8AC3E}">
        <p14:creationId xmlns:p14="http://schemas.microsoft.com/office/powerpoint/2010/main" val="231112559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5" name="Rectangle 4"/>
          <p:cNvSpPr/>
          <p:nvPr/>
        </p:nvSpPr>
        <p:spPr>
          <a:xfrm>
            <a:off x="0" y="6396335"/>
            <a:ext cx="7772400" cy="507831"/>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VI. Que faire à son échelle</a:t>
            </a:r>
            <a:endPar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Alimentation</a:t>
            </a:r>
            <a:endParaRPr lang="fr-FR" sz="2400" b="1" dirty="0">
              <a:latin typeface="Baskerville Old Face" panose="02020602080505020303" pitchFamily="18" charset="0"/>
            </a:endParaRPr>
          </a:p>
        </p:txBody>
      </p:sp>
      <p:pic>
        <p:nvPicPr>
          <p:cNvPr id="2" name="Image 1"/>
          <p:cNvPicPr>
            <a:picLocks noChangeAspect="1"/>
          </p:cNvPicPr>
          <p:nvPr/>
        </p:nvPicPr>
        <p:blipFill>
          <a:blip r:embed="rId2"/>
          <a:stretch>
            <a:fillRect/>
          </a:stretch>
        </p:blipFill>
        <p:spPr>
          <a:xfrm>
            <a:off x="180111" y="667430"/>
            <a:ext cx="6844144" cy="4329607"/>
          </a:xfrm>
          <a:prstGeom prst="rect">
            <a:avLst/>
          </a:prstGeom>
        </p:spPr>
      </p:pic>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0683" y="1704077"/>
            <a:ext cx="6804783" cy="4803376"/>
          </a:xfrm>
          <a:prstGeom prst="rect">
            <a:avLst/>
          </a:prstGeom>
        </p:spPr>
      </p:pic>
      <p:sp>
        <p:nvSpPr>
          <p:cNvPr id="12" name="Rectangle 11"/>
          <p:cNvSpPr/>
          <p:nvPr/>
        </p:nvSpPr>
        <p:spPr>
          <a:xfrm>
            <a:off x="6969275" y="3774726"/>
            <a:ext cx="4731657" cy="1697901"/>
          </a:xfrm>
          <a:prstGeom prst="rect">
            <a:avLst/>
          </a:prstGeom>
        </p:spPr>
        <p:txBody>
          <a:bodyPr wrap="square">
            <a:spAutoFit/>
          </a:bodyPr>
          <a:lstStyle/>
          <a:p>
            <a:pPr marL="285750" indent="-285750">
              <a:lnSpc>
                <a:spcPct val="150000"/>
              </a:lnSpc>
              <a:buFont typeface="Wingdings" panose="05000000000000000000" pitchFamily="2" charset="2"/>
              <a:buChar char="Ø"/>
            </a:pPr>
            <a:r>
              <a:rPr lang="fr-FR" b="1" dirty="0" smtClean="0">
                <a:solidFill>
                  <a:srgbClr val="C00000"/>
                </a:solidFill>
                <a:latin typeface="Tahoma" panose="020B0604030504040204" pitchFamily="34" charset="0"/>
                <a:ea typeface="Tahoma" panose="020B0604030504040204" pitchFamily="34" charset="0"/>
                <a:cs typeface="Tahoma" panose="020B0604030504040204" pitchFamily="34" charset="0"/>
              </a:rPr>
              <a:t>Privilégier une alimentation végétarienne et si possible locale afin de réduire l’empreinte carbone alimentaire</a:t>
            </a:r>
            <a:endParaRPr lang="fr-FR"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8663523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5" name="Rectangle 4"/>
          <p:cNvSpPr/>
          <p:nvPr/>
        </p:nvSpPr>
        <p:spPr>
          <a:xfrm>
            <a:off x="0" y="6396335"/>
            <a:ext cx="7772400" cy="507831"/>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VI. Que faire à son échelle</a:t>
            </a:r>
            <a:endPar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S’instruire</a:t>
            </a:r>
            <a:endParaRPr lang="fr-FR" sz="2400" b="1" dirty="0">
              <a:latin typeface="Baskerville Old Face" panose="02020602080505020303" pitchFamily="18" charset="0"/>
            </a:endParaRPr>
          </a:p>
        </p:txBody>
      </p:sp>
      <p:pic>
        <p:nvPicPr>
          <p:cNvPr id="9" name="Image 8"/>
          <p:cNvPicPr>
            <a:picLocks noChangeAspect="1"/>
          </p:cNvPicPr>
          <p:nvPr/>
        </p:nvPicPr>
        <p:blipFill>
          <a:blip r:embed="rId2"/>
          <a:stretch>
            <a:fillRect/>
          </a:stretch>
        </p:blipFill>
        <p:spPr>
          <a:xfrm>
            <a:off x="381562" y="1378603"/>
            <a:ext cx="2419350" cy="1895475"/>
          </a:xfrm>
          <a:prstGeom prst="rect">
            <a:avLst/>
          </a:prstGeom>
        </p:spPr>
      </p:pic>
      <p:pic>
        <p:nvPicPr>
          <p:cNvPr id="11" name="Image 10"/>
          <p:cNvPicPr>
            <a:picLocks noChangeAspect="1"/>
          </p:cNvPicPr>
          <p:nvPr/>
        </p:nvPicPr>
        <p:blipFill>
          <a:blip r:embed="rId3"/>
          <a:stretch>
            <a:fillRect/>
          </a:stretch>
        </p:blipFill>
        <p:spPr>
          <a:xfrm>
            <a:off x="692802" y="3553386"/>
            <a:ext cx="1743075" cy="2628900"/>
          </a:xfrm>
          <a:prstGeom prst="rect">
            <a:avLst/>
          </a:prstGeom>
        </p:spPr>
      </p:pic>
      <p:pic>
        <p:nvPicPr>
          <p:cNvPr id="3" name="Image 2"/>
          <p:cNvPicPr>
            <a:picLocks noChangeAspect="1"/>
          </p:cNvPicPr>
          <p:nvPr/>
        </p:nvPicPr>
        <p:blipFill>
          <a:blip r:embed="rId4"/>
          <a:stretch>
            <a:fillRect/>
          </a:stretch>
        </p:blipFill>
        <p:spPr>
          <a:xfrm>
            <a:off x="3076268" y="1852985"/>
            <a:ext cx="2157413" cy="2792590"/>
          </a:xfrm>
          <a:prstGeom prst="rect">
            <a:avLst/>
          </a:prstGeom>
        </p:spPr>
      </p:pic>
      <p:sp>
        <p:nvSpPr>
          <p:cNvPr id="17" name="Rectangle 16"/>
          <p:cNvSpPr/>
          <p:nvPr/>
        </p:nvSpPr>
        <p:spPr>
          <a:xfrm>
            <a:off x="5731186" y="2576677"/>
            <a:ext cx="6257614" cy="954107"/>
          </a:xfrm>
          <a:prstGeom prst="rect">
            <a:avLst/>
          </a:prstGeom>
        </p:spPr>
        <p:txBody>
          <a:bodyPr wrap="square">
            <a:spAutoFit/>
          </a:bodyPr>
          <a:lstStyle/>
          <a:p>
            <a:pPr algn="ctr"/>
            <a:r>
              <a:rPr lang="fr-FR" sz="2800" i="1" dirty="0" smtClean="0"/>
              <a:t>« Dans </a:t>
            </a:r>
            <a:r>
              <a:rPr lang="fr-FR" sz="2800" i="1" dirty="0"/>
              <a:t>la vie, rien n'est à craindre, tout est à </a:t>
            </a:r>
            <a:r>
              <a:rPr lang="fr-FR" sz="2800" i="1" dirty="0" smtClean="0"/>
              <a:t>comprendre »</a:t>
            </a:r>
            <a:endParaRPr lang="en-GB" sz="2800" i="1" dirty="0"/>
          </a:p>
        </p:txBody>
      </p:sp>
      <p:sp>
        <p:nvSpPr>
          <p:cNvPr id="18" name="Rectangle 17"/>
          <p:cNvSpPr/>
          <p:nvPr/>
        </p:nvSpPr>
        <p:spPr>
          <a:xfrm>
            <a:off x="8095322" y="3694277"/>
            <a:ext cx="1349695" cy="954107"/>
          </a:xfrm>
          <a:prstGeom prst="rect">
            <a:avLst/>
          </a:prstGeom>
        </p:spPr>
        <p:txBody>
          <a:bodyPr wrap="square">
            <a:spAutoFit/>
          </a:bodyPr>
          <a:lstStyle/>
          <a:p>
            <a:pPr algn="ctr"/>
            <a:r>
              <a:rPr lang="fr-FR" sz="2800" i="1" dirty="0" smtClean="0"/>
              <a:t>Marie Curie</a:t>
            </a:r>
            <a:endParaRPr lang="en-GB" sz="2800" i="1" dirty="0"/>
          </a:p>
        </p:txBody>
      </p:sp>
    </p:spTree>
    <p:extLst>
      <p:ext uri="{BB962C8B-B14F-4D97-AF65-F5344CB8AC3E}">
        <p14:creationId xmlns:p14="http://schemas.microsoft.com/office/powerpoint/2010/main" val="256975861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5" name="Rectangle 4"/>
          <p:cNvSpPr/>
          <p:nvPr/>
        </p:nvSpPr>
        <p:spPr>
          <a:xfrm>
            <a:off x="0" y="6396335"/>
            <a:ext cx="7772400" cy="507831"/>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VI. Que faire à son échelle</a:t>
            </a:r>
            <a:endPar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Communiquer</a:t>
            </a:r>
            <a:endParaRPr lang="fr-FR" sz="2400" b="1" dirty="0">
              <a:latin typeface="Baskerville Old Face" panose="02020602080505020303" pitchFamily="18" charset="0"/>
            </a:endParaRPr>
          </a:p>
        </p:txBody>
      </p:sp>
      <p:pic>
        <p:nvPicPr>
          <p:cNvPr id="6" name="Image 5"/>
          <p:cNvPicPr>
            <a:picLocks noChangeAspect="1"/>
          </p:cNvPicPr>
          <p:nvPr/>
        </p:nvPicPr>
        <p:blipFill>
          <a:blip r:embed="rId2"/>
          <a:stretch>
            <a:fillRect/>
          </a:stretch>
        </p:blipFill>
        <p:spPr>
          <a:xfrm flipH="1">
            <a:off x="2946400" y="1985620"/>
            <a:ext cx="6432330" cy="2775066"/>
          </a:xfrm>
          <a:prstGeom prst="rect">
            <a:avLst/>
          </a:prstGeom>
          <a:ln>
            <a:noFill/>
          </a:ln>
          <a:effectLst>
            <a:softEdge rad="112500"/>
          </a:effectLst>
        </p:spPr>
      </p:pic>
      <p:sp>
        <p:nvSpPr>
          <p:cNvPr id="8" name="Bulle ronde 7"/>
          <p:cNvSpPr/>
          <p:nvPr/>
        </p:nvSpPr>
        <p:spPr>
          <a:xfrm flipH="1">
            <a:off x="58056" y="957942"/>
            <a:ext cx="3031672" cy="1499508"/>
          </a:xfrm>
          <a:prstGeom prst="wedgeEllipseCallout">
            <a:avLst>
              <a:gd name="adj1" fmla="val -65218"/>
              <a:gd name="adj2" fmla="val 6934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err="1" smtClean="0">
                <a:solidFill>
                  <a:schemeClr val="tx2">
                    <a:lumMod val="50000"/>
                  </a:schemeClr>
                </a:solidFill>
              </a:rPr>
              <a:t>Pssst</a:t>
            </a:r>
            <a:r>
              <a:rPr lang="fr-FR" sz="2400" b="1" dirty="0" smtClean="0">
                <a:solidFill>
                  <a:schemeClr val="tx2">
                    <a:lumMod val="50000"/>
                  </a:schemeClr>
                </a:solidFill>
              </a:rPr>
              <a:t> !</a:t>
            </a:r>
          </a:p>
          <a:p>
            <a:pPr algn="ctr"/>
            <a:r>
              <a:rPr lang="fr-FR" sz="2400" b="1" dirty="0" smtClean="0">
                <a:solidFill>
                  <a:schemeClr val="tx2">
                    <a:lumMod val="50000"/>
                  </a:schemeClr>
                </a:solidFill>
              </a:rPr>
              <a:t>Tu as lue le dernier rapport du GIEC</a:t>
            </a:r>
            <a:endParaRPr lang="en-GB" sz="2400" b="1" dirty="0">
              <a:solidFill>
                <a:schemeClr val="tx2">
                  <a:lumMod val="50000"/>
                </a:schemeClr>
              </a:solidFill>
            </a:endParaRPr>
          </a:p>
        </p:txBody>
      </p:sp>
    </p:spTree>
    <p:extLst>
      <p:ext uri="{BB962C8B-B14F-4D97-AF65-F5344CB8AC3E}">
        <p14:creationId xmlns:p14="http://schemas.microsoft.com/office/powerpoint/2010/main" val="346574373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5" name="Rectangle 4"/>
          <p:cNvSpPr/>
          <p:nvPr/>
        </p:nvSpPr>
        <p:spPr>
          <a:xfrm>
            <a:off x="0" y="6396335"/>
            <a:ext cx="7772400" cy="507831"/>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VI. Que faire à son échelle</a:t>
            </a:r>
            <a:endPar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Se laisser (un tout petit peu) du temps</a:t>
            </a:r>
            <a:endParaRPr lang="fr-FR" sz="2400" b="1" dirty="0">
              <a:latin typeface="Baskerville Old Face" panose="02020602080505020303" pitchFamily="18" charset="0"/>
            </a:endParaRPr>
          </a:p>
        </p:txBody>
      </p:sp>
      <p:pic>
        <p:nvPicPr>
          <p:cNvPr id="3" name="Image 2"/>
          <p:cNvPicPr>
            <a:picLocks noChangeAspect="1"/>
          </p:cNvPicPr>
          <p:nvPr/>
        </p:nvPicPr>
        <p:blipFill>
          <a:blip r:embed="rId2"/>
          <a:stretch>
            <a:fillRect/>
          </a:stretch>
        </p:blipFill>
        <p:spPr>
          <a:xfrm>
            <a:off x="2917371" y="753212"/>
            <a:ext cx="5515429" cy="5039276"/>
          </a:xfrm>
          <a:prstGeom prst="rect">
            <a:avLst/>
          </a:prstGeom>
        </p:spPr>
      </p:pic>
    </p:spTree>
    <p:extLst>
      <p:ext uri="{BB962C8B-B14F-4D97-AF65-F5344CB8AC3E}">
        <p14:creationId xmlns:p14="http://schemas.microsoft.com/office/powerpoint/2010/main" val="144841277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5" name="Rectangle 4"/>
          <p:cNvSpPr/>
          <p:nvPr/>
        </p:nvSpPr>
        <p:spPr>
          <a:xfrm>
            <a:off x="0" y="6396335"/>
            <a:ext cx="7772400" cy="507831"/>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VI. Que faire à son échelle</a:t>
            </a:r>
            <a:endPar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Calculer son empreinte carbone</a:t>
            </a:r>
            <a:endParaRPr lang="fr-FR" sz="2400" b="1" dirty="0">
              <a:latin typeface="Baskerville Old Face" panose="02020602080505020303" pitchFamily="18" charset="0"/>
            </a:endParaRPr>
          </a:p>
        </p:txBody>
      </p:sp>
      <p:pic>
        <p:nvPicPr>
          <p:cNvPr id="6" name="Image 5"/>
          <p:cNvPicPr>
            <a:picLocks noChangeAspect="1"/>
          </p:cNvPicPr>
          <p:nvPr/>
        </p:nvPicPr>
        <p:blipFill>
          <a:blip r:embed="rId2"/>
          <a:stretch>
            <a:fillRect/>
          </a:stretch>
        </p:blipFill>
        <p:spPr>
          <a:xfrm>
            <a:off x="266226" y="2312436"/>
            <a:ext cx="1779858" cy="2706359"/>
          </a:xfrm>
          <a:prstGeom prst="rect">
            <a:avLst/>
          </a:prstGeom>
          <a:ln>
            <a:noFill/>
          </a:ln>
          <a:effectLst>
            <a:softEdge rad="112500"/>
          </a:effectLst>
        </p:spPr>
      </p:pic>
      <p:sp>
        <p:nvSpPr>
          <p:cNvPr id="8" name="ZoneTexte 7"/>
          <p:cNvSpPr txBox="1"/>
          <p:nvPr/>
        </p:nvSpPr>
        <p:spPr>
          <a:xfrm>
            <a:off x="1974514" y="3342806"/>
            <a:ext cx="3888404" cy="707886"/>
          </a:xfrm>
          <a:prstGeom prst="rect">
            <a:avLst/>
          </a:prstGeom>
          <a:noFill/>
        </p:spPr>
        <p:txBody>
          <a:bodyPr wrap="square" rtlCol="0">
            <a:spAutoFit/>
          </a:bodyPr>
          <a:lstStyle/>
          <a:p>
            <a:pPr marL="285750" indent="-285750" algn="ctr">
              <a:buFont typeface="Arial" panose="020B0604020202020204" pitchFamily="34" charset="0"/>
              <a:buChar char="•"/>
            </a:pPr>
            <a:r>
              <a:rPr lang="fr-FR" sz="2000" b="1"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Calculons ensemble notre empreinte carbone</a:t>
            </a:r>
            <a:endParaRPr lang="en-GB" sz="2000" b="1"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2" name="Image 1"/>
          <p:cNvPicPr>
            <a:picLocks noChangeAspect="1"/>
          </p:cNvPicPr>
          <p:nvPr/>
        </p:nvPicPr>
        <p:blipFill>
          <a:blip r:embed="rId3"/>
          <a:stretch>
            <a:fillRect/>
          </a:stretch>
        </p:blipFill>
        <p:spPr>
          <a:xfrm>
            <a:off x="6252214" y="1403287"/>
            <a:ext cx="4954003" cy="4908968"/>
          </a:xfrm>
          <a:prstGeom prst="rect">
            <a:avLst/>
          </a:prstGeom>
        </p:spPr>
      </p:pic>
      <p:sp>
        <p:nvSpPr>
          <p:cNvPr id="3" name="Rectangle 2"/>
          <p:cNvSpPr/>
          <p:nvPr/>
        </p:nvSpPr>
        <p:spPr>
          <a:xfrm>
            <a:off x="5917948" y="914896"/>
            <a:ext cx="6096000" cy="646331"/>
          </a:xfrm>
          <a:prstGeom prst="rect">
            <a:avLst/>
          </a:prstGeom>
        </p:spPr>
        <p:txBody>
          <a:bodyPr>
            <a:spAutoFit/>
          </a:bodyPr>
          <a:lstStyle/>
          <a:p>
            <a:r>
              <a:rPr lang="en-GB" dirty="0" smtClean="0"/>
              <a:t>https</a:t>
            </a:r>
            <a:r>
              <a:rPr lang="en-GB" dirty="0"/>
              <a:t>://nosgestesclimat.fr/</a:t>
            </a:r>
            <a:r>
              <a:rPr lang="en-GB" dirty="0" err="1"/>
              <a:t>conférence</a:t>
            </a:r>
            <a:r>
              <a:rPr lang="en-GB" dirty="0"/>
              <a:t>/</a:t>
            </a:r>
            <a:r>
              <a:rPr lang="en-GB" dirty="0" err="1"/>
              <a:t>Cours</a:t>
            </a:r>
            <a:r>
              <a:rPr lang="en-GB" dirty="0"/>
              <a:t> </a:t>
            </a:r>
            <a:r>
              <a:rPr lang="en-GB" dirty="0" err="1"/>
              <a:t>ecologie</a:t>
            </a:r>
            <a:r>
              <a:rPr lang="en-GB" dirty="0"/>
              <a:t> </a:t>
            </a:r>
            <a:r>
              <a:rPr lang="en-GB" dirty="0" err="1" smtClean="0"/>
              <a:t>staps</a:t>
            </a:r>
            <a:endParaRPr lang="en-GB" dirty="0"/>
          </a:p>
          <a:p>
            <a:endParaRPr lang="en-GB" dirty="0" smtClean="0"/>
          </a:p>
        </p:txBody>
      </p:sp>
    </p:spTree>
    <p:extLst>
      <p:ext uri="{BB962C8B-B14F-4D97-AF65-F5344CB8AC3E}">
        <p14:creationId xmlns:p14="http://schemas.microsoft.com/office/powerpoint/2010/main" val="1584385488"/>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5640</Words>
  <Application>Microsoft Office PowerPoint</Application>
  <PresentationFormat>Grand écran</PresentationFormat>
  <Paragraphs>768</Paragraphs>
  <Slides>134</Slides>
  <Notes>35</Notes>
  <HiddenSlides>0</HiddenSlides>
  <MMClips>0</MMClips>
  <ScaleCrop>false</ScaleCrop>
  <HeadingPairs>
    <vt:vector size="6" baseType="variant">
      <vt:variant>
        <vt:lpstr>Polices utilisées</vt:lpstr>
      </vt:variant>
      <vt:variant>
        <vt:i4>16</vt:i4>
      </vt:variant>
      <vt:variant>
        <vt:lpstr>Thème</vt:lpstr>
      </vt:variant>
      <vt:variant>
        <vt:i4>1</vt:i4>
      </vt:variant>
      <vt:variant>
        <vt:lpstr>Titres des diapositives</vt:lpstr>
      </vt:variant>
      <vt:variant>
        <vt:i4>134</vt:i4>
      </vt:variant>
    </vt:vector>
  </HeadingPairs>
  <TitlesOfParts>
    <vt:vector size="151" baseType="lpstr">
      <vt:lpstr>Arial</vt:lpstr>
      <vt:lpstr>Arial Black</vt:lpstr>
      <vt:lpstr>Bahnschrift</vt:lpstr>
      <vt:lpstr>Baskerville Old Face</vt:lpstr>
      <vt:lpstr>Bell MT</vt:lpstr>
      <vt:lpstr>Calibri</vt:lpstr>
      <vt:lpstr>Calibri Light</vt:lpstr>
      <vt:lpstr>Courier New</vt:lpstr>
      <vt:lpstr>Gabriola</vt:lpstr>
      <vt:lpstr>Garamond</vt:lpstr>
      <vt:lpstr>OCR A Extended</vt:lpstr>
      <vt:lpstr>Tahoma</vt:lpstr>
      <vt:lpstr>Times New Roman</vt:lpstr>
      <vt:lpstr>Verdana</vt:lpstr>
      <vt:lpstr>Verdana-Bold</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hognon louis</dc:creator>
  <cp:lastModifiedBy>hognon louis</cp:lastModifiedBy>
  <cp:revision>1</cp:revision>
  <dcterms:created xsi:type="dcterms:W3CDTF">2023-04-13T12:20:01Z</dcterms:created>
  <dcterms:modified xsi:type="dcterms:W3CDTF">2023-04-13T12:20:32Z</dcterms:modified>
</cp:coreProperties>
</file>