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63" r:id="rId2"/>
    <p:sldId id="261" r:id="rId3"/>
    <p:sldId id="262" r:id="rId4"/>
    <p:sldId id="260" r:id="rId5"/>
    <p:sldId id="267" r:id="rId6"/>
    <p:sldId id="299" r:id="rId7"/>
    <p:sldId id="290" r:id="rId8"/>
    <p:sldId id="268" r:id="rId9"/>
    <p:sldId id="313" r:id="rId10"/>
  </p:sldIdLst>
  <p:sldSz cx="9144000" cy="6858000" type="screen4x3"/>
  <p:notesSz cx="6808788" cy="98234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66"/>
    <a:srgbClr val="CC00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7" autoAdjust="0"/>
    <p:restoredTop sz="87753" autoAdjust="0"/>
  </p:normalViewPr>
  <p:slideViewPr>
    <p:cSldViewPr>
      <p:cViewPr varScale="1">
        <p:scale>
          <a:sx n="54" d="100"/>
          <a:sy n="54" d="100"/>
        </p:scale>
        <p:origin x="9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que" userId="5b746aa0-ddbc-485e-a652-4ac3654d0600" providerId="ADAL" clId="{BFA91E52-F546-4093-8E9F-4A0CE8DE0664}"/>
    <pc:docChg chg="custSel modSld">
      <pc:chgData name="Frederique" userId="5b746aa0-ddbc-485e-a652-4ac3654d0600" providerId="ADAL" clId="{BFA91E52-F546-4093-8E9F-4A0CE8DE0664}" dt="2022-10-03T15:44:43.956" v="65" actId="20577"/>
      <pc:docMkLst>
        <pc:docMk/>
      </pc:docMkLst>
      <pc:sldChg chg="modSp mod">
        <pc:chgData name="Frederique" userId="5b746aa0-ddbc-485e-a652-4ac3654d0600" providerId="ADAL" clId="{BFA91E52-F546-4093-8E9F-4A0CE8DE0664}" dt="2022-10-03T15:43:07.706" v="8" actId="20577"/>
        <pc:sldMkLst>
          <pc:docMk/>
          <pc:sldMk cId="0" sldId="263"/>
        </pc:sldMkLst>
        <pc:spChg chg="mod">
          <ac:chgData name="Frederique" userId="5b746aa0-ddbc-485e-a652-4ac3654d0600" providerId="ADAL" clId="{BFA91E52-F546-4093-8E9F-4A0CE8DE0664}" dt="2022-10-03T15:43:07.706" v="8" actId="20577"/>
          <ac:spMkLst>
            <pc:docMk/>
            <pc:sldMk cId="0" sldId="263"/>
            <ac:spMk id="10243" creationId="{00000000-0000-0000-0000-000000000000}"/>
          </ac:spMkLst>
        </pc:spChg>
      </pc:sldChg>
      <pc:sldChg chg="modSp mod">
        <pc:chgData name="Frederique" userId="5b746aa0-ddbc-485e-a652-4ac3654d0600" providerId="ADAL" clId="{BFA91E52-F546-4093-8E9F-4A0CE8DE0664}" dt="2022-10-03T15:44:43.956" v="65" actId="20577"/>
        <pc:sldMkLst>
          <pc:docMk/>
          <pc:sldMk cId="0" sldId="268"/>
        </pc:sldMkLst>
        <pc:spChg chg="mod">
          <ac:chgData name="Frederique" userId="5b746aa0-ddbc-485e-a652-4ac3654d0600" providerId="ADAL" clId="{BFA91E52-F546-4093-8E9F-4A0CE8DE0664}" dt="2022-10-03T15:44:43.956" v="65" actId="20577"/>
          <ac:spMkLst>
            <pc:docMk/>
            <pc:sldMk cId="0" sldId="268"/>
            <ac:spMk id="204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284C5F2-83C6-44F0-BDF0-DEB1801B6D96}" type="datetimeFigureOut">
              <a:rPr lang="fr-FR"/>
              <a:pPr>
                <a:defRPr/>
              </a:pPr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665663"/>
            <a:ext cx="5446712" cy="4421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31325"/>
            <a:ext cx="295116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331325"/>
            <a:ext cx="2951162" cy="4905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64C92B-BF1A-43AE-B304-6DC11EF5A74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6376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922B6-54C5-461B-9213-2A39D05EA1D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982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2FBC8-BF0F-4D8C-AF85-E940F68926C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131D4-BFA2-4145-8120-307F1E0BF6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318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F2F6E-CD3D-4F34-B51C-45736C583FB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939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90C0C-6A69-4D61-852A-09865284803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8058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C9F77-DAB8-4921-BD0C-003336243BF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65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49D41-1555-4C17-9FBA-1D96CBECC4B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874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228336-7AF3-4586-9136-F9E24861B9A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451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BB2EA-05F2-4967-89BA-6458FB2761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911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B15C0-DAF5-4FA7-B174-C539BFDF46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494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7DD1DE-5333-43AB-B613-86DDE2B3D7A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111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3A7AF3-627E-4E74-BE59-6A424C80EBE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200" b="1" dirty="0">
                <a:solidFill>
                  <a:schemeClr val="accent2"/>
                </a:solidFill>
                <a:latin typeface="Calibri" panose="020F0502020204030204" pitchFamily="34" charset="0"/>
              </a:rPr>
              <a:t>De l’importance de réussir son stage 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092" y="140688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Importance pour la réussite de votre M1 BIODIVCOM (UE de 15 ECTS)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Le stage = Une pièce angulaire dans votre CV, qui servira de </a:t>
            </a: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référence</a:t>
            </a:r>
            <a:r>
              <a:rPr lang="fr-FR" altLang="fr-FR" sz="2000" dirty="0">
                <a:latin typeface="Calibri" panose="020F0502020204030204" pitchFamily="34" charset="0"/>
              </a:rPr>
              <a:t> pour les recruteurs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Votre </a:t>
            </a: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image professionnelle</a:t>
            </a:r>
            <a:r>
              <a:rPr lang="fr-FR" altLang="fr-FR" sz="2000" dirty="0">
                <a:latin typeface="Calibri" panose="020F0502020204030204" pitchFamily="34" charset="0"/>
              </a:rPr>
              <a:t> dépend de lui (votre responsable, collaborateurs, réseau, etc.)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Il est toujours très difficile de faire changer une </a:t>
            </a: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réputation</a:t>
            </a:r>
            <a:r>
              <a:rPr lang="fr-FR" altLang="fr-FR" sz="2000" dirty="0">
                <a:latin typeface="Calibri" panose="020F0502020204030204" pitchFamily="34" charset="0"/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La phase la plus déterminante est le début du stage: </a:t>
            </a: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anticipez </a:t>
            </a:r>
            <a:r>
              <a:rPr lang="fr-FR" altLang="fr-FR" sz="2000" dirty="0">
                <a:latin typeface="Calibri" panose="020F0502020204030204" pitchFamily="34" charset="0"/>
              </a:rPr>
              <a:t>! 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229600" cy="496855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On n’est plus à l’Université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Soignez vos rapports aux autres: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au directeur (et autres cadres): respect de la hiérarchie même si tutoiement, ce n’est pas un pote!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aux membres de l’équipe: Soyez dans une relation de collaboration.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Soyez organisé: planifiez, notez (cahiers), synthétisez, rendez compte, communiquez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N’attendez pas les instructions, soyez autonome et ayez un esprit d’initiative (</a:t>
            </a:r>
            <a:r>
              <a:rPr lang="fr-FR" altLang="fr-FR" sz="2000" u="sng" dirty="0">
                <a:latin typeface="Calibri" panose="020F0502020204030204" pitchFamily="34" charset="0"/>
              </a:rPr>
              <a:t>soyez une force de proposition</a:t>
            </a:r>
            <a:r>
              <a:rPr lang="fr-FR" altLang="fr-FR" sz="2000" dirty="0">
                <a:latin typeface="Calibri" panose="020F0502020204030204" pitchFamily="34" charset="0"/>
              </a:rPr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Soyez réactif, faites face à l’imprévu, adaptez-vous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Règles </a:t>
            </a:r>
            <a:r>
              <a:rPr lang="fr-FR" altLang="fr-FR" sz="2000" u="sng" dirty="0">
                <a:latin typeface="Calibri" panose="020F0502020204030204" pitchFamily="34" charset="0"/>
              </a:rPr>
              <a:t>d’hygiène</a:t>
            </a:r>
            <a:r>
              <a:rPr lang="fr-FR" altLang="fr-FR" sz="2000" dirty="0">
                <a:latin typeface="Calibri" panose="020F0502020204030204" pitchFamily="34" charset="0"/>
              </a:rPr>
              <a:t> (COVID) et de sécurité (les demander)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Horaires: les respecter!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Le stagiaire doit respecter les règles de travail en vigueur dans l’entreprise (horaires, congés..</a:t>
            </a:r>
            <a:r>
              <a:rPr lang="fr-FR" altLang="fr-FR" sz="2000" dirty="0" err="1">
                <a:latin typeface="Calibri" panose="020F0502020204030204" pitchFamily="34" charset="0"/>
              </a:rPr>
              <a:t>etc</a:t>
            </a:r>
            <a:r>
              <a:rPr lang="fr-FR" altLang="fr-FR" sz="2000" dirty="0">
                <a:latin typeface="Calibri" panose="020F0502020204030204" pitchFamily="34" charset="0"/>
              </a:rPr>
              <a:t>…) : demandez le règlement intérieur de l’entreprise s’il existe (Convention collective)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Confidentialité (marché et clients, technologie)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Soignez votre look…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fr-FR" altLang="fr-FR" sz="2000" dirty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576238"/>
          </a:xfrm>
          <a:noFill/>
        </p:spPr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  <a:latin typeface="Calibri" panose="020F0502020204030204" pitchFamily="34" charset="0"/>
              </a:rPr>
              <a:t>Attitude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  <a:latin typeface="Calibri" panose="020F0502020204030204" pitchFamily="34" charset="0"/>
              </a:rPr>
              <a:t>Ne pas confondre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Esprit d’initiative et agir de sa seule initiative</a:t>
            </a:r>
          </a:p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Autonomie (capacité à se gouverner soi-même) et indépendance (ne dépendre de personne)</a:t>
            </a:r>
          </a:p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Décontraction et désinvolture</a:t>
            </a:r>
          </a:p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Discipline et bêtise</a:t>
            </a:r>
          </a:p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Flexibilité et soumission</a:t>
            </a:r>
          </a:p>
          <a:p>
            <a:pPr marL="719138" indent="-449263"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Intégration et absence d’esprit critique</a:t>
            </a:r>
          </a:p>
          <a:p>
            <a:pPr marL="0" indent="0">
              <a:spcBef>
                <a:spcPct val="0"/>
              </a:spcBef>
              <a:buNone/>
            </a:pPr>
            <a:endParaRPr lang="fr-FR" altLang="fr-FR" sz="2800" dirty="0">
              <a:cs typeface="Arial" panose="020B0604020202020204" pitchFamily="34" charset="0"/>
            </a:endParaRPr>
          </a:p>
          <a:p>
            <a:pPr eaLnBrk="1" hangingPunct="1"/>
            <a:endParaRPr lang="fr-FR" alt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  <a:latin typeface="Calibri" panose="020F0502020204030204" pitchFamily="34" charset="0"/>
              </a:rPr>
              <a:t>Ce que nous attendons de vous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Saisissez l’occasion qui vous est offerte pour montrer toute votre valeur: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Donnez le meilleur de vous-même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Faites reculer vos limites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Pensez à moyen terme (M2) et long terme (emploi après la fac)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Action et réflexion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Adaptation et autonomie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Professionnalisme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chemeClr val="accent2"/>
                </a:solidFill>
                <a:latin typeface="Calibri" panose="020F0502020204030204" pitchFamily="34" charset="0"/>
              </a:rPr>
              <a:t>Profitez de votre stage pour travailler </a:t>
            </a:r>
            <a:r>
              <a:rPr lang="fr-FR" altLang="fr-FR" sz="3600" u="sng" dirty="0">
                <a:solidFill>
                  <a:schemeClr val="accent2"/>
                </a:solidFill>
                <a:latin typeface="Calibri" panose="020F0502020204030204" pitchFamily="34" charset="0"/>
              </a:rPr>
              <a:t>activement</a:t>
            </a:r>
            <a:r>
              <a:rPr lang="fr-FR" altLang="fr-FR" sz="3600" dirty="0">
                <a:solidFill>
                  <a:schemeClr val="accent2"/>
                </a:solidFill>
                <a:latin typeface="Calibri" panose="020F0502020204030204" pitchFamily="34" charset="0"/>
              </a:rPr>
              <a:t> sur votre projet professionnel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564904"/>
            <a:ext cx="8785225" cy="396118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Ne restez pas dans votre coin</a:t>
            </a:r>
            <a:r>
              <a:rPr lang="fr-FR" altLang="fr-FR" sz="2000" dirty="0">
                <a:latin typeface="Calibri" panose="020F0502020204030204" pitchFamily="34" charset="0"/>
              </a:rPr>
              <a:t> en ne vous intéressant qu’à votre sujet de stage et  à votre responsable de stage.</a:t>
            </a:r>
          </a:p>
          <a:p>
            <a:pPr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Le statut de « stagiaire » est une très bonne carte de visite pour rencontrer des professionnels :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Au sein de votre structure d’accueil (dans d’autres services que le votre)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Dans d’autres organismes qui collaborent avec votre structure d’accueil ou qui sont géographiquement proches</a:t>
            </a:r>
          </a:p>
          <a:p>
            <a:pPr lvl="1"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Discuter avec des professionnels</a:t>
            </a:r>
            <a:r>
              <a:rPr lang="fr-FR" altLang="fr-FR" sz="2000" dirty="0">
                <a:latin typeface="Calibri" panose="020F0502020204030204" pitchFamily="34" charset="0"/>
              </a:rPr>
              <a:t> (votre responsable de stage </a:t>
            </a:r>
            <a:r>
              <a:rPr lang="fr-FR" altLang="fr-FR" sz="2000" u="sng" dirty="0">
                <a:latin typeface="Calibri" panose="020F0502020204030204" pitchFamily="34" charset="0"/>
              </a:rPr>
              <a:t>mais aussi d’autres professionnels)</a:t>
            </a:r>
            <a:r>
              <a:rPr lang="fr-FR" altLang="fr-FR" sz="2000" dirty="0">
                <a:latin typeface="Calibri" panose="020F0502020204030204" pitchFamily="34" charset="0"/>
              </a:rPr>
              <a:t> sur les structures professionnelles qu’ils connaissent, les thèmes « porteurs », les opportunités d’emplois….</a:t>
            </a:r>
          </a:p>
          <a:p>
            <a:pPr eaLnBrk="1" hangingPunct="1">
              <a:lnSpc>
                <a:spcPct val="80000"/>
              </a:lnSpc>
            </a:pPr>
            <a:endParaRPr lang="fr-FR" alt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88640"/>
            <a:ext cx="5760318" cy="706438"/>
          </a:xfrm>
        </p:spPr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 cas de problèmes avec votre maître de stage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2965"/>
            <a:ext cx="8229600" cy="56610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 restez pas silencieux dans votre coin</a:t>
            </a: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 en espérant que cela va s’arranger tout seul</a:t>
            </a:r>
          </a:p>
          <a:p>
            <a:pPr algn="just"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Etape1 : demandez un rendez-vous avec votre maître de stage</a:t>
            </a: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pour pouvoir discuter calmement avec lui et lui exposer vos inquiétudes.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Pour pouvoir lui proposer des solutions (soyez force de proposition)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  <a:cs typeface="Arial" panose="020B0604020202020204" pitchFamily="34" charset="0"/>
              </a:rPr>
              <a:t>souvent les problèmes ne sont en fait que des malentendus, car le maître de stage manque de temps pour communiquer correctement avec vous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fr-FR" altLang="fr-FR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 les problèmes persistent : </a:t>
            </a:r>
            <a:r>
              <a:rPr lang="fr-FR" altLang="fr-FR" sz="2000" u="sng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nous contacter </a:t>
            </a: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</a:rPr>
              <a:t>Le stage est un contrat à 3 : vous, la structure d’accueil et la formation BAEMT</a:t>
            </a:r>
          </a:p>
          <a:p>
            <a:pPr lvl="1"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fr-FR" altLang="fr-FR" sz="2000" dirty="0">
                <a:latin typeface="Calibri" panose="020F0502020204030204" pitchFamily="34" charset="0"/>
              </a:rPr>
              <a:t>le responsable de la formation est l’arbitre …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fr-FR" sz="2000" b="1" i="1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000" b="1" i="1" dirty="0">
                <a:solidFill>
                  <a:schemeClr val="accent2"/>
                </a:solidFill>
                <a:latin typeface="Calibri" panose="020F0502020204030204" pitchFamily="34" charset="0"/>
              </a:rPr>
              <a:t>Ne pas attendre qu’une situation se dégrade.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fr-FR" sz="2000" b="1" i="1" dirty="0">
                <a:solidFill>
                  <a:schemeClr val="accent2"/>
                </a:solidFill>
                <a:latin typeface="Calibri" panose="020F0502020204030204" pitchFamily="34" charset="0"/>
              </a:rPr>
              <a:t>En cas de doutes ou de litiges, nous contacter!</a:t>
            </a:r>
            <a:endParaRPr lang="fr-FR" altLang="fr-FR" sz="2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  <a:latin typeface="Calibri" panose="020F0502020204030204" pitchFamily="34" charset="0"/>
              </a:rPr>
              <a:t>Le rapport de stage / la soutenance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836613"/>
            <a:ext cx="8785225" cy="57607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Attention : Ce n’est pas sur votre stage que vous allez être évalué, mais sur votre </a:t>
            </a:r>
            <a:r>
              <a:rPr lang="fr-FR" altLang="fr-FR" sz="2000" u="sng" dirty="0">
                <a:solidFill>
                  <a:srgbClr val="FF0066"/>
                </a:solidFill>
                <a:latin typeface="Calibri" panose="020F0502020204030204" pitchFamily="34" charset="0"/>
              </a:rPr>
              <a:t>rapport de stage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Calibri" panose="020F0502020204030204" pitchFamily="34" charset="0"/>
              </a:rPr>
              <a:t>Vous pouvez faire un bon stage et un mauvais rapport…</a:t>
            </a:r>
          </a:p>
          <a:p>
            <a:pPr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Attention: ce n’est pas votre responsable de stage qui va vous évaluer , c’est le jury du master BAEMT</a:t>
            </a:r>
          </a:p>
          <a:p>
            <a:pPr marL="361950" indent="0" eaLnBrk="1" hangingPunct="1">
              <a:lnSpc>
                <a:spcPct val="80000"/>
              </a:lnSpc>
              <a:buNone/>
            </a:pPr>
            <a:r>
              <a:rPr lang="fr-FR" altLang="fr-FR" sz="2000" dirty="0">
                <a:latin typeface="Calibri" panose="020F0502020204030204" pitchFamily="34" charset="0"/>
              </a:rPr>
              <a:t>Votre responsable de stage peut être très content de vous, mais pas le jury du master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>
                <a:solidFill>
                  <a:srgbClr val="FF0066"/>
                </a:solidFill>
                <a:latin typeface="Calibri" panose="020F0502020204030204" pitchFamily="34" charset="0"/>
              </a:rPr>
              <a:t>La qualité du rapport de stage = le résultat de l’interaction entre la qualité de l’étudiant et la qualité de la structure d’accueil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Calibri" panose="020F0502020204030204" pitchFamily="34" charset="0"/>
              </a:rPr>
              <a:t>Il y a des étudiants excellents, moyens… médiocres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altLang="fr-FR" sz="2000" dirty="0">
                <a:latin typeface="Calibri" panose="020F0502020204030204" pitchFamily="34" charset="0"/>
              </a:rPr>
              <a:t>Il y a des structures professionnelles, excellentes, moyennes, et parfois médiocres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</a:rPr>
              <a:t>Conclusion: Vous devez vous affranchir des  faiblesses éventuelles de votre structure d’accueil (ou responsable de stage) en allant par vous-même chercher les compétences manquantes ailleurs.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fr-FR" altLang="fr-FR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altLang="fr-FR" sz="2000" dirty="0">
                <a:solidFill>
                  <a:schemeClr val="accent2"/>
                </a:solidFill>
                <a:latin typeface="Calibri" panose="020F0502020204030204" pitchFamily="34" charset="0"/>
              </a:rPr>
              <a:t>Attention: le rapport rendu aux enseignants ne sera pas forcément celui rendu à la structure</a:t>
            </a:r>
          </a:p>
          <a:p>
            <a:pPr eaLnBrk="1" hangingPunct="1">
              <a:lnSpc>
                <a:spcPct val="80000"/>
              </a:lnSpc>
            </a:pPr>
            <a:endParaRPr lang="fr-FR" altLang="fr-FR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fr-FR" altLang="fr-FR" sz="2800" b="1" dirty="0">
                <a:solidFill>
                  <a:schemeClr val="accent2"/>
                </a:solidFill>
              </a:rPr>
              <a:t>Le rapport de stage / la soutenance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Rappel : L’objectif du Master = former des </a:t>
            </a:r>
            <a:r>
              <a:rPr lang="fr-FR" altLang="fr-FR" sz="2000" b="1" dirty="0">
                <a:latin typeface="Calibri" panose="020F0502020204030204" pitchFamily="34" charset="0"/>
              </a:rPr>
              <a:t>professionnels</a:t>
            </a:r>
            <a:r>
              <a:rPr lang="fr-FR" altLang="fr-FR" sz="2000" dirty="0">
                <a:latin typeface="Calibri" panose="020F0502020204030204" pitchFamily="34" charset="0"/>
              </a:rPr>
              <a:t> ayant une bonne base </a:t>
            </a:r>
            <a:r>
              <a:rPr lang="fr-FR" altLang="fr-FR" sz="2000" b="1" dirty="0">
                <a:latin typeface="Calibri" panose="020F0502020204030204" pitchFamily="34" charset="0"/>
              </a:rPr>
              <a:t>scientifique</a:t>
            </a:r>
            <a:r>
              <a:rPr lang="fr-FR" altLang="fr-FR" sz="2000" dirty="0">
                <a:latin typeface="Calibri" panose="020F0502020204030204" pitchFamily="34" charset="0"/>
              </a:rPr>
              <a:t> pour mener à bien de communication et d’éducation à </a:t>
            </a:r>
            <a:r>
              <a:rPr lang="fr-FR" altLang="fr-FR" sz="2000">
                <a:latin typeface="Calibri" panose="020F0502020204030204" pitchFamily="34" charset="0"/>
              </a:rPr>
              <a:t>la biodiversité. Ces </a:t>
            </a:r>
            <a:r>
              <a:rPr lang="fr-FR" altLang="fr-FR" sz="2000" dirty="0">
                <a:latin typeface="Calibri" panose="020F0502020204030204" pitchFamily="34" charset="0"/>
              </a:rPr>
              <a:t>professionnels doivent aussi être capables de faire du transfert de connaissances entre le monde scientifique et les acteurs des territoires.</a:t>
            </a:r>
          </a:p>
          <a:p>
            <a:pPr algn="just"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Une part très importante de votre futur métier consistera à </a:t>
            </a:r>
            <a:r>
              <a:rPr lang="fr-FR" altLang="fr-FR" sz="2000" b="1" dirty="0">
                <a:latin typeface="Calibri" panose="020F0502020204030204" pitchFamily="34" charset="0"/>
              </a:rPr>
              <a:t>rédiger des rapports écrits et/ou présenter oralement </a:t>
            </a:r>
            <a:r>
              <a:rPr lang="fr-FR" altLang="fr-FR" sz="2000" dirty="0">
                <a:latin typeface="Calibri" panose="020F0502020204030204" pitchFamily="34" charset="0"/>
              </a:rPr>
              <a:t>les opérations de gestion, conservation, aménagement... que vous mènerez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fr-FR" altLang="fr-FR" sz="200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fr-FR" altLang="fr-FR" sz="2000" dirty="0">
                <a:latin typeface="Calibri" panose="020F0502020204030204" pitchFamily="34" charset="0"/>
              </a:rPr>
              <a:t> </a:t>
            </a:r>
            <a:br>
              <a:rPr lang="fr-FR" altLang="fr-FR" sz="2000" dirty="0">
                <a:latin typeface="Calibri" panose="020F0502020204030204" pitchFamily="34" charset="0"/>
              </a:rPr>
            </a:br>
            <a:endParaRPr lang="fr-FR" altLang="fr-FR" sz="200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000" dirty="0">
                <a:latin typeface="Calibri" panose="020F0502020204030204" pitchFamily="34" charset="0"/>
              </a:rPr>
              <a:t>Le rapport de stage et la soutenance du Master : Pas un travail « scolaire » mais un </a:t>
            </a:r>
            <a:r>
              <a:rPr lang="fr-FR" altLang="fr-FR" sz="2000" b="1" dirty="0">
                <a:latin typeface="Calibri" panose="020F0502020204030204" pitchFamily="34" charset="0"/>
              </a:rPr>
              <a:t>véritable exercice professionnel</a:t>
            </a:r>
          </a:p>
          <a:p>
            <a:pPr eaLnBrk="1" hangingPunct="1">
              <a:lnSpc>
                <a:spcPct val="80000"/>
              </a:lnSpc>
            </a:pPr>
            <a:endParaRPr lang="fr-FR" altLang="fr-FR" sz="2000" dirty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4351889" y="2708920"/>
            <a:ext cx="0" cy="431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283968" y="4149080"/>
            <a:ext cx="0" cy="431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Tableau bibliographique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r>
              <a:rPr lang="fr-FR" sz="2000" dirty="0"/>
              <a:t>But = vous aider à organiser votre recherche biblio </a:t>
            </a:r>
            <a:r>
              <a:rPr lang="fr-FR" sz="2000" dirty="0">
                <a:sym typeface="Wingdings" panose="05000000000000000000" pitchFamily="2" charset="2"/>
              </a:rPr>
              <a:t> justifier vos choix méthodologiques et argumenter votre intro et discussion</a:t>
            </a:r>
          </a:p>
          <a:p>
            <a:r>
              <a:rPr lang="fr-FR" sz="2000" dirty="0">
                <a:sym typeface="Wingdings" panose="05000000000000000000" pitchFamily="2" charset="2"/>
              </a:rPr>
              <a:t>Exemple sur Moodle  inspiration mais faites comme vous préférez</a:t>
            </a: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48998"/>
              </p:ext>
            </p:extLst>
          </p:nvPr>
        </p:nvGraphicFramePr>
        <p:xfrm>
          <a:off x="827584" y="3356992"/>
          <a:ext cx="7920882" cy="2026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0147">
                  <a:extLst>
                    <a:ext uri="{9D8B030D-6E8A-4147-A177-3AD203B41FA5}">
                      <a16:colId xmlns:a16="http://schemas.microsoft.com/office/drawing/2014/main" val="1874098551"/>
                    </a:ext>
                  </a:extLst>
                </a:gridCol>
                <a:gridCol w="1003852">
                  <a:extLst>
                    <a:ext uri="{9D8B030D-6E8A-4147-A177-3AD203B41FA5}">
                      <a16:colId xmlns:a16="http://schemas.microsoft.com/office/drawing/2014/main" val="1562327558"/>
                    </a:ext>
                  </a:extLst>
                </a:gridCol>
                <a:gridCol w="1636442">
                  <a:extLst>
                    <a:ext uri="{9D8B030D-6E8A-4147-A177-3AD203B41FA5}">
                      <a16:colId xmlns:a16="http://schemas.microsoft.com/office/drawing/2014/main" val="822509801"/>
                    </a:ext>
                  </a:extLst>
                </a:gridCol>
                <a:gridCol w="1320147">
                  <a:extLst>
                    <a:ext uri="{9D8B030D-6E8A-4147-A177-3AD203B41FA5}">
                      <a16:colId xmlns:a16="http://schemas.microsoft.com/office/drawing/2014/main" val="1593402975"/>
                    </a:ext>
                  </a:extLst>
                </a:gridCol>
                <a:gridCol w="1320147">
                  <a:extLst>
                    <a:ext uri="{9D8B030D-6E8A-4147-A177-3AD203B41FA5}">
                      <a16:colId xmlns:a16="http://schemas.microsoft.com/office/drawing/2014/main" val="2857294257"/>
                    </a:ext>
                  </a:extLst>
                </a:gridCol>
                <a:gridCol w="1320147">
                  <a:extLst>
                    <a:ext uri="{9D8B030D-6E8A-4147-A177-3AD203B41FA5}">
                      <a16:colId xmlns:a16="http://schemas.microsoft.com/office/drawing/2014/main" val="1238604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Auteur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méthode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Résultat 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Lacunes</a:t>
                      </a:r>
                      <a:r>
                        <a:rPr lang="fr-FR" baseline="0" dirty="0"/>
                        <a:t> et faiblesses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56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YY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107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ZZ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180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502599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5087</TotalTime>
  <Words>884</Words>
  <Application>Microsoft Office PowerPoint</Application>
  <PresentationFormat>Affichage à l'écran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Modèle par défaut</vt:lpstr>
      <vt:lpstr>De l’importance de réussir son stage …</vt:lpstr>
      <vt:lpstr>Attitude</vt:lpstr>
      <vt:lpstr>Ne pas confondre</vt:lpstr>
      <vt:lpstr>Ce que nous attendons de vous</vt:lpstr>
      <vt:lpstr>Profitez de votre stage pour travailler activement sur votre projet professionnel </vt:lpstr>
      <vt:lpstr>En cas de problèmes avec votre maître de stage</vt:lpstr>
      <vt:lpstr>Le rapport de stage / la soutenance</vt:lpstr>
      <vt:lpstr>Le rapport de stage / la soutenance</vt:lpstr>
      <vt:lpstr>Tableau bibliographique</vt:lpstr>
    </vt:vector>
  </TitlesOfParts>
  <Company>EMIP UMR1133 INRA-UMII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 stage</dc:title>
  <dc:creator>Thaler</dc:creator>
  <cp:lastModifiedBy>Frederique</cp:lastModifiedBy>
  <cp:revision>427</cp:revision>
  <dcterms:created xsi:type="dcterms:W3CDTF">2005-01-13T11:44:40Z</dcterms:created>
  <dcterms:modified xsi:type="dcterms:W3CDTF">2022-10-03T15:44:52Z</dcterms:modified>
</cp:coreProperties>
</file>