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1"/>
  </p:notesMasterIdLst>
  <p:handoutMasterIdLst>
    <p:handoutMasterId r:id="rId42"/>
  </p:handoutMasterIdLst>
  <p:sldIdLst>
    <p:sldId id="372" r:id="rId2"/>
    <p:sldId id="373" r:id="rId3"/>
    <p:sldId id="393" r:id="rId4"/>
    <p:sldId id="404" r:id="rId5"/>
    <p:sldId id="405" r:id="rId6"/>
    <p:sldId id="406" r:id="rId7"/>
    <p:sldId id="407" r:id="rId8"/>
    <p:sldId id="374" r:id="rId9"/>
    <p:sldId id="375" r:id="rId10"/>
    <p:sldId id="376" r:id="rId11"/>
    <p:sldId id="377" r:id="rId12"/>
    <p:sldId id="408" r:id="rId13"/>
    <p:sldId id="380" r:id="rId14"/>
    <p:sldId id="381" r:id="rId15"/>
    <p:sldId id="382" r:id="rId16"/>
    <p:sldId id="396" r:id="rId17"/>
    <p:sldId id="397" r:id="rId18"/>
    <p:sldId id="383" r:id="rId19"/>
    <p:sldId id="388" r:id="rId20"/>
    <p:sldId id="398" r:id="rId21"/>
    <p:sldId id="417" r:id="rId22"/>
    <p:sldId id="389" r:id="rId23"/>
    <p:sldId id="391" r:id="rId24"/>
    <p:sldId id="387" r:id="rId25"/>
    <p:sldId id="390" r:id="rId26"/>
    <p:sldId id="400" r:id="rId27"/>
    <p:sldId id="399" r:id="rId28"/>
    <p:sldId id="392" r:id="rId29"/>
    <p:sldId id="414" r:id="rId30"/>
    <p:sldId id="410" r:id="rId31"/>
    <p:sldId id="411" r:id="rId32"/>
    <p:sldId id="384" r:id="rId33"/>
    <p:sldId id="385" r:id="rId34"/>
    <p:sldId id="386" r:id="rId35"/>
    <p:sldId id="395" r:id="rId36"/>
    <p:sldId id="415" r:id="rId37"/>
    <p:sldId id="416" r:id="rId38"/>
    <p:sldId id="412" r:id="rId39"/>
    <p:sldId id="413" r:id="rId40"/>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09" autoAdjust="0"/>
    <p:restoredTop sz="93979" autoAdjust="0"/>
  </p:normalViewPr>
  <p:slideViewPr>
    <p:cSldViewPr snapToGrid="0">
      <p:cViewPr varScale="1">
        <p:scale>
          <a:sx n="69" d="100"/>
          <a:sy n="69" d="100"/>
        </p:scale>
        <p:origin x="7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5" y="1"/>
            <a:ext cx="2945659" cy="498135"/>
          </a:xfrm>
          <a:prstGeom prst="rect">
            <a:avLst/>
          </a:prstGeom>
        </p:spPr>
        <p:txBody>
          <a:bodyPr vert="horz" lIns="91440" tIns="45720" rIns="91440" bIns="45720" rtlCol="0"/>
          <a:lstStyle>
            <a:lvl1pPr algn="r">
              <a:defRPr sz="1200"/>
            </a:lvl1pPr>
          </a:lstStyle>
          <a:p>
            <a:fld id="{FB2B0877-7158-4906-B7F1-FA0E50DFEB13}" type="datetimeFigureOut">
              <a:rPr lang="fr-FR" smtClean="0"/>
              <a:t>26/11/2024</a:t>
            </a:fld>
            <a:endParaRPr lang="fr-FR"/>
          </a:p>
        </p:txBody>
      </p:sp>
      <p:sp>
        <p:nvSpPr>
          <p:cNvPr id="4" name="Espace réservé du pied de page 3"/>
          <p:cNvSpPr>
            <a:spLocks noGrp="1"/>
          </p:cNvSpPr>
          <p:nvPr>
            <p:ph type="ftr" sz="quarter" idx="2"/>
          </p:nvPr>
        </p:nvSpPr>
        <p:spPr>
          <a:xfrm>
            <a:off x="2"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5" y="9430091"/>
            <a:ext cx="2945659" cy="498134"/>
          </a:xfrm>
          <a:prstGeom prst="rect">
            <a:avLst/>
          </a:prstGeom>
        </p:spPr>
        <p:txBody>
          <a:bodyPr vert="horz" lIns="91440" tIns="45720" rIns="91440" bIns="45720" rtlCol="0" anchor="b"/>
          <a:lstStyle>
            <a:lvl1pPr algn="r">
              <a:defRPr sz="1200"/>
            </a:lvl1pPr>
          </a:lstStyle>
          <a:p>
            <a:fld id="{E46ED610-4212-434C-AE26-517AC9E2A85C}" type="slidenum">
              <a:rPr lang="fr-FR" smtClean="0"/>
              <a:t>‹N°›</a:t>
            </a:fld>
            <a:endParaRPr lang="fr-FR"/>
          </a:p>
        </p:txBody>
      </p:sp>
    </p:spTree>
    <p:extLst>
      <p:ext uri="{BB962C8B-B14F-4D97-AF65-F5344CB8AC3E}">
        <p14:creationId xmlns:p14="http://schemas.microsoft.com/office/powerpoint/2010/main" val="32252580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5" y="1"/>
            <a:ext cx="2945659" cy="498135"/>
          </a:xfrm>
          <a:prstGeom prst="rect">
            <a:avLst/>
          </a:prstGeom>
        </p:spPr>
        <p:txBody>
          <a:bodyPr vert="horz" lIns="91440" tIns="45720" rIns="91440" bIns="45720" rtlCol="0"/>
          <a:lstStyle>
            <a:lvl1pPr algn="r">
              <a:defRPr sz="1200"/>
            </a:lvl1pPr>
          </a:lstStyle>
          <a:p>
            <a:fld id="{B9D3D051-01B0-4327-80C7-2C92C098CD54}" type="datetimeFigureOut">
              <a:rPr lang="fr-FR" smtClean="0"/>
              <a:t>26/11/2024</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959"/>
            <a:ext cx="5438140" cy="3909239"/>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2"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5" y="9430091"/>
            <a:ext cx="2945659" cy="498134"/>
          </a:xfrm>
          <a:prstGeom prst="rect">
            <a:avLst/>
          </a:prstGeom>
        </p:spPr>
        <p:txBody>
          <a:bodyPr vert="horz" lIns="91440" tIns="45720" rIns="91440" bIns="45720" rtlCol="0" anchor="b"/>
          <a:lstStyle>
            <a:lvl1pPr algn="r">
              <a:defRPr sz="1200"/>
            </a:lvl1pPr>
          </a:lstStyle>
          <a:p>
            <a:fld id="{09ED3135-7C0A-4895-8438-63A1BBD32896}" type="slidenum">
              <a:rPr lang="fr-FR" smtClean="0"/>
              <a:t>‹N°›</a:t>
            </a:fld>
            <a:endParaRPr lang="fr-FR"/>
          </a:p>
        </p:txBody>
      </p:sp>
    </p:spTree>
    <p:extLst>
      <p:ext uri="{BB962C8B-B14F-4D97-AF65-F5344CB8AC3E}">
        <p14:creationId xmlns:p14="http://schemas.microsoft.com/office/powerpoint/2010/main" val="1138648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905002"/>
            <a:ext cx="10058400" cy="2593975"/>
          </a:xfrm>
        </p:spPr>
        <p:txBody>
          <a:bodyPr anchor="b"/>
          <a:lstStyle>
            <a:lvl1pPr>
              <a:defRPr sz="6600">
                <a:ln>
                  <a:noFill/>
                </a:ln>
                <a:solidFill>
                  <a:schemeClr val="tx2"/>
                </a:solidFill>
              </a:defRPr>
            </a:lvl1pPr>
          </a:lstStyle>
          <a:p>
            <a:r>
              <a:rPr lang="fr-FR"/>
              <a:t>Modifiez le style du titre</a:t>
            </a:r>
            <a:endParaRPr lang="en-US" dirty="0"/>
          </a:p>
        </p:txBody>
      </p:sp>
      <p:sp>
        <p:nvSpPr>
          <p:cNvPr id="3" name="Subtitle 2"/>
          <p:cNvSpPr>
            <a:spLocks noGrp="1"/>
          </p:cNvSpPr>
          <p:nvPr>
            <p:ph type="subTitle" idx="1"/>
          </p:nvPr>
        </p:nvSpPr>
        <p:spPr>
          <a:xfrm>
            <a:off x="914400" y="4572000"/>
            <a:ext cx="861568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endParaRPr lang="en-US" dirty="0">
              <a:solidFill>
                <a:srgbClr val="E7E6E6"/>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0017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7"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78353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199" y="274640"/>
            <a:ext cx="2336800" cy="58515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09602" y="274640"/>
            <a:ext cx="8026399"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fr-FR" dirty="0">
              <a:solidFill>
                <a:prstClr val="black">
                  <a:tint val="75000"/>
                </a:prstClr>
              </a:solidFill>
            </a:endParaRPr>
          </a:p>
        </p:txBody>
      </p:sp>
      <p:sp>
        <p:nvSpPr>
          <p:cNvPr id="6" name="Slide Number Placeholder 5"/>
          <p:cNvSpPr>
            <a:spLocks noGrp="1"/>
          </p:cNvSpPr>
          <p:nvPr>
            <p:ph type="sldNum" sz="quarter" idx="12"/>
          </p:nvPr>
        </p:nvSpPr>
        <p:spPr>
          <a:xfrm>
            <a:off x="11328308" y="76519"/>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294211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3471" y="-21453"/>
            <a:ext cx="10160000" cy="570133"/>
          </a:xfrm>
        </p:spPr>
        <p:txBody>
          <a:bodyPr/>
          <a:lstStyle>
            <a:lvl1pPr>
              <a:defRPr sz="3200"/>
            </a:lvl1pPr>
          </a:lstStyle>
          <a:p>
            <a:r>
              <a:rPr lang="fr-FR" dirty="0"/>
              <a:t>Modifiez le style du titre</a:t>
            </a:r>
            <a:endParaRPr lang="en-US" dirty="0"/>
          </a:p>
        </p:txBody>
      </p:sp>
      <p:sp>
        <p:nvSpPr>
          <p:cNvPr id="3" name="Content Placeholder 2"/>
          <p:cNvSpPr>
            <a:spLocks noGrp="1"/>
          </p:cNvSpPr>
          <p:nvPr>
            <p:ph idx="1"/>
          </p:nvPr>
        </p:nvSpPr>
        <p:spPr>
          <a:xfrm>
            <a:off x="33472" y="692696"/>
            <a:ext cx="11150210" cy="5616624"/>
          </a:xfrm>
        </p:spPr>
        <p:txBody>
          <a:bodyPr/>
          <a:lstStyle>
            <a:lvl1pPr marL="571500" indent="-457200">
              <a:buClr>
                <a:srgbClr val="C00000"/>
              </a:buClr>
              <a:buSzPct val="180000"/>
              <a:buFont typeface="Arial" panose="020B0604020202020204" pitchFamily="34" charset="0"/>
              <a:buChar char="•"/>
              <a:defRPr/>
            </a:lvl1pPr>
            <a:lvl2pPr>
              <a:buClr>
                <a:srgbClr val="2E1450"/>
              </a:buClr>
              <a:buSzPct val="120000"/>
              <a:defRPr/>
            </a:lvl2pPr>
            <a:lvl3pPr>
              <a:buClr>
                <a:srgbClr val="C00000"/>
              </a:buClr>
              <a:defRPr/>
            </a:lvl3pPr>
            <a:lvl4pPr>
              <a:buClr>
                <a:srgbClr val="2E1450"/>
              </a:buClr>
              <a:defRPr/>
            </a:lvl4pPr>
            <a:lvl5pPr>
              <a:buClr>
                <a:srgbClr val="C00000"/>
              </a:buClr>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Slide Number Placeholder 5"/>
          <p:cNvSpPr>
            <a:spLocks noGrp="1"/>
          </p:cNvSpPr>
          <p:nvPr>
            <p:ph type="sldNum" sz="quarter" idx="12"/>
          </p:nvPr>
        </p:nvSpPr>
        <p:spPr>
          <a:xfrm>
            <a:off x="11328308" y="76518"/>
            <a:ext cx="731520" cy="396240"/>
          </a:xfrm>
        </p:spPr>
        <p:txBody>
          <a:bodyPr/>
          <a:lstStyle/>
          <a:p>
            <a:fld id="{6E2D2B3B-882E-40F3-A32F-6DD516915044}" type="slidenum">
              <a:rPr lang="en-US" smtClean="0"/>
              <a:pPr/>
              <a:t>‹N°›</a:t>
            </a:fld>
            <a:endParaRPr lang="en-US" dirty="0"/>
          </a:p>
        </p:txBody>
      </p:sp>
    </p:spTree>
    <p:extLst>
      <p:ext uri="{BB962C8B-B14F-4D97-AF65-F5344CB8AC3E}">
        <p14:creationId xmlns:p14="http://schemas.microsoft.com/office/powerpoint/2010/main" val="160840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63085" y="5486400"/>
            <a:ext cx="10212916" cy="1168400"/>
          </a:xfrm>
        </p:spPr>
        <p:txBody>
          <a:bodyPr anchor="t"/>
          <a:lstStyle>
            <a:lvl1pPr algn="l">
              <a:defRPr sz="3600" b="0" cap="all"/>
            </a:lvl1pPr>
          </a:lstStyle>
          <a:p>
            <a:r>
              <a:rPr lang="fr-FR"/>
              <a:t>Modifiez le style du titre</a:t>
            </a:r>
            <a:endParaRPr lang="en-US" dirty="0"/>
          </a:p>
        </p:txBody>
      </p:sp>
      <p:sp>
        <p:nvSpPr>
          <p:cNvPr id="3" name="Text Placeholder 2"/>
          <p:cNvSpPr>
            <a:spLocks noGrp="1"/>
          </p:cNvSpPr>
          <p:nvPr>
            <p:ph type="body" idx="1"/>
          </p:nvPr>
        </p:nvSpPr>
        <p:spPr>
          <a:xfrm>
            <a:off x="963085" y="3852863"/>
            <a:ext cx="818091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endParaRPr lang="fr-FR"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srgbClr val="E7E6E6"/>
              </a:solidFill>
            </a:endParaRPr>
          </a:p>
        </p:txBody>
      </p:sp>
      <p:sp>
        <p:nvSpPr>
          <p:cNvPr id="6" name="Slide Number Placeholder 5"/>
          <p:cNvSpPr>
            <a:spLocks noGrp="1"/>
          </p:cNvSpPr>
          <p:nvPr>
            <p:ph type="sldNum" sz="quarter" idx="12"/>
          </p:nvPr>
        </p:nvSpPr>
        <p:spPr>
          <a:xfrm>
            <a:off x="11328308" y="44624"/>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391661"/>
            <a:ext cx="2067374" cy="483499"/>
          </a:xfrm>
          <a:prstGeom prst="rect">
            <a:avLst/>
          </a:prstGeom>
        </p:spPr>
      </p:pic>
    </p:spTree>
    <p:extLst>
      <p:ext uri="{BB962C8B-B14F-4D97-AF65-F5344CB8AC3E}">
        <p14:creationId xmlns:p14="http://schemas.microsoft.com/office/powerpoint/2010/main" val="10151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6096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92801" y="1536192"/>
            <a:ext cx="48768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611300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6096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096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892801" y="1535113"/>
            <a:ext cx="48768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892801" y="2174875"/>
            <a:ext cx="48768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endParaRPr lang="fr-FR"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2"/>
          </p:nvPr>
        </p:nvSpPr>
        <p:spPr>
          <a:xfrm>
            <a:off x="11328308" y="76518"/>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4031269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endParaRPr lang="fr-FR"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fr-FR"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6"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1794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r-FR"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fr-FR" dirty="0">
              <a:solidFill>
                <a:prstClr val="black">
                  <a:tint val="75000"/>
                </a:prstClr>
              </a:solidFill>
            </a:endParaRPr>
          </a:p>
        </p:txBody>
      </p:sp>
      <p:sp>
        <p:nvSpPr>
          <p:cNvPr id="4" name="Slide Number Placeholder 3"/>
          <p:cNvSpPr>
            <a:spLocks noGrp="1"/>
          </p:cNvSpPr>
          <p:nvPr>
            <p:ph type="sldNum" sz="quarter" idx="12"/>
          </p:nvPr>
        </p:nvSpPr>
        <p:spPr>
          <a:xfrm>
            <a:off x="11419465" y="0"/>
            <a:ext cx="731520" cy="396240"/>
          </a:xfrm>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Tree>
    <p:extLst>
      <p:ext uri="{BB962C8B-B14F-4D97-AF65-F5344CB8AC3E}">
        <p14:creationId xmlns:p14="http://schemas.microsoft.com/office/powerpoint/2010/main" val="382726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6402" y="5495544"/>
            <a:ext cx="10363200" cy="594360"/>
          </a:xfrm>
        </p:spPr>
        <p:txBody>
          <a:bodyPr anchor="b"/>
          <a:lstStyle>
            <a:lvl1pPr algn="ctr">
              <a:defRPr sz="2200" b="1"/>
            </a:lvl1pPr>
          </a:lstStyle>
          <a:p>
            <a:r>
              <a:rPr lang="fr-FR"/>
              <a:t>Modifiez le style du titre</a:t>
            </a:r>
            <a:endParaRPr lang="en-US" dirty="0"/>
          </a:p>
        </p:txBody>
      </p:sp>
      <p:sp>
        <p:nvSpPr>
          <p:cNvPr id="4" name="Text Placeholder 3"/>
          <p:cNvSpPr>
            <a:spLocks noGrp="1"/>
          </p:cNvSpPr>
          <p:nvPr>
            <p:ph type="body" sz="half" idx="2"/>
          </p:nvPr>
        </p:nvSpPr>
        <p:spPr>
          <a:xfrm>
            <a:off x="406399" y="6096000"/>
            <a:ext cx="10363202"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endParaRPr lang="fr-FR"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fr-FR"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9" name="Content Placeholder 8"/>
          <p:cNvSpPr>
            <a:spLocks noGrp="1"/>
          </p:cNvSpPr>
          <p:nvPr>
            <p:ph sz="quarter" idx="13"/>
          </p:nvPr>
        </p:nvSpPr>
        <p:spPr>
          <a:xfrm>
            <a:off x="406400" y="381000"/>
            <a:ext cx="10363200" cy="494284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8"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0690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02336" y="5495278"/>
            <a:ext cx="10363200" cy="594626"/>
          </a:xfrm>
        </p:spPr>
        <p:txBody>
          <a:bodyPr anchor="b"/>
          <a:lstStyle>
            <a:lvl1pPr algn="ctr">
              <a:defRPr sz="2200" b="1">
                <a:ln>
                  <a:noFill/>
                </a:ln>
                <a:solidFill>
                  <a:schemeClr val="tx2"/>
                </a:solidFill>
              </a:defRPr>
            </a:lvl1pPr>
          </a:lstStyle>
          <a:p>
            <a:r>
              <a:rPr lang="fr-FR"/>
              <a:t>Modifiez le style du titre</a:t>
            </a:r>
            <a:endParaRPr lang="en-US" dirty="0"/>
          </a:p>
        </p:txBody>
      </p:sp>
      <p:sp>
        <p:nvSpPr>
          <p:cNvPr id="3" name="Picture Placeholder 2"/>
          <p:cNvSpPr>
            <a:spLocks noGrp="1"/>
          </p:cNvSpPr>
          <p:nvPr>
            <p:ph type="pic" idx="1"/>
          </p:nvPr>
        </p:nvSpPr>
        <p:spPr>
          <a:xfrm>
            <a:off x="1" y="0"/>
            <a:ext cx="112776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402336" y="6096000"/>
            <a:ext cx="103632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8" name="Date Placeholder 7"/>
          <p:cNvSpPr>
            <a:spLocks noGrp="1"/>
          </p:cNvSpPr>
          <p:nvPr>
            <p:ph type="dt" sz="half" idx="10"/>
          </p:nvPr>
        </p:nvSpPr>
        <p:spPr/>
        <p:txBody>
          <a:bodyPr/>
          <a:lstStyle/>
          <a:p>
            <a:endParaRPr lang="fr-FR" dirty="0">
              <a:solidFill>
                <a:prstClr val="black">
                  <a:tint val="75000"/>
                </a:prstClr>
              </a:solidFill>
            </a:endParaRPr>
          </a:p>
        </p:txBody>
      </p:sp>
      <p:sp>
        <p:nvSpPr>
          <p:cNvPr id="9" name="Slide Number Placeholder 8"/>
          <p:cNvSpPr>
            <a:spLocks noGrp="1"/>
          </p:cNvSpPr>
          <p:nvPr>
            <p:ph type="sldNum" sz="quarter" idx="11"/>
          </p:nvPr>
        </p:nvSpPr>
        <p:spPr/>
        <p:txBody>
          <a:body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10" name="Footer Placeholder 9"/>
          <p:cNvSpPr>
            <a:spLocks noGrp="1"/>
          </p:cNvSpPr>
          <p:nvPr>
            <p:ph type="ftr" sz="quarter" idx="12"/>
          </p:nvPr>
        </p:nvSpPr>
        <p:spPr/>
        <p:txBody>
          <a:bodyPr/>
          <a:lstStyle/>
          <a:p>
            <a:endParaRPr lang="fr-FR" dirty="0">
              <a:solidFill>
                <a:prstClr val="black">
                  <a:tint val="75000"/>
                </a:prstClr>
              </a:solidFill>
            </a:endParaRPr>
          </a:p>
        </p:txBody>
      </p:sp>
      <p:sp>
        <p:nvSpPr>
          <p:cNvPr id="11" name="Slide Number Placeholder 6"/>
          <p:cNvSpPr txBox="1">
            <a:spLocks/>
          </p:cNvSpPr>
          <p:nvPr userDrawn="1"/>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25D6219C-5D67-46FE-AB3F-D592616FA5B1}" type="slidenum">
              <a:rPr kumimoji="0" lang="fr-FR" sz="18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‹N°›</a:t>
            </a:fld>
            <a:endParaRPr kumimoji="0" lang="fr-FR" sz="1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8564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601" y="38100"/>
            <a:ext cx="11241998" cy="798612"/>
          </a:xfrm>
          <a:prstGeom prst="rect">
            <a:avLst/>
          </a:prstGeom>
        </p:spPr>
        <p:txBody>
          <a:bodyPr vert="horz" lIns="91440" tIns="45720" rIns="91440" bIns="45720" rtlCol="0" anchor="ctr">
            <a:noAutofit/>
          </a:bodyPr>
          <a:lstStyle/>
          <a:p>
            <a:r>
              <a:rPr lang="fr-FR" dirty="0"/>
              <a:t>Modifiez le style du titre</a:t>
            </a:r>
            <a:endParaRPr lang="en-US" dirty="0"/>
          </a:p>
        </p:txBody>
      </p:sp>
      <p:sp>
        <p:nvSpPr>
          <p:cNvPr id="3" name="Text Placeholder 2"/>
          <p:cNvSpPr>
            <a:spLocks noGrp="1"/>
          </p:cNvSpPr>
          <p:nvPr>
            <p:ph type="body" idx="1"/>
          </p:nvPr>
        </p:nvSpPr>
        <p:spPr>
          <a:xfrm>
            <a:off x="27285" y="1600200"/>
            <a:ext cx="11250314" cy="4800600"/>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7" name="Rectangle 6"/>
          <p:cNvSpPr/>
          <p:nvPr/>
        </p:nvSpPr>
        <p:spPr>
          <a:xfrm>
            <a:off x="11277601" y="0"/>
            <a:ext cx="9144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Slide Number Placeholder 5"/>
          <p:cNvSpPr>
            <a:spLocks noGrp="1"/>
          </p:cNvSpPr>
          <p:nvPr>
            <p:ph type="sldNum" sz="quarter" idx="4"/>
          </p:nvPr>
        </p:nvSpPr>
        <p:spPr>
          <a:xfrm>
            <a:off x="10038081" y="6420200"/>
            <a:ext cx="73152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5D6219C-5D67-46FE-AB3F-D592616FA5B1}" type="slidenum">
              <a:rPr lang="fr-FR" smtClean="0">
                <a:solidFill>
                  <a:prstClr val="black">
                    <a:tint val="75000"/>
                  </a:prstClr>
                </a:solidFill>
              </a:rPr>
              <a:pPr/>
              <a:t>‹N°›</a:t>
            </a:fld>
            <a:endParaRPr lang="fr-FR" dirty="0">
              <a:solidFill>
                <a:prstClr val="black">
                  <a:tint val="75000"/>
                </a:prstClr>
              </a:solidFill>
            </a:endParaRPr>
          </a:p>
        </p:txBody>
      </p:sp>
      <p:sp>
        <p:nvSpPr>
          <p:cNvPr id="5" name="Footer Placeholder 4"/>
          <p:cNvSpPr>
            <a:spLocks noGrp="1"/>
          </p:cNvSpPr>
          <p:nvPr>
            <p:ph type="ftr" sz="quarter" idx="3"/>
          </p:nvPr>
        </p:nvSpPr>
        <p:spPr>
          <a:xfrm rot="16200000">
            <a:off x="10510429" y="3987800"/>
            <a:ext cx="2367281" cy="487681"/>
          </a:xfrm>
          <a:prstGeom prst="rect">
            <a:avLst/>
          </a:prstGeom>
        </p:spPr>
        <p:txBody>
          <a:bodyPr vert="horz" lIns="91440" tIns="45720" rIns="91440" bIns="45720" rtlCol="0" anchor="ctr"/>
          <a:lstStyle>
            <a:lvl1pPr algn="r">
              <a:defRPr sz="1200">
                <a:solidFill>
                  <a:schemeClr val="bg2"/>
                </a:solidFill>
              </a:defRPr>
            </a:lvl1pPr>
          </a:lstStyle>
          <a:p>
            <a:endParaRPr lang="en-US" dirty="0">
              <a:solidFill>
                <a:srgbClr val="E7E6E6"/>
              </a:solidFill>
            </a:endParaRPr>
          </a:p>
        </p:txBody>
      </p:sp>
      <p:sp>
        <p:nvSpPr>
          <p:cNvPr id="4" name="Date Placeholder 3"/>
          <p:cNvSpPr>
            <a:spLocks noGrp="1"/>
          </p:cNvSpPr>
          <p:nvPr>
            <p:ph type="dt" sz="half" idx="2"/>
          </p:nvPr>
        </p:nvSpPr>
        <p:spPr>
          <a:xfrm rot="16200000">
            <a:off x="10474870" y="1584960"/>
            <a:ext cx="2438399" cy="487681"/>
          </a:xfrm>
          <a:prstGeom prst="rect">
            <a:avLst/>
          </a:prstGeom>
        </p:spPr>
        <p:txBody>
          <a:bodyPr vert="horz" lIns="91440" tIns="45720" rIns="91440" bIns="45720" rtlCol="0" anchor="ctr"/>
          <a:lstStyle>
            <a:lvl1pPr algn="l">
              <a:defRPr sz="1200">
                <a:solidFill>
                  <a:schemeClr val="bg2"/>
                </a:solidFill>
              </a:defRPr>
            </a:lvl1pPr>
          </a:lstStyle>
          <a:p>
            <a:endParaRPr lang="fr-FR" dirty="0">
              <a:solidFill>
                <a:prstClr val="black">
                  <a:tint val="75000"/>
                </a:prstClr>
              </a:solidFill>
            </a:endParaRPr>
          </a:p>
        </p:txBody>
      </p:sp>
      <p:pic>
        <p:nvPicPr>
          <p:cNvPr id="10" name="Imag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27285" y="6420201"/>
            <a:ext cx="1772691" cy="414581"/>
          </a:xfrm>
          <a:prstGeom prst="rect">
            <a:avLst/>
          </a:prstGeom>
        </p:spPr>
      </p:pic>
      <p:pic>
        <p:nvPicPr>
          <p:cNvPr id="8" name="Image 7"/>
          <p:cNvPicPr>
            <a:picLocks noChangeAspect="1"/>
          </p:cNvPicPr>
          <p:nvPr userDrawn="1"/>
        </p:nvPicPr>
        <p:blipFill>
          <a:blip r:embed="rId14"/>
          <a:stretch>
            <a:fillRect/>
          </a:stretch>
        </p:blipFill>
        <p:spPr>
          <a:xfrm>
            <a:off x="10769601" y="6362048"/>
            <a:ext cx="1422400" cy="506903"/>
          </a:xfrm>
          <a:prstGeom prst="rect">
            <a:avLst/>
          </a:prstGeom>
        </p:spPr>
      </p:pic>
    </p:spTree>
    <p:extLst>
      <p:ext uri="{BB962C8B-B14F-4D97-AF65-F5344CB8AC3E}">
        <p14:creationId xmlns:p14="http://schemas.microsoft.com/office/powerpoint/2010/main" val="34959962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biu-montpellier.fr/"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mailto:guillaume.dumas@umontpellier.fr"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2207568" y="1628801"/>
            <a:ext cx="7545110" cy="2593975"/>
          </a:xfrm>
        </p:spPr>
        <p:txBody>
          <a:bodyPr>
            <a:normAutofit/>
          </a:bodyPr>
          <a:lstStyle/>
          <a:p>
            <a:pPr algn="ctr"/>
            <a:r>
              <a:rPr lang="fr-FR" sz="3200" b="1" dirty="0" smtClean="0"/>
              <a:t>Préparation UE 7 </a:t>
            </a:r>
            <a:br>
              <a:rPr lang="fr-FR" sz="3200" b="1" dirty="0" smtClean="0"/>
            </a:br>
            <a:r>
              <a:rPr lang="fr-FR" sz="2800" b="1" dirty="0" smtClean="0">
                <a:solidFill>
                  <a:srgbClr val="CE2430"/>
                </a:solidFill>
              </a:rPr>
              <a:t>DUSCG 2</a:t>
            </a:r>
            <a:br>
              <a:rPr lang="fr-FR" sz="2800" b="1" dirty="0" smtClean="0">
                <a:solidFill>
                  <a:srgbClr val="CE2430"/>
                </a:solidFill>
              </a:rPr>
            </a:br>
            <a:r>
              <a:rPr lang="fr-FR" sz="2800" b="1" dirty="0">
                <a:solidFill>
                  <a:srgbClr val="CE2430"/>
                </a:solidFill>
              </a:rPr>
              <a:t/>
            </a:r>
            <a:br>
              <a:rPr lang="fr-FR" sz="2800" b="1" dirty="0">
                <a:solidFill>
                  <a:srgbClr val="CE2430"/>
                </a:solidFill>
              </a:rPr>
            </a:br>
            <a:r>
              <a:rPr lang="fr-FR" sz="2200" u="sng" dirty="0" smtClean="0">
                <a:solidFill>
                  <a:schemeClr val="tx1"/>
                </a:solidFill>
              </a:rPr>
              <a:t>Partie 1</a:t>
            </a:r>
            <a:r>
              <a:rPr lang="fr-FR" sz="2200" dirty="0" smtClean="0">
                <a:solidFill>
                  <a:schemeClr val="tx1"/>
                </a:solidFill>
              </a:rPr>
              <a:t> : présentation UE 7</a:t>
            </a:r>
            <a:br>
              <a:rPr lang="fr-FR" sz="2200" dirty="0" smtClean="0">
                <a:solidFill>
                  <a:schemeClr val="tx1"/>
                </a:solidFill>
              </a:rPr>
            </a:br>
            <a:r>
              <a:rPr lang="fr-FR" sz="2200" u="sng" dirty="0" smtClean="0">
                <a:solidFill>
                  <a:schemeClr val="tx1"/>
                </a:solidFill>
              </a:rPr>
              <a:t>Partie 2</a:t>
            </a:r>
            <a:r>
              <a:rPr lang="fr-FR" sz="2200" dirty="0" smtClean="0">
                <a:solidFill>
                  <a:schemeClr val="tx1"/>
                </a:solidFill>
              </a:rPr>
              <a:t> : Comprendre une étude (simple)</a:t>
            </a:r>
            <a:br>
              <a:rPr lang="fr-FR" sz="2200" dirty="0" smtClean="0">
                <a:solidFill>
                  <a:schemeClr val="tx1"/>
                </a:solidFill>
              </a:rPr>
            </a:br>
            <a:r>
              <a:rPr lang="fr-FR" sz="2200" u="sng" dirty="0" smtClean="0">
                <a:solidFill>
                  <a:schemeClr val="tx1"/>
                </a:solidFill>
              </a:rPr>
              <a:t>Partie 3</a:t>
            </a:r>
            <a:r>
              <a:rPr lang="fr-FR" sz="2200" dirty="0" smtClean="0">
                <a:solidFill>
                  <a:schemeClr val="tx1"/>
                </a:solidFill>
              </a:rPr>
              <a:t> : S’exercer à trouver une problématique et une méthodologie</a:t>
            </a:r>
            <a:endParaRPr lang="fr-FR" sz="2800" b="1" dirty="0">
              <a:solidFill>
                <a:srgbClr val="CE2430"/>
              </a:solidFill>
            </a:endParaRPr>
          </a:p>
        </p:txBody>
      </p:sp>
      <p:sp>
        <p:nvSpPr>
          <p:cNvPr id="4" name="Sous-titre 3"/>
          <p:cNvSpPr>
            <a:spLocks noGrp="1"/>
          </p:cNvSpPr>
          <p:nvPr>
            <p:ph type="subTitle" idx="1"/>
          </p:nvPr>
        </p:nvSpPr>
        <p:spPr>
          <a:xfrm>
            <a:off x="2209125" y="4572000"/>
            <a:ext cx="6462882" cy="1809328"/>
          </a:xfrm>
        </p:spPr>
        <p:txBody>
          <a:bodyPr>
            <a:normAutofit/>
          </a:bodyPr>
          <a:lstStyle/>
          <a:p>
            <a:r>
              <a:rPr lang="fr-FR" b="1" dirty="0"/>
              <a:t>Guillaume </a:t>
            </a:r>
            <a:r>
              <a:rPr lang="fr-FR" b="1" dirty="0" smtClean="0"/>
              <a:t>Dumas</a:t>
            </a:r>
            <a:endParaRPr lang="fr-FR" b="1" dirty="0"/>
          </a:p>
          <a:p>
            <a:r>
              <a:rPr lang="fr-FR" sz="1600" b="1" dirty="0"/>
              <a:t>Maître de Conférences, Université de </a:t>
            </a:r>
            <a:r>
              <a:rPr lang="fr-FR" sz="1600" b="1" dirty="0" smtClean="0"/>
              <a:t>Montpellier</a:t>
            </a:r>
          </a:p>
          <a:p>
            <a:r>
              <a:rPr lang="fr-FR" sz="1600" b="1" dirty="0" smtClean="0"/>
              <a:t>Responsable du jury de correction de l’UE 7 – académie Montpellier</a:t>
            </a:r>
            <a:endParaRPr lang="fr-FR" sz="1600" b="1" dirty="0"/>
          </a:p>
          <a:p>
            <a:endParaRPr lang="fr-FR" sz="1000" b="1" dirty="0"/>
          </a:p>
        </p:txBody>
      </p:sp>
    </p:spTree>
    <p:extLst>
      <p:ext uri="{BB962C8B-B14F-4D97-AF65-F5344CB8AC3E}">
        <p14:creationId xmlns:p14="http://schemas.microsoft.com/office/powerpoint/2010/main" val="212913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10</a:t>
            </a:fld>
            <a:endParaRPr lang="fr-FR" dirty="0">
              <a:solidFill>
                <a:prstClr val="black">
                  <a:tint val="75000"/>
                </a:prstClr>
              </a:solidFill>
            </a:endParaRPr>
          </a:p>
        </p:txBody>
      </p:sp>
      <p:sp>
        <p:nvSpPr>
          <p:cNvPr id="3" name="ZoneTexte 2"/>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Rapport du jury DSCG</a:t>
            </a:r>
            <a:endParaRPr lang="fr-FR" sz="2400" b="1" dirty="0">
              <a:solidFill>
                <a:srgbClr val="C00000"/>
              </a:solidFill>
            </a:endParaRPr>
          </a:p>
        </p:txBody>
      </p:sp>
      <p:sp>
        <p:nvSpPr>
          <p:cNvPr id="4" name="Rectangle 3"/>
          <p:cNvSpPr/>
          <p:nvPr/>
        </p:nvSpPr>
        <p:spPr>
          <a:xfrm>
            <a:off x="693087" y="1175991"/>
            <a:ext cx="10372436" cy="4711996"/>
          </a:xfrm>
          <a:prstGeom prst="rect">
            <a:avLst/>
          </a:prstGeom>
        </p:spPr>
        <p:txBody>
          <a:bodyPr wrap="square">
            <a:spAutoFit/>
          </a:bodyPr>
          <a:lstStyle/>
          <a:p>
            <a:pPr algn="just">
              <a:lnSpc>
                <a:spcPct val="107000"/>
              </a:lnSpc>
              <a:spcAft>
                <a:spcPts val="800"/>
              </a:spcAft>
            </a:pPr>
            <a:r>
              <a:rPr lang="fr-FR" sz="2400" b="1" u="sng" dirty="0" smtClean="0">
                <a:latin typeface="Calibri Light" panose="020F0302020204030204" pitchFamily="34" charset="0"/>
                <a:ea typeface="Calibri" panose="020F0502020204030204" pitchFamily="34" charset="0"/>
                <a:cs typeface="Times New Roman" panose="02020603050405020304" pitchFamily="18" charset="0"/>
              </a:rPr>
              <a:t>Ce que l’on attend</a:t>
            </a:r>
          </a:p>
          <a:p>
            <a:pPr algn="just">
              <a:lnSpc>
                <a:spcPct val="107000"/>
              </a:lnSpc>
              <a:spcAft>
                <a:spcPts val="800"/>
              </a:spcAft>
            </a:pPr>
            <a:endParaRPr lang="fr-FR" dirty="0" smtClean="0"/>
          </a:p>
          <a:p>
            <a:pPr algn="just">
              <a:lnSpc>
                <a:spcPct val="107000"/>
              </a:lnSpc>
              <a:spcAft>
                <a:spcPts val="800"/>
              </a:spcAft>
            </a:pPr>
            <a:r>
              <a:rPr lang="fr-FR" u="sng" dirty="0" smtClean="0">
                <a:solidFill>
                  <a:srgbClr val="FF0000"/>
                </a:solidFill>
              </a:rPr>
              <a:t>Une </a:t>
            </a:r>
            <a:r>
              <a:rPr lang="fr-FR" u="sng" dirty="0">
                <a:solidFill>
                  <a:srgbClr val="FF0000"/>
                </a:solidFill>
              </a:rPr>
              <a:t>attention toute particulière sera portée sur :</a:t>
            </a:r>
          </a:p>
          <a:p>
            <a:endParaRPr lang="fr-FR" dirty="0" smtClean="0"/>
          </a:p>
          <a:p>
            <a:r>
              <a:rPr lang="fr-FR" dirty="0" smtClean="0"/>
              <a:t>-</a:t>
            </a:r>
            <a:r>
              <a:rPr lang="fr-FR" u="sng" dirty="0" smtClean="0">
                <a:solidFill>
                  <a:srgbClr val="FF0000"/>
                </a:solidFill>
              </a:rPr>
              <a:t>la </a:t>
            </a:r>
            <a:r>
              <a:rPr lang="fr-FR" u="sng" dirty="0">
                <a:solidFill>
                  <a:srgbClr val="FF0000"/>
                </a:solidFill>
              </a:rPr>
              <a:t>problématique</a:t>
            </a:r>
            <a:r>
              <a:rPr lang="fr-FR" dirty="0"/>
              <a:t> choisie par le candidat qui devra être </a:t>
            </a:r>
            <a:r>
              <a:rPr lang="fr-FR" u="sng" dirty="0">
                <a:solidFill>
                  <a:srgbClr val="FF0000"/>
                </a:solidFill>
              </a:rPr>
              <a:t>justifiée</a:t>
            </a:r>
            <a:r>
              <a:rPr lang="fr-FR" dirty="0"/>
              <a:t> au regard de </a:t>
            </a:r>
            <a:r>
              <a:rPr lang="fr-FR" u="sng" dirty="0">
                <a:solidFill>
                  <a:srgbClr val="FF0000"/>
                </a:solidFill>
              </a:rPr>
              <a:t>son expérience professionnelle</a:t>
            </a:r>
            <a:r>
              <a:rPr lang="fr-FR" dirty="0" smtClean="0"/>
              <a:t>;</a:t>
            </a:r>
          </a:p>
          <a:p>
            <a:endParaRPr lang="fr-FR" dirty="0"/>
          </a:p>
          <a:p>
            <a:r>
              <a:rPr lang="fr-FR" dirty="0"/>
              <a:t>-la </a:t>
            </a:r>
            <a:r>
              <a:rPr lang="fr-FR" u="sng" dirty="0">
                <a:solidFill>
                  <a:srgbClr val="FF0000"/>
                </a:solidFill>
              </a:rPr>
              <a:t>pertinence des références académiques </a:t>
            </a:r>
            <a:r>
              <a:rPr lang="fr-FR" dirty="0"/>
              <a:t>choisies pour décrire les enjeux de la problématique et les débats liés à ce sujet. Il pourra naturellement être fait aussi référence à de la </a:t>
            </a:r>
            <a:r>
              <a:rPr lang="fr-FR" u="sng" dirty="0">
                <a:solidFill>
                  <a:srgbClr val="FF0000"/>
                </a:solidFill>
              </a:rPr>
              <a:t>documentation professionnelle </a:t>
            </a:r>
            <a:r>
              <a:rPr lang="fr-FR" dirty="0"/>
              <a:t>ou </a:t>
            </a:r>
            <a:r>
              <a:rPr lang="fr-FR" u="sng" dirty="0">
                <a:solidFill>
                  <a:srgbClr val="FF0000"/>
                </a:solidFill>
              </a:rPr>
              <a:t>juridique</a:t>
            </a:r>
            <a:r>
              <a:rPr lang="fr-FR" dirty="0"/>
              <a:t>, mais seulement </a:t>
            </a:r>
            <a:r>
              <a:rPr lang="fr-FR" u="sng" dirty="0">
                <a:solidFill>
                  <a:srgbClr val="FF0000"/>
                </a:solidFill>
              </a:rPr>
              <a:t>en complément aux références académiques</a:t>
            </a:r>
            <a:r>
              <a:rPr lang="fr-FR" dirty="0"/>
              <a:t>. Une attention particulière sera portée à l’adéquation des citations des sources avec le mémoire et au niveau de la bibliographie (respect des normes de citation</a:t>
            </a:r>
            <a:r>
              <a:rPr lang="fr-FR" dirty="0" smtClean="0"/>
              <a:t>);</a:t>
            </a:r>
          </a:p>
          <a:p>
            <a:endParaRPr lang="fr-FR" dirty="0"/>
          </a:p>
          <a:p>
            <a:pPr algn="just"/>
            <a:r>
              <a:rPr lang="fr-FR" dirty="0"/>
              <a:t>-</a:t>
            </a:r>
            <a:r>
              <a:rPr lang="fr-FR" u="sng" dirty="0">
                <a:solidFill>
                  <a:srgbClr val="FF0000"/>
                </a:solidFill>
              </a:rPr>
              <a:t>la pertinence de la méthodologie privilégiée et sa justesse pour apporter des résultats convaincants </a:t>
            </a:r>
            <a:r>
              <a:rPr lang="fr-FR" dirty="0"/>
              <a:t>par rapport à la problématique posée-la capacité du candidat à analyser a posteriori les résultats présentés et les apports pour sa pratique professionnelle</a:t>
            </a:r>
          </a:p>
        </p:txBody>
      </p:sp>
    </p:spTree>
    <p:extLst>
      <p:ext uri="{BB962C8B-B14F-4D97-AF65-F5344CB8AC3E}">
        <p14:creationId xmlns:p14="http://schemas.microsoft.com/office/powerpoint/2010/main" val="3901401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11</a:t>
            </a:fld>
            <a:endParaRPr lang="fr-FR" dirty="0">
              <a:solidFill>
                <a:prstClr val="black">
                  <a:tint val="75000"/>
                </a:prstClr>
              </a:solidFill>
            </a:endParaRPr>
          </a:p>
        </p:txBody>
      </p:sp>
      <p:sp>
        <p:nvSpPr>
          <p:cNvPr id="3" name="ZoneTexte 2"/>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Dates à retenir</a:t>
            </a:r>
            <a:endParaRPr lang="fr-FR" sz="2400" b="1" dirty="0">
              <a:solidFill>
                <a:srgbClr val="C00000"/>
              </a:solidFill>
            </a:endParaRPr>
          </a:p>
        </p:txBody>
      </p:sp>
      <p:sp>
        <p:nvSpPr>
          <p:cNvPr id="4" name="Rectangle 3"/>
          <p:cNvSpPr/>
          <p:nvPr/>
        </p:nvSpPr>
        <p:spPr>
          <a:xfrm>
            <a:off x="693087" y="1139045"/>
            <a:ext cx="10372436" cy="4905189"/>
          </a:xfrm>
          <a:prstGeom prst="rect">
            <a:avLst/>
          </a:prstGeom>
        </p:spPr>
        <p:txBody>
          <a:bodyPr wrap="square">
            <a:spAutoFit/>
          </a:bodyPr>
          <a:lstStyle/>
          <a:p>
            <a:pPr algn="just">
              <a:lnSpc>
                <a:spcPct val="107000"/>
              </a:lnSpc>
              <a:spcAft>
                <a:spcPts val="800"/>
              </a:spcAft>
            </a:pPr>
            <a:r>
              <a:rPr lang="fr-FR" sz="2400" b="1" u="sng" dirty="0" smtClean="0"/>
              <a:t>Dates obligatoires</a:t>
            </a:r>
          </a:p>
          <a:p>
            <a:pPr marL="285750" indent="-285750" algn="just">
              <a:lnSpc>
                <a:spcPct val="107000"/>
              </a:lnSpc>
              <a:spcAft>
                <a:spcPts val="800"/>
              </a:spcAft>
              <a:buFont typeface="Symbol" panose="05050102010706020507" pitchFamily="18" charset="2"/>
              <a:buChar char="Þ"/>
            </a:pPr>
            <a:r>
              <a:rPr lang="fr-FR" u="sng" dirty="0" smtClean="0"/>
              <a:t>Expérience professionnelle</a:t>
            </a:r>
            <a:r>
              <a:rPr lang="fr-FR" dirty="0" smtClean="0"/>
              <a:t> : 16 semaines</a:t>
            </a:r>
          </a:p>
          <a:p>
            <a:pPr marL="285750" indent="-285750" algn="just">
              <a:lnSpc>
                <a:spcPct val="107000"/>
              </a:lnSpc>
              <a:spcAft>
                <a:spcPts val="800"/>
              </a:spcAft>
              <a:buFont typeface="Symbol" panose="05050102010706020507" pitchFamily="18" charset="2"/>
              <a:buChar char="Þ"/>
            </a:pPr>
            <a:r>
              <a:rPr lang="fr-FR" u="sng" dirty="0" smtClean="0"/>
              <a:t>Inscription à l’épreuve </a:t>
            </a:r>
            <a:r>
              <a:rPr lang="fr-FR" dirty="0" smtClean="0"/>
              <a:t>: </a:t>
            </a:r>
            <a:r>
              <a:rPr lang="fr-FR" dirty="0" smtClean="0">
                <a:solidFill>
                  <a:srgbClr val="FF0000"/>
                </a:solidFill>
              </a:rPr>
              <a:t>5 Juillet au </a:t>
            </a:r>
            <a:r>
              <a:rPr lang="fr-FR" u="sng" dirty="0" smtClean="0">
                <a:solidFill>
                  <a:srgbClr val="FF0000"/>
                </a:solidFill>
              </a:rPr>
              <a:t>29 aout 2024 17h (paiement en ligne ou envoie du chèque</a:t>
            </a:r>
            <a:r>
              <a:rPr lang="fr-FR" dirty="0" smtClean="0">
                <a:solidFill>
                  <a:srgbClr val="FF0000"/>
                </a:solidFill>
              </a:rPr>
              <a:t>)</a:t>
            </a:r>
            <a:endParaRPr lang="fr-FR" dirty="0">
              <a:solidFill>
                <a:srgbClr val="FF0000"/>
              </a:solidFill>
            </a:endParaRPr>
          </a:p>
          <a:p>
            <a:pPr marL="285750" indent="-285750" algn="just">
              <a:lnSpc>
                <a:spcPct val="107000"/>
              </a:lnSpc>
              <a:spcAft>
                <a:spcPts val="800"/>
              </a:spcAft>
              <a:buFont typeface="Symbol" panose="05050102010706020507" pitchFamily="18" charset="2"/>
              <a:buChar char="Þ"/>
            </a:pPr>
            <a:r>
              <a:rPr lang="fr-FR" u="sng" dirty="0" smtClean="0"/>
              <a:t>Date limite d’envoie des dossiers : </a:t>
            </a:r>
            <a:r>
              <a:rPr lang="fr-FR" dirty="0" smtClean="0"/>
              <a:t>29 aout 2024 (avec la fiche d’agrément signé par un enseignant chercheur). S’y prendre en avance pour l’envoie des agrément à MOMA</a:t>
            </a:r>
            <a:r>
              <a:rPr lang="fr-FR" dirty="0"/>
              <a:t> </a:t>
            </a:r>
            <a:r>
              <a:rPr lang="fr-FR" dirty="0" smtClean="0"/>
              <a:t>(au plus tard 1 Juin pour </a:t>
            </a:r>
            <a:r>
              <a:rPr lang="fr-FR" dirty="0" err="1" smtClean="0"/>
              <a:t>Nimois</a:t>
            </a:r>
            <a:r>
              <a:rPr lang="fr-FR" dirty="0" smtClean="0"/>
              <a:t>). </a:t>
            </a:r>
          </a:p>
          <a:p>
            <a:pPr marL="285750" indent="-285750" algn="just">
              <a:lnSpc>
                <a:spcPct val="107000"/>
              </a:lnSpc>
              <a:spcAft>
                <a:spcPts val="800"/>
              </a:spcAft>
              <a:buFont typeface="Symbol" panose="05050102010706020507" pitchFamily="18" charset="2"/>
              <a:buChar char="Þ"/>
            </a:pPr>
            <a:endParaRPr lang="fr-FR" dirty="0"/>
          </a:p>
          <a:p>
            <a:pPr algn="just">
              <a:lnSpc>
                <a:spcPct val="107000"/>
              </a:lnSpc>
              <a:spcAft>
                <a:spcPts val="800"/>
              </a:spcAft>
            </a:pPr>
            <a:r>
              <a:rPr lang="fr-FR" sz="2400" b="1" u="sng" dirty="0"/>
              <a:t>Dates </a:t>
            </a:r>
            <a:r>
              <a:rPr lang="fr-FR" sz="2400" b="1" u="sng" dirty="0" smtClean="0"/>
              <a:t>pour réussir</a:t>
            </a:r>
            <a:endParaRPr lang="fr-FR" sz="2400" b="1" u="sng" dirty="0"/>
          </a:p>
          <a:p>
            <a:pPr marL="285750" indent="-285750" algn="just">
              <a:lnSpc>
                <a:spcPct val="107000"/>
              </a:lnSpc>
              <a:spcAft>
                <a:spcPts val="800"/>
              </a:spcAft>
              <a:buFont typeface="Symbol" panose="05050102010706020507" pitchFamily="18" charset="2"/>
              <a:buChar char="Þ"/>
            </a:pPr>
            <a:r>
              <a:rPr lang="fr-FR" dirty="0" smtClean="0"/>
              <a:t>Trouver son sujet/thème de mémoire 				Déc / Janvier / Février</a:t>
            </a:r>
          </a:p>
          <a:p>
            <a:pPr marL="285750" indent="-285750" algn="just">
              <a:lnSpc>
                <a:spcPct val="107000"/>
              </a:lnSpc>
              <a:spcAft>
                <a:spcPts val="800"/>
              </a:spcAft>
              <a:buFont typeface="Symbol" panose="05050102010706020507" pitchFamily="18" charset="2"/>
              <a:buChar char="Þ"/>
            </a:pPr>
            <a:r>
              <a:rPr lang="fr-FR" dirty="0" smtClean="0"/>
              <a:t>Réfléchir à une problématique / méthodologie / outil à proposer </a:t>
            </a:r>
            <a:r>
              <a:rPr lang="fr-FR" dirty="0"/>
              <a:t>	</a:t>
            </a:r>
            <a:r>
              <a:rPr lang="fr-FR" dirty="0" smtClean="0"/>
              <a:t>	Février à Mars</a:t>
            </a:r>
          </a:p>
          <a:p>
            <a:pPr lvl="1" algn="just">
              <a:lnSpc>
                <a:spcPct val="107000"/>
              </a:lnSpc>
              <a:spcAft>
                <a:spcPts val="800"/>
              </a:spcAft>
            </a:pPr>
            <a:r>
              <a:rPr lang="fr-FR" dirty="0" smtClean="0"/>
              <a:t>La notice d’agrément peut être un canal de communication !</a:t>
            </a:r>
          </a:p>
          <a:p>
            <a:pPr marL="285750" indent="-285750" algn="just">
              <a:lnSpc>
                <a:spcPct val="107000"/>
              </a:lnSpc>
              <a:spcAft>
                <a:spcPts val="800"/>
              </a:spcAft>
              <a:buFont typeface="Symbol" panose="05050102010706020507" pitchFamily="18" charset="2"/>
              <a:buChar char="Þ"/>
            </a:pPr>
            <a:r>
              <a:rPr lang="fr-FR" dirty="0"/>
              <a:t> </a:t>
            </a:r>
            <a:r>
              <a:rPr lang="fr-FR" dirty="0" smtClean="0"/>
              <a:t>Mise en œuvre de la méthodologie et rédaction (allers-retours avec tuteur)	 Mars – Juin</a:t>
            </a:r>
          </a:p>
          <a:p>
            <a:pPr marL="285750" indent="-285750" algn="just">
              <a:lnSpc>
                <a:spcPct val="107000"/>
              </a:lnSpc>
              <a:spcAft>
                <a:spcPts val="800"/>
              </a:spcAft>
              <a:buFont typeface="Symbol" panose="05050102010706020507" pitchFamily="18" charset="2"/>
              <a:buChar char="Þ"/>
            </a:pPr>
            <a:r>
              <a:rPr lang="fr-FR" dirty="0"/>
              <a:t> </a:t>
            </a:r>
            <a:r>
              <a:rPr lang="fr-FR" dirty="0" smtClean="0"/>
              <a:t>power point + oral blanc (DU)  					Octobre</a:t>
            </a:r>
            <a:endParaRPr lang="fr-FR" dirty="0"/>
          </a:p>
        </p:txBody>
      </p:sp>
    </p:spTree>
    <p:extLst>
      <p:ext uri="{BB962C8B-B14F-4D97-AF65-F5344CB8AC3E}">
        <p14:creationId xmlns:p14="http://schemas.microsoft.com/office/powerpoint/2010/main" val="3182429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12</a:t>
            </a:fld>
            <a:endParaRPr lang="fr-FR" dirty="0">
              <a:solidFill>
                <a:prstClr val="black">
                  <a:tint val="75000"/>
                </a:prstClr>
              </a:solidFill>
            </a:endParaRPr>
          </a:p>
        </p:txBody>
      </p:sp>
      <p:sp>
        <p:nvSpPr>
          <p:cNvPr id="4" name="Organigramme : Opération manuelle 3"/>
          <p:cNvSpPr/>
          <p:nvPr/>
        </p:nvSpPr>
        <p:spPr>
          <a:xfrm>
            <a:off x="-230910" y="396240"/>
            <a:ext cx="4054764" cy="2771833"/>
          </a:xfrm>
          <a:prstGeom prst="flowChartManualOperat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Contexte / Enjeux</a:t>
            </a:r>
          </a:p>
          <a:p>
            <a:pPr algn="ctr"/>
            <a:endParaRPr lang="fr-FR" dirty="0"/>
          </a:p>
          <a:p>
            <a:pPr algn="ctr"/>
            <a:r>
              <a:rPr lang="fr-FR" dirty="0"/>
              <a:t>Problématique</a:t>
            </a:r>
          </a:p>
          <a:p>
            <a:pPr algn="ctr"/>
            <a:endParaRPr lang="fr-FR" dirty="0"/>
          </a:p>
          <a:p>
            <a:pPr algn="ctr"/>
            <a:r>
              <a:rPr lang="fr-FR" dirty="0" smtClean="0"/>
              <a:t>Définition conceptuelle et académique</a:t>
            </a:r>
          </a:p>
          <a:p>
            <a:pPr algn="ctr"/>
            <a:endParaRPr lang="fr-FR" dirty="0"/>
          </a:p>
          <a:p>
            <a:pPr algn="ctr"/>
            <a:r>
              <a:rPr lang="fr-FR" dirty="0" smtClean="0"/>
              <a:t>Proposition de recherche</a:t>
            </a:r>
            <a:endParaRPr lang="fr-FR" dirty="0"/>
          </a:p>
        </p:txBody>
      </p:sp>
      <p:sp>
        <p:nvSpPr>
          <p:cNvPr id="5" name="Rectangle 4"/>
          <p:cNvSpPr/>
          <p:nvPr/>
        </p:nvSpPr>
        <p:spPr>
          <a:xfrm>
            <a:off x="581890" y="3177309"/>
            <a:ext cx="2429164" cy="10252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Méthodologie</a:t>
            </a:r>
            <a:endParaRPr lang="fr-FR" dirty="0"/>
          </a:p>
        </p:txBody>
      </p:sp>
      <p:sp>
        <p:nvSpPr>
          <p:cNvPr id="7" name="Rectangle 6"/>
          <p:cNvSpPr/>
          <p:nvPr/>
        </p:nvSpPr>
        <p:spPr>
          <a:xfrm>
            <a:off x="581890" y="4211781"/>
            <a:ext cx="2429164" cy="10252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t>Résultats</a:t>
            </a:r>
            <a:endParaRPr lang="fr-FR" dirty="0"/>
          </a:p>
        </p:txBody>
      </p:sp>
      <p:sp>
        <p:nvSpPr>
          <p:cNvPr id="9" name="Rectangle 8"/>
          <p:cNvSpPr/>
          <p:nvPr/>
        </p:nvSpPr>
        <p:spPr>
          <a:xfrm>
            <a:off x="-230909" y="5237017"/>
            <a:ext cx="4054764" cy="1038053"/>
          </a:xfrm>
          <a:prstGeom prst="wedgeRectCallo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dirty="0"/>
              <a:t>Préconisation / Proposition d’outils</a:t>
            </a:r>
          </a:p>
        </p:txBody>
      </p:sp>
      <p:sp>
        <p:nvSpPr>
          <p:cNvPr id="3" name="ZoneTexte 2"/>
          <p:cNvSpPr txBox="1"/>
          <p:nvPr/>
        </p:nvSpPr>
        <p:spPr>
          <a:xfrm>
            <a:off x="3934693" y="396240"/>
            <a:ext cx="7484772" cy="646331"/>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ctr">
              <a:buFontTx/>
              <a:buChar char="-"/>
            </a:pPr>
            <a:endParaRPr lang="fr-FR" dirty="0" smtClean="0"/>
          </a:p>
          <a:p>
            <a:pPr marL="285750" indent="-285750" algn="ctr">
              <a:buFontTx/>
              <a:buChar char="-"/>
            </a:pPr>
            <a:endParaRPr lang="fr-FR" dirty="0"/>
          </a:p>
        </p:txBody>
      </p:sp>
      <p:sp>
        <p:nvSpPr>
          <p:cNvPr id="10" name="ZoneTexte 9"/>
          <p:cNvSpPr txBox="1"/>
          <p:nvPr/>
        </p:nvSpPr>
        <p:spPr>
          <a:xfrm>
            <a:off x="3943936" y="1035176"/>
            <a:ext cx="7484772" cy="646331"/>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ctr">
              <a:buFontTx/>
              <a:buChar char="-"/>
            </a:pPr>
            <a:endParaRPr lang="fr-FR" u="sng" dirty="0"/>
          </a:p>
          <a:p>
            <a:pPr marL="285750" indent="-285750" algn="ctr">
              <a:buFontTx/>
              <a:buChar char="-"/>
            </a:pPr>
            <a:endParaRPr lang="fr-FR" u="sng" dirty="0"/>
          </a:p>
        </p:txBody>
      </p:sp>
      <p:sp>
        <p:nvSpPr>
          <p:cNvPr id="11" name="ZoneTexte 10"/>
          <p:cNvSpPr txBox="1"/>
          <p:nvPr/>
        </p:nvSpPr>
        <p:spPr>
          <a:xfrm>
            <a:off x="3934691" y="2327838"/>
            <a:ext cx="7484772" cy="646331"/>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ctr">
              <a:buFontTx/>
              <a:buChar char="-"/>
            </a:pPr>
            <a:endParaRPr lang="fr-FR" dirty="0"/>
          </a:p>
          <a:p>
            <a:pPr marL="285750" indent="-285750" algn="ctr">
              <a:buFontTx/>
              <a:buChar char="-"/>
            </a:pPr>
            <a:endParaRPr lang="fr-FR" dirty="0" smtClean="0"/>
          </a:p>
        </p:txBody>
      </p:sp>
      <p:sp>
        <p:nvSpPr>
          <p:cNvPr id="12" name="ZoneTexte 11"/>
          <p:cNvSpPr txBox="1"/>
          <p:nvPr/>
        </p:nvSpPr>
        <p:spPr>
          <a:xfrm>
            <a:off x="3934691" y="3168073"/>
            <a:ext cx="7484772" cy="2308324"/>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algn="ctr"/>
            <a:endParaRPr lang="fr-FR" b="1" dirty="0"/>
          </a:p>
          <a:p>
            <a:pPr algn="ctr"/>
            <a:endParaRPr lang="fr-FR" b="1" dirty="0" smtClean="0"/>
          </a:p>
          <a:p>
            <a:pPr algn="ctr"/>
            <a:endParaRPr lang="fr-FR" b="1" dirty="0"/>
          </a:p>
          <a:p>
            <a:pPr algn="ctr"/>
            <a:endParaRPr lang="fr-FR" b="1" dirty="0" smtClean="0"/>
          </a:p>
          <a:p>
            <a:pPr algn="ctr"/>
            <a:endParaRPr lang="fr-FR" b="1" dirty="0"/>
          </a:p>
          <a:p>
            <a:pPr algn="ctr"/>
            <a:endParaRPr lang="fr-FR" b="1" dirty="0" smtClean="0"/>
          </a:p>
          <a:p>
            <a:pPr algn="ctr"/>
            <a:endParaRPr lang="fr-FR" b="1" dirty="0"/>
          </a:p>
          <a:p>
            <a:pPr algn="ctr"/>
            <a:endParaRPr lang="fr-FR" b="1" dirty="0" smtClean="0"/>
          </a:p>
        </p:txBody>
      </p:sp>
      <p:sp>
        <p:nvSpPr>
          <p:cNvPr id="13" name="ZoneTexte 12"/>
          <p:cNvSpPr txBox="1"/>
          <p:nvPr/>
        </p:nvSpPr>
        <p:spPr>
          <a:xfrm>
            <a:off x="3934691" y="5599989"/>
            <a:ext cx="7484772" cy="923330"/>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algn="ctr"/>
            <a:endParaRPr lang="fr-FR" b="1" dirty="0"/>
          </a:p>
          <a:p>
            <a:pPr algn="ctr"/>
            <a:endParaRPr lang="fr-FR" b="1" dirty="0" smtClean="0"/>
          </a:p>
          <a:p>
            <a:pPr algn="ctr"/>
            <a:endParaRPr lang="fr-FR" b="1" dirty="0" smtClean="0"/>
          </a:p>
        </p:txBody>
      </p:sp>
      <p:sp>
        <p:nvSpPr>
          <p:cNvPr id="6" name="Rectangle 5"/>
          <p:cNvSpPr/>
          <p:nvPr/>
        </p:nvSpPr>
        <p:spPr>
          <a:xfrm>
            <a:off x="1422400" y="0"/>
            <a:ext cx="9245600" cy="396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Je veux faire mon mémoire sur la facturation des tableaux de bords par les cabinets. </a:t>
            </a:r>
            <a:endParaRPr lang="fr-FR" dirty="0"/>
          </a:p>
        </p:txBody>
      </p:sp>
      <p:sp>
        <p:nvSpPr>
          <p:cNvPr id="14" name="ZoneTexte 13"/>
          <p:cNvSpPr txBox="1"/>
          <p:nvPr/>
        </p:nvSpPr>
        <p:spPr>
          <a:xfrm>
            <a:off x="3934691" y="1674112"/>
            <a:ext cx="7484772" cy="646331"/>
          </a:xfrm>
          <a:prstGeom prst="rect">
            <a:avLst/>
          </a:prstGeom>
          <a:ln>
            <a:prstDash val="sysDash"/>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ctr">
              <a:buFontTx/>
              <a:buChar char="-"/>
            </a:pPr>
            <a:endParaRPr lang="fr-FR" u="sng" dirty="0"/>
          </a:p>
          <a:p>
            <a:pPr marL="285750" indent="-285750" algn="ctr">
              <a:buFontTx/>
              <a:buChar char="-"/>
            </a:pPr>
            <a:endParaRPr lang="fr-FR" u="sng" dirty="0"/>
          </a:p>
        </p:txBody>
      </p:sp>
    </p:spTree>
    <p:extLst>
      <p:ext uri="{BB962C8B-B14F-4D97-AF65-F5344CB8AC3E}">
        <p14:creationId xmlns:p14="http://schemas.microsoft.com/office/powerpoint/2010/main" val="1816421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13</a:t>
            </a:fld>
            <a:endParaRPr lang="fr-FR" dirty="0">
              <a:solidFill>
                <a:prstClr val="black">
                  <a:tint val="75000"/>
                </a:prstClr>
              </a:solidFill>
            </a:endParaRPr>
          </a:p>
        </p:txBody>
      </p:sp>
      <p:sp>
        <p:nvSpPr>
          <p:cNvPr id="4" name="ZoneTexte 3"/>
          <p:cNvSpPr txBox="1"/>
          <p:nvPr/>
        </p:nvSpPr>
        <p:spPr>
          <a:xfrm>
            <a:off x="1109084" y="-75585"/>
            <a:ext cx="9558916" cy="461665"/>
          </a:xfrm>
          <a:prstGeom prst="rect">
            <a:avLst/>
          </a:prstGeom>
          <a:noFill/>
        </p:spPr>
        <p:txBody>
          <a:bodyPr wrap="square" rtlCol="0">
            <a:spAutoFit/>
          </a:bodyPr>
          <a:lstStyle/>
          <a:p>
            <a:pPr algn="ctr"/>
            <a:r>
              <a:rPr lang="fr-FR" sz="2400" b="1" dirty="0" smtClean="0">
                <a:solidFill>
                  <a:srgbClr val="C00000"/>
                </a:solidFill>
              </a:rPr>
              <a:t>Trouver son thème</a:t>
            </a:r>
            <a:endParaRPr lang="fr-FR" sz="2400" b="1" dirty="0">
              <a:solidFill>
                <a:srgbClr val="C00000"/>
              </a:solidFill>
            </a:endParaRPr>
          </a:p>
        </p:txBody>
      </p:sp>
      <p:sp>
        <p:nvSpPr>
          <p:cNvPr id="5" name="Rectangle 4"/>
          <p:cNvSpPr/>
          <p:nvPr/>
        </p:nvSpPr>
        <p:spPr>
          <a:xfrm>
            <a:off x="602897" y="198120"/>
            <a:ext cx="10372436" cy="6464270"/>
          </a:xfrm>
          <a:prstGeom prst="rect">
            <a:avLst/>
          </a:prstGeom>
        </p:spPr>
        <p:txBody>
          <a:bodyPr wrap="square">
            <a:spAutoFit/>
          </a:bodyPr>
          <a:lstStyle/>
          <a:p>
            <a:pPr algn="just">
              <a:lnSpc>
                <a:spcPct val="107000"/>
              </a:lnSpc>
              <a:spcAft>
                <a:spcPts val="800"/>
              </a:spcAft>
            </a:pPr>
            <a:r>
              <a:rPr lang="fr-FR" sz="2400" b="1" u="sng" dirty="0" smtClean="0"/>
              <a:t>Sources</a:t>
            </a:r>
          </a:p>
          <a:p>
            <a:pPr marL="285750" indent="-285750" algn="just">
              <a:lnSpc>
                <a:spcPct val="107000"/>
              </a:lnSpc>
              <a:spcAft>
                <a:spcPts val="800"/>
              </a:spcAft>
              <a:buFont typeface="Symbol" panose="05050102010706020507" pitchFamily="18" charset="2"/>
              <a:buChar char="Þ"/>
            </a:pPr>
            <a:r>
              <a:rPr lang="fr-FR" dirty="0" smtClean="0"/>
              <a:t>Maitre apprentissage ou stagiaires experts dans vos cabinets</a:t>
            </a:r>
          </a:p>
          <a:p>
            <a:pPr marL="285750" indent="-285750" algn="just">
              <a:lnSpc>
                <a:spcPct val="107000"/>
              </a:lnSpc>
              <a:spcAft>
                <a:spcPts val="800"/>
              </a:spcAft>
              <a:buFont typeface="Symbol" panose="05050102010706020507" pitchFamily="18" charset="2"/>
              <a:buChar char="Þ"/>
            </a:pPr>
            <a:r>
              <a:rPr lang="fr-FR" dirty="0" smtClean="0"/>
              <a:t>Revue française de comptabilité (plus généralement la presse spécialisée)</a:t>
            </a:r>
            <a:endParaRPr lang="fr-FR" dirty="0"/>
          </a:p>
          <a:p>
            <a:pPr marL="285750" indent="-285750" algn="just">
              <a:lnSpc>
                <a:spcPct val="107000"/>
              </a:lnSpc>
              <a:spcAft>
                <a:spcPts val="800"/>
              </a:spcAft>
              <a:buFont typeface="Symbol" panose="05050102010706020507" pitchFamily="18" charset="2"/>
              <a:buChar char="Þ"/>
            </a:pPr>
            <a:r>
              <a:rPr lang="fr-FR" dirty="0" smtClean="0"/>
              <a:t>Votre tuteur académique</a:t>
            </a:r>
          </a:p>
          <a:p>
            <a:pPr algn="just">
              <a:lnSpc>
                <a:spcPct val="107000"/>
              </a:lnSpc>
              <a:spcAft>
                <a:spcPts val="800"/>
              </a:spcAft>
            </a:pPr>
            <a:r>
              <a:rPr lang="fr-FR" sz="2400" b="1" u="sng" dirty="0" smtClean="0"/>
              <a:t>Choisir son thème</a:t>
            </a:r>
            <a:endParaRPr lang="fr-FR" sz="2400" b="1" u="sng" dirty="0"/>
          </a:p>
          <a:p>
            <a:pPr marL="285750" indent="-285750" algn="just">
              <a:lnSpc>
                <a:spcPct val="107000"/>
              </a:lnSpc>
              <a:spcAft>
                <a:spcPts val="800"/>
              </a:spcAft>
              <a:buFont typeface="Symbol" panose="05050102010706020507" pitchFamily="18" charset="2"/>
              <a:buChar char="Þ"/>
            </a:pPr>
            <a:r>
              <a:rPr lang="fr-FR" dirty="0" smtClean="0"/>
              <a:t>Qui vous plaît / suscite votre intérêt</a:t>
            </a:r>
          </a:p>
          <a:p>
            <a:pPr marL="285750" indent="-285750" algn="just">
              <a:lnSpc>
                <a:spcPct val="107000"/>
              </a:lnSpc>
              <a:spcAft>
                <a:spcPts val="800"/>
              </a:spcAft>
              <a:buFont typeface="Symbol" panose="05050102010706020507" pitchFamily="18" charset="2"/>
              <a:buChar char="Þ"/>
            </a:pPr>
            <a:r>
              <a:rPr lang="fr-FR" dirty="0" smtClean="0"/>
              <a:t>Qui vous amène à vous poser des questions</a:t>
            </a:r>
          </a:p>
          <a:p>
            <a:pPr marL="285750" indent="-285750" algn="just">
              <a:lnSpc>
                <a:spcPct val="107000"/>
              </a:lnSpc>
              <a:spcAft>
                <a:spcPts val="800"/>
              </a:spcAft>
              <a:buFont typeface="Symbol" panose="05050102010706020507" pitchFamily="18" charset="2"/>
              <a:buChar char="Þ"/>
            </a:pPr>
            <a:r>
              <a:rPr lang="fr-FR" dirty="0" smtClean="0"/>
              <a:t>Qui présente un intérêt pour la profession/le cabinet (ou le prochain étudiants entrant en alternance)</a:t>
            </a:r>
          </a:p>
          <a:p>
            <a:pPr algn="just">
              <a:lnSpc>
                <a:spcPct val="107000"/>
              </a:lnSpc>
              <a:spcAft>
                <a:spcPts val="800"/>
              </a:spcAft>
            </a:pPr>
            <a:r>
              <a:rPr lang="fr-FR" dirty="0" smtClean="0"/>
              <a:t>	</a:t>
            </a:r>
            <a:r>
              <a:rPr lang="fr-FR" b="1" dirty="0" smtClean="0"/>
              <a:t>Faisable</a:t>
            </a:r>
            <a:r>
              <a:rPr lang="fr-FR" dirty="0" smtClean="0"/>
              <a:t> </a:t>
            </a:r>
            <a:r>
              <a:rPr lang="fr-FR" dirty="0" smtClean="0">
                <a:sym typeface="Wingdings" panose="05000000000000000000" pitchFamily="2" charset="2"/>
              </a:rPr>
              <a:t> Validation par vos tuteurs académiques</a:t>
            </a:r>
          </a:p>
          <a:p>
            <a:pPr algn="just">
              <a:lnSpc>
                <a:spcPct val="107000"/>
              </a:lnSpc>
              <a:spcAft>
                <a:spcPts val="800"/>
              </a:spcAft>
            </a:pPr>
            <a:r>
              <a:rPr lang="fr-FR" dirty="0">
                <a:sym typeface="Wingdings" panose="05000000000000000000" pitchFamily="2" charset="2"/>
              </a:rPr>
              <a:t>	</a:t>
            </a:r>
            <a:r>
              <a:rPr lang="fr-FR" b="1" dirty="0" smtClean="0">
                <a:sym typeface="Wingdings" panose="05000000000000000000" pitchFamily="2" charset="2"/>
              </a:rPr>
              <a:t>Attention aux sujets nouveaux pour vous  </a:t>
            </a:r>
            <a:r>
              <a:rPr lang="fr-FR" dirty="0" smtClean="0">
                <a:sym typeface="Wingdings" panose="05000000000000000000" pitchFamily="2" charset="2"/>
              </a:rPr>
              <a:t>Vous devez connaitre les alentours</a:t>
            </a:r>
          </a:p>
          <a:p>
            <a:pPr algn="just">
              <a:lnSpc>
                <a:spcPct val="107000"/>
              </a:lnSpc>
              <a:spcAft>
                <a:spcPts val="800"/>
              </a:spcAft>
            </a:pPr>
            <a:r>
              <a:rPr lang="fr-FR" dirty="0" smtClean="0">
                <a:sym typeface="Wingdings" panose="05000000000000000000" pitchFamily="2" charset="2"/>
              </a:rPr>
              <a:t>Niveau attendu : </a:t>
            </a:r>
          </a:p>
          <a:p>
            <a:pPr marL="285750" indent="-285750" algn="just">
              <a:lnSpc>
                <a:spcPct val="107000"/>
              </a:lnSpc>
              <a:spcAft>
                <a:spcPts val="800"/>
              </a:spcAft>
              <a:buFont typeface="Symbol" panose="05050102010706020507" pitchFamily="18" charset="2"/>
              <a:buChar char="Þ"/>
            </a:pPr>
            <a:r>
              <a:rPr lang="fr-FR" dirty="0" smtClean="0">
                <a:sym typeface="Wingdings" panose="05000000000000000000" pitchFamily="2" charset="2"/>
              </a:rPr>
              <a:t>Le prochain étudiant de DSCG doit trouver une réponse à son questionnement dans votre mémoire. </a:t>
            </a:r>
          </a:p>
          <a:p>
            <a:pPr marL="285750" indent="-285750" algn="just">
              <a:lnSpc>
                <a:spcPct val="107000"/>
              </a:lnSpc>
              <a:spcAft>
                <a:spcPts val="800"/>
              </a:spcAft>
              <a:buFont typeface="Symbol" panose="05050102010706020507" pitchFamily="18" charset="2"/>
              <a:buChar char="Þ"/>
            </a:pPr>
            <a:r>
              <a:rPr lang="fr-FR" dirty="0" smtClean="0">
                <a:sym typeface="Wingdings" panose="05000000000000000000" pitchFamily="2" charset="2"/>
              </a:rPr>
              <a:t>L’expert comptable doit se dire : C’est un futur </a:t>
            </a:r>
            <a:r>
              <a:rPr lang="fr-FR" dirty="0" err="1" smtClean="0">
                <a:sym typeface="Wingdings" panose="05000000000000000000" pitchFamily="2" charset="2"/>
              </a:rPr>
              <a:t>collab</a:t>
            </a:r>
            <a:r>
              <a:rPr lang="fr-FR" dirty="0" smtClean="0">
                <a:sym typeface="Wingdings" panose="05000000000000000000" pitchFamily="2" charset="2"/>
              </a:rPr>
              <a:t>. qui sait se saisir d’un thème, le traiter </a:t>
            </a:r>
            <a:r>
              <a:rPr lang="fr-FR" dirty="0">
                <a:sym typeface="Wingdings" panose="05000000000000000000" pitchFamily="2" charset="2"/>
              </a:rPr>
              <a:t>(peut être avec maladresse) </a:t>
            </a:r>
            <a:r>
              <a:rPr lang="fr-FR" dirty="0" smtClean="0">
                <a:sym typeface="Wingdings" panose="05000000000000000000" pitchFamily="2" charset="2"/>
              </a:rPr>
              <a:t>et apporter une plus value au cabinet. </a:t>
            </a:r>
          </a:p>
          <a:p>
            <a:pPr algn="just">
              <a:lnSpc>
                <a:spcPct val="107000"/>
              </a:lnSpc>
              <a:spcAft>
                <a:spcPts val="800"/>
              </a:spcAft>
            </a:pPr>
            <a:r>
              <a:rPr lang="fr-FR" sz="2400" b="1" u="sng" dirty="0" smtClean="0"/>
              <a:t>Quel thème:</a:t>
            </a:r>
            <a:r>
              <a:rPr lang="fr-FR" dirty="0" smtClean="0"/>
              <a:t> Dans le programme du DSCG (management, contrôle, finance, fiscale, sociale, comptabilité, système d’information). Risque : thème qui n’est pas apparu dans votre cabinet.</a:t>
            </a:r>
            <a:endParaRPr lang="fr-FR" dirty="0"/>
          </a:p>
        </p:txBody>
      </p:sp>
    </p:spTree>
    <p:extLst>
      <p:ext uri="{BB962C8B-B14F-4D97-AF65-F5344CB8AC3E}">
        <p14:creationId xmlns:p14="http://schemas.microsoft.com/office/powerpoint/2010/main" val="3120770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14</a:t>
            </a:fld>
            <a:endParaRPr lang="fr-FR" dirty="0">
              <a:solidFill>
                <a:prstClr val="black">
                  <a:tint val="75000"/>
                </a:prstClr>
              </a:solidFill>
            </a:endParaRPr>
          </a:p>
        </p:txBody>
      </p:sp>
      <p:sp>
        <p:nvSpPr>
          <p:cNvPr id="5" name="ZoneTexte 4"/>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Trouver une problématique</a:t>
            </a:r>
            <a:endParaRPr lang="fr-FR" sz="2400" b="1" dirty="0">
              <a:solidFill>
                <a:srgbClr val="C00000"/>
              </a:solidFill>
            </a:endParaRPr>
          </a:p>
        </p:txBody>
      </p:sp>
      <p:sp>
        <p:nvSpPr>
          <p:cNvPr id="6" name="Rectangle 5"/>
          <p:cNvSpPr/>
          <p:nvPr/>
        </p:nvSpPr>
        <p:spPr>
          <a:xfrm>
            <a:off x="693087" y="857905"/>
            <a:ext cx="10372436" cy="5768887"/>
          </a:xfrm>
          <a:prstGeom prst="rect">
            <a:avLst/>
          </a:prstGeom>
        </p:spPr>
        <p:txBody>
          <a:bodyPr wrap="square">
            <a:spAutoFit/>
          </a:bodyPr>
          <a:lstStyle/>
          <a:p>
            <a:pPr algn="just">
              <a:lnSpc>
                <a:spcPct val="107000"/>
              </a:lnSpc>
              <a:spcAft>
                <a:spcPts val="800"/>
              </a:spcAft>
            </a:pPr>
            <a:r>
              <a:rPr lang="fr-FR" b="1" u="sng" dirty="0" smtClean="0"/>
              <a:t>Est-ce un sujet pertinent ?</a:t>
            </a:r>
          </a:p>
          <a:p>
            <a:pPr algn="just">
              <a:lnSpc>
                <a:spcPct val="107000"/>
              </a:lnSpc>
              <a:spcAft>
                <a:spcPts val="800"/>
              </a:spcAft>
            </a:pPr>
            <a:r>
              <a:rPr lang="fr-FR" dirty="0"/>
              <a:t>	</a:t>
            </a:r>
            <a:r>
              <a:rPr lang="fr-FR" dirty="0" smtClean="0"/>
              <a:t>=&gt; Dans quel contexte se situe la problématique ? </a:t>
            </a:r>
          </a:p>
          <a:p>
            <a:pPr algn="just">
              <a:lnSpc>
                <a:spcPct val="107000"/>
              </a:lnSpc>
              <a:spcAft>
                <a:spcPts val="800"/>
              </a:spcAft>
            </a:pPr>
            <a:r>
              <a:rPr lang="fr-FR" dirty="0"/>
              <a:t>	</a:t>
            </a:r>
            <a:r>
              <a:rPr lang="fr-FR" dirty="0" smtClean="0"/>
              <a:t>=&gt; Que dit la littérature académique et professionnelle à ce sujet ?</a:t>
            </a:r>
          </a:p>
          <a:p>
            <a:pPr algn="just">
              <a:lnSpc>
                <a:spcPct val="107000"/>
              </a:lnSpc>
              <a:spcAft>
                <a:spcPts val="800"/>
              </a:spcAft>
            </a:pPr>
            <a:r>
              <a:rPr lang="fr-FR" b="1" u="sng" dirty="0" smtClean="0"/>
              <a:t>Vais-je être capable de traiter le sujet ?</a:t>
            </a:r>
            <a:endParaRPr lang="fr-FR" b="1" u="sng" dirty="0"/>
          </a:p>
          <a:p>
            <a:pPr algn="just">
              <a:lnSpc>
                <a:spcPct val="107000"/>
              </a:lnSpc>
              <a:spcAft>
                <a:spcPts val="800"/>
              </a:spcAft>
            </a:pPr>
            <a:r>
              <a:rPr lang="fr-FR" dirty="0"/>
              <a:t>	=&gt; </a:t>
            </a:r>
            <a:r>
              <a:rPr lang="fr-FR" dirty="0" smtClean="0"/>
              <a:t>Avec mes moyens ?   </a:t>
            </a:r>
          </a:p>
          <a:p>
            <a:pPr algn="just">
              <a:lnSpc>
                <a:spcPct val="107000"/>
              </a:lnSpc>
              <a:spcAft>
                <a:spcPts val="800"/>
              </a:spcAft>
            </a:pPr>
            <a:r>
              <a:rPr lang="fr-FR" dirty="0"/>
              <a:t>	</a:t>
            </a:r>
            <a:r>
              <a:rPr lang="fr-FR" dirty="0" smtClean="0"/>
              <a:t>=&gt; Les données sont elles accessibles (dans mon cabinet, questionnaires etc…) pour ma </a:t>
            </a:r>
          </a:p>
          <a:p>
            <a:pPr algn="just">
              <a:lnSpc>
                <a:spcPct val="107000"/>
              </a:lnSpc>
              <a:spcAft>
                <a:spcPts val="800"/>
              </a:spcAft>
            </a:pPr>
            <a:r>
              <a:rPr lang="fr-FR" dirty="0"/>
              <a:t>	</a:t>
            </a:r>
            <a:r>
              <a:rPr lang="fr-FR" dirty="0" smtClean="0"/>
              <a:t>méthodologie ? </a:t>
            </a:r>
          </a:p>
          <a:p>
            <a:pPr algn="just">
              <a:lnSpc>
                <a:spcPct val="107000"/>
              </a:lnSpc>
              <a:spcAft>
                <a:spcPts val="800"/>
              </a:spcAft>
            </a:pPr>
            <a:r>
              <a:rPr lang="fr-FR" dirty="0" smtClean="0"/>
              <a:t>  </a:t>
            </a:r>
            <a:r>
              <a:rPr lang="fr-FR" b="1" u="sng" dirty="0" smtClean="0"/>
              <a:t>Quelle va être ma contribution ?</a:t>
            </a:r>
            <a:endParaRPr lang="fr-FR" b="1" u="sng" dirty="0"/>
          </a:p>
          <a:p>
            <a:pPr algn="just">
              <a:lnSpc>
                <a:spcPct val="107000"/>
              </a:lnSpc>
              <a:spcAft>
                <a:spcPts val="800"/>
              </a:spcAft>
            </a:pPr>
            <a:r>
              <a:rPr lang="fr-FR" dirty="0"/>
              <a:t> </a:t>
            </a:r>
            <a:r>
              <a:rPr lang="fr-FR" dirty="0" smtClean="0"/>
              <a:t>    =&gt; Recommandations vis-à-vis du contexte ?</a:t>
            </a:r>
          </a:p>
          <a:p>
            <a:pPr algn="just">
              <a:lnSpc>
                <a:spcPct val="107000"/>
              </a:lnSpc>
              <a:spcAft>
                <a:spcPts val="800"/>
              </a:spcAft>
            </a:pPr>
            <a:r>
              <a:rPr lang="fr-FR" dirty="0"/>
              <a:t> </a:t>
            </a:r>
            <a:r>
              <a:rPr lang="fr-FR" dirty="0" smtClean="0"/>
              <a:t>    =&gt; Outil à disposition du cabinet ? (manuel de travail, guide de procédure, outil </a:t>
            </a:r>
            <a:r>
              <a:rPr lang="fr-FR" dirty="0" err="1" smtClean="0"/>
              <a:t>excel</a:t>
            </a:r>
            <a:r>
              <a:rPr lang="fr-FR" dirty="0" smtClean="0"/>
              <a:t> d’aide à la décision)   </a:t>
            </a:r>
            <a:endParaRPr lang="fr-FR" dirty="0"/>
          </a:p>
          <a:p>
            <a:pPr algn="just">
              <a:lnSpc>
                <a:spcPct val="107000"/>
              </a:lnSpc>
              <a:spcAft>
                <a:spcPts val="800"/>
              </a:spcAft>
            </a:pPr>
            <a:r>
              <a:rPr lang="fr-FR" dirty="0" smtClean="0"/>
              <a:t> </a:t>
            </a:r>
            <a:r>
              <a:rPr lang="fr-FR" b="1" u="sng" dirty="0" smtClean="0"/>
              <a:t>Formulation </a:t>
            </a:r>
          </a:p>
          <a:p>
            <a:pPr marL="285750" indent="-285750" algn="just">
              <a:lnSpc>
                <a:spcPct val="107000"/>
              </a:lnSpc>
              <a:spcAft>
                <a:spcPts val="800"/>
              </a:spcAft>
              <a:buFont typeface="Symbol" panose="05050102010706020507" pitchFamily="18" charset="2"/>
              <a:buChar char="Þ"/>
            </a:pPr>
            <a:r>
              <a:rPr lang="fr-FR" i="1" u="sng" dirty="0" smtClean="0"/>
              <a:t>Format de question (à privilégier pour problématique)</a:t>
            </a:r>
            <a:r>
              <a:rPr lang="fr-FR" dirty="0" smtClean="0"/>
              <a:t> : Quels sont les enjeux liés à la facturation d’une nouvelle missions ? Le cas des tableaux de bord.  </a:t>
            </a:r>
          </a:p>
          <a:p>
            <a:pPr marL="285750" indent="-285750" algn="just">
              <a:lnSpc>
                <a:spcPct val="107000"/>
              </a:lnSpc>
              <a:spcAft>
                <a:spcPts val="800"/>
              </a:spcAft>
              <a:buFont typeface="Symbol" panose="05050102010706020507" pitchFamily="18" charset="2"/>
              <a:buChar char="Þ"/>
            </a:pPr>
            <a:r>
              <a:rPr lang="fr-FR" i="1" u="sng" dirty="0" smtClean="0"/>
              <a:t>Affirmative (à privilégier pour le titre)</a:t>
            </a:r>
            <a:r>
              <a:rPr lang="fr-FR" dirty="0" smtClean="0"/>
              <a:t> : Mise en œuvre d’une nouvelle mission facturée par le cabinet : le tableau de bord </a:t>
            </a:r>
            <a:endParaRPr lang="fr-FR" dirty="0"/>
          </a:p>
        </p:txBody>
      </p:sp>
    </p:spTree>
    <p:extLst>
      <p:ext uri="{BB962C8B-B14F-4D97-AF65-F5344CB8AC3E}">
        <p14:creationId xmlns:p14="http://schemas.microsoft.com/office/powerpoint/2010/main" val="40207068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15</a:t>
            </a:fld>
            <a:endParaRPr lang="fr-FR" dirty="0">
              <a:solidFill>
                <a:prstClr val="black">
                  <a:tint val="75000"/>
                </a:prstClr>
              </a:solidFill>
            </a:endParaRPr>
          </a:p>
        </p:txBody>
      </p:sp>
      <p:sp>
        <p:nvSpPr>
          <p:cNvPr id="6" name="ZoneTexte 5"/>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Définition académique et conceptuelle : la recherche documentaire</a:t>
            </a:r>
            <a:endParaRPr lang="fr-FR" sz="2400" b="1" dirty="0">
              <a:solidFill>
                <a:srgbClr val="C00000"/>
              </a:solidFill>
            </a:endParaRPr>
          </a:p>
        </p:txBody>
      </p:sp>
      <p:sp>
        <p:nvSpPr>
          <p:cNvPr id="7" name="Rectangle 6"/>
          <p:cNvSpPr/>
          <p:nvPr/>
        </p:nvSpPr>
        <p:spPr>
          <a:xfrm>
            <a:off x="693087" y="1175991"/>
            <a:ext cx="10372436" cy="5974071"/>
          </a:xfrm>
          <a:prstGeom prst="rect">
            <a:avLst/>
          </a:prstGeom>
        </p:spPr>
        <p:txBody>
          <a:bodyPr wrap="square">
            <a:spAutoFit/>
          </a:bodyPr>
          <a:lstStyle/>
          <a:p>
            <a:pPr algn="just">
              <a:lnSpc>
                <a:spcPct val="107000"/>
              </a:lnSpc>
              <a:spcAft>
                <a:spcPts val="800"/>
              </a:spcAft>
            </a:pPr>
            <a:r>
              <a:rPr lang="fr-FR" b="1" u="sng" dirty="0" smtClean="0"/>
              <a:t>Documentation professionnelle</a:t>
            </a:r>
          </a:p>
          <a:p>
            <a:pPr algn="just">
              <a:lnSpc>
                <a:spcPct val="107000"/>
              </a:lnSpc>
              <a:spcAft>
                <a:spcPts val="800"/>
              </a:spcAft>
            </a:pPr>
            <a:r>
              <a:rPr lang="fr-FR" dirty="0"/>
              <a:t>	</a:t>
            </a:r>
            <a:r>
              <a:rPr lang="fr-FR" dirty="0" smtClean="0"/>
              <a:t>=&gt; Texte juridique</a:t>
            </a:r>
          </a:p>
          <a:p>
            <a:pPr algn="just">
              <a:lnSpc>
                <a:spcPct val="107000"/>
              </a:lnSpc>
              <a:spcAft>
                <a:spcPts val="800"/>
              </a:spcAft>
            </a:pPr>
            <a:r>
              <a:rPr lang="fr-FR" dirty="0"/>
              <a:t>	</a:t>
            </a:r>
            <a:r>
              <a:rPr lang="fr-FR" dirty="0" smtClean="0"/>
              <a:t>=&gt; Doctrine comptable (recommandation ANC)</a:t>
            </a:r>
          </a:p>
          <a:p>
            <a:pPr algn="just">
              <a:lnSpc>
                <a:spcPct val="107000"/>
              </a:lnSpc>
              <a:spcAft>
                <a:spcPts val="800"/>
              </a:spcAft>
            </a:pPr>
            <a:r>
              <a:rPr lang="fr-FR" dirty="0"/>
              <a:t>	</a:t>
            </a:r>
            <a:r>
              <a:rPr lang="fr-FR" dirty="0" smtClean="0"/>
              <a:t>=&gt; Mémoire de DEC / mémoire de DSCG (attention au plagiat)</a:t>
            </a:r>
          </a:p>
          <a:p>
            <a:pPr algn="just">
              <a:lnSpc>
                <a:spcPct val="107000"/>
              </a:lnSpc>
              <a:spcAft>
                <a:spcPts val="800"/>
              </a:spcAft>
            </a:pPr>
            <a:r>
              <a:rPr lang="fr-FR" dirty="0"/>
              <a:t>	</a:t>
            </a:r>
            <a:r>
              <a:rPr lang="fr-FR" dirty="0" smtClean="0"/>
              <a:t>=&gt; Article de revue professionnelle (</a:t>
            </a:r>
            <a:r>
              <a:rPr lang="fr-FR" u="sng" dirty="0" smtClean="0">
                <a:solidFill>
                  <a:srgbClr val="FF0000"/>
                </a:solidFill>
              </a:rPr>
              <a:t>Revue française de comptabilité</a:t>
            </a:r>
            <a:r>
              <a:rPr lang="fr-FR" dirty="0" smtClean="0"/>
              <a:t>, Revue fiduciaire…)</a:t>
            </a:r>
          </a:p>
          <a:p>
            <a:pPr algn="just">
              <a:lnSpc>
                <a:spcPct val="107000"/>
              </a:lnSpc>
              <a:spcAft>
                <a:spcPts val="800"/>
              </a:spcAft>
            </a:pPr>
            <a:endParaRPr lang="fr-FR" dirty="0" smtClean="0"/>
          </a:p>
          <a:p>
            <a:pPr algn="just">
              <a:lnSpc>
                <a:spcPct val="107000"/>
              </a:lnSpc>
              <a:spcAft>
                <a:spcPts val="800"/>
              </a:spcAft>
            </a:pPr>
            <a:r>
              <a:rPr lang="fr-FR" b="1" u="sng" dirty="0"/>
              <a:t>Documentation </a:t>
            </a:r>
            <a:r>
              <a:rPr lang="fr-FR" b="1" u="sng" dirty="0" smtClean="0"/>
              <a:t>académique</a:t>
            </a:r>
            <a:endParaRPr lang="fr-FR" b="1" u="sng" dirty="0"/>
          </a:p>
          <a:p>
            <a:pPr algn="just">
              <a:lnSpc>
                <a:spcPct val="107000"/>
              </a:lnSpc>
              <a:spcAft>
                <a:spcPts val="800"/>
              </a:spcAft>
            </a:pPr>
            <a:r>
              <a:rPr lang="fr-FR" dirty="0"/>
              <a:t>	=&gt; </a:t>
            </a:r>
            <a:r>
              <a:rPr lang="fr-FR" dirty="0" smtClean="0"/>
              <a:t>Articles de recherche, </a:t>
            </a:r>
          </a:p>
          <a:p>
            <a:pPr algn="just">
              <a:lnSpc>
                <a:spcPct val="107000"/>
              </a:lnSpc>
              <a:spcAft>
                <a:spcPts val="800"/>
              </a:spcAft>
            </a:pPr>
            <a:r>
              <a:rPr lang="fr-FR" dirty="0"/>
              <a:t>	</a:t>
            </a:r>
            <a:r>
              <a:rPr lang="fr-FR" dirty="0" smtClean="0"/>
              <a:t>=&gt; Thèse, </a:t>
            </a:r>
          </a:p>
          <a:p>
            <a:pPr algn="just">
              <a:lnSpc>
                <a:spcPct val="107000"/>
              </a:lnSpc>
              <a:spcAft>
                <a:spcPts val="800"/>
              </a:spcAft>
            </a:pPr>
            <a:r>
              <a:rPr lang="fr-FR" dirty="0"/>
              <a:t>	</a:t>
            </a:r>
            <a:r>
              <a:rPr lang="fr-FR" dirty="0" smtClean="0"/>
              <a:t>=&gt; Livre DSCG (attention à ne pas reformuler le livre sans comprendre)</a:t>
            </a:r>
          </a:p>
          <a:p>
            <a:pPr algn="just">
              <a:lnSpc>
                <a:spcPct val="107000"/>
              </a:lnSpc>
              <a:spcAft>
                <a:spcPts val="800"/>
              </a:spcAft>
            </a:pPr>
            <a:r>
              <a:rPr lang="fr-FR" dirty="0" smtClean="0"/>
              <a:t> </a:t>
            </a:r>
            <a:r>
              <a:rPr lang="fr-FR" dirty="0" smtClean="0">
                <a:hlinkClick r:id="rId2"/>
              </a:rPr>
              <a:t>www.biu-montpellier.fr</a:t>
            </a:r>
            <a:endParaRPr lang="fr-FR" dirty="0" smtClean="0"/>
          </a:p>
          <a:p>
            <a:pPr algn="just">
              <a:lnSpc>
                <a:spcPct val="107000"/>
              </a:lnSpc>
              <a:spcAft>
                <a:spcPts val="800"/>
              </a:spcAft>
            </a:pPr>
            <a:endParaRPr lang="fr-FR" dirty="0"/>
          </a:p>
          <a:p>
            <a:pPr algn="just">
              <a:lnSpc>
                <a:spcPct val="107000"/>
              </a:lnSpc>
              <a:spcAft>
                <a:spcPts val="800"/>
              </a:spcAft>
            </a:pPr>
            <a:r>
              <a:rPr lang="fr-FR" b="1" u="sng" dirty="0" smtClean="0"/>
              <a:t>Attention à citer et au format de citation : </a:t>
            </a:r>
            <a:r>
              <a:rPr lang="fr-FR" dirty="0" smtClean="0">
                <a:sym typeface="Wingdings" panose="05000000000000000000" pitchFamily="2" charset="2"/>
              </a:rPr>
              <a:t>(norme APA)</a:t>
            </a:r>
            <a:endParaRPr lang="fr-FR" b="1" u="sng" dirty="0"/>
          </a:p>
          <a:p>
            <a:pPr algn="just">
              <a:lnSpc>
                <a:spcPct val="107000"/>
              </a:lnSpc>
              <a:spcAft>
                <a:spcPts val="800"/>
              </a:spcAft>
            </a:pPr>
            <a:endParaRPr lang="fr-FR" dirty="0"/>
          </a:p>
          <a:p>
            <a:pPr algn="just">
              <a:lnSpc>
                <a:spcPct val="107000"/>
              </a:lnSpc>
              <a:spcAft>
                <a:spcPts val="800"/>
              </a:spcAft>
            </a:pPr>
            <a:endParaRPr lang="fr-FR" b="1" u="sng" dirty="0" smtClean="0"/>
          </a:p>
        </p:txBody>
      </p:sp>
    </p:spTree>
    <p:extLst>
      <p:ext uri="{BB962C8B-B14F-4D97-AF65-F5344CB8AC3E}">
        <p14:creationId xmlns:p14="http://schemas.microsoft.com/office/powerpoint/2010/main" val="652999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6"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7"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16</a:t>
            </a:fld>
            <a:endParaRPr lang="fr-FR" dirty="0">
              <a:solidFill>
                <a:prstClr val="black">
                  <a:tint val="75000"/>
                </a:prstClr>
              </a:solidFill>
            </a:endParaRPr>
          </a:p>
        </p:txBody>
      </p:sp>
      <p:sp>
        <p:nvSpPr>
          <p:cNvPr id="8" name="ZoneTexte 7"/>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Méthodologie</a:t>
            </a:r>
            <a:endParaRPr lang="fr-FR" sz="2400" b="1" dirty="0">
              <a:solidFill>
                <a:srgbClr val="C00000"/>
              </a:solidFill>
            </a:endParaRPr>
          </a:p>
        </p:txBody>
      </p:sp>
      <p:sp>
        <p:nvSpPr>
          <p:cNvPr id="9" name="Rectangle 8"/>
          <p:cNvSpPr/>
          <p:nvPr/>
        </p:nvSpPr>
        <p:spPr>
          <a:xfrm>
            <a:off x="693087" y="461665"/>
            <a:ext cx="10372436" cy="3375155"/>
          </a:xfrm>
          <a:prstGeom prst="rect">
            <a:avLst/>
          </a:prstGeom>
        </p:spPr>
        <p:txBody>
          <a:bodyPr wrap="square">
            <a:spAutoFit/>
          </a:bodyPr>
          <a:lstStyle/>
          <a:p>
            <a:pPr algn="just">
              <a:lnSpc>
                <a:spcPct val="107000"/>
              </a:lnSpc>
              <a:spcAft>
                <a:spcPts val="800"/>
              </a:spcAft>
            </a:pPr>
            <a:r>
              <a:rPr lang="fr-FR" b="1" u="sng" dirty="0" smtClean="0"/>
              <a:t>A. Enquête qualitative </a:t>
            </a:r>
          </a:p>
          <a:p>
            <a:pPr marL="342900" indent="-342900" algn="just">
              <a:lnSpc>
                <a:spcPct val="107000"/>
              </a:lnSpc>
              <a:spcAft>
                <a:spcPts val="800"/>
              </a:spcAft>
              <a:buAutoNum type="arabicPeriod"/>
            </a:pPr>
            <a:r>
              <a:rPr lang="fr-FR" dirty="0" smtClean="0"/>
              <a:t>Entretiens	-&gt; </a:t>
            </a:r>
            <a:r>
              <a:rPr lang="fr-FR" u="sng" dirty="0" smtClean="0"/>
              <a:t>non directif</a:t>
            </a:r>
            <a:r>
              <a:rPr lang="fr-FR" dirty="0" smtClean="0"/>
              <a:t> (discussion libre sur le thème) ou </a:t>
            </a:r>
            <a:r>
              <a:rPr lang="fr-FR" u="sng" dirty="0" smtClean="0"/>
              <a:t>semi directif</a:t>
            </a:r>
            <a:r>
              <a:rPr lang="fr-FR" dirty="0" smtClean="0"/>
              <a:t> (discussion autour d’un 			guide d’entretien) ou </a:t>
            </a:r>
            <a:r>
              <a:rPr lang="fr-FR" u="sng" dirty="0" smtClean="0"/>
              <a:t>directif</a:t>
            </a:r>
            <a:r>
              <a:rPr lang="fr-FR" dirty="0" smtClean="0"/>
              <a:t> (question précises)</a:t>
            </a:r>
          </a:p>
          <a:p>
            <a:pPr lvl="3" algn="just">
              <a:lnSpc>
                <a:spcPct val="107000"/>
              </a:lnSpc>
              <a:spcAft>
                <a:spcPts val="800"/>
              </a:spcAft>
            </a:pPr>
            <a:r>
              <a:rPr lang="fr-FR" dirty="0"/>
              <a:t>	</a:t>
            </a:r>
            <a:r>
              <a:rPr lang="fr-FR" dirty="0" smtClean="0"/>
              <a:t>-&gt; </a:t>
            </a:r>
            <a:r>
              <a:rPr lang="fr-FR" u="sng" dirty="0" smtClean="0"/>
              <a:t>Exploratoire</a:t>
            </a:r>
            <a:r>
              <a:rPr lang="fr-FR" dirty="0" smtClean="0"/>
              <a:t> (pour comprendre un thème) ou </a:t>
            </a:r>
            <a:r>
              <a:rPr lang="fr-FR" u="sng" dirty="0" smtClean="0"/>
              <a:t>confirmatoire</a:t>
            </a:r>
            <a:r>
              <a:rPr lang="fr-FR" dirty="0" smtClean="0"/>
              <a:t> (pour valider des 	résultats d’un questionnaire /l’outil créé)</a:t>
            </a:r>
          </a:p>
          <a:p>
            <a:pPr lvl="3" algn="just">
              <a:lnSpc>
                <a:spcPct val="107000"/>
              </a:lnSpc>
              <a:spcAft>
                <a:spcPts val="800"/>
              </a:spcAft>
            </a:pPr>
            <a:r>
              <a:rPr lang="fr-FR" dirty="0"/>
              <a:t>	</a:t>
            </a:r>
            <a:r>
              <a:rPr lang="fr-FR" dirty="0" smtClean="0"/>
              <a:t>-&gt; Utilisation </a:t>
            </a:r>
            <a:r>
              <a:rPr lang="fr-FR" u="sng" dirty="0" smtClean="0"/>
              <a:t>verbatim</a:t>
            </a:r>
            <a:r>
              <a:rPr lang="fr-FR" dirty="0" smtClean="0"/>
              <a:t> (extrait de l’entretien qui a été enregistré).</a:t>
            </a:r>
          </a:p>
          <a:p>
            <a:pPr algn="just">
              <a:lnSpc>
                <a:spcPct val="107000"/>
              </a:lnSpc>
              <a:spcAft>
                <a:spcPts val="800"/>
              </a:spcAft>
            </a:pPr>
            <a:r>
              <a:rPr lang="fr-FR" dirty="0" smtClean="0"/>
              <a:t>2. Etude de cas 	-&gt; positionnement </a:t>
            </a:r>
            <a:r>
              <a:rPr lang="fr-FR" u="sng" dirty="0" smtClean="0"/>
              <a:t>participatif</a:t>
            </a:r>
            <a:r>
              <a:rPr lang="fr-FR" dirty="0" smtClean="0"/>
              <a:t> ou </a:t>
            </a:r>
            <a:r>
              <a:rPr lang="fr-FR" u="sng" dirty="0" smtClean="0"/>
              <a:t>non-participatif</a:t>
            </a:r>
          </a:p>
          <a:p>
            <a:pPr marL="285750" indent="-285750" algn="just">
              <a:lnSpc>
                <a:spcPct val="107000"/>
              </a:lnSpc>
              <a:spcAft>
                <a:spcPts val="800"/>
              </a:spcAft>
              <a:buFont typeface="Symbol" panose="05050102010706020507" pitchFamily="18" charset="2"/>
              <a:buChar char="Þ"/>
            </a:pPr>
            <a:r>
              <a:rPr lang="fr-FR" u="sng" dirty="0" smtClean="0"/>
              <a:t>Avantage</a:t>
            </a:r>
            <a:r>
              <a:rPr lang="fr-FR" dirty="0" smtClean="0"/>
              <a:t> : facilité de collecte de données. Pas besoin de représentativité de l’échantillon.</a:t>
            </a:r>
          </a:p>
          <a:p>
            <a:pPr marL="285750" indent="-285750" algn="just">
              <a:lnSpc>
                <a:spcPct val="107000"/>
              </a:lnSpc>
              <a:spcAft>
                <a:spcPts val="800"/>
              </a:spcAft>
              <a:buFont typeface="Symbol" panose="05050102010706020507" pitchFamily="18" charset="2"/>
              <a:buChar char="Þ"/>
            </a:pPr>
            <a:r>
              <a:rPr lang="fr-FR" dirty="0"/>
              <a:t> </a:t>
            </a:r>
            <a:r>
              <a:rPr lang="fr-FR" u="sng" dirty="0" smtClean="0"/>
              <a:t>Inconvénient</a:t>
            </a:r>
            <a:r>
              <a:rPr lang="fr-FR" dirty="0" smtClean="0"/>
              <a:t> : résultats peu généralisables (mes résultats seraient ils identiques dans un autre cabinet ?)</a:t>
            </a:r>
            <a:endParaRPr lang="fr-FR" b="1" u="sng" dirty="0" smtClean="0"/>
          </a:p>
        </p:txBody>
      </p:sp>
      <p:sp>
        <p:nvSpPr>
          <p:cNvPr id="10" name="Rectangle 9"/>
          <p:cNvSpPr/>
          <p:nvPr/>
        </p:nvSpPr>
        <p:spPr>
          <a:xfrm>
            <a:off x="693087" y="3918091"/>
            <a:ext cx="10372436" cy="27824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800"/>
              </a:spcAft>
            </a:pPr>
            <a:r>
              <a:rPr lang="fr-FR" b="1" dirty="0" smtClean="0"/>
              <a:t>Facturation des missions autres (ex. </a:t>
            </a:r>
            <a:r>
              <a:rPr lang="fr-FR" b="1" dirty="0" err="1" smtClean="0"/>
              <a:t>TdB</a:t>
            </a:r>
            <a:r>
              <a:rPr lang="fr-FR" b="1" dirty="0" smtClean="0"/>
              <a:t>) dans les cabinets  </a:t>
            </a:r>
            <a:endParaRPr lang="fr-FR" b="1" dirty="0"/>
          </a:p>
          <a:p>
            <a:pPr algn="just">
              <a:lnSpc>
                <a:spcPct val="107000"/>
              </a:lnSpc>
              <a:spcAft>
                <a:spcPts val="800"/>
              </a:spcAft>
            </a:pPr>
            <a:r>
              <a:rPr lang="fr-FR" dirty="0" smtClean="0"/>
              <a:t>-&gt; Directif /semi ou non directif : </a:t>
            </a:r>
          </a:p>
          <a:p>
            <a:pPr algn="just">
              <a:lnSpc>
                <a:spcPct val="107000"/>
              </a:lnSpc>
              <a:spcAft>
                <a:spcPts val="800"/>
              </a:spcAft>
            </a:pPr>
            <a:endParaRPr lang="fr-FR" dirty="0" smtClean="0"/>
          </a:p>
          <a:p>
            <a:pPr algn="just">
              <a:lnSpc>
                <a:spcPct val="107000"/>
              </a:lnSpc>
              <a:spcAft>
                <a:spcPts val="800"/>
              </a:spcAft>
            </a:pPr>
            <a:r>
              <a:rPr lang="fr-FR" dirty="0" smtClean="0"/>
              <a:t>-&gt; Exploratoire : </a:t>
            </a:r>
          </a:p>
          <a:p>
            <a:pPr algn="just">
              <a:lnSpc>
                <a:spcPct val="107000"/>
              </a:lnSpc>
              <a:spcAft>
                <a:spcPts val="800"/>
              </a:spcAft>
            </a:pPr>
            <a:endParaRPr lang="fr-FR" dirty="0" smtClean="0"/>
          </a:p>
          <a:p>
            <a:pPr algn="just">
              <a:lnSpc>
                <a:spcPct val="107000"/>
              </a:lnSpc>
              <a:spcAft>
                <a:spcPts val="800"/>
              </a:spcAft>
            </a:pPr>
            <a:r>
              <a:rPr lang="fr-FR" dirty="0" smtClean="0"/>
              <a:t>-&gt; Confirmatoire : </a:t>
            </a:r>
            <a:endParaRPr lang="fr-FR" dirty="0"/>
          </a:p>
          <a:p>
            <a:pPr algn="just">
              <a:lnSpc>
                <a:spcPct val="107000"/>
              </a:lnSpc>
              <a:spcAft>
                <a:spcPts val="800"/>
              </a:spcAft>
            </a:pPr>
            <a:endParaRPr lang="fr-FR" dirty="0" smtClean="0"/>
          </a:p>
        </p:txBody>
      </p:sp>
    </p:spTree>
    <p:extLst>
      <p:ext uri="{BB962C8B-B14F-4D97-AF65-F5344CB8AC3E}">
        <p14:creationId xmlns:p14="http://schemas.microsoft.com/office/powerpoint/2010/main" val="35686109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6"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7"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8"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17</a:t>
            </a:fld>
            <a:endParaRPr lang="fr-FR" dirty="0">
              <a:solidFill>
                <a:prstClr val="black">
                  <a:tint val="75000"/>
                </a:prstClr>
              </a:solidFill>
            </a:endParaRPr>
          </a:p>
        </p:txBody>
      </p:sp>
      <p:sp>
        <p:nvSpPr>
          <p:cNvPr id="9" name="ZoneTexte 8"/>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Méthodologie</a:t>
            </a:r>
            <a:endParaRPr lang="fr-FR" sz="2400" b="1" dirty="0">
              <a:solidFill>
                <a:srgbClr val="C00000"/>
              </a:solidFill>
            </a:endParaRPr>
          </a:p>
        </p:txBody>
      </p:sp>
      <p:sp>
        <p:nvSpPr>
          <p:cNvPr id="10" name="Rectangle 9"/>
          <p:cNvSpPr/>
          <p:nvPr/>
        </p:nvSpPr>
        <p:spPr>
          <a:xfrm>
            <a:off x="693087" y="857905"/>
            <a:ext cx="10372436" cy="2976199"/>
          </a:xfrm>
          <a:prstGeom prst="rect">
            <a:avLst/>
          </a:prstGeom>
        </p:spPr>
        <p:txBody>
          <a:bodyPr wrap="square">
            <a:spAutoFit/>
          </a:bodyPr>
          <a:lstStyle/>
          <a:p>
            <a:pPr algn="just">
              <a:lnSpc>
                <a:spcPct val="107000"/>
              </a:lnSpc>
              <a:spcAft>
                <a:spcPts val="800"/>
              </a:spcAft>
            </a:pPr>
            <a:r>
              <a:rPr lang="fr-FR" b="1" u="sng" dirty="0" smtClean="0"/>
              <a:t>A. Enquête qualitative </a:t>
            </a:r>
          </a:p>
          <a:p>
            <a:pPr marL="342900" indent="-342900" algn="just">
              <a:lnSpc>
                <a:spcPct val="107000"/>
              </a:lnSpc>
              <a:spcAft>
                <a:spcPts val="800"/>
              </a:spcAft>
              <a:buAutoNum type="arabicPeriod"/>
            </a:pPr>
            <a:r>
              <a:rPr lang="fr-FR" b="1" dirty="0" smtClean="0"/>
              <a:t>Entretiens</a:t>
            </a:r>
            <a:r>
              <a:rPr lang="fr-FR" dirty="0" smtClean="0"/>
              <a:t>	-&gt; </a:t>
            </a:r>
            <a:r>
              <a:rPr lang="fr-FR" u="sng" dirty="0" smtClean="0"/>
              <a:t>non directif</a:t>
            </a:r>
            <a:r>
              <a:rPr lang="fr-FR" dirty="0" smtClean="0"/>
              <a:t> (discussion libre sur le thème) ou </a:t>
            </a:r>
            <a:r>
              <a:rPr lang="fr-FR" u="sng" dirty="0" smtClean="0"/>
              <a:t>semi directif</a:t>
            </a:r>
            <a:r>
              <a:rPr lang="fr-FR" dirty="0" smtClean="0"/>
              <a:t> (discussion autour d’un 			guide d’entretien) ou </a:t>
            </a:r>
            <a:r>
              <a:rPr lang="fr-FR" u="sng" dirty="0" smtClean="0"/>
              <a:t>directif</a:t>
            </a:r>
            <a:r>
              <a:rPr lang="fr-FR" dirty="0" smtClean="0"/>
              <a:t> (question précises)</a:t>
            </a:r>
          </a:p>
          <a:p>
            <a:pPr lvl="3" algn="just">
              <a:lnSpc>
                <a:spcPct val="107000"/>
              </a:lnSpc>
              <a:spcAft>
                <a:spcPts val="800"/>
              </a:spcAft>
            </a:pPr>
            <a:r>
              <a:rPr lang="fr-FR" dirty="0"/>
              <a:t>	</a:t>
            </a:r>
            <a:r>
              <a:rPr lang="fr-FR" dirty="0" smtClean="0"/>
              <a:t>-&gt; </a:t>
            </a:r>
            <a:r>
              <a:rPr lang="fr-FR" u="sng" dirty="0" smtClean="0"/>
              <a:t>Exploratoire</a:t>
            </a:r>
            <a:r>
              <a:rPr lang="fr-FR" dirty="0" smtClean="0"/>
              <a:t> (pour comprendre un thème) ou </a:t>
            </a:r>
            <a:r>
              <a:rPr lang="fr-FR" u="sng" dirty="0" smtClean="0"/>
              <a:t>confirmatoire</a:t>
            </a:r>
            <a:r>
              <a:rPr lang="fr-FR" dirty="0" smtClean="0"/>
              <a:t> (pour valider des 	résultats d’un questionnaire /l’outil créé)</a:t>
            </a:r>
          </a:p>
          <a:p>
            <a:pPr algn="just">
              <a:lnSpc>
                <a:spcPct val="107000"/>
              </a:lnSpc>
              <a:spcAft>
                <a:spcPts val="800"/>
              </a:spcAft>
            </a:pPr>
            <a:r>
              <a:rPr lang="fr-FR" dirty="0" smtClean="0"/>
              <a:t>2. </a:t>
            </a:r>
            <a:r>
              <a:rPr lang="fr-FR" b="1" dirty="0" smtClean="0"/>
              <a:t>Etude de cas </a:t>
            </a:r>
            <a:r>
              <a:rPr lang="fr-FR" dirty="0" smtClean="0"/>
              <a:t>	-&gt; positionnement </a:t>
            </a:r>
            <a:r>
              <a:rPr lang="fr-FR" u="sng" dirty="0" smtClean="0"/>
              <a:t>participatif</a:t>
            </a:r>
            <a:r>
              <a:rPr lang="fr-FR" dirty="0" smtClean="0"/>
              <a:t> ou </a:t>
            </a:r>
            <a:r>
              <a:rPr lang="fr-FR" u="sng" dirty="0" smtClean="0"/>
              <a:t>non-participatif</a:t>
            </a:r>
          </a:p>
          <a:p>
            <a:pPr marL="285750" indent="-285750" algn="just">
              <a:lnSpc>
                <a:spcPct val="107000"/>
              </a:lnSpc>
              <a:spcAft>
                <a:spcPts val="800"/>
              </a:spcAft>
              <a:buFont typeface="Symbol" panose="05050102010706020507" pitchFamily="18" charset="2"/>
              <a:buChar char="Þ"/>
            </a:pPr>
            <a:r>
              <a:rPr lang="fr-FR" u="sng" dirty="0" smtClean="0"/>
              <a:t>Avantage</a:t>
            </a:r>
            <a:r>
              <a:rPr lang="fr-FR" dirty="0" smtClean="0"/>
              <a:t> : facilité de collecte de données. Pas besoin de représentativité de l’échantillon.</a:t>
            </a:r>
          </a:p>
          <a:p>
            <a:pPr marL="285750" indent="-285750" algn="just">
              <a:lnSpc>
                <a:spcPct val="107000"/>
              </a:lnSpc>
              <a:spcAft>
                <a:spcPts val="800"/>
              </a:spcAft>
              <a:buFont typeface="Symbol" panose="05050102010706020507" pitchFamily="18" charset="2"/>
              <a:buChar char="Þ"/>
            </a:pPr>
            <a:r>
              <a:rPr lang="fr-FR" dirty="0"/>
              <a:t> </a:t>
            </a:r>
            <a:r>
              <a:rPr lang="fr-FR" u="sng" dirty="0" smtClean="0"/>
              <a:t>Inconvénient</a:t>
            </a:r>
            <a:r>
              <a:rPr lang="fr-FR" dirty="0" smtClean="0"/>
              <a:t> : résultats peu généralisables</a:t>
            </a:r>
            <a:endParaRPr lang="fr-FR" b="1" u="sng" dirty="0" smtClean="0"/>
          </a:p>
        </p:txBody>
      </p:sp>
      <p:sp>
        <p:nvSpPr>
          <p:cNvPr id="11" name="Rectangle 10"/>
          <p:cNvSpPr/>
          <p:nvPr/>
        </p:nvSpPr>
        <p:spPr>
          <a:xfrm>
            <a:off x="693087" y="3918091"/>
            <a:ext cx="10372436" cy="238347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800"/>
              </a:spcAft>
            </a:pPr>
            <a:r>
              <a:rPr lang="fr-FR" b="1" dirty="0"/>
              <a:t>Facturation des missions autres (ex. </a:t>
            </a:r>
            <a:r>
              <a:rPr lang="fr-FR" b="1" dirty="0" err="1"/>
              <a:t>TdB</a:t>
            </a:r>
            <a:r>
              <a:rPr lang="fr-FR" b="1" dirty="0"/>
              <a:t>) dans les cabinets  </a:t>
            </a:r>
            <a:endParaRPr lang="fr-FR" sz="2000" b="1" dirty="0" smtClean="0"/>
          </a:p>
          <a:p>
            <a:pPr algn="just">
              <a:lnSpc>
                <a:spcPct val="107000"/>
              </a:lnSpc>
              <a:spcAft>
                <a:spcPts val="800"/>
              </a:spcAft>
            </a:pPr>
            <a:r>
              <a:rPr lang="fr-FR" dirty="0" smtClean="0"/>
              <a:t>-&gt; Etude de cas :  </a:t>
            </a:r>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r>
              <a:rPr lang="fr-FR" dirty="0" smtClean="0"/>
              <a:t>-&gt; Généralisable ? </a:t>
            </a:r>
          </a:p>
          <a:p>
            <a:pPr algn="just">
              <a:lnSpc>
                <a:spcPct val="107000"/>
              </a:lnSpc>
              <a:spcAft>
                <a:spcPts val="800"/>
              </a:spcAft>
            </a:pPr>
            <a:endParaRPr lang="fr-FR" dirty="0" smtClean="0"/>
          </a:p>
        </p:txBody>
      </p:sp>
    </p:spTree>
    <p:extLst>
      <p:ext uri="{BB962C8B-B14F-4D97-AF65-F5344CB8AC3E}">
        <p14:creationId xmlns:p14="http://schemas.microsoft.com/office/powerpoint/2010/main" val="2486860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6"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18</a:t>
            </a:fld>
            <a:endParaRPr lang="fr-FR" dirty="0">
              <a:solidFill>
                <a:prstClr val="black">
                  <a:tint val="75000"/>
                </a:prstClr>
              </a:solidFill>
            </a:endParaRPr>
          </a:p>
        </p:txBody>
      </p:sp>
      <p:sp>
        <p:nvSpPr>
          <p:cNvPr id="7" name="ZoneTexte 6"/>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Méthodologie</a:t>
            </a:r>
            <a:endParaRPr lang="fr-FR" sz="2400" b="1" dirty="0">
              <a:solidFill>
                <a:srgbClr val="C00000"/>
              </a:solidFill>
            </a:endParaRPr>
          </a:p>
        </p:txBody>
      </p:sp>
      <p:sp>
        <p:nvSpPr>
          <p:cNvPr id="8" name="Rectangle 7"/>
          <p:cNvSpPr/>
          <p:nvPr/>
        </p:nvSpPr>
        <p:spPr>
          <a:xfrm>
            <a:off x="693087" y="857905"/>
            <a:ext cx="10372436" cy="1984518"/>
          </a:xfrm>
          <a:prstGeom prst="rect">
            <a:avLst/>
          </a:prstGeom>
        </p:spPr>
        <p:txBody>
          <a:bodyPr wrap="square">
            <a:spAutoFit/>
          </a:bodyPr>
          <a:lstStyle/>
          <a:p>
            <a:pPr algn="just">
              <a:lnSpc>
                <a:spcPct val="107000"/>
              </a:lnSpc>
              <a:spcAft>
                <a:spcPts val="800"/>
              </a:spcAft>
            </a:pPr>
            <a:r>
              <a:rPr lang="fr-FR" b="1" u="sng" dirty="0" smtClean="0"/>
              <a:t>B. Enquête quantitative</a:t>
            </a:r>
            <a:endParaRPr lang="fr-FR" b="1" u="sng" dirty="0"/>
          </a:p>
          <a:p>
            <a:pPr algn="just">
              <a:lnSpc>
                <a:spcPct val="107000"/>
              </a:lnSpc>
              <a:spcAft>
                <a:spcPts val="800"/>
              </a:spcAft>
            </a:pPr>
            <a:r>
              <a:rPr lang="fr-FR" dirty="0" smtClean="0"/>
              <a:t>1. Collecte manuelle de données (base de données, enquêtes, dossiers clients du cabinet)</a:t>
            </a:r>
          </a:p>
          <a:p>
            <a:pPr algn="just">
              <a:lnSpc>
                <a:spcPct val="107000"/>
              </a:lnSpc>
              <a:spcAft>
                <a:spcPts val="800"/>
              </a:spcAft>
            </a:pPr>
            <a:r>
              <a:rPr lang="fr-FR" dirty="0" smtClean="0"/>
              <a:t>2. Questionnaire (attention à la représentativité de l’échantillon ; période de l’enquête ; 1 ou 2 temps)	</a:t>
            </a:r>
          </a:p>
          <a:p>
            <a:pPr marL="285750" indent="-285750" algn="just">
              <a:lnSpc>
                <a:spcPct val="107000"/>
              </a:lnSpc>
              <a:spcAft>
                <a:spcPts val="800"/>
              </a:spcAft>
              <a:buFont typeface="Symbol" panose="05050102010706020507" pitchFamily="18" charset="2"/>
              <a:buChar char="Þ"/>
            </a:pPr>
            <a:r>
              <a:rPr lang="fr-FR" u="sng" dirty="0" smtClean="0"/>
              <a:t>Avantage : </a:t>
            </a:r>
            <a:r>
              <a:rPr lang="fr-FR" dirty="0" smtClean="0"/>
              <a:t>résultat plus robustes car plus représentatifs et généralisables </a:t>
            </a:r>
          </a:p>
          <a:p>
            <a:pPr marL="285750" indent="-285750" algn="just">
              <a:lnSpc>
                <a:spcPct val="107000"/>
              </a:lnSpc>
              <a:spcAft>
                <a:spcPts val="800"/>
              </a:spcAft>
              <a:buFont typeface="Symbol" panose="05050102010706020507" pitchFamily="18" charset="2"/>
              <a:buChar char="Þ"/>
            </a:pPr>
            <a:r>
              <a:rPr lang="fr-FR" dirty="0"/>
              <a:t> </a:t>
            </a:r>
            <a:r>
              <a:rPr lang="fr-FR" u="sng" dirty="0" smtClean="0"/>
              <a:t>Inconvénients</a:t>
            </a:r>
            <a:r>
              <a:rPr lang="fr-FR" dirty="0" smtClean="0"/>
              <a:t> : Prends plus de temps</a:t>
            </a:r>
          </a:p>
        </p:txBody>
      </p:sp>
      <p:sp>
        <p:nvSpPr>
          <p:cNvPr id="9" name="Rectangle 8"/>
          <p:cNvSpPr/>
          <p:nvPr/>
        </p:nvSpPr>
        <p:spPr>
          <a:xfrm>
            <a:off x="573014" y="3114528"/>
            <a:ext cx="10372436" cy="358033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800"/>
              </a:spcAft>
            </a:pPr>
            <a:r>
              <a:rPr lang="fr-FR" b="1" dirty="0"/>
              <a:t>Comment peut facturer des missions autres que la comptabilité dans les cabinets grâce à la loi pacte ?</a:t>
            </a:r>
            <a:endParaRPr lang="fr-FR" sz="2000" b="1" dirty="0"/>
          </a:p>
          <a:p>
            <a:pPr algn="just">
              <a:lnSpc>
                <a:spcPct val="107000"/>
              </a:lnSpc>
              <a:spcAft>
                <a:spcPts val="800"/>
              </a:spcAft>
            </a:pPr>
            <a:r>
              <a:rPr lang="fr-FR" dirty="0" smtClean="0"/>
              <a:t>-&gt; Type de donnée (collecte manuelle ou questionnaire) :  </a:t>
            </a:r>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r>
              <a:rPr lang="fr-FR" dirty="0" smtClean="0"/>
              <a:t> </a:t>
            </a:r>
          </a:p>
          <a:p>
            <a:pPr algn="just">
              <a:lnSpc>
                <a:spcPct val="107000"/>
              </a:lnSpc>
              <a:spcAft>
                <a:spcPts val="800"/>
              </a:spcAft>
            </a:pPr>
            <a:endParaRPr lang="fr-FR" dirty="0" smtClean="0"/>
          </a:p>
          <a:p>
            <a:pPr algn="just">
              <a:lnSpc>
                <a:spcPct val="107000"/>
              </a:lnSpc>
              <a:spcAft>
                <a:spcPts val="800"/>
              </a:spcAft>
            </a:pPr>
            <a:endParaRPr lang="fr-FR" dirty="0" smtClean="0"/>
          </a:p>
          <a:p>
            <a:pPr algn="just">
              <a:lnSpc>
                <a:spcPct val="107000"/>
              </a:lnSpc>
              <a:spcAft>
                <a:spcPts val="800"/>
              </a:spcAft>
            </a:pPr>
            <a:r>
              <a:rPr lang="fr-FR" dirty="0" smtClean="0"/>
              <a:t>-&gt; Généralisable ? </a:t>
            </a:r>
          </a:p>
          <a:p>
            <a:pPr algn="just">
              <a:lnSpc>
                <a:spcPct val="107000"/>
              </a:lnSpc>
              <a:spcAft>
                <a:spcPts val="800"/>
              </a:spcAft>
            </a:pPr>
            <a:endParaRPr lang="fr-FR" dirty="0" smtClean="0"/>
          </a:p>
        </p:txBody>
      </p:sp>
    </p:spTree>
    <p:extLst>
      <p:ext uri="{BB962C8B-B14F-4D97-AF65-F5344CB8AC3E}">
        <p14:creationId xmlns:p14="http://schemas.microsoft.com/office/powerpoint/2010/main" val="834320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19</a:t>
            </a:fld>
            <a:endParaRPr lang="fr-FR" dirty="0">
              <a:solidFill>
                <a:prstClr val="black">
                  <a:tint val="75000"/>
                </a:prstClr>
              </a:solidFill>
            </a:endParaRPr>
          </a:p>
        </p:txBody>
      </p:sp>
      <p:sp>
        <p:nvSpPr>
          <p:cNvPr id="3" name="ZoneTexte 2"/>
          <p:cNvSpPr txBox="1"/>
          <p:nvPr/>
        </p:nvSpPr>
        <p:spPr>
          <a:xfrm>
            <a:off x="1099847" y="185129"/>
            <a:ext cx="9558916" cy="461665"/>
          </a:xfrm>
          <a:prstGeom prst="rect">
            <a:avLst/>
          </a:prstGeom>
          <a:noFill/>
        </p:spPr>
        <p:txBody>
          <a:bodyPr wrap="square" rtlCol="0">
            <a:spAutoFit/>
          </a:bodyPr>
          <a:lstStyle/>
          <a:p>
            <a:pPr algn="ctr"/>
            <a:r>
              <a:rPr lang="fr-FR" sz="2400" b="1" dirty="0" smtClean="0">
                <a:solidFill>
                  <a:srgbClr val="C00000"/>
                </a:solidFill>
              </a:rPr>
              <a:t>Méthodologie - questionnaire</a:t>
            </a:r>
            <a:endParaRPr lang="fr-FR" sz="2400" b="1" dirty="0">
              <a:solidFill>
                <a:srgbClr val="C00000"/>
              </a:solidFill>
            </a:endParaRPr>
          </a:p>
        </p:txBody>
      </p:sp>
      <p:sp>
        <p:nvSpPr>
          <p:cNvPr id="4" name="Rectangle 3"/>
          <p:cNvSpPr/>
          <p:nvPr/>
        </p:nvSpPr>
        <p:spPr>
          <a:xfrm>
            <a:off x="693087" y="627072"/>
            <a:ext cx="10372436" cy="5294463"/>
          </a:xfrm>
          <a:prstGeom prst="rect">
            <a:avLst/>
          </a:prstGeom>
        </p:spPr>
        <p:txBody>
          <a:bodyPr wrap="square">
            <a:spAutoFit/>
          </a:bodyPr>
          <a:lstStyle/>
          <a:p>
            <a:pPr algn="just">
              <a:lnSpc>
                <a:spcPct val="107000"/>
              </a:lnSpc>
              <a:spcAft>
                <a:spcPts val="800"/>
              </a:spcAft>
            </a:pPr>
            <a:r>
              <a:rPr lang="fr-FR" sz="2000" b="1" u="sng" dirty="0" smtClean="0"/>
              <a:t>Méthodologie questionnaire  </a:t>
            </a:r>
          </a:p>
          <a:p>
            <a:pPr algn="just">
              <a:lnSpc>
                <a:spcPct val="107000"/>
              </a:lnSpc>
              <a:spcAft>
                <a:spcPts val="800"/>
              </a:spcAft>
            </a:pPr>
            <a:r>
              <a:rPr lang="fr-FR" sz="2000" b="1" dirty="0" smtClean="0"/>
              <a:t>A qui ? </a:t>
            </a:r>
          </a:p>
          <a:p>
            <a:pPr algn="just">
              <a:lnSpc>
                <a:spcPct val="107000"/>
              </a:lnSpc>
            </a:pPr>
            <a:r>
              <a:rPr lang="fr-FR" dirty="0" smtClean="0"/>
              <a:t>	- Comment est ce que j’administre mon questionnaire ? Mail, groupe </a:t>
            </a:r>
            <a:r>
              <a:rPr lang="fr-FR" dirty="0" err="1" smtClean="0"/>
              <a:t>facebook</a:t>
            </a:r>
            <a:r>
              <a:rPr lang="fr-FR" dirty="0" smtClean="0"/>
              <a:t>, cabinet , OEC ; </a:t>
            </a:r>
          </a:p>
          <a:p>
            <a:pPr algn="just">
              <a:lnSpc>
                <a:spcPct val="107000"/>
              </a:lnSpc>
            </a:pPr>
            <a:r>
              <a:rPr lang="fr-FR" dirty="0"/>
              <a:t>	</a:t>
            </a:r>
            <a:r>
              <a:rPr lang="fr-FR" dirty="0" smtClean="0"/>
              <a:t>- Questions descriptives (âge, typologie de cabinet etc..)</a:t>
            </a:r>
          </a:p>
          <a:p>
            <a:pPr algn="just">
              <a:lnSpc>
                <a:spcPct val="107000"/>
              </a:lnSpc>
            </a:pPr>
            <a:endParaRPr lang="fr-FR" dirty="0"/>
          </a:p>
          <a:p>
            <a:r>
              <a:rPr lang="fr-FR" sz="2000" b="1" dirty="0"/>
              <a:t>La formulation des questions</a:t>
            </a:r>
          </a:p>
          <a:p>
            <a:r>
              <a:rPr lang="fr-FR" dirty="0" smtClean="0"/>
              <a:t>	Vocabulaire </a:t>
            </a:r>
            <a:r>
              <a:rPr lang="fr-FR" dirty="0"/>
              <a:t>simple et </a:t>
            </a:r>
            <a:r>
              <a:rPr lang="fr-FR" dirty="0" smtClean="0"/>
              <a:t>précis, questions courtes</a:t>
            </a:r>
          </a:p>
          <a:p>
            <a:r>
              <a:rPr lang="fr-FR" dirty="0"/>
              <a:t>	</a:t>
            </a:r>
            <a:r>
              <a:rPr lang="fr-FR" dirty="0" smtClean="0"/>
              <a:t>Faire pré tester votre questionnaire (collègue du DSCG, expert comptable, famille etc…)</a:t>
            </a:r>
            <a:endParaRPr lang="fr-FR" dirty="0"/>
          </a:p>
          <a:p>
            <a:endParaRPr lang="fr-FR" dirty="0" smtClean="0"/>
          </a:p>
          <a:p>
            <a:r>
              <a:rPr lang="fr-FR" sz="2000" b="1" dirty="0" smtClean="0"/>
              <a:t>La </a:t>
            </a:r>
            <a:r>
              <a:rPr lang="fr-FR" sz="2000" b="1" dirty="0"/>
              <a:t>structure du questionnaire</a:t>
            </a:r>
          </a:p>
          <a:p>
            <a:r>
              <a:rPr lang="fr-FR" dirty="0" smtClean="0"/>
              <a:t>	Introduction </a:t>
            </a:r>
            <a:r>
              <a:rPr lang="fr-FR" dirty="0"/>
              <a:t>: présentation de l’enquête</a:t>
            </a:r>
          </a:p>
          <a:p>
            <a:r>
              <a:rPr lang="fr-FR" dirty="0" smtClean="0"/>
              <a:t>	Corps </a:t>
            </a:r>
            <a:r>
              <a:rPr lang="fr-FR" dirty="0"/>
              <a:t>du questionnaire : questions classées par thèmes (blocs logiques)</a:t>
            </a:r>
          </a:p>
          <a:p>
            <a:r>
              <a:rPr lang="fr-FR" dirty="0"/>
              <a:t>	</a:t>
            </a:r>
            <a:r>
              <a:rPr lang="fr-FR" b="1" u="sng" dirty="0" smtClean="0"/>
              <a:t>Partie </a:t>
            </a:r>
            <a:r>
              <a:rPr lang="fr-FR" b="1" u="sng" dirty="0"/>
              <a:t>signalétique </a:t>
            </a:r>
            <a:r>
              <a:rPr lang="fr-FR" dirty="0"/>
              <a:t>: information sur la qualité, âge, profession… du répondant</a:t>
            </a:r>
          </a:p>
          <a:p>
            <a:endParaRPr lang="fr-FR" dirty="0" smtClean="0"/>
          </a:p>
          <a:p>
            <a:r>
              <a:rPr lang="fr-FR" sz="2000" b="1" dirty="0" smtClean="0"/>
              <a:t>Exploitation </a:t>
            </a:r>
            <a:r>
              <a:rPr lang="fr-FR" sz="2000" b="1" dirty="0"/>
              <a:t>des données par traitement statistique</a:t>
            </a:r>
          </a:p>
          <a:p>
            <a:r>
              <a:rPr lang="fr-FR" dirty="0"/>
              <a:t>	</a:t>
            </a:r>
            <a:r>
              <a:rPr lang="fr-FR" dirty="0" smtClean="0"/>
              <a:t>Tableaux </a:t>
            </a:r>
            <a:r>
              <a:rPr lang="fr-FR" dirty="0"/>
              <a:t>à simple entrée (tri à plat)</a:t>
            </a:r>
          </a:p>
          <a:p>
            <a:r>
              <a:rPr lang="fr-FR" dirty="0"/>
              <a:t>	</a:t>
            </a:r>
            <a:r>
              <a:rPr lang="fr-FR" dirty="0" smtClean="0"/>
              <a:t>Tableaux </a:t>
            </a:r>
            <a:r>
              <a:rPr lang="fr-FR" dirty="0"/>
              <a:t>à double entrée (tri croisé)</a:t>
            </a:r>
            <a:endParaRPr lang="fr-FR" dirty="0" smtClean="0"/>
          </a:p>
        </p:txBody>
      </p:sp>
    </p:spTree>
    <p:extLst>
      <p:ext uri="{BB962C8B-B14F-4D97-AF65-F5344CB8AC3E}">
        <p14:creationId xmlns:p14="http://schemas.microsoft.com/office/powerpoint/2010/main" val="2280284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a:t>
            </a:fld>
            <a:endParaRPr lang="fr-FR" dirty="0">
              <a:solidFill>
                <a:prstClr val="black">
                  <a:tint val="75000"/>
                </a:prst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323291370"/>
              </p:ext>
            </p:extLst>
          </p:nvPr>
        </p:nvGraphicFramePr>
        <p:xfrm>
          <a:off x="1395411" y="1408176"/>
          <a:ext cx="9642043" cy="3996546"/>
        </p:xfrm>
        <a:graphic>
          <a:graphicData uri="http://schemas.openxmlformats.org/drawingml/2006/table">
            <a:tbl>
              <a:tblPr firstRow="1" bandRow="1">
                <a:tableStyleId>{5940675A-B579-460E-94D1-54222C63F5DA}</a:tableStyleId>
              </a:tblPr>
              <a:tblGrid>
                <a:gridCol w="4238001">
                  <a:extLst>
                    <a:ext uri="{9D8B030D-6E8A-4147-A177-3AD203B41FA5}">
                      <a16:colId xmlns:a16="http://schemas.microsoft.com/office/drawing/2014/main" val="1720691846"/>
                    </a:ext>
                  </a:extLst>
                </a:gridCol>
                <a:gridCol w="2702021">
                  <a:extLst>
                    <a:ext uri="{9D8B030D-6E8A-4147-A177-3AD203B41FA5}">
                      <a16:colId xmlns:a16="http://schemas.microsoft.com/office/drawing/2014/main" val="3724332339"/>
                    </a:ext>
                  </a:extLst>
                </a:gridCol>
                <a:gridCol w="2702021">
                  <a:extLst>
                    <a:ext uri="{9D8B030D-6E8A-4147-A177-3AD203B41FA5}">
                      <a16:colId xmlns:a16="http://schemas.microsoft.com/office/drawing/2014/main" val="521816422"/>
                    </a:ext>
                  </a:extLst>
                </a:gridCol>
              </a:tblGrid>
              <a:tr h="728819">
                <a:tc>
                  <a:txBody>
                    <a:bodyPr/>
                    <a:lstStyle/>
                    <a:p>
                      <a:pPr algn="ctr"/>
                      <a:endParaRPr lang="fr-FR" sz="2000" b="1" dirty="0">
                        <a:latin typeface="Arial" panose="020B0604020202020204" pitchFamily="34" charset="0"/>
                        <a:cs typeface="Arial" panose="020B0604020202020204" pitchFamily="34" charset="0"/>
                      </a:endParaRPr>
                    </a:p>
                  </a:txBody>
                  <a:tcPr marL="91431" marR="91431" marT="45737" marB="45737">
                    <a:solidFill>
                      <a:schemeClr val="bg1"/>
                    </a:solidFill>
                  </a:tcPr>
                </a:tc>
                <a:tc>
                  <a:txBody>
                    <a:bodyPr/>
                    <a:lstStyle/>
                    <a:p>
                      <a:pPr marL="0" marR="0" lvl="0" indent="0" algn="ctr" defTabSz="642915" rtl="0" eaLnBrk="1" fontAlgn="auto" latinLnBrk="0" hangingPunct="1">
                        <a:lnSpc>
                          <a:spcPct val="100000"/>
                        </a:lnSpc>
                        <a:spcBef>
                          <a:spcPts val="0"/>
                        </a:spcBef>
                        <a:spcAft>
                          <a:spcPts val="0"/>
                        </a:spcAft>
                        <a:buClrTx/>
                        <a:buSzTx/>
                        <a:buFontTx/>
                        <a:buNone/>
                        <a:tabLst/>
                        <a:defRPr/>
                      </a:pPr>
                      <a:r>
                        <a:rPr lang="fr-FR" sz="1800" b="1" dirty="0" smtClean="0">
                          <a:latin typeface="Arial" panose="020B0604020202020204" pitchFamily="34" charset="0"/>
                          <a:cs typeface="Arial" panose="020B0604020202020204" pitchFamily="34" charset="0"/>
                        </a:rPr>
                        <a:t>Taux de réussite</a:t>
                      </a:r>
                      <a:r>
                        <a:rPr lang="fr-FR" sz="1800" b="1" baseline="0" dirty="0" smtClean="0">
                          <a:latin typeface="Arial" panose="020B0604020202020204" pitchFamily="34" charset="0"/>
                          <a:cs typeface="Arial" panose="020B0604020202020204" pitchFamily="34" charset="0"/>
                        </a:rPr>
                        <a:t> </a:t>
                      </a:r>
                    </a:p>
                    <a:p>
                      <a:pPr marL="0" marR="0" lvl="0" indent="0" algn="ctr" defTabSz="642915" rtl="0" eaLnBrk="1" fontAlgn="auto" latinLnBrk="0" hangingPunct="1">
                        <a:lnSpc>
                          <a:spcPct val="100000"/>
                        </a:lnSpc>
                        <a:spcBef>
                          <a:spcPts val="0"/>
                        </a:spcBef>
                        <a:spcAft>
                          <a:spcPts val="0"/>
                        </a:spcAft>
                        <a:buClrTx/>
                        <a:buSzTx/>
                        <a:buFontTx/>
                        <a:buNone/>
                        <a:tabLst/>
                        <a:defRPr/>
                      </a:pPr>
                      <a:r>
                        <a:rPr lang="fr-FR" sz="1800" b="1" baseline="0" dirty="0" smtClean="0">
                          <a:latin typeface="Arial" panose="020B0604020202020204" pitchFamily="34" charset="0"/>
                          <a:cs typeface="Arial" panose="020B0604020202020204" pitchFamily="34" charset="0"/>
                        </a:rPr>
                        <a:t>(étudiant MOMA)</a:t>
                      </a:r>
                      <a:endParaRPr lang="fr-FR" sz="1800" b="1" dirty="0" smtClean="0">
                        <a:latin typeface="Arial" panose="020B0604020202020204" pitchFamily="34" charset="0"/>
                        <a:cs typeface="Arial" panose="020B0604020202020204" pitchFamily="34" charset="0"/>
                      </a:endParaRPr>
                    </a:p>
                  </a:txBody>
                  <a:tcPr marL="91431" marR="91431" marT="45737" marB="45737">
                    <a:solidFill>
                      <a:schemeClr val="bg1"/>
                    </a:solidFill>
                  </a:tcPr>
                </a:tc>
                <a:tc>
                  <a:txBody>
                    <a:bodyPr/>
                    <a:lstStyle/>
                    <a:p>
                      <a:pPr marL="0" marR="0" lvl="0" indent="0" algn="ctr" defTabSz="642915" rtl="0" eaLnBrk="1" fontAlgn="auto" latinLnBrk="0" hangingPunct="1">
                        <a:lnSpc>
                          <a:spcPct val="100000"/>
                        </a:lnSpc>
                        <a:spcBef>
                          <a:spcPts val="0"/>
                        </a:spcBef>
                        <a:spcAft>
                          <a:spcPts val="0"/>
                        </a:spcAft>
                        <a:buClrTx/>
                        <a:buSzTx/>
                        <a:buFontTx/>
                        <a:buNone/>
                        <a:tabLst/>
                        <a:defRPr/>
                      </a:pPr>
                      <a:r>
                        <a:rPr lang="fr-FR" sz="1800" b="1" dirty="0" smtClean="0">
                          <a:latin typeface="Arial" panose="020B0604020202020204" pitchFamily="34" charset="0"/>
                          <a:cs typeface="Arial" panose="020B0604020202020204" pitchFamily="34" charset="0"/>
                        </a:rPr>
                        <a:t>Taux de réussite</a:t>
                      </a:r>
                      <a:r>
                        <a:rPr lang="fr-FR" sz="1800" b="1" baseline="0" dirty="0" smtClean="0">
                          <a:latin typeface="Arial" panose="020B0604020202020204" pitchFamily="34" charset="0"/>
                          <a:cs typeface="Arial" panose="020B0604020202020204" pitchFamily="34" charset="0"/>
                        </a:rPr>
                        <a:t> </a:t>
                      </a:r>
                    </a:p>
                    <a:p>
                      <a:pPr marL="0" marR="0" lvl="0" indent="0" algn="ctr" defTabSz="642915" rtl="0" eaLnBrk="1" fontAlgn="auto" latinLnBrk="0" hangingPunct="1">
                        <a:lnSpc>
                          <a:spcPct val="100000"/>
                        </a:lnSpc>
                        <a:spcBef>
                          <a:spcPts val="0"/>
                        </a:spcBef>
                        <a:spcAft>
                          <a:spcPts val="0"/>
                        </a:spcAft>
                        <a:buClrTx/>
                        <a:buSzTx/>
                        <a:buFontTx/>
                        <a:buNone/>
                        <a:tabLst/>
                        <a:defRPr/>
                      </a:pPr>
                      <a:r>
                        <a:rPr lang="fr-FR" sz="1800" b="1" baseline="0" dirty="0" smtClean="0">
                          <a:latin typeface="Arial" panose="020B0604020202020204" pitchFamily="34" charset="0"/>
                          <a:cs typeface="Arial" panose="020B0604020202020204" pitchFamily="34" charset="0"/>
                        </a:rPr>
                        <a:t>national</a:t>
                      </a:r>
                      <a:endParaRPr lang="fr-FR" sz="1800" b="1" dirty="0" smtClean="0">
                        <a:latin typeface="Arial" panose="020B0604020202020204" pitchFamily="34" charset="0"/>
                        <a:cs typeface="Arial" panose="020B0604020202020204" pitchFamily="34" charset="0"/>
                      </a:endParaRPr>
                    </a:p>
                  </a:txBody>
                  <a:tcPr marL="91431" marR="91431" marT="45737" marB="45737">
                    <a:solidFill>
                      <a:schemeClr val="bg1"/>
                    </a:solidFill>
                  </a:tcPr>
                </a:tc>
                <a:extLst>
                  <a:ext uri="{0D108BD9-81ED-4DB2-BD59-A6C34878D82A}">
                    <a16:rowId xmlns:a16="http://schemas.microsoft.com/office/drawing/2014/main" val="1048232390"/>
                  </a:ext>
                </a:extLst>
              </a:tr>
              <a:tr h="471589">
                <a:tc>
                  <a:txBody>
                    <a:bodyPr/>
                    <a:lstStyle/>
                    <a:p>
                      <a:pPr algn="ctr"/>
                      <a:r>
                        <a:rPr lang="fr-FR" sz="2000" b="1" dirty="0" smtClean="0">
                          <a:latin typeface="Arial" panose="020B0604020202020204" pitchFamily="34" charset="0"/>
                          <a:cs typeface="Arial" panose="020B0604020202020204" pitchFamily="34" charset="0"/>
                        </a:rPr>
                        <a:t>UE 1 : Droit</a:t>
                      </a:r>
                      <a:endParaRPr lang="fr-FR" sz="20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1" i="0" u="none" strike="noStrike" dirty="0">
                          <a:solidFill>
                            <a:srgbClr val="000000"/>
                          </a:solidFill>
                          <a:effectLst/>
                          <a:latin typeface="Calibri" panose="020F0502020204030204" pitchFamily="34" charset="0"/>
                        </a:rPr>
                        <a:t>34%</a:t>
                      </a:r>
                    </a:p>
                  </a:txBody>
                  <a:tcPr marL="6351" marR="6351" marT="6350" marB="0" anchor="b">
                    <a:solidFill>
                      <a:schemeClr val="bg1"/>
                    </a:solidFill>
                  </a:tcPr>
                </a:tc>
                <a:tc>
                  <a:txBody>
                    <a:bodyPr/>
                    <a:lstStyle/>
                    <a:p>
                      <a:pPr algn="ctr" fontAlgn="b"/>
                      <a:r>
                        <a:rPr lang="fr-FR" sz="2800" b="1" i="0" u="none" strike="noStrike" dirty="0">
                          <a:solidFill>
                            <a:srgbClr val="000000"/>
                          </a:solidFill>
                          <a:effectLst/>
                          <a:latin typeface="Calibri" panose="020F0502020204030204" pitchFamily="34" charset="0"/>
                        </a:rPr>
                        <a:t>18%</a:t>
                      </a:r>
                    </a:p>
                  </a:txBody>
                  <a:tcPr marL="6351" marR="6351" marT="6350" marB="0" anchor="b">
                    <a:solidFill>
                      <a:schemeClr val="bg1"/>
                    </a:solidFill>
                  </a:tcPr>
                </a:tc>
                <a:extLst>
                  <a:ext uri="{0D108BD9-81ED-4DB2-BD59-A6C34878D82A}">
                    <a16:rowId xmlns:a16="http://schemas.microsoft.com/office/drawing/2014/main" val="1601038911"/>
                  </a:ext>
                </a:extLst>
              </a:tr>
              <a:tr h="471589">
                <a:tc>
                  <a:txBody>
                    <a:bodyPr/>
                    <a:lstStyle/>
                    <a:p>
                      <a:pPr algn="ctr"/>
                      <a:r>
                        <a:rPr lang="fr-FR" sz="2000" b="1" dirty="0" smtClean="0">
                          <a:latin typeface="Arial" panose="020B0604020202020204" pitchFamily="34" charset="0"/>
                          <a:cs typeface="Arial" panose="020B0604020202020204" pitchFamily="34" charset="0"/>
                        </a:rPr>
                        <a:t>UE 2 :</a:t>
                      </a:r>
                      <a:r>
                        <a:rPr lang="fr-FR" sz="2000" b="1" baseline="0" dirty="0" smtClean="0">
                          <a:latin typeface="Arial" panose="020B0604020202020204" pitchFamily="34" charset="0"/>
                          <a:cs typeface="Arial" panose="020B0604020202020204" pitchFamily="34" charset="0"/>
                        </a:rPr>
                        <a:t> Finance</a:t>
                      </a:r>
                      <a:endParaRPr lang="fr-FR" sz="20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48%</a:t>
                      </a:r>
                    </a:p>
                  </a:txBody>
                  <a:tcPr marL="6351" marR="6351" marT="6350" marB="0" anchor="b">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30%</a:t>
                      </a:r>
                    </a:p>
                  </a:txBody>
                  <a:tcPr marL="6351" marR="6351" marT="6350" marB="0" anchor="b">
                    <a:solidFill>
                      <a:schemeClr val="bg1"/>
                    </a:solidFill>
                  </a:tcPr>
                </a:tc>
                <a:extLst>
                  <a:ext uri="{0D108BD9-81ED-4DB2-BD59-A6C34878D82A}">
                    <a16:rowId xmlns:a16="http://schemas.microsoft.com/office/drawing/2014/main" val="3652203323"/>
                  </a:ext>
                </a:extLst>
              </a:tr>
              <a:tr h="450154">
                <a:tc>
                  <a:txBody>
                    <a:bodyPr/>
                    <a:lstStyle/>
                    <a:p>
                      <a:pPr algn="ctr"/>
                      <a:r>
                        <a:rPr lang="fr-FR" sz="1800" b="1" dirty="0" smtClean="0">
                          <a:latin typeface="Arial" panose="020B0604020202020204" pitchFamily="34" charset="0"/>
                          <a:cs typeface="Arial" panose="020B0604020202020204" pitchFamily="34" charset="0"/>
                        </a:rPr>
                        <a:t>UE 3 : Contrôle de gestion</a:t>
                      </a:r>
                      <a:endParaRPr lang="fr-FR" sz="18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0" i="0" u="none" strike="noStrike">
                          <a:solidFill>
                            <a:srgbClr val="000000"/>
                          </a:solidFill>
                          <a:effectLst/>
                          <a:latin typeface="Calibri" panose="020F0502020204030204" pitchFamily="34" charset="0"/>
                        </a:rPr>
                        <a:t>34%</a:t>
                      </a:r>
                    </a:p>
                  </a:txBody>
                  <a:tcPr marL="6351" marR="6351" marT="6350" marB="0" anchor="b">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22%</a:t>
                      </a:r>
                    </a:p>
                  </a:txBody>
                  <a:tcPr marL="6351" marR="6351" marT="6350" marB="0" anchor="b">
                    <a:solidFill>
                      <a:schemeClr val="bg1"/>
                    </a:solidFill>
                  </a:tcPr>
                </a:tc>
                <a:extLst>
                  <a:ext uri="{0D108BD9-81ED-4DB2-BD59-A6C34878D82A}">
                    <a16:rowId xmlns:a16="http://schemas.microsoft.com/office/drawing/2014/main" val="1647583424"/>
                  </a:ext>
                </a:extLst>
              </a:tr>
              <a:tr h="459782">
                <a:tc>
                  <a:txBody>
                    <a:bodyPr/>
                    <a:lstStyle/>
                    <a:p>
                      <a:pPr algn="ctr"/>
                      <a:r>
                        <a:rPr lang="fr-FR" sz="2000" b="1" dirty="0" smtClean="0">
                          <a:latin typeface="Arial" panose="020B0604020202020204" pitchFamily="34" charset="0"/>
                          <a:cs typeface="Arial" panose="020B0604020202020204" pitchFamily="34" charset="0"/>
                        </a:rPr>
                        <a:t>UE 4 : Comptabilité</a:t>
                      </a:r>
                      <a:endParaRPr lang="fr-FR" sz="20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1" i="0" u="none" strike="noStrike" dirty="0">
                          <a:solidFill>
                            <a:srgbClr val="000000"/>
                          </a:solidFill>
                          <a:effectLst/>
                          <a:latin typeface="Calibri" panose="020F0502020204030204" pitchFamily="34" charset="0"/>
                        </a:rPr>
                        <a:t>24%</a:t>
                      </a:r>
                    </a:p>
                  </a:txBody>
                  <a:tcPr marL="6351" marR="6351" marT="6350" marB="0" anchor="b">
                    <a:solidFill>
                      <a:schemeClr val="bg1"/>
                    </a:solidFill>
                  </a:tcPr>
                </a:tc>
                <a:tc>
                  <a:txBody>
                    <a:bodyPr/>
                    <a:lstStyle/>
                    <a:p>
                      <a:pPr algn="ctr" fontAlgn="b"/>
                      <a:r>
                        <a:rPr lang="fr-FR" sz="2800" b="1" i="0" u="none" strike="noStrike" dirty="0">
                          <a:solidFill>
                            <a:srgbClr val="000000"/>
                          </a:solidFill>
                          <a:effectLst/>
                          <a:latin typeface="Calibri" panose="020F0502020204030204" pitchFamily="34" charset="0"/>
                        </a:rPr>
                        <a:t>18%</a:t>
                      </a:r>
                    </a:p>
                  </a:txBody>
                  <a:tcPr marL="6351" marR="6351" marT="6350" marB="0" anchor="b">
                    <a:solidFill>
                      <a:schemeClr val="bg1"/>
                    </a:solidFill>
                  </a:tcPr>
                </a:tc>
                <a:extLst>
                  <a:ext uri="{0D108BD9-81ED-4DB2-BD59-A6C34878D82A}">
                    <a16:rowId xmlns:a16="http://schemas.microsoft.com/office/drawing/2014/main" val="618478493"/>
                  </a:ext>
                </a:extLst>
              </a:tr>
              <a:tr h="471589">
                <a:tc>
                  <a:txBody>
                    <a:bodyPr/>
                    <a:lstStyle/>
                    <a:p>
                      <a:pPr algn="ctr"/>
                      <a:r>
                        <a:rPr lang="fr-FR" sz="2000" b="1" dirty="0" smtClean="0">
                          <a:latin typeface="Arial" panose="020B0604020202020204" pitchFamily="34" charset="0"/>
                          <a:cs typeface="Arial" panose="020B0604020202020204" pitchFamily="34" charset="0"/>
                        </a:rPr>
                        <a:t>UE 5 : Système</a:t>
                      </a:r>
                      <a:r>
                        <a:rPr lang="fr-FR" sz="2000" b="1" baseline="0" dirty="0" smtClean="0">
                          <a:latin typeface="Arial" panose="020B0604020202020204" pitchFamily="34" charset="0"/>
                          <a:cs typeface="Arial" panose="020B0604020202020204" pitchFamily="34" charset="0"/>
                        </a:rPr>
                        <a:t> d’</a:t>
                      </a:r>
                      <a:r>
                        <a:rPr lang="fr-FR" sz="2000" b="1" baseline="0" dirty="0" err="1" smtClean="0">
                          <a:latin typeface="Arial" panose="020B0604020202020204" pitchFamily="34" charset="0"/>
                          <a:cs typeface="Arial" panose="020B0604020202020204" pitchFamily="34" charset="0"/>
                        </a:rPr>
                        <a:t>inform</a:t>
                      </a:r>
                      <a:endParaRPr lang="fr-FR" sz="20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0" i="0" u="none" strike="noStrike">
                          <a:solidFill>
                            <a:srgbClr val="000000"/>
                          </a:solidFill>
                          <a:effectLst/>
                          <a:latin typeface="Calibri" panose="020F0502020204030204" pitchFamily="34" charset="0"/>
                        </a:rPr>
                        <a:t>80%</a:t>
                      </a:r>
                    </a:p>
                  </a:txBody>
                  <a:tcPr marL="6351" marR="6351" marT="6350" marB="0" anchor="b">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50%</a:t>
                      </a:r>
                    </a:p>
                  </a:txBody>
                  <a:tcPr marL="6351" marR="6351" marT="6350" marB="0" anchor="b">
                    <a:solidFill>
                      <a:schemeClr val="bg1"/>
                    </a:solidFill>
                  </a:tcPr>
                </a:tc>
                <a:extLst>
                  <a:ext uri="{0D108BD9-81ED-4DB2-BD59-A6C34878D82A}">
                    <a16:rowId xmlns:a16="http://schemas.microsoft.com/office/drawing/2014/main" val="1628445237"/>
                  </a:ext>
                </a:extLst>
              </a:tr>
              <a:tr h="471512">
                <a:tc>
                  <a:txBody>
                    <a:bodyPr/>
                    <a:lstStyle/>
                    <a:p>
                      <a:pPr algn="ctr"/>
                      <a:r>
                        <a:rPr lang="fr-FR" sz="2000" b="1" dirty="0" smtClean="0">
                          <a:latin typeface="Arial" panose="020B0604020202020204" pitchFamily="34" charset="0"/>
                          <a:cs typeface="Arial" panose="020B0604020202020204" pitchFamily="34" charset="0"/>
                        </a:rPr>
                        <a:t>UE 6 : Economie - anglais</a:t>
                      </a:r>
                      <a:endParaRPr lang="fr-FR" sz="2000" b="1" dirty="0">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54%</a:t>
                      </a:r>
                    </a:p>
                  </a:txBody>
                  <a:tcPr marL="6351" marR="6351" marT="6350" marB="0" anchor="b">
                    <a:solidFill>
                      <a:schemeClr val="bg1"/>
                    </a:solidFill>
                  </a:tcPr>
                </a:tc>
                <a:tc>
                  <a:txBody>
                    <a:bodyPr/>
                    <a:lstStyle/>
                    <a:p>
                      <a:pPr algn="ctr" fontAlgn="b"/>
                      <a:r>
                        <a:rPr lang="fr-FR" sz="2800" b="0" i="0" u="none" strike="noStrike" dirty="0">
                          <a:solidFill>
                            <a:srgbClr val="000000"/>
                          </a:solidFill>
                          <a:effectLst/>
                          <a:latin typeface="Calibri" panose="020F0502020204030204" pitchFamily="34" charset="0"/>
                        </a:rPr>
                        <a:t>35%</a:t>
                      </a:r>
                    </a:p>
                  </a:txBody>
                  <a:tcPr marL="6351" marR="6351" marT="6350" marB="0" anchor="b">
                    <a:solidFill>
                      <a:schemeClr val="bg1"/>
                    </a:solidFill>
                  </a:tcPr>
                </a:tc>
                <a:extLst>
                  <a:ext uri="{0D108BD9-81ED-4DB2-BD59-A6C34878D82A}">
                    <a16:rowId xmlns:a16="http://schemas.microsoft.com/office/drawing/2014/main" val="1071644632"/>
                  </a:ext>
                </a:extLst>
              </a:tr>
              <a:tr h="471512">
                <a:tc>
                  <a:txBody>
                    <a:bodyPr/>
                    <a:lstStyle/>
                    <a:p>
                      <a:pPr algn="ctr"/>
                      <a:r>
                        <a:rPr lang="fr-FR" sz="2000" b="1" dirty="0" smtClean="0">
                          <a:solidFill>
                            <a:srgbClr val="FF0000"/>
                          </a:solidFill>
                          <a:latin typeface="Arial" panose="020B0604020202020204" pitchFamily="34" charset="0"/>
                          <a:cs typeface="Arial" panose="020B0604020202020204" pitchFamily="34" charset="0"/>
                        </a:rPr>
                        <a:t>UE 7 : Mémoire</a:t>
                      </a:r>
                      <a:endParaRPr lang="fr-FR" sz="2000" b="1" dirty="0">
                        <a:solidFill>
                          <a:srgbClr val="FF0000"/>
                        </a:solidFill>
                        <a:latin typeface="Arial" panose="020B0604020202020204" pitchFamily="34" charset="0"/>
                        <a:cs typeface="Arial" panose="020B0604020202020204" pitchFamily="34" charset="0"/>
                      </a:endParaRPr>
                    </a:p>
                  </a:txBody>
                  <a:tcPr marL="91431" marR="91431" marT="45737" marB="45737" anchor="ctr">
                    <a:solidFill>
                      <a:schemeClr val="bg1"/>
                    </a:solidFill>
                  </a:tcPr>
                </a:tc>
                <a:tc>
                  <a:txBody>
                    <a:bodyPr/>
                    <a:lstStyle/>
                    <a:p>
                      <a:pPr algn="ctr" fontAlgn="b"/>
                      <a:r>
                        <a:rPr lang="fr-FR" sz="2800" b="1" i="0" u="none" strike="noStrike" dirty="0" smtClean="0">
                          <a:solidFill>
                            <a:srgbClr val="FF0000"/>
                          </a:solidFill>
                          <a:effectLst/>
                          <a:latin typeface="Calibri" panose="020F0502020204030204" pitchFamily="34" charset="0"/>
                        </a:rPr>
                        <a:t>71 %</a:t>
                      </a:r>
                      <a:endParaRPr lang="fr-FR" sz="2800" b="1" i="0" u="none" strike="noStrike" dirty="0">
                        <a:solidFill>
                          <a:srgbClr val="FF0000"/>
                        </a:solidFill>
                        <a:effectLst/>
                        <a:latin typeface="Calibri" panose="020F0502020204030204" pitchFamily="34" charset="0"/>
                      </a:endParaRPr>
                    </a:p>
                  </a:txBody>
                  <a:tcPr marL="6351" marR="6351" marT="6350" marB="0" anchor="b">
                    <a:solidFill>
                      <a:schemeClr val="bg1"/>
                    </a:solidFill>
                  </a:tcPr>
                </a:tc>
                <a:tc>
                  <a:txBody>
                    <a:bodyPr/>
                    <a:lstStyle/>
                    <a:p>
                      <a:pPr algn="ctr" fontAlgn="b"/>
                      <a:r>
                        <a:rPr lang="fr-FR" sz="2800" b="1" i="0" u="none" strike="noStrike" dirty="0" smtClean="0">
                          <a:solidFill>
                            <a:srgbClr val="FF0000"/>
                          </a:solidFill>
                          <a:effectLst/>
                          <a:latin typeface="Calibri" panose="020F0502020204030204" pitchFamily="34" charset="0"/>
                        </a:rPr>
                        <a:t>49 %</a:t>
                      </a:r>
                      <a:endParaRPr lang="fr-FR" sz="2800" b="1" i="0" u="none" strike="noStrike" dirty="0">
                        <a:solidFill>
                          <a:srgbClr val="FF0000"/>
                        </a:solidFill>
                        <a:effectLst/>
                        <a:latin typeface="Calibri" panose="020F0502020204030204" pitchFamily="34" charset="0"/>
                      </a:endParaRPr>
                    </a:p>
                  </a:txBody>
                  <a:tcPr marL="6351" marR="6351" marT="6350" marB="0" anchor="b">
                    <a:solidFill>
                      <a:schemeClr val="bg1"/>
                    </a:solidFill>
                  </a:tcPr>
                </a:tc>
                <a:extLst>
                  <a:ext uri="{0D108BD9-81ED-4DB2-BD59-A6C34878D82A}">
                    <a16:rowId xmlns:a16="http://schemas.microsoft.com/office/drawing/2014/main" val="3708774966"/>
                  </a:ext>
                </a:extLst>
              </a:tr>
            </a:tbl>
          </a:graphicData>
        </a:graphic>
      </p:graphicFrame>
      <p:sp>
        <p:nvSpPr>
          <p:cNvPr id="4" name="ZoneTexte 3"/>
          <p:cNvSpPr txBox="1"/>
          <p:nvPr/>
        </p:nvSpPr>
        <p:spPr>
          <a:xfrm>
            <a:off x="1395411" y="581891"/>
            <a:ext cx="9558916" cy="461665"/>
          </a:xfrm>
          <a:prstGeom prst="rect">
            <a:avLst/>
          </a:prstGeom>
          <a:noFill/>
        </p:spPr>
        <p:txBody>
          <a:bodyPr wrap="square" rtlCol="0">
            <a:spAutoFit/>
          </a:bodyPr>
          <a:lstStyle/>
          <a:p>
            <a:pPr algn="ctr"/>
            <a:r>
              <a:rPr lang="fr-FR" sz="2400" b="1" dirty="0" smtClean="0">
                <a:solidFill>
                  <a:srgbClr val="C00000"/>
                </a:solidFill>
              </a:rPr>
              <a:t>Taux de réussite au DSCG (étudiants MOMA et France)</a:t>
            </a:r>
            <a:endParaRPr lang="fr-FR" sz="2400" b="1" dirty="0">
              <a:solidFill>
                <a:srgbClr val="C00000"/>
              </a:solidFill>
            </a:endParaRPr>
          </a:p>
        </p:txBody>
      </p:sp>
    </p:spTree>
    <p:extLst>
      <p:ext uri="{BB962C8B-B14F-4D97-AF65-F5344CB8AC3E}">
        <p14:creationId xmlns:p14="http://schemas.microsoft.com/office/powerpoint/2010/main" val="30895022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20</a:t>
            </a:fld>
            <a:endParaRPr lang="fr-FR" dirty="0">
              <a:solidFill>
                <a:prstClr val="black">
                  <a:tint val="75000"/>
                </a:prstClr>
              </a:solidFill>
            </a:endParaRPr>
          </a:p>
        </p:txBody>
      </p:sp>
      <p:sp>
        <p:nvSpPr>
          <p:cNvPr id="5" name="ZoneTexte 4"/>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Méthodologie</a:t>
            </a:r>
            <a:endParaRPr lang="fr-FR" sz="2400" b="1" dirty="0">
              <a:solidFill>
                <a:srgbClr val="C00000"/>
              </a:solidFill>
            </a:endParaRPr>
          </a:p>
        </p:txBody>
      </p:sp>
      <p:sp>
        <p:nvSpPr>
          <p:cNvPr id="6" name="Rectangle 5"/>
          <p:cNvSpPr/>
          <p:nvPr/>
        </p:nvSpPr>
        <p:spPr>
          <a:xfrm>
            <a:off x="619196" y="999400"/>
            <a:ext cx="10372436" cy="52091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07000"/>
              </a:lnSpc>
              <a:spcAft>
                <a:spcPts val="800"/>
              </a:spcAft>
            </a:pPr>
            <a:r>
              <a:rPr lang="fr-FR" sz="2000" b="1" dirty="0" smtClean="0"/>
              <a:t>Après avoir trouvé le mode d’administration, trouver 3 questions liées à cette problématique : </a:t>
            </a:r>
          </a:p>
          <a:p>
            <a:pPr algn="ctr">
              <a:lnSpc>
                <a:spcPct val="107000"/>
              </a:lnSpc>
              <a:spcAft>
                <a:spcPts val="800"/>
              </a:spcAft>
            </a:pPr>
            <a:r>
              <a:rPr lang="fr-FR" b="1" dirty="0"/>
              <a:t>Comment </a:t>
            </a:r>
            <a:r>
              <a:rPr lang="fr-FR" b="1" dirty="0" smtClean="0"/>
              <a:t>peut on </a:t>
            </a:r>
            <a:r>
              <a:rPr lang="fr-FR" b="1" dirty="0"/>
              <a:t>facturer des missions autres que la comptabilité dans les cabinets grâce à la loi pacte ?</a:t>
            </a:r>
            <a:endParaRPr lang="fr-FR" sz="2000" b="1" dirty="0"/>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r>
              <a:rPr lang="fr-FR" dirty="0" smtClean="0"/>
              <a:t> </a:t>
            </a:r>
          </a:p>
          <a:p>
            <a:pPr algn="just">
              <a:lnSpc>
                <a:spcPct val="107000"/>
              </a:lnSpc>
              <a:spcAft>
                <a:spcPts val="800"/>
              </a:spcAft>
            </a:pPr>
            <a:endParaRPr lang="fr-FR" dirty="0" smtClean="0"/>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endParaRPr lang="fr-FR" dirty="0" smtClean="0"/>
          </a:p>
          <a:p>
            <a:pPr algn="just">
              <a:lnSpc>
                <a:spcPct val="107000"/>
              </a:lnSpc>
              <a:spcAft>
                <a:spcPts val="800"/>
              </a:spcAft>
            </a:pPr>
            <a:endParaRPr lang="fr-FR" dirty="0"/>
          </a:p>
          <a:p>
            <a:pPr algn="just">
              <a:lnSpc>
                <a:spcPct val="107000"/>
              </a:lnSpc>
              <a:spcAft>
                <a:spcPts val="800"/>
              </a:spcAft>
            </a:pPr>
            <a:endParaRPr lang="fr-FR" dirty="0" smtClean="0"/>
          </a:p>
        </p:txBody>
      </p:sp>
    </p:spTree>
    <p:extLst>
      <p:ext uri="{BB962C8B-B14F-4D97-AF65-F5344CB8AC3E}">
        <p14:creationId xmlns:p14="http://schemas.microsoft.com/office/powerpoint/2010/main" val="114370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21</a:t>
            </a:fld>
            <a:endParaRPr lang="fr-FR" dirty="0">
              <a:solidFill>
                <a:prstClr val="black">
                  <a:tint val="75000"/>
                </a:prstClr>
              </a:solidFill>
            </a:endParaRPr>
          </a:p>
        </p:txBody>
      </p:sp>
      <p:sp>
        <p:nvSpPr>
          <p:cNvPr id="3" name="ZoneTexte 2"/>
          <p:cNvSpPr txBox="1"/>
          <p:nvPr/>
        </p:nvSpPr>
        <p:spPr>
          <a:xfrm>
            <a:off x="915119" y="396240"/>
            <a:ext cx="9558916" cy="1200329"/>
          </a:xfrm>
          <a:prstGeom prst="rect">
            <a:avLst/>
          </a:prstGeom>
          <a:noFill/>
        </p:spPr>
        <p:txBody>
          <a:bodyPr wrap="square" rtlCol="0">
            <a:spAutoFit/>
          </a:bodyPr>
          <a:lstStyle/>
          <a:p>
            <a:pPr algn="ctr"/>
            <a:r>
              <a:rPr lang="fr-FR" sz="2400" b="1" dirty="0" smtClean="0">
                <a:solidFill>
                  <a:srgbClr val="C00000"/>
                </a:solidFill>
              </a:rPr>
              <a:t>A partir du papier suivant 2.1. L’index de l’égalité dans les entreprises, Formulez 3 problématiques, 3 méthodologies et présentez à chaque fois les avantages et limites des problématiques.   </a:t>
            </a:r>
          </a:p>
        </p:txBody>
      </p:sp>
      <p:graphicFrame>
        <p:nvGraphicFramePr>
          <p:cNvPr id="5" name="Tableau 4"/>
          <p:cNvGraphicFramePr>
            <a:graphicFrameLocks noGrp="1"/>
          </p:cNvGraphicFramePr>
          <p:nvPr>
            <p:extLst/>
          </p:nvPr>
        </p:nvGraphicFramePr>
        <p:xfrm>
          <a:off x="166253" y="1754138"/>
          <a:ext cx="11379200" cy="1483360"/>
        </p:xfrm>
        <a:graphic>
          <a:graphicData uri="http://schemas.openxmlformats.org/drawingml/2006/table">
            <a:tbl>
              <a:tblPr firstRow="1" bandRow="1">
                <a:tableStyleId>{5940675A-B579-460E-94D1-54222C63F5DA}</a:tableStyleId>
              </a:tblPr>
              <a:tblGrid>
                <a:gridCol w="2844800">
                  <a:extLst>
                    <a:ext uri="{9D8B030D-6E8A-4147-A177-3AD203B41FA5}">
                      <a16:colId xmlns:a16="http://schemas.microsoft.com/office/drawing/2014/main" val="623909480"/>
                    </a:ext>
                  </a:extLst>
                </a:gridCol>
                <a:gridCol w="2844800">
                  <a:extLst>
                    <a:ext uri="{9D8B030D-6E8A-4147-A177-3AD203B41FA5}">
                      <a16:colId xmlns:a16="http://schemas.microsoft.com/office/drawing/2014/main" val="3125970524"/>
                    </a:ext>
                  </a:extLst>
                </a:gridCol>
                <a:gridCol w="2844800">
                  <a:extLst>
                    <a:ext uri="{9D8B030D-6E8A-4147-A177-3AD203B41FA5}">
                      <a16:colId xmlns:a16="http://schemas.microsoft.com/office/drawing/2014/main" val="1851494466"/>
                    </a:ext>
                  </a:extLst>
                </a:gridCol>
                <a:gridCol w="2844800">
                  <a:extLst>
                    <a:ext uri="{9D8B030D-6E8A-4147-A177-3AD203B41FA5}">
                      <a16:colId xmlns:a16="http://schemas.microsoft.com/office/drawing/2014/main" val="547451835"/>
                    </a:ext>
                  </a:extLst>
                </a:gridCol>
              </a:tblGrid>
              <a:tr h="370840">
                <a:tc>
                  <a:txBody>
                    <a:bodyPr/>
                    <a:lstStyle/>
                    <a:p>
                      <a:r>
                        <a:rPr lang="fr-FR" dirty="0" smtClean="0"/>
                        <a:t>Problématique</a:t>
                      </a:r>
                      <a:endParaRPr lang="fr-FR" dirty="0"/>
                    </a:p>
                  </a:txBody>
                  <a:tcPr>
                    <a:solidFill>
                      <a:schemeClr val="bg1">
                        <a:lumMod val="85000"/>
                      </a:schemeClr>
                    </a:solidFill>
                  </a:tcPr>
                </a:tc>
                <a:tc>
                  <a:txBody>
                    <a:bodyPr/>
                    <a:lstStyle/>
                    <a:p>
                      <a:r>
                        <a:rPr lang="fr-FR" dirty="0" smtClean="0"/>
                        <a:t>Méthodologie</a:t>
                      </a:r>
                      <a:endParaRPr lang="fr-FR" dirty="0"/>
                    </a:p>
                  </a:txBody>
                  <a:tcPr>
                    <a:solidFill>
                      <a:schemeClr val="bg1">
                        <a:lumMod val="85000"/>
                      </a:schemeClr>
                    </a:solidFill>
                  </a:tcPr>
                </a:tc>
                <a:tc>
                  <a:txBody>
                    <a:bodyPr/>
                    <a:lstStyle/>
                    <a:p>
                      <a:r>
                        <a:rPr lang="fr-FR" dirty="0" smtClean="0"/>
                        <a:t>Avantages</a:t>
                      </a:r>
                      <a:endParaRPr lang="fr-FR" dirty="0"/>
                    </a:p>
                  </a:txBody>
                  <a:tcPr>
                    <a:solidFill>
                      <a:schemeClr val="bg1">
                        <a:lumMod val="85000"/>
                      </a:schemeClr>
                    </a:solidFill>
                  </a:tcPr>
                </a:tc>
                <a:tc>
                  <a:txBody>
                    <a:bodyPr/>
                    <a:lstStyle/>
                    <a:p>
                      <a:r>
                        <a:rPr lang="fr-FR" dirty="0" smtClean="0"/>
                        <a:t>Limites</a:t>
                      </a:r>
                      <a:endParaRPr lang="fr-FR" dirty="0"/>
                    </a:p>
                  </a:txBody>
                  <a:tcPr>
                    <a:solidFill>
                      <a:schemeClr val="bg1">
                        <a:lumMod val="85000"/>
                      </a:schemeClr>
                    </a:solidFill>
                  </a:tcPr>
                </a:tc>
                <a:extLst>
                  <a:ext uri="{0D108BD9-81ED-4DB2-BD59-A6C34878D82A}">
                    <a16:rowId xmlns:a16="http://schemas.microsoft.com/office/drawing/2014/main" val="1151939069"/>
                  </a:ext>
                </a:extLst>
              </a:tr>
              <a:tr h="370840">
                <a:tc>
                  <a:txBody>
                    <a:bodyPr/>
                    <a:lstStyle/>
                    <a:p>
                      <a:endParaRPr lang="fr-FR" dirty="0"/>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2956386634"/>
                  </a:ext>
                </a:extLst>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a:p>
                  </a:txBody>
                  <a:tcPr/>
                </a:tc>
                <a:extLst>
                  <a:ext uri="{0D108BD9-81ED-4DB2-BD59-A6C34878D82A}">
                    <a16:rowId xmlns:a16="http://schemas.microsoft.com/office/drawing/2014/main" val="827029017"/>
                  </a:ext>
                </a:extLst>
              </a:tr>
              <a:tr h="370840">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p>
                  </a:txBody>
                  <a:tcPr/>
                </a:tc>
                <a:extLst>
                  <a:ext uri="{0D108BD9-81ED-4DB2-BD59-A6C34878D82A}">
                    <a16:rowId xmlns:a16="http://schemas.microsoft.com/office/drawing/2014/main" val="2368087434"/>
                  </a:ext>
                </a:extLst>
              </a:tr>
            </a:tbl>
          </a:graphicData>
        </a:graphic>
      </p:graphicFrame>
    </p:spTree>
    <p:extLst>
      <p:ext uri="{BB962C8B-B14F-4D97-AF65-F5344CB8AC3E}">
        <p14:creationId xmlns:p14="http://schemas.microsoft.com/office/powerpoint/2010/main" val="31865761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22</a:t>
            </a:fld>
            <a:endParaRPr lang="fr-FR" dirty="0">
              <a:solidFill>
                <a:prstClr val="black">
                  <a:tint val="75000"/>
                </a:prstClr>
              </a:solidFill>
            </a:endParaRPr>
          </a:p>
        </p:txBody>
      </p:sp>
      <p:sp>
        <p:nvSpPr>
          <p:cNvPr id="3" name="ZoneTexte 2"/>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La notice agrément</a:t>
            </a:r>
          </a:p>
        </p:txBody>
      </p:sp>
      <p:sp>
        <p:nvSpPr>
          <p:cNvPr id="4" name="Rectangle 3"/>
          <p:cNvSpPr/>
          <p:nvPr/>
        </p:nvSpPr>
        <p:spPr>
          <a:xfrm>
            <a:off x="693087" y="988166"/>
            <a:ext cx="10372436" cy="5970481"/>
          </a:xfrm>
          <a:prstGeom prst="rect">
            <a:avLst/>
          </a:prstGeom>
        </p:spPr>
        <p:txBody>
          <a:bodyPr wrap="square">
            <a:spAutoFit/>
          </a:bodyPr>
          <a:lstStyle/>
          <a:p>
            <a:pPr algn="just">
              <a:lnSpc>
                <a:spcPct val="107000"/>
              </a:lnSpc>
              <a:spcAft>
                <a:spcPts val="800"/>
              </a:spcAft>
            </a:pPr>
            <a:r>
              <a:rPr lang="fr-FR" b="1" u="sng" dirty="0" smtClean="0"/>
              <a:t>Définition : </a:t>
            </a:r>
            <a:r>
              <a:rPr lang="fr-FR" sz="1600" dirty="0" smtClean="0"/>
              <a:t>Plan de votre mémoire + présentation de votre problématique, méthodologie et 5 références bibliographiques (expliquées).</a:t>
            </a:r>
            <a:endParaRPr lang="fr-FR" sz="1600" dirty="0"/>
          </a:p>
          <a:p>
            <a:pPr algn="just">
              <a:lnSpc>
                <a:spcPct val="107000"/>
              </a:lnSpc>
              <a:spcAft>
                <a:spcPts val="800"/>
              </a:spcAft>
            </a:pPr>
            <a:r>
              <a:rPr lang="fr-FR" b="1" u="sng" dirty="0" smtClean="0"/>
              <a:t>Organisation</a:t>
            </a:r>
          </a:p>
          <a:p>
            <a:pPr marL="342900" indent="-342900" algn="just">
              <a:lnSpc>
                <a:spcPct val="107000"/>
              </a:lnSpc>
              <a:spcAft>
                <a:spcPts val="800"/>
              </a:spcAft>
              <a:buFont typeface="Wingdings" panose="05000000000000000000" pitchFamily="2" charset="2"/>
              <a:buChar char="ü"/>
            </a:pPr>
            <a:r>
              <a:rPr lang="fr-FR" sz="1600" dirty="0" smtClean="0"/>
              <a:t>Sera validé par le tuteur qui vous suit</a:t>
            </a:r>
            <a:r>
              <a:rPr lang="fr-FR" sz="1600" dirty="0"/>
              <a:t> </a:t>
            </a:r>
            <a:r>
              <a:rPr lang="fr-FR" sz="1600" dirty="0" smtClean="0"/>
              <a:t>et signé par un enseignant chercheur.</a:t>
            </a:r>
          </a:p>
          <a:p>
            <a:pPr marL="342900" indent="-342900" algn="just">
              <a:lnSpc>
                <a:spcPct val="107000"/>
              </a:lnSpc>
              <a:spcAft>
                <a:spcPts val="800"/>
              </a:spcAft>
              <a:buFont typeface="Wingdings" panose="05000000000000000000" pitchFamily="2" charset="2"/>
              <a:buChar char="ü"/>
            </a:pPr>
            <a:r>
              <a:rPr lang="fr-FR" sz="1600" dirty="0" smtClean="0"/>
              <a:t>La </a:t>
            </a:r>
            <a:r>
              <a:rPr lang="fr-FR" sz="1600" dirty="0" err="1" smtClean="0"/>
              <a:t>dead</a:t>
            </a:r>
            <a:r>
              <a:rPr lang="fr-FR" sz="1600" dirty="0" smtClean="0"/>
              <a:t> line à respecter est celle imposée par votre tuteur académique qui les collecte et me les envoie. (Vous n’avez pas à envoyer votre notice au rectorat). </a:t>
            </a:r>
          </a:p>
          <a:p>
            <a:pPr marL="342900" indent="-342900" algn="just">
              <a:lnSpc>
                <a:spcPct val="107000"/>
              </a:lnSpc>
              <a:spcAft>
                <a:spcPts val="800"/>
              </a:spcAft>
              <a:buFont typeface="Wingdings" panose="05000000000000000000" pitchFamily="2" charset="2"/>
              <a:buChar char="ü"/>
            </a:pPr>
            <a:r>
              <a:rPr lang="fr-FR" sz="1600" dirty="0" smtClean="0"/>
              <a:t>A remplir en ligne avec un </a:t>
            </a:r>
            <a:r>
              <a:rPr lang="fr-FR" sz="1600" b="1" dirty="0" smtClean="0"/>
              <a:t>PC (pas un mac). </a:t>
            </a:r>
            <a:r>
              <a:rPr lang="fr-FR" sz="1600" b="1" dirty="0" smtClean="0">
                <a:solidFill>
                  <a:srgbClr val="FF0000"/>
                </a:solidFill>
              </a:rPr>
              <a:t>NON SCANNEE</a:t>
            </a:r>
          </a:p>
          <a:p>
            <a:pPr marL="342900" indent="-342900" algn="just">
              <a:lnSpc>
                <a:spcPct val="107000"/>
              </a:lnSpc>
              <a:spcAft>
                <a:spcPts val="800"/>
              </a:spcAft>
              <a:buFont typeface="Wingdings" panose="05000000000000000000" pitchFamily="2" charset="2"/>
              <a:buChar char="ü"/>
            </a:pPr>
            <a:r>
              <a:rPr lang="fr-FR" sz="1600" dirty="0" smtClean="0"/>
              <a:t>A faire remplir par le maitre d’apprentissage avant la validation par l’enseignant chercheur. </a:t>
            </a:r>
          </a:p>
          <a:p>
            <a:pPr algn="just">
              <a:lnSpc>
                <a:spcPct val="107000"/>
              </a:lnSpc>
              <a:spcAft>
                <a:spcPts val="800"/>
              </a:spcAft>
            </a:pPr>
            <a:r>
              <a:rPr lang="fr-FR" b="1" u="sng" dirty="0" smtClean="0"/>
              <a:t>Rubriques</a:t>
            </a:r>
            <a:endParaRPr lang="fr-FR" b="1" u="sng" dirty="0"/>
          </a:p>
          <a:p>
            <a:pPr marL="342900" indent="-342900" algn="just">
              <a:lnSpc>
                <a:spcPct val="107000"/>
              </a:lnSpc>
              <a:spcAft>
                <a:spcPts val="800"/>
              </a:spcAft>
              <a:buFont typeface="Wingdings" panose="05000000000000000000" pitchFamily="2" charset="2"/>
              <a:buChar char="ü"/>
            </a:pPr>
            <a:r>
              <a:rPr lang="fr-FR" dirty="0" smtClean="0"/>
              <a:t>Titre</a:t>
            </a:r>
          </a:p>
          <a:p>
            <a:pPr marL="342900" indent="-342900" algn="just">
              <a:lnSpc>
                <a:spcPct val="107000"/>
              </a:lnSpc>
              <a:spcAft>
                <a:spcPts val="800"/>
              </a:spcAft>
              <a:buFont typeface="Wingdings" panose="05000000000000000000" pitchFamily="2" charset="2"/>
              <a:buChar char="ü"/>
            </a:pPr>
            <a:r>
              <a:rPr lang="fr-FR" dirty="0" smtClean="0"/>
              <a:t>Mots clés</a:t>
            </a:r>
          </a:p>
          <a:p>
            <a:pPr marL="342900" indent="-342900" algn="just">
              <a:lnSpc>
                <a:spcPct val="107000"/>
              </a:lnSpc>
              <a:spcAft>
                <a:spcPts val="800"/>
              </a:spcAft>
              <a:buFont typeface="Wingdings" panose="05000000000000000000" pitchFamily="2" charset="2"/>
              <a:buChar char="ü"/>
            </a:pPr>
            <a:r>
              <a:rPr lang="fr-FR" dirty="0" smtClean="0"/>
              <a:t>Problématique</a:t>
            </a:r>
          </a:p>
          <a:p>
            <a:pPr marL="342900" indent="-342900" algn="just">
              <a:lnSpc>
                <a:spcPct val="107000"/>
              </a:lnSpc>
              <a:spcAft>
                <a:spcPts val="800"/>
              </a:spcAft>
              <a:buFont typeface="Wingdings" panose="05000000000000000000" pitchFamily="2" charset="2"/>
              <a:buChar char="ü"/>
            </a:pPr>
            <a:r>
              <a:rPr lang="fr-FR" dirty="0" smtClean="0"/>
              <a:t>Méthodologie</a:t>
            </a:r>
          </a:p>
          <a:p>
            <a:pPr marL="342900" indent="-342900" algn="just">
              <a:lnSpc>
                <a:spcPct val="107000"/>
              </a:lnSpc>
              <a:spcAft>
                <a:spcPts val="800"/>
              </a:spcAft>
              <a:buFont typeface="Wingdings" panose="05000000000000000000" pitchFamily="2" charset="2"/>
              <a:buChar char="ü"/>
            </a:pPr>
            <a:r>
              <a:rPr lang="fr-FR" dirty="0" smtClean="0"/>
              <a:t>Bibliographie</a:t>
            </a:r>
          </a:p>
          <a:p>
            <a:pPr marL="342900" indent="-342900" algn="just">
              <a:lnSpc>
                <a:spcPct val="107000"/>
              </a:lnSpc>
              <a:spcAft>
                <a:spcPts val="800"/>
              </a:spcAft>
              <a:buFont typeface="Wingdings" panose="05000000000000000000" pitchFamily="2" charset="2"/>
              <a:buChar char="ü"/>
            </a:pPr>
            <a:r>
              <a:rPr lang="fr-FR" dirty="0" smtClean="0"/>
              <a:t>Plan</a:t>
            </a:r>
          </a:p>
          <a:p>
            <a:pPr marL="342900" indent="-342900" algn="just">
              <a:lnSpc>
                <a:spcPct val="107000"/>
              </a:lnSpc>
              <a:spcAft>
                <a:spcPts val="800"/>
              </a:spcAft>
              <a:buFont typeface="Wingdings" panose="05000000000000000000" pitchFamily="2" charset="2"/>
              <a:buChar char="ü"/>
            </a:pPr>
            <a:r>
              <a:rPr lang="fr-FR" dirty="0" smtClean="0"/>
              <a:t>Respecter la forme (notamment bibliographie)</a:t>
            </a:r>
            <a:endParaRPr lang="fr-FR" sz="1600" dirty="0" smtClean="0"/>
          </a:p>
        </p:txBody>
      </p:sp>
      <p:sp>
        <p:nvSpPr>
          <p:cNvPr id="5" name="Rectangle 4"/>
          <p:cNvSpPr/>
          <p:nvPr/>
        </p:nvSpPr>
        <p:spPr>
          <a:xfrm rot="850767">
            <a:off x="5248527" y="4481571"/>
            <a:ext cx="5146652" cy="1413163"/>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Notice à refaire si demande de modifications par enseignant chercheur….</a:t>
            </a:r>
            <a:endParaRPr lang="fr-FR" dirty="0"/>
          </a:p>
        </p:txBody>
      </p:sp>
    </p:spTree>
    <p:extLst>
      <p:ext uri="{BB962C8B-B14F-4D97-AF65-F5344CB8AC3E}">
        <p14:creationId xmlns:p14="http://schemas.microsoft.com/office/powerpoint/2010/main" val="36524778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23</a:t>
            </a:fld>
            <a:endParaRPr lang="fr-FR" dirty="0">
              <a:solidFill>
                <a:prstClr val="black">
                  <a:tint val="75000"/>
                </a:prstClr>
              </a:solidFill>
            </a:endParaRPr>
          </a:p>
        </p:txBody>
      </p:sp>
      <p:sp>
        <p:nvSpPr>
          <p:cNvPr id="3" name="ZoneTexte 2"/>
          <p:cNvSpPr txBox="1"/>
          <p:nvPr/>
        </p:nvSpPr>
        <p:spPr>
          <a:xfrm>
            <a:off x="896647" y="277091"/>
            <a:ext cx="9558916" cy="584775"/>
          </a:xfrm>
          <a:prstGeom prst="rect">
            <a:avLst/>
          </a:prstGeom>
          <a:noFill/>
        </p:spPr>
        <p:txBody>
          <a:bodyPr wrap="square" rtlCol="0">
            <a:spAutoFit/>
          </a:bodyPr>
          <a:lstStyle/>
          <a:p>
            <a:pPr algn="ctr"/>
            <a:r>
              <a:rPr lang="fr-FR" sz="3200" b="1" dirty="0" smtClean="0">
                <a:solidFill>
                  <a:srgbClr val="C00000"/>
                </a:solidFill>
              </a:rPr>
              <a:t>La forme</a:t>
            </a:r>
            <a:endParaRPr lang="fr-FR" sz="3200" b="1" dirty="0">
              <a:solidFill>
                <a:srgbClr val="C00000"/>
              </a:solidFill>
            </a:endParaRPr>
          </a:p>
        </p:txBody>
      </p:sp>
      <p:sp>
        <p:nvSpPr>
          <p:cNvPr id="4" name="Rectangle 3"/>
          <p:cNvSpPr/>
          <p:nvPr/>
        </p:nvSpPr>
        <p:spPr>
          <a:xfrm>
            <a:off x="693087" y="1439796"/>
            <a:ext cx="10372436" cy="4616648"/>
          </a:xfrm>
          <a:prstGeom prst="rect">
            <a:avLst/>
          </a:prstGeom>
        </p:spPr>
        <p:txBody>
          <a:bodyPr wrap="square">
            <a:spAutoFit/>
          </a:bodyPr>
          <a:lstStyle/>
          <a:p>
            <a:r>
              <a:rPr lang="fr-FR" sz="2400" b="1" dirty="0" smtClean="0"/>
              <a:t>On dit qu’on juge un individu dans les 15 premières secondes</a:t>
            </a:r>
          </a:p>
          <a:p>
            <a:pPr lvl="1"/>
            <a:endParaRPr lang="fr-FR" dirty="0" smtClean="0"/>
          </a:p>
          <a:p>
            <a:pPr marL="742950" lvl="1" indent="-285750">
              <a:buFont typeface="Symbol" panose="05050102010706020507" pitchFamily="18" charset="2"/>
              <a:buChar char="Þ"/>
            </a:pPr>
            <a:r>
              <a:rPr lang="fr-FR" dirty="0" smtClean="0"/>
              <a:t>Sur la forme (les vêtements)</a:t>
            </a:r>
          </a:p>
          <a:p>
            <a:pPr marL="742950" lvl="1" indent="-285750">
              <a:buFont typeface="Symbol" panose="05050102010706020507" pitchFamily="18" charset="2"/>
              <a:buChar char="Þ"/>
            </a:pPr>
            <a:r>
              <a:rPr lang="fr-FR" dirty="0" smtClean="0"/>
              <a:t>Sur le flow (l’attitude)</a:t>
            </a:r>
          </a:p>
          <a:p>
            <a:pPr lvl="1"/>
            <a:endParaRPr lang="fr-FR" dirty="0" smtClean="0"/>
          </a:p>
          <a:p>
            <a:pPr lvl="1"/>
            <a:endParaRPr lang="fr-FR" dirty="0" smtClean="0"/>
          </a:p>
          <a:p>
            <a:r>
              <a:rPr lang="fr-FR" sz="2400" b="1" dirty="0" smtClean="0"/>
              <a:t>Le mémoire est jugé sur la première impression</a:t>
            </a:r>
          </a:p>
          <a:p>
            <a:endParaRPr lang="fr-FR" sz="2400" b="1" dirty="0"/>
          </a:p>
          <a:p>
            <a:pPr marL="742950" lvl="1" indent="-285750">
              <a:buFont typeface="Symbol" panose="05050102010706020507" pitchFamily="18" charset="2"/>
              <a:buChar char="Þ"/>
            </a:pPr>
            <a:r>
              <a:rPr lang="fr-FR" dirty="0"/>
              <a:t>Sur la forme </a:t>
            </a:r>
            <a:r>
              <a:rPr lang="fr-FR" dirty="0" smtClean="0"/>
              <a:t>(la mise en page, typographie, qualité de figures, )</a:t>
            </a:r>
            <a:endParaRPr lang="fr-FR" dirty="0"/>
          </a:p>
          <a:p>
            <a:pPr marL="742950" lvl="1" indent="-285750">
              <a:buFont typeface="Symbol" panose="05050102010706020507" pitchFamily="18" charset="2"/>
              <a:buChar char="Þ"/>
            </a:pPr>
            <a:r>
              <a:rPr lang="fr-FR" dirty="0"/>
              <a:t>Sur le flow </a:t>
            </a:r>
            <a:r>
              <a:rPr lang="fr-FR" dirty="0" smtClean="0"/>
              <a:t>(la manière de rédiger)</a:t>
            </a:r>
          </a:p>
          <a:p>
            <a:pPr marL="1200150" lvl="2" indent="-285750">
              <a:buFont typeface="Symbol" panose="05050102010706020507" pitchFamily="18" charset="2"/>
              <a:buChar char="Þ"/>
            </a:pPr>
            <a:r>
              <a:rPr lang="fr-FR" dirty="0" smtClean="0"/>
              <a:t>Cela donne une impression de « est qu’on à affaire à un bosseur ; oui ou non ? »</a:t>
            </a:r>
          </a:p>
          <a:p>
            <a:pPr marL="1200150" lvl="2" indent="-285750">
              <a:buFont typeface="Symbol" panose="05050102010706020507" pitchFamily="18" charset="2"/>
              <a:buChar char="Þ"/>
            </a:pPr>
            <a:endParaRPr lang="fr-FR" dirty="0"/>
          </a:p>
          <a:p>
            <a:pPr marL="1200150" lvl="2" indent="-285750">
              <a:buFont typeface="Symbol" panose="05050102010706020507" pitchFamily="18" charset="2"/>
              <a:buChar char="Þ"/>
            </a:pPr>
            <a:endParaRPr lang="fr-FR" dirty="0" smtClean="0"/>
          </a:p>
          <a:p>
            <a:r>
              <a:rPr lang="fr-FR" sz="2400" b="1" dirty="0" smtClean="0"/>
              <a:t>Quid de l’IA générative ? </a:t>
            </a:r>
            <a:endParaRPr lang="fr-FR" sz="2400" b="1" dirty="0"/>
          </a:p>
          <a:p>
            <a:pPr marL="742950" lvl="1" indent="-285750">
              <a:buFont typeface="Symbol" panose="05050102010706020507" pitchFamily="18" charset="2"/>
              <a:buChar char="Þ"/>
            </a:pPr>
            <a:r>
              <a:rPr lang="fr-FR" dirty="0"/>
              <a:t>https://www.compta-online.com/memoire-expertise-comptable-chatgpt-ia-generative-ao6764</a:t>
            </a:r>
          </a:p>
        </p:txBody>
      </p:sp>
    </p:spTree>
    <p:extLst>
      <p:ext uri="{BB962C8B-B14F-4D97-AF65-F5344CB8AC3E}">
        <p14:creationId xmlns:p14="http://schemas.microsoft.com/office/powerpoint/2010/main" val="1219212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24</a:t>
            </a:fld>
            <a:endParaRPr lang="fr-FR" dirty="0">
              <a:solidFill>
                <a:prstClr val="black">
                  <a:tint val="75000"/>
                </a:prstClr>
              </a:solidFill>
            </a:endParaRPr>
          </a:p>
        </p:txBody>
      </p:sp>
      <p:sp>
        <p:nvSpPr>
          <p:cNvPr id="3" name="ZoneTexte 2"/>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La forme</a:t>
            </a:r>
            <a:endParaRPr lang="fr-FR" sz="2400" b="1" dirty="0">
              <a:solidFill>
                <a:srgbClr val="C00000"/>
              </a:solidFill>
            </a:endParaRPr>
          </a:p>
        </p:txBody>
      </p:sp>
      <p:sp>
        <p:nvSpPr>
          <p:cNvPr id="4" name="Rectangle 3"/>
          <p:cNvSpPr/>
          <p:nvPr/>
        </p:nvSpPr>
        <p:spPr>
          <a:xfrm>
            <a:off x="693087" y="857905"/>
            <a:ext cx="10372436" cy="6463308"/>
          </a:xfrm>
          <a:prstGeom prst="rect">
            <a:avLst/>
          </a:prstGeom>
        </p:spPr>
        <p:txBody>
          <a:bodyPr wrap="square">
            <a:spAutoFit/>
          </a:bodyPr>
          <a:lstStyle/>
          <a:p>
            <a:pPr marL="457200" indent="-457200">
              <a:buAutoNum type="arabicParenR"/>
            </a:pPr>
            <a:r>
              <a:rPr lang="fr-FR" sz="2400" b="1" dirty="0" smtClean="0"/>
              <a:t>Présentation de votre expérience cabinet (max 4 pages)</a:t>
            </a:r>
          </a:p>
          <a:p>
            <a:pPr lvl="1"/>
            <a:r>
              <a:rPr lang="fr-FR" dirty="0" smtClean="0"/>
              <a:t>-&gt; Partie historique, missions, présentation clientèle, outil numérique : </a:t>
            </a:r>
            <a:r>
              <a:rPr lang="fr-FR" u="sng" dirty="0" smtClean="0"/>
              <a:t>SUCCINT</a:t>
            </a:r>
          </a:p>
          <a:p>
            <a:pPr lvl="1"/>
            <a:r>
              <a:rPr lang="fr-FR" dirty="0" smtClean="0"/>
              <a:t>-&gt; On doit faire le lien entre votre expérience professionnelle et le choix du sujet. </a:t>
            </a:r>
          </a:p>
          <a:p>
            <a:pPr lvl="1"/>
            <a:endParaRPr lang="fr-FR" dirty="0" smtClean="0"/>
          </a:p>
          <a:p>
            <a:pPr marL="457200" indent="-457200">
              <a:buAutoNum type="arabicParenR"/>
            </a:pPr>
            <a:r>
              <a:rPr lang="fr-FR" sz="2400" b="1" dirty="0" smtClean="0"/>
              <a:t>Le thème (50 pages maximum hors annexes)</a:t>
            </a:r>
            <a:endParaRPr lang="fr-FR" sz="2400" b="1" dirty="0"/>
          </a:p>
          <a:p>
            <a:pPr lvl="1"/>
            <a:r>
              <a:rPr lang="fr-FR" dirty="0"/>
              <a:t>-&gt; </a:t>
            </a:r>
            <a:r>
              <a:rPr lang="fr-FR" dirty="0" smtClean="0"/>
              <a:t>Attention à l’orthographe (relecture, lexilogos.com, conjugueur.com)</a:t>
            </a:r>
          </a:p>
          <a:p>
            <a:pPr lvl="1"/>
            <a:r>
              <a:rPr lang="fr-FR" dirty="0" smtClean="0"/>
              <a:t>-&gt; Attention à la ponctuation (qui facilite la lecture)</a:t>
            </a:r>
          </a:p>
          <a:p>
            <a:pPr lvl="1"/>
            <a:r>
              <a:rPr lang="fr-FR" dirty="0" smtClean="0"/>
              <a:t>-&gt; Citation des source bibliographiques (ex. «la digitalisation </a:t>
            </a:r>
            <a:r>
              <a:rPr lang="fr-FR" dirty="0" err="1" smtClean="0"/>
              <a:t>génére</a:t>
            </a:r>
            <a:r>
              <a:rPr lang="fr-FR" dirty="0" smtClean="0"/>
              <a:t> une baisse de 37 % de productivité »)</a:t>
            </a:r>
          </a:p>
          <a:p>
            <a:pPr lvl="1"/>
            <a:endParaRPr lang="fr-FR" dirty="0"/>
          </a:p>
          <a:p>
            <a:pPr marL="457200" indent="-457200">
              <a:buAutoNum type="arabicParenR"/>
            </a:pPr>
            <a:r>
              <a:rPr lang="fr-FR" sz="2400" b="1" dirty="0" smtClean="0"/>
              <a:t>Autres éléments</a:t>
            </a:r>
            <a:endParaRPr lang="fr-FR" sz="2400" b="1" dirty="0"/>
          </a:p>
          <a:p>
            <a:pPr lvl="1"/>
            <a:r>
              <a:rPr lang="fr-FR" dirty="0" smtClean="0"/>
              <a:t>-&gt; Anonymat de l’institut de formation</a:t>
            </a:r>
          </a:p>
          <a:p>
            <a:pPr lvl="1"/>
            <a:r>
              <a:rPr lang="fr-FR" dirty="0" smtClean="0"/>
              <a:t>-&gt; Attestation d’expérience professionnelle (16 semaines) ou contrat de travail </a:t>
            </a:r>
            <a:r>
              <a:rPr lang="fr-FR" dirty="0" err="1" smtClean="0"/>
              <a:t>notifaint</a:t>
            </a:r>
            <a:r>
              <a:rPr lang="fr-FR" dirty="0" smtClean="0"/>
              <a:t> le fait que vous ayez fait des travaux comptables / commissariat aux comptes.</a:t>
            </a:r>
          </a:p>
          <a:p>
            <a:pPr lvl="1"/>
            <a:r>
              <a:rPr lang="fr-FR" dirty="0" smtClean="0"/>
              <a:t>-&gt; Notice d’agrément</a:t>
            </a:r>
          </a:p>
          <a:p>
            <a:pPr lvl="1"/>
            <a:r>
              <a:rPr lang="fr-FR" dirty="0" smtClean="0"/>
              <a:t>-&gt; Sommaire (et pagination)</a:t>
            </a:r>
          </a:p>
          <a:p>
            <a:pPr lvl="1"/>
            <a:r>
              <a:rPr lang="fr-FR" dirty="0" smtClean="0"/>
              <a:t>-&gt; Remerciement</a:t>
            </a:r>
          </a:p>
          <a:p>
            <a:pPr lvl="1"/>
            <a:r>
              <a:rPr lang="fr-FR" dirty="0" smtClean="0"/>
              <a:t>-&gt; Introduction et conclusion générale (pas obligatoire)</a:t>
            </a:r>
          </a:p>
          <a:p>
            <a:pPr lvl="1"/>
            <a:r>
              <a:rPr lang="fr-FR" dirty="0" smtClean="0"/>
              <a:t>-&gt; Définition des </a:t>
            </a:r>
            <a:r>
              <a:rPr lang="fr-FR" dirty="0" err="1" smtClean="0"/>
              <a:t>cygles</a:t>
            </a:r>
            <a:endParaRPr lang="fr-FR" dirty="0" smtClean="0"/>
          </a:p>
          <a:p>
            <a:pPr lvl="1"/>
            <a:r>
              <a:rPr lang="fr-FR" dirty="0" smtClean="0"/>
              <a:t>-&gt; Bibliographie</a:t>
            </a:r>
            <a:endParaRPr lang="fr-FR" dirty="0"/>
          </a:p>
          <a:p>
            <a:pPr lvl="1"/>
            <a:endParaRPr lang="fr-FR" dirty="0"/>
          </a:p>
          <a:p>
            <a:pPr lvl="1"/>
            <a:endParaRPr lang="fr-FR" dirty="0"/>
          </a:p>
        </p:txBody>
      </p:sp>
    </p:spTree>
    <p:extLst>
      <p:ext uri="{BB962C8B-B14F-4D97-AF65-F5344CB8AC3E}">
        <p14:creationId xmlns:p14="http://schemas.microsoft.com/office/powerpoint/2010/main" val="13970632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25</a:t>
            </a:fld>
            <a:endParaRPr lang="fr-FR" dirty="0">
              <a:solidFill>
                <a:prstClr val="black">
                  <a:tint val="75000"/>
                </a:prstClr>
              </a:solidFill>
            </a:endParaRPr>
          </a:p>
        </p:txBody>
      </p:sp>
      <p:sp>
        <p:nvSpPr>
          <p:cNvPr id="7" name="ZoneTexte 6"/>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La forme (suite)</a:t>
            </a:r>
            <a:endParaRPr lang="fr-FR" sz="2400" b="1" dirty="0">
              <a:solidFill>
                <a:srgbClr val="C00000"/>
              </a:solidFill>
            </a:endParaRPr>
          </a:p>
        </p:txBody>
      </p:sp>
      <p:sp>
        <p:nvSpPr>
          <p:cNvPr id="8" name="Rectangle 7"/>
          <p:cNvSpPr/>
          <p:nvPr/>
        </p:nvSpPr>
        <p:spPr>
          <a:xfrm>
            <a:off x="693087" y="857905"/>
            <a:ext cx="10372436" cy="5632311"/>
          </a:xfrm>
          <a:prstGeom prst="rect">
            <a:avLst/>
          </a:prstGeom>
        </p:spPr>
        <p:txBody>
          <a:bodyPr wrap="square">
            <a:spAutoFit/>
          </a:bodyPr>
          <a:lstStyle/>
          <a:p>
            <a:r>
              <a:rPr lang="fr-FR" sz="2400" b="1" dirty="0" smtClean="0"/>
              <a:t>Style écriture</a:t>
            </a:r>
          </a:p>
          <a:p>
            <a:pPr lvl="1"/>
            <a:r>
              <a:rPr lang="fr-FR" dirty="0"/>
              <a:t>-&gt; </a:t>
            </a:r>
            <a:r>
              <a:rPr lang="fr-FR" dirty="0" smtClean="0"/>
              <a:t>Nomenclature section (2 parties, 2 sections, 2 sous-sections etc…)</a:t>
            </a:r>
          </a:p>
          <a:p>
            <a:pPr lvl="1"/>
            <a:r>
              <a:rPr lang="fr-FR" dirty="0" smtClean="0"/>
              <a:t>-&gt; Phrases courtes. Pas de phrases génériques qui ne veulent rien dire.</a:t>
            </a:r>
          </a:p>
          <a:p>
            <a:pPr lvl="1"/>
            <a:r>
              <a:rPr lang="fr-FR" dirty="0" smtClean="0"/>
              <a:t>-&gt; Ponctuation</a:t>
            </a:r>
          </a:p>
          <a:p>
            <a:pPr lvl="1"/>
            <a:r>
              <a:rPr lang="fr-FR" dirty="0" smtClean="0"/>
              <a:t>-&gt; Les paragraphes doivent faire sens (on ne fait pas 1 paragraphes = 1 phrase). </a:t>
            </a:r>
          </a:p>
          <a:p>
            <a:r>
              <a:rPr lang="fr-FR" sz="2400" b="1" dirty="0" smtClean="0"/>
              <a:t>Mise en forme</a:t>
            </a:r>
          </a:p>
          <a:p>
            <a:pPr lvl="1"/>
            <a:r>
              <a:rPr lang="fr-FR" dirty="0" smtClean="0"/>
              <a:t>-&gt; numéro de pages</a:t>
            </a:r>
          </a:p>
          <a:p>
            <a:pPr lvl="1"/>
            <a:r>
              <a:rPr lang="fr-FR" dirty="0" smtClean="0"/>
              <a:t>-&gt; Justifier le texte</a:t>
            </a:r>
          </a:p>
          <a:p>
            <a:pPr lvl="1"/>
            <a:r>
              <a:rPr lang="fr-FR" dirty="0" smtClean="0"/>
              <a:t>-&gt; Utiliser une police homogène</a:t>
            </a:r>
          </a:p>
          <a:p>
            <a:pPr lvl="1"/>
            <a:r>
              <a:rPr lang="fr-FR" dirty="0" smtClean="0"/>
              <a:t>-&gt; N’utiliser que des annexes pertinentes</a:t>
            </a:r>
          </a:p>
          <a:p>
            <a:r>
              <a:rPr lang="fr-FR" sz="2400" b="1" dirty="0" smtClean="0"/>
              <a:t>Attention aux citations</a:t>
            </a:r>
          </a:p>
          <a:p>
            <a:r>
              <a:rPr lang="fr-FR" dirty="0" smtClean="0"/>
              <a:t>	</a:t>
            </a:r>
            <a:r>
              <a:rPr lang="fr-FR" u="sng" dirty="0" smtClean="0"/>
              <a:t>Dans le corps du texte </a:t>
            </a:r>
            <a:r>
              <a:rPr lang="fr-FR" dirty="0" smtClean="0"/>
              <a:t>: Nom auteur (ou site web, ou articles etc…), date  </a:t>
            </a:r>
            <a:r>
              <a:rPr lang="fr-FR" dirty="0"/>
              <a:t>site internet, article de loi, </a:t>
            </a:r>
            <a:r>
              <a:rPr lang="fr-FR" dirty="0" smtClean="0"/>
              <a:t>	</a:t>
            </a:r>
            <a:r>
              <a:rPr lang="fr-FR" u="sng" dirty="0" smtClean="0"/>
              <a:t>Utiliser des guillemets et italique</a:t>
            </a:r>
            <a:r>
              <a:rPr lang="fr-FR" dirty="0" smtClean="0"/>
              <a:t>. </a:t>
            </a:r>
            <a:endParaRPr lang="fr-FR" dirty="0"/>
          </a:p>
          <a:p>
            <a:r>
              <a:rPr lang="fr-FR" i="1" dirty="0"/>
              <a:t>« Cette présentation s’avère fortement dépendante de la nationalité </a:t>
            </a:r>
            <a:r>
              <a:rPr lang="fr-FR" i="1" dirty="0" smtClean="0"/>
              <a:t>des classificateurs </a:t>
            </a:r>
            <a:r>
              <a:rPr lang="fr-FR" i="1" dirty="0"/>
              <a:t>ainsi que de la période à laquelle l’étude a été réalisée (</a:t>
            </a:r>
            <a:r>
              <a:rPr lang="fr-FR" i="1" dirty="0" err="1"/>
              <a:t>Nobes</a:t>
            </a:r>
            <a:r>
              <a:rPr lang="fr-FR" i="1" dirty="0"/>
              <a:t> et </a:t>
            </a:r>
            <a:r>
              <a:rPr lang="fr-FR" i="1" dirty="0" smtClean="0"/>
              <a:t>Parker, 2016</a:t>
            </a:r>
            <a:r>
              <a:rPr lang="fr-FR" i="1" dirty="0"/>
              <a:t>). »</a:t>
            </a:r>
            <a:endParaRPr lang="fr-FR" dirty="0" smtClean="0"/>
          </a:p>
          <a:p>
            <a:pPr lvl="1"/>
            <a:r>
              <a:rPr lang="fr-FR" dirty="0"/>
              <a:t>	</a:t>
            </a:r>
            <a:r>
              <a:rPr lang="fr-FR" u="sng" dirty="0" smtClean="0"/>
              <a:t>Dans la bibliographie </a:t>
            </a:r>
            <a:r>
              <a:rPr lang="fr-FR" dirty="0" smtClean="0"/>
              <a:t>: Nom, date, ouvrage </a:t>
            </a:r>
          </a:p>
          <a:p>
            <a:pPr algn="just"/>
            <a:r>
              <a:rPr lang="en-US" dirty="0" smtClean="0"/>
              <a:t>NOBES </a:t>
            </a:r>
            <a:r>
              <a:rPr lang="en-US" dirty="0"/>
              <a:t>C., PARKER R. (2016), Comparative International Accounting 13st edition, Harlow, England; New York: Pearson.</a:t>
            </a:r>
            <a:endParaRPr lang="fr-FR" dirty="0"/>
          </a:p>
          <a:p>
            <a:pPr lvl="1"/>
            <a:endParaRPr lang="fr-FR" dirty="0"/>
          </a:p>
        </p:txBody>
      </p:sp>
      <p:sp>
        <p:nvSpPr>
          <p:cNvPr id="3" name="Rectangle 2"/>
          <p:cNvSpPr/>
          <p:nvPr/>
        </p:nvSpPr>
        <p:spPr>
          <a:xfrm>
            <a:off x="2105891" y="6262255"/>
            <a:ext cx="8331200" cy="4433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Tous les rapports sont passés au logiciels anti-plagiat</a:t>
            </a:r>
            <a:endParaRPr lang="fr-FR" dirty="0"/>
          </a:p>
        </p:txBody>
      </p:sp>
    </p:spTree>
    <p:extLst>
      <p:ext uri="{BB962C8B-B14F-4D97-AF65-F5344CB8AC3E}">
        <p14:creationId xmlns:p14="http://schemas.microsoft.com/office/powerpoint/2010/main" val="31724666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26</a:t>
            </a:fld>
            <a:endParaRPr lang="fr-FR" dirty="0">
              <a:solidFill>
                <a:prstClr val="black">
                  <a:tint val="75000"/>
                </a:prstClr>
              </a:solidFill>
            </a:endParaRPr>
          </a:p>
        </p:txBody>
      </p:sp>
      <p:sp>
        <p:nvSpPr>
          <p:cNvPr id="3" name="ZoneTexte 2"/>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Forme : le style d’écriture.</a:t>
            </a:r>
            <a:endParaRPr lang="fr-FR" sz="2400" b="1" dirty="0">
              <a:solidFill>
                <a:srgbClr val="C00000"/>
              </a:solidFill>
            </a:endParaRPr>
          </a:p>
        </p:txBody>
      </p:sp>
      <p:sp>
        <p:nvSpPr>
          <p:cNvPr id="4" name="ZoneTexte 3"/>
          <p:cNvSpPr txBox="1"/>
          <p:nvPr/>
        </p:nvSpPr>
        <p:spPr>
          <a:xfrm>
            <a:off x="1099847" y="396240"/>
            <a:ext cx="9558916" cy="3970318"/>
          </a:xfrm>
          <a:prstGeom prst="rect">
            <a:avLst/>
          </a:prstGeom>
          <a:noFill/>
        </p:spPr>
        <p:txBody>
          <a:bodyPr wrap="square" rtlCol="0">
            <a:spAutoFit/>
          </a:bodyPr>
          <a:lstStyle/>
          <a:p>
            <a:pPr marL="457200" indent="-457200" algn="ctr">
              <a:buAutoNum type="arabicParenR"/>
            </a:pPr>
            <a:r>
              <a:rPr lang="fr-FR" sz="2000" dirty="0" smtClean="0"/>
              <a:t>Phrases courtes</a:t>
            </a:r>
          </a:p>
          <a:p>
            <a:pPr algn="ctr"/>
            <a:r>
              <a:rPr lang="fr-FR" sz="2000" dirty="0" smtClean="0"/>
              <a:t>2) Vocabulaire précis</a:t>
            </a:r>
          </a:p>
          <a:p>
            <a:pPr algn="ctr"/>
            <a:r>
              <a:rPr lang="fr-FR" sz="2000" dirty="0" smtClean="0"/>
              <a:t>3) Choix dans la ponctuation</a:t>
            </a:r>
          </a:p>
          <a:p>
            <a:pPr algn="ctr"/>
            <a:r>
              <a:rPr lang="fr-FR" sz="2000" dirty="0" smtClean="0"/>
              <a:t>4) Mots de transitions (connecteur logique) : mais, alors, ainsi, donc, par ailleurs…</a:t>
            </a:r>
          </a:p>
          <a:p>
            <a:pPr algn="ctr"/>
            <a:r>
              <a:rPr lang="fr-FR" sz="2000" dirty="0"/>
              <a:t>5</a:t>
            </a:r>
            <a:r>
              <a:rPr lang="fr-FR" sz="2000" dirty="0" smtClean="0"/>
              <a:t>) Eviter les sigles </a:t>
            </a:r>
            <a:endParaRPr lang="fr-FR" sz="2000" dirty="0"/>
          </a:p>
          <a:p>
            <a:pPr algn="ctr"/>
            <a:endParaRPr lang="fr-FR" sz="2000" dirty="0" smtClean="0"/>
          </a:p>
          <a:p>
            <a:r>
              <a:rPr lang="fr-FR" i="1" dirty="0"/>
              <a:t>La difficulté lors de l’élaboration d’un rapport de stage ou d’un mémoire </a:t>
            </a:r>
            <a:r>
              <a:rPr lang="fr-FR" i="1" dirty="0" smtClean="0"/>
              <a:t>surtout l’UE7 est d’identifier un </a:t>
            </a:r>
            <a:r>
              <a:rPr lang="fr-FR" i="1" dirty="0"/>
              <a:t>sujet </a:t>
            </a:r>
            <a:r>
              <a:rPr lang="fr-FR" i="1" dirty="0" smtClean="0"/>
              <a:t>bien </a:t>
            </a:r>
            <a:r>
              <a:rPr lang="fr-FR" i="1" dirty="0"/>
              <a:t>et surtout </a:t>
            </a:r>
            <a:r>
              <a:rPr lang="fr-FR" i="1" dirty="0" smtClean="0"/>
              <a:t>d’écrire une </a:t>
            </a:r>
            <a:r>
              <a:rPr lang="fr-FR" i="1" dirty="0"/>
              <a:t>problématique qui recouvre </a:t>
            </a:r>
            <a:r>
              <a:rPr lang="fr-FR" i="1" dirty="0" smtClean="0"/>
              <a:t>l’ensemble de </a:t>
            </a:r>
            <a:r>
              <a:rPr lang="fr-FR" i="1" dirty="0"/>
              <a:t>la thématique que l’on souhaite traiter et qui correspond à un problème de </a:t>
            </a:r>
            <a:r>
              <a:rPr lang="fr-FR" i="1" dirty="0" smtClean="0"/>
              <a:t>gestion UE 1, 2, 3, 4, 5  car </a:t>
            </a:r>
            <a:r>
              <a:rPr lang="fr-FR" i="1" dirty="0"/>
              <a:t>sans une bonne problématique la construction du plan et donc du raisonnement </a:t>
            </a:r>
            <a:r>
              <a:rPr lang="fr-FR" i="1" dirty="0" smtClean="0"/>
              <a:t>est encore </a:t>
            </a:r>
            <a:r>
              <a:rPr lang="fr-FR" i="1" dirty="0"/>
              <a:t>plus </a:t>
            </a:r>
            <a:r>
              <a:rPr lang="fr-FR" i="1" dirty="0" smtClean="0"/>
              <a:t>difficile pour le jury, </a:t>
            </a:r>
            <a:r>
              <a:rPr lang="fr-FR" i="1" dirty="0"/>
              <a:t>d’où l’intérêt de passer du temps en amont sur la définition de </a:t>
            </a:r>
            <a:r>
              <a:rPr lang="fr-FR" i="1" dirty="0" smtClean="0"/>
              <a:t>la question </a:t>
            </a:r>
            <a:r>
              <a:rPr lang="fr-FR" i="1" dirty="0"/>
              <a:t>de recherche.</a:t>
            </a:r>
            <a:r>
              <a:rPr lang="fr-FR" sz="2000" dirty="0" smtClean="0"/>
              <a:t> </a:t>
            </a:r>
          </a:p>
          <a:p>
            <a:endParaRPr lang="fr-FR" sz="2000" dirty="0"/>
          </a:p>
          <a:p>
            <a:endParaRPr lang="fr-FR" sz="2000" dirty="0" smtClean="0"/>
          </a:p>
        </p:txBody>
      </p:sp>
      <p:sp>
        <p:nvSpPr>
          <p:cNvPr id="5" name="Rectangle 4"/>
          <p:cNvSpPr/>
          <p:nvPr/>
        </p:nvSpPr>
        <p:spPr>
          <a:xfrm>
            <a:off x="1099847" y="4147127"/>
            <a:ext cx="9780589" cy="22444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915111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27</a:t>
            </a:fld>
            <a:endParaRPr lang="fr-FR" dirty="0">
              <a:solidFill>
                <a:prstClr val="black">
                  <a:tint val="75000"/>
                </a:prstClr>
              </a:solidFill>
            </a:endParaRPr>
          </a:p>
        </p:txBody>
      </p:sp>
      <p:sp>
        <p:nvSpPr>
          <p:cNvPr id="3" name="ZoneTexte 2"/>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Forme : le style d’écriture.</a:t>
            </a:r>
            <a:endParaRPr lang="fr-FR" sz="2400" b="1" dirty="0">
              <a:solidFill>
                <a:srgbClr val="C00000"/>
              </a:solidFill>
            </a:endParaRPr>
          </a:p>
        </p:txBody>
      </p:sp>
      <p:sp>
        <p:nvSpPr>
          <p:cNvPr id="4" name="ZoneTexte 3"/>
          <p:cNvSpPr txBox="1"/>
          <p:nvPr/>
        </p:nvSpPr>
        <p:spPr>
          <a:xfrm>
            <a:off x="1099847" y="396240"/>
            <a:ext cx="9558916" cy="6186309"/>
          </a:xfrm>
          <a:prstGeom prst="rect">
            <a:avLst/>
          </a:prstGeom>
          <a:noFill/>
        </p:spPr>
        <p:txBody>
          <a:bodyPr wrap="square" rtlCol="0">
            <a:spAutoFit/>
          </a:bodyPr>
          <a:lstStyle/>
          <a:p>
            <a:pPr marL="457200" indent="-457200" algn="ctr">
              <a:buAutoNum type="arabicParenR"/>
            </a:pPr>
            <a:r>
              <a:rPr lang="fr-FR" sz="2000" dirty="0" smtClean="0"/>
              <a:t>Phrases courtes</a:t>
            </a:r>
          </a:p>
          <a:p>
            <a:pPr algn="ctr"/>
            <a:r>
              <a:rPr lang="fr-FR" sz="2000" dirty="0" smtClean="0"/>
              <a:t>2) Vocabulaire précis</a:t>
            </a:r>
          </a:p>
          <a:p>
            <a:pPr algn="ctr"/>
            <a:r>
              <a:rPr lang="fr-FR" sz="2000" dirty="0" smtClean="0"/>
              <a:t>3) Choix dans la ponctuation</a:t>
            </a:r>
          </a:p>
          <a:p>
            <a:pPr algn="ctr"/>
            <a:r>
              <a:rPr lang="fr-FR" sz="2000" dirty="0" smtClean="0"/>
              <a:t>4) Mots de transitions (connecteur logique) : mais, alors, ainsi, donc, par ailleurs…</a:t>
            </a:r>
          </a:p>
          <a:p>
            <a:pPr algn="ctr"/>
            <a:r>
              <a:rPr lang="fr-FR" sz="2000" dirty="0"/>
              <a:t>5</a:t>
            </a:r>
            <a:r>
              <a:rPr lang="fr-FR" sz="2000" dirty="0" smtClean="0"/>
              <a:t>) Eviter les sigles </a:t>
            </a:r>
            <a:endParaRPr lang="fr-FR" sz="2000" dirty="0"/>
          </a:p>
          <a:p>
            <a:pPr algn="ctr"/>
            <a:endParaRPr lang="fr-FR" sz="2000" dirty="0" smtClean="0"/>
          </a:p>
          <a:p>
            <a:r>
              <a:rPr lang="fr-FR" i="1" dirty="0"/>
              <a:t>La difficulté lors de l’élaboration d’un rapport de stage ou d’un mémoire </a:t>
            </a:r>
            <a:r>
              <a:rPr lang="fr-FR" i="1" dirty="0" smtClean="0"/>
              <a:t>surtout l’UE7 est d’identifier un </a:t>
            </a:r>
            <a:r>
              <a:rPr lang="fr-FR" i="1" dirty="0"/>
              <a:t>sujet </a:t>
            </a:r>
            <a:r>
              <a:rPr lang="fr-FR" i="1" dirty="0" smtClean="0"/>
              <a:t>bien </a:t>
            </a:r>
            <a:r>
              <a:rPr lang="fr-FR" i="1" dirty="0"/>
              <a:t>et surtout </a:t>
            </a:r>
            <a:r>
              <a:rPr lang="fr-FR" i="1" dirty="0" smtClean="0"/>
              <a:t>d’écrire une </a:t>
            </a:r>
            <a:r>
              <a:rPr lang="fr-FR" i="1" dirty="0"/>
              <a:t>problématique qui recouvre </a:t>
            </a:r>
            <a:r>
              <a:rPr lang="fr-FR" i="1" dirty="0" smtClean="0"/>
              <a:t>l’ensemble de </a:t>
            </a:r>
            <a:r>
              <a:rPr lang="fr-FR" i="1" dirty="0"/>
              <a:t>la thématique que l’on souhaite traiter et qui correspond à un problème de </a:t>
            </a:r>
            <a:r>
              <a:rPr lang="fr-FR" i="1" dirty="0" smtClean="0"/>
              <a:t>gestion UE 1, 2 , 3, 4 , 5  car </a:t>
            </a:r>
            <a:r>
              <a:rPr lang="fr-FR" i="1" dirty="0"/>
              <a:t>sans une bonne problématique la construction du plan et donc du raisonnement </a:t>
            </a:r>
            <a:r>
              <a:rPr lang="fr-FR" i="1" dirty="0" smtClean="0"/>
              <a:t>est encore </a:t>
            </a:r>
            <a:r>
              <a:rPr lang="fr-FR" i="1" dirty="0"/>
              <a:t>plus </a:t>
            </a:r>
            <a:r>
              <a:rPr lang="fr-FR" i="1" dirty="0" smtClean="0"/>
              <a:t>difficile pour le jury, </a:t>
            </a:r>
            <a:r>
              <a:rPr lang="fr-FR" i="1" dirty="0"/>
              <a:t>d’où l’intérêt de passer du temps en amont sur la définition de </a:t>
            </a:r>
            <a:r>
              <a:rPr lang="fr-FR" i="1" dirty="0" smtClean="0"/>
              <a:t>la question </a:t>
            </a:r>
            <a:r>
              <a:rPr lang="fr-FR" i="1" dirty="0"/>
              <a:t>de recherche.</a:t>
            </a:r>
            <a:r>
              <a:rPr lang="fr-FR" sz="2000" dirty="0" smtClean="0"/>
              <a:t> </a:t>
            </a:r>
          </a:p>
          <a:p>
            <a:endParaRPr lang="fr-FR" sz="2000" dirty="0"/>
          </a:p>
          <a:p>
            <a:endParaRPr lang="fr-FR" sz="2000" dirty="0" smtClean="0"/>
          </a:p>
          <a:p>
            <a:pPr algn="just"/>
            <a:r>
              <a:rPr lang="fr-FR" i="1" dirty="0" smtClean="0"/>
              <a:t>Dans le cadre de l’élaboration </a:t>
            </a:r>
            <a:r>
              <a:rPr lang="fr-FR" i="1" dirty="0"/>
              <a:t>d’un rapport ou d’un </a:t>
            </a:r>
            <a:r>
              <a:rPr lang="fr-FR" i="1" dirty="0" smtClean="0"/>
              <a:t>mémoire et notamment celui de relation professionnelle (UE 7 – DSCG), il existe deux difficultés. La première est d’identifier un sujet intéressant et pertinent. La seconde est d’élaborer une problématique qui </a:t>
            </a:r>
            <a:r>
              <a:rPr lang="fr-FR" i="1" dirty="0"/>
              <a:t>recouvre l’ensemble de la thématique que l’on souhaite </a:t>
            </a:r>
            <a:r>
              <a:rPr lang="fr-FR" i="1" dirty="0" smtClean="0"/>
              <a:t>traiter. Cette problématique doit être en lien avec un thème de gestion abordé dans les autres unités d’enseignement du diplôme (Droit, Finance, Management, Comptabilité et/ou système d’information). Elle permet aussi d’établir un plan cohérent. Le raisonnement développé dans ce cadre sera plus compréhensible pour le jury. Ainsi, il semble indispensable de passer du temps en amont pour identifier et définir sa question de recherche.  </a:t>
            </a:r>
            <a:endParaRPr lang="fr-FR" i="1" dirty="0"/>
          </a:p>
        </p:txBody>
      </p:sp>
    </p:spTree>
    <p:extLst>
      <p:ext uri="{BB962C8B-B14F-4D97-AF65-F5344CB8AC3E}">
        <p14:creationId xmlns:p14="http://schemas.microsoft.com/office/powerpoint/2010/main" val="38020354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28</a:t>
            </a:fld>
            <a:endParaRPr lang="fr-FR" dirty="0">
              <a:solidFill>
                <a:prstClr val="black">
                  <a:tint val="75000"/>
                </a:prstClr>
              </a:solidFill>
            </a:endParaRPr>
          </a:p>
        </p:txBody>
      </p:sp>
      <p:sp>
        <p:nvSpPr>
          <p:cNvPr id="3" name="ZoneTexte 2"/>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L’oral</a:t>
            </a:r>
            <a:endParaRPr lang="fr-FR" sz="2400" b="1" dirty="0">
              <a:solidFill>
                <a:srgbClr val="C00000"/>
              </a:solidFill>
            </a:endParaRPr>
          </a:p>
        </p:txBody>
      </p:sp>
      <p:sp>
        <p:nvSpPr>
          <p:cNvPr id="4" name="Rectangle 3"/>
          <p:cNvSpPr/>
          <p:nvPr/>
        </p:nvSpPr>
        <p:spPr>
          <a:xfrm>
            <a:off x="693087" y="312960"/>
            <a:ext cx="10372436" cy="6370975"/>
          </a:xfrm>
          <a:prstGeom prst="rect">
            <a:avLst/>
          </a:prstGeom>
        </p:spPr>
        <p:txBody>
          <a:bodyPr wrap="square">
            <a:spAutoFit/>
          </a:bodyPr>
          <a:lstStyle/>
          <a:p>
            <a:r>
              <a:rPr lang="fr-FR" sz="2400" b="1" dirty="0" smtClean="0"/>
              <a:t>Fonds : </a:t>
            </a:r>
            <a:r>
              <a:rPr lang="fr-FR" sz="2000" dirty="0" smtClean="0"/>
              <a:t>Vous exposez les points clés de votre mémoire en 20 minutes. </a:t>
            </a:r>
          </a:p>
          <a:p>
            <a:r>
              <a:rPr lang="fr-FR" sz="2400" b="1" dirty="0" smtClean="0"/>
              <a:t>Organisation</a:t>
            </a:r>
          </a:p>
          <a:p>
            <a:pPr lvl="1"/>
            <a:r>
              <a:rPr lang="fr-FR" dirty="0"/>
              <a:t>-&gt; </a:t>
            </a:r>
            <a:r>
              <a:rPr lang="fr-FR" dirty="0" smtClean="0"/>
              <a:t>Venir une demi heure à l’avance (signature)</a:t>
            </a:r>
          </a:p>
          <a:p>
            <a:pPr lvl="1"/>
            <a:r>
              <a:rPr lang="fr-FR" dirty="0" smtClean="0"/>
              <a:t>-&gt; Se présenter à l’administration</a:t>
            </a:r>
          </a:p>
          <a:p>
            <a:pPr lvl="1"/>
            <a:r>
              <a:rPr lang="fr-FR" dirty="0" smtClean="0"/>
              <a:t>-&gt; Avoir convocation + pièce d’identité</a:t>
            </a:r>
          </a:p>
          <a:p>
            <a:pPr lvl="1"/>
            <a:r>
              <a:rPr lang="fr-FR" dirty="0" smtClean="0"/>
              <a:t>-&gt; 20 min oral + 30 min de questions</a:t>
            </a:r>
          </a:p>
          <a:p>
            <a:pPr lvl="1"/>
            <a:r>
              <a:rPr lang="fr-FR" dirty="0" smtClean="0"/>
              <a:t>-&gt; Jury : 1 enseignant chercheur + 1 expert comptable </a:t>
            </a:r>
          </a:p>
          <a:p>
            <a:r>
              <a:rPr lang="fr-FR" sz="2400" b="1" dirty="0" smtClean="0"/>
              <a:t>Support Power point</a:t>
            </a:r>
          </a:p>
          <a:p>
            <a:pPr lvl="1"/>
            <a:r>
              <a:rPr lang="fr-FR" dirty="0" smtClean="0"/>
              <a:t>-&gt; Le support power point est fortement recommandé (à afficher sur son propre ordinateur chargé)</a:t>
            </a:r>
          </a:p>
          <a:p>
            <a:pPr lvl="1"/>
            <a:r>
              <a:rPr lang="fr-FR" dirty="0" smtClean="0"/>
              <a:t>-&gt; Privilégier des idées clés à des longues phrases</a:t>
            </a:r>
          </a:p>
          <a:p>
            <a:pPr lvl="1"/>
            <a:r>
              <a:rPr lang="fr-FR" dirty="0" smtClean="0"/>
              <a:t>-&gt; Privilégier des schémas (le divers et pertinents possibles) à de longues phrases</a:t>
            </a:r>
          </a:p>
          <a:p>
            <a:r>
              <a:rPr lang="fr-FR" sz="2400" b="1" dirty="0" smtClean="0"/>
              <a:t>Entrainement</a:t>
            </a:r>
            <a:endParaRPr lang="fr-FR" sz="2400" b="1" dirty="0"/>
          </a:p>
          <a:p>
            <a:pPr lvl="1"/>
            <a:r>
              <a:rPr lang="fr-FR" dirty="0"/>
              <a:t>-&gt; </a:t>
            </a:r>
            <a:r>
              <a:rPr lang="fr-FR" dirty="0" smtClean="0"/>
              <a:t>Oral du </a:t>
            </a:r>
            <a:r>
              <a:rPr lang="fr-FR" dirty="0" err="1" smtClean="0"/>
              <a:t>DU</a:t>
            </a:r>
            <a:r>
              <a:rPr lang="fr-FR" dirty="0" smtClean="0"/>
              <a:t> en Octobre avec l’enseignant chercheur et un expert comptable. </a:t>
            </a:r>
          </a:p>
          <a:p>
            <a:r>
              <a:rPr lang="fr-FR" sz="2400" b="1" dirty="0" smtClean="0"/>
              <a:t>Conseil</a:t>
            </a:r>
            <a:endParaRPr lang="fr-FR" sz="2400" b="1" dirty="0"/>
          </a:p>
          <a:p>
            <a:pPr lvl="1"/>
            <a:r>
              <a:rPr lang="fr-FR" dirty="0"/>
              <a:t>-&gt; </a:t>
            </a:r>
            <a:r>
              <a:rPr lang="fr-FR" dirty="0" smtClean="0"/>
              <a:t>Refaites votre oral plusieurs fois. </a:t>
            </a:r>
          </a:p>
          <a:p>
            <a:pPr lvl="1"/>
            <a:r>
              <a:rPr lang="fr-FR" dirty="0" smtClean="0"/>
              <a:t>-&gt; Apprenez par cœur vos premières phrases. En introduction et en conclusion, remerciez le jury </a:t>
            </a:r>
          </a:p>
          <a:p>
            <a:pPr lvl="1"/>
            <a:r>
              <a:rPr lang="fr-FR" dirty="0" smtClean="0"/>
              <a:t>(</a:t>
            </a:r>
            <a:r>
              <a:rPr lang="fr-FR" i="1" dirty="0"/>
              <a:t>Mesdames et messieurs les membres du </a:t>
            </a:r>
            <a:r>
              <a:rPr lang="fr-FR" i="1" dirty="0" smtClean="0"/>
              <a:t>jury, je vous remercie de m’auditionner dans le cadre de la soutenance de ce mémoire. Je m’appelle </a:t>
            </a:r>
            <a:r>
              <a:rPr lang="fr-FR" i="1" dirty="0" err="1" smtClean="0"/>
              <a:t>Tartanpion</a:t>
            </a:r>
            <a:r>
              <a:rPr lang="fr-FR" i="1" dirty="0" smtClean="0"/>
              <a:t> et je vais vous présenter mon mémoire </a:t>
            </a:r>
            <a:r>
              <a:rPr lang="fr-FR" i="1" dirty="0" err="1" smtClean="0"/>
              <a:t>initulé</a:t>
            </a:r>
            <a:r>
              <a:rPr lang="fr-FR" i="1" dirty="0"/>
              <a:t> </a:t>
            </a:r>
            <a:r>
              <a:rPr lang="fr-FR" i="1" dirty="0" smtClean="0"/>
              <a:t> […]</a:t>
            </a:r>
          </a:p>
          <a:p>
            <a:pPr lvl="1"/>
            <a:r>
              <a:rPr lang="fr-FR" dirty="0" smtClean="0"/>
              <a:t>(</a:t>
            </a:r>
            <a:r>
              <a:rPr lang="fr-FR" i="1" dirty="0" smtClean="0"/>
              <a:t>Mesdames et messieurs les membres du jury, je vous remercie de m’avoir écouter et suis prêt à répondre à vos questions</a:t>
            </a:r>
            <a:r>
              <a:rPr lang="fr-FR" dirty="0" smtClean="0"/>
              <a:t>. </a:t>
            </a:r>
            <a:endParaRPr lang="fr-FR" dirty="0"/>
          </a:p>
          <a:p>
            <a:pPr lvl="1"/>
            <a:endParaRPr lang="fr-FR" dirty="0"/>
          </a:p>
        </p:txBody>
      </p:sp>
    </p:spTree>
    <p:extLst>
      <p:ext uri="{BB962C8B-B14F-4D97-AF65-F5344CB8AC3E}">
        <p14:creationId xmlns:p14="http://schemas.microsoft.com/office/powerpoint/2010/main" val="219302742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29</a:t>
            </a:fld>
            <a:endParaRPr lang="fr-FR" dirty="0">
              <a:solidFill>
                <a:prstClr val="black">
                  <a:tint val="75000"/>
                </a:prstClr>
              </a:solidFill>
            </a:endParaRPr>
          </a:p>
        </p:txBody>
      </p:sp>
      <p:sp>
        <p:nvSpPr>
          <p:cNvPr id="3" name="ZoneTexte 2"/>
          <p:cNvSpPr txBox="1"/>
          <p:nvPr/>
        </p:nvSpPr>
        <p:spPr>
          <a:xfrm>
            <a:off x="1099847" y="-65425"/>
            <a:ext cx="9558916" cy="461665"/>
          </a:xfrm>
          <a:prstGeom prst="rect">
            <a:avLst/>
          </a:prstGeom>
          <a:noFill/>
        </p:spPr>
        <p:txBody>
          <a:bodyPr wrap="square" rtlCol="0">
            <a:spAutoFit/>
          </a:bodyPr>
          <a:lstStyle/>
          <a:p>
            <a:pPr algn="ctr"/>
            <a:r>
              <a:rPr lang="fr-FR" sz="2400" b="1" dirty="0" smtClean="0">
                <a:solidFill>
                  <a:srgbClr val="C00000"/>
                </a:solidFill>
              </a:rPr>
              <a:t>Les réponses aux questions</a:t>
            </a:r>
            <a:endParaRPr lang="fr-FR" sz="2400" b="1" dirty="0">
              <a:solidFill>
                <a:srgbClr val="C00000"/>
              </a:solidFill>
            </a:endParaRPr>
          </a:p>
        </p:txBody>
      </p:sp>
      <p:sp>
        <p:nvSpPr>
          <p:cNvPr id="4" name="Rectangle 3"/>
          <p:cNvSpPr/>
          <p:nvPr/>
        </p:nvSpPr>
        <p:spPr>
          <a:xfrm>
            <a:off x="693087" y="857905"/>
            <a:ext cx="10372436" cy="4585871"/>
          </a:xfrm>
          <a:prstGeom prst="rect">
            <a:avLst/>
          </a:prstGeom>
        </p:spPr>
        <p:txBody>
          <a:bodyPr wrap="square">
            <a:spAutoFit/>
          </a:bodyPr>
          <a:lstStyle/>
          <a:p>
            <a:pPr algn="just"/>
            <a:r>
              <a:rPr lang="fr-FR" sz="2400" b="1" dirty="0" smtClean="0"/>
              <a:t>Règle n°1 :</a:t>
            </a:r>
            <a:r>
              <a:rPr lang="fr-FR" sz="2000" dirty="0"/>
              <a:t> C</a:t>
            </a:r>
            <a:r>
              <a:rPr lang="fr-FR" sz="2000" dirty="0" smtClean="0"/>
              <a:t>omprendre les questions. Si vous ne la comprenez pas, ou si vous avez un doute, essayer de reformuler avec vos mots « Si j’ai bien compris la question, vous me demandez si… ». </a:t>
            </a:r>
          </a:p>
          <a:p>
            <a:pPr algn="just"/>
            <a:endParaRPr lang="fr-FR" sz="2000" dirty="0" smtClean="0"/>
          </a:p>
          <a:p>
            <a:pPr algn="just"/>
            <a:r>
              <a:rPr lang="fr-FR" sz="2400" b="1" dirty="0"/>
              <a:t>Règle </a:t>
            </a:r>
            <a:r>
              <a:rPr lang="fr-FR" sz="2400" b="1" dirty="0" smtClean="0"/>
              <a:t>n°2 </a:t>
            </a:r>
            <a:r>
              <a:rPr lang="fr-FR" sz="2400" b="1" dirty="0"/>
              <a:t>:</a:t>
            </a:r>
            <a:r>
              <a:rPr lang="fr-FR" sz="2000" dirty="0"/>
              <a:t> </a:t>
            </a:r>
            <a:r>
              <a:rPr lang="fr-FR" sz="2000" dirty="0" smtClean="0"/>
              <a:t>Si la question est trop large ou que vous ne maitrisez pas tout : Prenez un exemple précis que vous maitrisez « Dans le cas général, il est possible que … Dans le cas rencontré, j’ai fait/constaté que </a:t>
            </a:r>
            <a:r>
              <a:rPr lang="fr-FR" sz="2000" dirty="0" err="1" smtClean="0"/>
              <a:t>xxxx</a:t>
            </a:r>
            <a:r>
              <a:rPr lang="fr-FR" sz="2000" dirty="0" smtClean="0"/>
              <a:t>.  »</a:t>
            </a:r>
          </a:p>
          <a:p>
            <a:endParaRPr lang="fr-FR" sz="2000" dirty="0" smtClean="0"/>
          </a:p>
          <a:p>
            <a:r>
              <a:rPr lang="fr-FR" sz="2400" b="1" dirty="0"/>
              <a:t>Règle </a:t>
            </a:r>
            <a:r>
              <a:rPr lang="fr-FR" sz="2400" b="1" dirty="0" smtClean="0"/>
              <a:t>n°3 </a:t>
            </a:r>
            <a:r>
              <a:rPr lang="fr-FR" sz="2400" b="1" dirty="0"/>
              <a:t>:</a:t>
            </a:r>
            <a:r>
              <a:rPr lang="fr-FR" sz="2000" dirty="0"/>
              <a:t> </a:t>
            </a:r>
            <a:r>
              <a:rPr lang="fr-FR" sz="2000" dirty="0" smtClean="0"/>
              <a:t>Si le jury note une approximation dans votre rapport (démonstration approximative ou notion manquante), essayez, dans la mesure du possible de trouver une explication plausible. Essayez ensuite de dévier vers un élément proche que vous avez étudié. </a:t>
            </a:r>
          </a:p>
          <a:p>
            <a:pPr marL="342900" indent="-342900">
              <a:buFontTx/>
              <a:buChar char="-"/>
            </a:pPr>
            <a:r>
              <a:rPr lang="fr-FR" sz="2000" dirty="0" smtClean="0"/>
              <a:t>« Il est vrai que mon outil </a:t>
            </a:r>
            <a:r>
              <a:rPr lang="fr-FR" sz="2000" dirty="0" err="1" smtClean="0"/>
              <a:t>excel</a:t>
            </a:r>
            <a:r>
              <a:rPr lang="fr-FR" sz="2000" dirty="0" smtClean="0"/>
              <a:t> ne tient pas compte de cet aspect car j’ai fait l’hypothèse que [ce facteur] n’avait pas un gros impact pour telle ou telle raison. Dans mon outil, j’ai cependant pris [cet autre élément] en compte car ». </a:t>
            </a:r>
          </a:p>
          <a:p>
            <a:pPr marL="342900" indent="-342900">
              <a:buFontTx/>
              <a:buChar char="-"/>
            </a:pPr>
            <a:r>
              <a:rPr lang="fr-FR" sz="2000" dirty="0" smtClean="0"/>
              <a:t>« Je n’ai pas tenu compte de cette forme juridique car … »</a:t>
            </a:r>
          </a:p>
        </p:txBody>
      </p:sp>
    </p:spTree>
    <p:extLst>
      <p:ext uri="{BB962C8B-B14F-4D97-AF65-F5344CB8AC3E}">
        <p14:creationId xmlns:p14="http://schemas.microsoft.com/office/powerpoint/2010/main" val="1252241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a:t>
            </a:fld>
            <a:endParaRPr lang="fr-FR" dirty="0">
              <a:solidFill>
                <a:prstClr val="black">
                  <a:tint val="75000"/>
                </a:prstClr>
              </a:solidFill>
            </a:endParaRPr>
          </a:p>
        </p:txBody>
      </p:sp>
      <p:sp>
        <p:nvSpPr>
          <p:cNvPr id="3" name="ZoneTexte 2"/>
          <p:cNvSpPr txBox="1"/>
          <p:nvPr/>
        </p:nvSpPr>
        <p:spPr>
          <a:xfrm>
            <a:off x="1395411" y="581891"/>
            <a:ext cx="9558916" cy="461665"/>
          </a:xfrm>
          <a:prstGeom prst="rect">
            <a:avLst/>
          </a:prstGeom>
          <a:noFill/>
        </p:spPr>
        <p:txBody>
          <a:bodyPr wrap="square" rtlCol="0">
            <a:spAutoFit/>
          </a:bodyPr>
          <a:lstStyle/>
          <a:p>
            <a:pPr algn="ctr"/>
            <a:r>
              <a:rPr lang="fr-FR" sz="2400" b="1" dirty="0" smtClean="0">
                <a:solidFill>
                  <a:srgbClr val="C00000"/>
                </a:solidFill>
              </a:rPr>
              <a:t>Note de cadrage : de quoi s’agit il ? </a:t>
            </a:r>
            <a:endParaRPr lang="fr-FR" sz="2400" b="1" dirty="0">
              <a:solidFill>
                <a:srgbClr val="C00000"/>
              </a:solidFill>
            </a:endParaRPr>
          </a:p>
        </p:txBody>
      </p:sp>
      <p:sp>
        <p:nvSpPr>
          <p:cNvPr id="4" name="Rectangle 3"/>
          <p:cNvSpPr/>
          <p:nvPr/>
        </p:nvSpPr>
        <p:spPr>
          <a:xfrm>
            <a:off x="693087" y="1113236"/>
            <a:ext cx="9928731" cy="5798190"/>
          </a:xfrm>
          <a:prstGeom prst="rect">
            <a:avLst/>
          </a:prstGeom>
        </p:spPr>
        <p:txBody>
          <a:bodyPr wrap="square">
            <a:spAutoFit/>
          </a:bodyPr>
          <a:lstStyle/>
          <a:p>
            <a:pPr algn="just">
              <a:lnSpc>
                <a:spcPct val="107000"/>
              </a:lnSpc>
              <a:spcAft>
                <a:spcPts val="800"/>
              </a:spcAft>
            </a:pPr>
            <a:r>
              <a:rPr lang="fr-FR" sz="2400" b="1" u="sng" dirty="0" smtClean="0">
                <a:latin typeface="Calibri Light" panose="020F0302020204030204" pitchFamily="34" charset="0"/>
                <a:ea typeface="Calibri" panose="020F0502020204030204" pitchFamily="34" charset="0"/>
                <a:cs typeface="Times New Roman" panose="02020603050405020304" pitchFamily="18" charset="0"/>
              </a:rPr>
              <a:t>Mémoire lié à une expérience professionnelle (stage, alternance, salariat de minimum de 16 semaines)</a:t>
            </a:r>
            <a:r>
              <a:rPr lang="fr-FR" sz="2400" b="1" dirty="0" smtClean="0">
                <a:latin typeface="Calibri Light" panose="020F0302020204030204" pitchFamily="34" charset="0"/>
                <a:ea typeface="Calibri" panose="020F0502020204030204" pitchFamily="34" charset="0"/>
                <a:cs typeface="Times New Roman" panose="02020603050405020304" pitchFamily="18" charset="0"/>
              </a:rPr>
              <a:t> + attestation de l’employeur sur les missions</a:t>
            </a:r>
          </a:p>
          <a:p>
            <a:pPr algn="just">
              <a:lnSpc>
                <a:spcPct val="107000"/>
              </a:lnSpc>
              <a:spcAft>
                <a:spcPts val="800"/>
              </a:spcAft>
            </a:pPr>
            <a:endParaRPr lang="fr-FR" sz="2400" b="1" u="sng" dirty="0" smtClean="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400" b="1" u="sng" dirty="0" smtClean="0">
                <a:latin typeface="Calibri Light" panose="020F0302020204030204" pitchFamily="34" charset="0"/>
                <a:ea typeface="Calibri" panose="020F0502020204030204" pitchFamily="34" charset="0"/>
                <a:cs typeface="Times New Roman" panose="02020603050405020304" pitchFamily="18" charset="0"/>
              </a:rPr>
              <a:t>1) L’écrit</a:t>
            </a:r>
          </a:p>
          <a:p>
            <a:pPr algn="just">
              <a:lnSpc>
                <a:spcPct val="107000"/>
              </a:lnSpc>
              <a:spcAft>
                <a:spcPts val="800"/>
              </a:spcAft>
            </a:pPr>
            <a:r>
              <a:rPr lang="fr-FR" u="sng" dirty="0" smtClean="0">
                <a:latin typeface="Calibri Light" panose="020F0302020204030204" pitchFamily="34" charset="0"/>
                <a:ea typeface="Calibri" panose="020F0502020204030204" pitchFamily="34" charset="0"/>
                <a:cs typeface="Times New Roman" panose="02020603050405020304" pitchFamily="18" charset="0"/>
              </a:rPr>
              <a:t>Partie 1 (4p)</a:t>
            </a:r>
            <a:r>
              <a:rPr lang="fr-FR" dirty="0" smtClean="0">
                <a:latin typeface="Calibri Light" panose="020F0302020204030204" pitchFamily="34" charset="0"/>
                <a:ea typeface="Calibri" panose="020F0502020204030204" pitchFamily="34" charset="0"/>
                <a:cs typeface="Times New Roman" panose="02020603050405020304" pitchFamily="18" charset="0"/>
              </a:rPr>
              <a:t> : Présentation de l’organisme d’</a:t>
            </a:r>
            <a:r>
              <a:rPr lang="fr-FR" dirty="0" err="1" smtClean="0">
                <a:latin typeface="Calibri Light" panose="020F0302020204030204" pitchFamily="34" charset="0"/>
                <a:ea typeface="Calibri" panose="020F0502020204030204" pitchFamily="34" charset="0"/>
                <a:cs typeface="Times New Roman" panose="02020603050405020304" pitchFamily="18" charset="0"/>
              </a:rPr>
              <a:t>acceuil</a:t>
            </a:r>
            <a:r>
              <a:rPr lang="fr-FR" dirty="0" smtClean="0">
                <a:latin typeface="Calibri Light" panose="020F0302020204030204" pitchFamily="34" charset="0"/>
                <a:ea typeface="Calibri" panose="020F0502020204030204" pitchFamily="34" charset="0"/>
                <a:cs typeface="Times New Roman" panose="02020603050405020304" pitchFamily="18" charset="0"/>
              </a:rPr>
              <a:t> =&gt; Expérience professionnelle justifiant votre mémoire : 4 pages maximum</a:t>
            </a:r>
          </a:p>
          <a:p>
            <a:pPr algn="just">
              <a:lnSpc>
                <a:spcPct val="107000"/>
              </a:lnSpc>
              <a:spcAft>
                <a:spcPts val="800"/>
              </a:spcAft>
            </a:pPr>
            <a:r>
              <a:rPr lang="fr-FR" u="sng" dirty="0">
                <a:latin typeface="Calibri Light" panose="020F0302020204030204" pitchFamily="34" charset="0"/>
                <a:ea typeface="Calibri" panose="020F0502020204030204" pitchFamily="34" charset="0"/>
                <a:cs typeface="Times New Roman" panose="02020603050405020304" pitchFamily="18" charset="0"/>
              </a:rPr>
              <a:t>Partie </a:t>
            </a:r>
            <a:r>
              <a:rPr lang="fr-FR" u="sng" dirty="0" smtClean="0">
                <a:latin typeface="Calibri Light" panose="020F0302020204030204" pitchFamily="34" charset="0"/>
                <a:ea typeface="Calibri" panose="020F0502020204030204" pitchFamily="34" charset="0"/>
                <a:cs typeface="Times New Roman" panose="02020603050405020304" pitchFamily="18" charset="0"/>
              </a:rPr>
              <a:t>2 </a:t>
            </a:r>
            <a:r>
              <a:rPr lang="fr-FR" dirty="0" smtClean="0">
                <a:latin typeface="Calibri Light" panose="020F0302020204030204" pitchFamily="34" charset="0"/>
                <a:ea typeface="Calibri" panose="020F0502020204030204" pitchFamily="34" charset="0"/>
                <a:cs typeface="Times New Roman" panose="02020603050405020304" pitchFamily="18" charset="0"/>
              </a:rPr>
              <a:t>: </a:t>
            </a:r>
            <a:r>
              <a:rPr lang="fr-FR" dirty="0">
                <a:latin typeface="Calibri Light" panose="020F0302020204030204" pitchFamily="34" charset="0"/>
                <a:ea typeface="Calibri" panose="020F0502020204030204" pitchFamily="34" charset="0"/>
                <a:cs typeface="Times New Roman" panose="02020603050405020304" pitchFamily="18" charset="0"/>
              </a:rPr>
              <a:t>Développement d’un thème : maxi 50 pages (hors annexes)</a:t>
            </a:r>
          </a:p>
          <a:p>
            <a:pPr algn="just">
              <a:lnSpc>
                <a:spcPct val="107000"/>
              </a:lnSpc>
              <a:spcAft>
                <a:spcPts val="800"/>
              </a:spcAft>
            </a:pPr>
            <a:r>
              <a:rPr lang="fr-FR" u="sng" dirty="0" smtClean="0">
                <a:latin typeface="Calibri Light" panose="020F0302020204030204" pitchFamily="34" charset="0"/>
                <a:ea typeface="Calibri" panose="020F0502020204030204" pitchFamily="34" charset="0"/>
                <a:cs typeface="Times New Roman" panose="02020603050405020304" pitchFamily="18" charset="0"/>
              </a:rPr>
              <a:t>Documents </a:t>
            </a:r>
            <a:r>
              <a:rPr lang="fr-FR" u="sng" dirty="0">
                <a:latin typeface="Calibri Light" panose="020F0302020204030204" pitchFamily="34" charset="0"/>
                <a:ea typeface="Calibri" panose="020F0502020204030204" pitchFamily="34" charset="0"/>
                <a:cs typeface="Times New Roman" panose="02020603050405020304" pitchFamily="18" charset="0"/>
              </a:rPr>
              <a:t>complémentaires </a:t>
            </a:r>
            <a:r>
              <a:rPr lang="fr-FR" dirty="0">
                <a:latin typeface="Calibri Light" panose="020F0302020204030204" pitchFamily="34" charset="0"/>
                <a:ea typeface="Calibri" panose="020F0502020204030204" pitchFamily="34" charset="0"/>
                <a:cs typeface="Times New Roman" panose="02020603050405020304" pitchFamily="18" charset="0"/>
              </a:rPr>
              <a:t>: notice agrément + justificatif </a:t>
            </a:r>
            <a:r>
              <a:rPr lang="fr-FR" dirty="0" smtClean="0">
                <a:latin typeface="Calibri Light" panose="020F0302020204030204" pitchFamily="34" charset="0"/>
                <a:ea typeface="Calibri" panose="020F0502020204030204" pitchFamily="34" charset="0"/>
                <a:cs typeface="Times New Roman" panose="02020603050405020304" pitchFamily="18" charset="0"/>
              </a:rPr>
              <a:t>de l’employeur/maitre de stage.</a:t>
            </a:r>
            <a:endParaRPr lang="fr-FR"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2000" b="1" u="sng" dirty="0" smtClean="0">
                <a:latin typeface="Calibri Light" panose="020F0302020204030204" pitchFamily="34" charset="0"/>
                <a:ea typeface="Calibri" panose="020F0502020204030204" pitchFamily="34" charset="0"/>
                <a:cs typeface="Times New Roman" panose="02020603050405020304" pitchFamily="18" charset="0"/>
              </a:rPr>
              <a:t>2) L’oral (selon état COVID)</a:t>
            </a:r>
          </a:p>
          <a:p>
            <a:pPr algn="just">
              <a:lnSpc>
                <a:spcPct val="107000"/>
              </a:lnSpc>
              <a:spcAft>
                <a:spcPts val="800"/>
              </a:spcAft>
            </a:pPr>
            <a:r>
              <a:rPr lang="fr-FR" dirty="0" smtClean="0">
                <a:latin typeface="Calibri Light" panose="020F0302020204030204" pitchFamily="34" charset="0"/>
                <a:ea typeface="Calibri" panose="020F0502020204030204" pitchFamily="34" charset="0"/>
                <a:cs typeface="Times New Roman" panose="02020603050405020304" pitchFamily="18" charset="0"/>
              </a:rPr>
              <a:t>Ordinateur à fonctionnement autonome</a:t>
            </a:r>
            <a:endParaRPr lang="fr-FR"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dirty="0">
                <a:latin typeface="Calibri Light" panose="020F0302020204030204" pitchFamily="34" charset="0"/>
                <a:ea typeface="Calibri" panose="020F0502020204030204" pitchFamily="34" charset="0"/>
                <a:cs typeface="Times New Roman" panose="02020603050405020304" pitchFamily="18" charset="0"/>
              </a:rPr>
              <a:t>20 minutes d’exposé (avec un PPT sur son propre </a:t>
            </a:r>
            <a:r>
              <a:rPr lang="fr-FR" dirty="0" smtClean="0">
                <a:latin typeface="Calibri Light" panose="020F0302020204030204" pitchFamily="34" charset="0"/>
                <a:ea typeface="Calibri" panose="020F0502020204030204" pitchFamily="34" charset="0"/>
                <a:cs typeface="Times New Roman" panose="02020603050405020304" pitchFamily="18" charset="0"/>
              </a:rPr>
              <a:t>ordinateur autonome : chargé)</a:t>
            </a:r>
            <a:endParaRPr lang="fr-FR"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dirty="0">
                <a:latin typeface="Calibri Light" panose="020F0302020204030204" pitchFamily="34" charset="0"/>
                <a:ea typeface="Calibri" panose="020F0502020204030204" pitchFamily="34" charset="0"/>
                <a:cs typeface="Times New Roman" panose="02020603050405020304" pitchFamily="18" charset="0"/>
              </a:rPr>
              <a:t>30 minutes de questions du jurys (1 universitaire + 1 expert comptable)</a:t>
            </a:r>
          </a:p>
          <a:p>
            <a:pPr algn="just">
              <a:lnSpc>
                <a:spcPct val="107000"/>
              </a:lnSpc>
              <a:spcAft>
                <a:spcPts val="800"/>
              </a:spcAft>
            </a:pPr>
            <a:r>
              <a:rPr lang="fr-FR" strike="sngStrike" dirty="0">
                <a:latin typeface="Calibri Light" panose="020F0302020204030204" pitchFamily="34" charset="0"/>
                <a:ea typeface="Calibri" panose="020F0502020204030204" pitchFamily="34" charset="0"/>
                <a:cs typeface="Times New Roman" panose="02020603050405020304" pitchFamily="18" charset="0"/>
              </a:rPr>
              <a:t>Question sur le programme de l’UE 7 (communication)</a:t>
            </a:r>
          </a:p>
        </p:txBody>
      </p:sp>
    </p:spTree>
    <p:extLst>
      <p:ext uri="{BB962C8B-B14F-4D97-AF65-F5344CB8AC3E}">
        <p14:creationId xmlns:p14="http://schemas.microsoft.com/office/powerpoint/2010/main" val="33776966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règles pour un support power point réussi </a:t>
            </a:r>
            <a:endParaRPr lang="fr-FR" dirty="0"/>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1715846474"/>
              </p:ext>
            </p:extLst>
          </p:nvPr>
        </p:nvGraphicFramePr>
        <p:xfrm>
          <a:off x="177708" y="812223"/>
          <a:ext cx="11150600" cy="370840"/>
        </p:xfrm>
        <a:graphic>
          <a:graphicData uri="http://schemas.openxmlformats.org/drawingml/2006/table">
            <a:tbl>
              <a:tblPr firstRow="1" bandRow="1">
                <a:tableStyleId>{5C22544A-7EE6-4342-B048-85BDC9FD1C3A}</a:tableStyleId>
              </a:tblPr>
              <a:tblGrid>
                <a:gridCol w="5575300">
                  <a:extLst>
                    <a:ext uri="{9D8B030D-6E8A-4147-A177-3AD203B41FA5}">
                      <a16:colId xmlns:a16="http://schemas.microsoft.com/office/drawing/2014/main" val="281554764"/>
                    </a:ext>
                  </a:extLst>
                </a:gridCol>
                <a:gridCol w="5575300">
                  <a:extLst>
                    <a:ext uri="{9D8B030D-6E8A-4147-A177-3AD203B41FA5}">
                      <a16:colId xmlns:a16="http://schemas.microsoft.com/office/drawing/2014/main" val="1781497470"/>
                    </a:ext>
                  </a:extLst>
                </a:gridCol>
              </a:tblGrid>
              <a:tr h="370840">
                <a:tc>
                  <a:txBody>
                    <a:bodyPr/>
                    <a:lstStyle/>
                    <a:p>
                      <a:pPr algn="ctr"/>
                      <a:r>
                        <a:rPr lang="fr-FR" dirty="0" smtClean="0"/>
                        <a:t>A éviter</a:t>
                      </a:r>
                      <a:endParaRPr lang="fr-FR" dirty="0"/>
                    </a:p>
                  </a:txBody>
                  <a:tcPr anchor="ctr"/>
                </a:tc>
                <a:tc>
                  <a:txBody>
                    <a:bodyPr/>
                    <a:lstStyle/>
                    <a:p>
                      <a:pPr algn="ctr"/>
                      <a:r>
                        <a:rPr lang="fr-FR" dirty="0" smtClean="0"/>
                        <a:t>A faire</a:t>
                      </a:r>
                      <a:endParaRPr lang="fr-FR" dirty="0"/>
                    </a:p>
                  </a:txBody>
                  <a:tcPr anchor="ctr"/>
                </a:tc>
                <a:extLst>
                  <a:ext uri="{0D108BD9-81ED-4DB2-BD59-A6C34878D82A}">
                    <a16:rowId xmlns:a16="http://schemas.microsoft.com/office/drawing/2014/main" val="3977125232"/>
                  </a:ext>
                </a:extLst>
              </a:tr>
            </a:tbl>
          </a:graphicData>
        </a:graphic>
      </p:graphicFrame>
      <p:sp>
        <p:nvSpPr>
          <p:cNvPr id="4" name="Espace réservé du numéro de diapositive 3"/>
          <p:cNvSpPr>
            <a:spLocks noGrp="1"/>
          </p:cNvSpPr>
          <p:nvPr>
            <p:ph type="sldNum" sz="quarter" idx="12"/>
          </p:nvPr>
        </p:nvSpPr>
        <p:spPr/>
        <p:txBody>
          <a:bodyPr/>
          <a:lstStyle/>
          <a:p>
            <a:fld id="{6E2D2B3B-882E-40F3-A32F-6DD516915044}" type="slidenum">
              <a:rPr lang="en-US" smtClean="0"/>
              <a:pPr/>
              <a:t>30</a:t>
            </a:fld>
            <a:endParaRPr lang="en-US" dirty="0"/>
          </a:p>
        </p:txBody>
      </p:sp>
      <p:pic>
        <p:nvPicPr>
          <p:cNvPr id="10" name="Imag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6171" y="2281382"/>
            <a:ext cx="4072724" cy="3052618"/>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11" name="ZoneTexte 10"/>
          <p:cNvSpPr txBox="1"/>
          <p:nvPr/>
        </p:nvSpPr>
        <p:spPr>
          <a:xfrm>
            <a:off x="5615709" y="3207526"/>
            <a:ext cx="5564817" cy="1477328"/>
          </a:xfrm>
          <a:prstGeom prst="rect">
            <a:avLst/>
          </a:prstGeom>
          <a:noFill/>
        </p:spPr>
        <p:txBody>
          <a:bodyPr wrap="square" rtlCol="0">
            <a:spAutoFit/>
          </a:bodyPr>
          <a:lstStyle/>
          <a:p>
            <a:r>
              <a:rPr lang="fr-FR" dirty="0" smtClean="0"/>
              <a:t>-  Utiliser une seule typographie, </a:t>
            </a:r>
          </a:p>
          <a:p>
            <a:pPr marL="285750" indent="-285750">
              <a:buFontTx/>
              <a:buChar char="-"/>
            </a:pPr>
            <a:r>
              <a:rPr lang="fr-FR" dirty="0" smtClean="0"/>
              <a:t>Utiliser des couleurs neutres</a:t>
            </a:r>
          </a:p>
          <a:p>
            <a:pPr marL="285750" indent="-285750">
              <a:buFontTx/>
              <a:buChar char="-"/>
            </a:pPr>
            <a:r>
              <a:rPr lang="fr-FR" dirty="0" smtClean="0"/>
              <a:t>Utiliser 2/3 couleurs par slides (pas plus)</a:t>
            </a:r>
          </a:p>
          <a:p>
            <a:pPr marL="285750" indent="-285750">
              <a:buFontTx/>
              <a:buChar char="-"/>
            </a:pPr>
            <a:r>
              <a:rPr lang="fr-FR" dirty="0" smtClean="0"/>
              <a:t>Différencier le titre des slides en haut (en gros, gras, couleur)</a:t>
            </a:r>
            <a:endParaRPr lang="fr-FR" dirty="0"/>
          </a:p>
        </p:txBody>
      </p:sp>
    </p:spTree>
    <p:extLst>
      <p:ext uri="{BB962C8B-B14F-4D97-AF65-F5344CB8AC3E}">
        <p14:creationId xmlns:p14="http://schemas.microsoft.com/office/powerpoint/2010/main" val="38265949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31</a:t>
            </a:fld>
            <a:endParaRPr lang="fr-FR" dirty="0">
              <a:solidFill>
                <a:prstClr val="black">
                  <a:tint val="75000"/>
                </a:prstClr>
              </a:solidFill>
            </a:endParaRPr>
          </a:p>
        </p:txBody>
      </p:sp>
      <p:sp>
        <p:nvSpPr>
          <p:cNvPr id="3" name="Titre 1"/>
          <p:cNvSpPr txBox="1">
            <a:spLocks/>
          </p:cNvSpPr>
          <p:nvPr/>
        </p:nvSpPr>
        <p:spPr>
          <a:xfrm>
            <a:off x="33471" y="-21453"/>
            <a:ext cx="10160000" cy="570133"/>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4000" dirty="0" smtClean="0"/>
              <a:t>Les règles pour un support power point réussi </a:t>
            </a:r>
            <a:endParaRPr lang="fr-FR" sz="4000" dirty="0"/>
          </a:p>
        </p:txBody>
      </p:sp>
      <p:graphicFrame>
        <p:nvGraphicFramePr>
          <p:cNvPr id="4" name="Espace réservé du contenu 4"/>
          <p:cNvGraphicFramePr>
            <a:graphicFrameLocks/>
          </p:cNvGraphicFramePr>
          <p:nvPr>
            <p:extLst>
              <p:ext uri="{D42A27DB-BD31-4B8C-83A1-F6EECF244321}">
                <p14:modId xmlns:p14="http://schemas.microsoft.com/office/powerpoint/2010/main" val="1099272925"/>
              </p:ext>
            </p:extLst>
          </p:nvPr>
        </p:nvGraphicFramePr>
        <p:xfrm>
          <a:off x="177708" y="812223"/>
          <a:ext cx="11150600" cy="370840"/>
        </p:xfrm>
        <a:graphic>
          <a:graphicData uri="http://schemas.openxmlformats.org/drawingml/2006/table">
            <a:tbl>
              <a:tblPr firstRow="1" bandRow="1">
                <a:tableStyleId>{5C22544A-7EE6-4342-B048-85BDC9FD1C3A}</a:tableStyleId>
              </a:tblPr>
              <a:tblGrid>
                <a:gridCol w="5575300">
                  <a:extLst>
                    <a:ext uri="{9D8B030D-6E8A-4147-A177-3AD203B41FA5}">
                      <a16:colId xmlns:a16="http://schemas.microsoft.com/office/drawing/2014/main" val="281554764"/>
                    </a:ext>
                  </a:extLst>
                </a:gridCol>
                <a:gridCol w="5575300">
                  <a:extLst>
                    <a:ext uri="{9D8B030D-6E8A-4147-A177-3AD203B41FA5}">
                      <a16:colId xmlns:a16="http://schemas.microsoft.com/office/drawing/2014/main" val="1781497470"/>
                    </a:ext>
                  </a:extLst>
                </a:gridCol>
              </a:tblGrid>
              <a:tr h="370840">
                <a:tc>
                  <a:txBody>
                    <a:bodyPr/>
                    <a:lstStyle/>
                    <a:p>
                      <a:pPr algn="ctr"/>
                      <a:r>
                        <a:rPr lang="fr-FR" dirty="0" smtClean="0"/>
                        <a:t>A éviter</a:t>
                      </a:r>
                      <a:endParaRPr lang="fr-FR" dirty="0"/>
                    </a:p>
                  </a:txBody>
                  <a:tcPr anchor="ctr"/>
                </a:tc>
                <a:tc>
                  <a:txBody>
                    <a:bodyPr/>
                    <a:lstStyle/>
                    <a:p>
                      <a:pPr algn="ctr"/>
                      <a:r>
                        <a:rPr lang="fr-FR" dirty="0" smtClean="0"/>
                        <a:t>A faire</a:t>
                      </a:r>
                      <a:endParaRPr lang="fr-FR" dirty="0"/>
                    </a:p>
                  </a:txBody>
                  <a:tcPr anchor="ctr"/>
                </a:tc>
                <a:extLst>
                  <a:ext uri="{0D108BD9-81ED-4DB2-BD59-A6C34878D82A}">
                    <a16:rowId xmlns:a16="http://schemas.microsoft.com/office/drawing/2014/main" val="3977125232"/>
                  </a:ext>
                </a:extLst>
              </a:tr>
            </a:tbl>
          </a:graphicData>
        </a:graphic>
      </p:graphicFrame>
      <p:sp>
        <p:nvSpPr>
          <p:cNvPr id="5" name="Espace réservé du numéro de diapositive 3"/>
          <p:cNvSpPr txBox="1">
            <a:spLocks/>
          </p:cNvSpPr>
          <p:nvPr/>
        </p:nvSpPr>
        <p:spPr>
          <a:xfrm>
            <a:off x="11328308" y="76518"/>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E2D2B3B-882E-40F3-A32F-6DD516915044}" type="slidenum">
              <a:rPr lang="en-US" smtClean="0"/>
              <a:pPr/>
              <a:t>31</a:t>
            </a:fld>
            <a:endParaRPr lang="en-US" dirty="0"/>
          </a:p>
        </p:txBody>
      </p:sp>
      <p:sp>
        <p:nvSpPr>
          <p:cNvPr id="7" name="ZoneTexte 6"/>
          <p:cNvSpPr txBox="1"/>
          <p:nvPr/>
        </p:nvSpPr>
        <p:spPr>
          <a:xfrm>
            <a:off x="5854648" y="1183063"/>
            <a:ext cx="5564817" cy="2031325"/>
          </a:xfrm>
          <a:prstGeom prst="rect">
            <a:avLst/>
          </a:prstGeom>
          <a:noFill/>
        </p:spPr>
        <p:txBody>
          <a:bodyPr wrap="square" rtlCol="0">
            <a:spAutoFit/>
          </a:bodyPr>
          <a:lstStyle/>
          <a:p>
            <a:r>
              <a:rPr lang="fr-FR" dirty="0" smtClean="0"/>
              <a:t>-  Utiliser au moins 2 couleurs, </a:t>
            </a:r>
          </a:p>
          <a:p>
            <a:pPr marL="285750" indent="-285750">
              <a:buFontTx/>
              <a:buChar char="-"/>
            </a:pPr>
            <a:r>
              <a:rPr lang="fr-FR" dirty="0" smtClean="0"/>
              <a:t>Ecrire des idées clés (et pas des phrases entières)</a:t>
            </a:r>
          </a:p>
          <a:p>
            <a:pPr marL="285750" indent="-285750">
              <a:buFontTx/>
              <a:buChar char="-"/>
            </a:pPr>
            <a:r>
              <a:rPr lang="fr-FR" dirty="0" smtClean="0"/>
              <a:t>Ne pas surcharger ou sous-charger les slides : environ 5/6 idées par slides (plus de 3 et moins de 10)</a:t>
            </a:r>
          </a:p>
          <a:p>
            <a:pPr marL="285750" indent="-285750">
              <a:buFontTx/>
              <a:buChar char="-"/>
            </a:pPr>
            <a:r>
              <a:rPr lang="fr-FR" dirty="0" smtClean="0"/>
              <a:t>Utiliser autant que possible des graphes/schémas qui rompent la monotonie</a:t>
            </a:r>
          </a:p>
          <a:p>
            <a:pPr marL="285750" indent="-285750">
              <a:buFontTx/>
              <a:buChar char="-"/>
            </a:pPr>
            <a:r>
              <a:rPr lang="fr-FR" dirty="0" smtClean="0"/>
              <a:t>Rester environ 1 ou 2 minutes sur chaque slide</a:t>
            </a:r>
            <a:endParaRPr lang="fr-FR" dirty="0"/>
          </a:p>
        </p:txBody>
      </p:sp>
      <p:pic>
        <p:nvPicPr>
          <p:cNvPr id="24" name="Image 23"/>
          <p:cNvPicPr>
            <a:picLocks noChangeAspect="1"/>
          </p:cNvPicPr>
          <p:nvPr/>
        </p:nvPicPr>
        <p:blipFill>
          <a:blip r:embed="rId2"/>
          <a:stretch>
            <a:fillRect/>
          </a:stretch>
        </p:blipFill>
        <p:spPr>
          <a:xfrm>
            <a:off x="861542" y="1522528"/>
            <a:ext cx="3994549" cy="2592719"/>
          </a:xfrm>
          <a:prstGeom prst="rect">
            <a:avLst/>
          </a:prstGeom>
        </p:spPr>
      </p:pic>
      <p:pic>
        <p:nvPicPr>
          <p:cNvPr id="25" name="Imag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3471" y="3976398"/>
            <a:ext cx="2466975" cy="1847850"/>
          </a:xfrm>
          <a:prstGeom prst="rect">
            <a:avLst/>
          </a:prstGeom>
        </p:spPr>
      </p:pic>
      <p:pic>
        <p:nvPicPr>
          <p:cNvPr id="28" name="Image 27"/>
          <p:cNvPicPr>
            <a:picLocks noChangeAspect="1"/>
          </p:cNvPicPr>
          <p:nvPr/>
        </p:nvPicPr>
        <p:blipFill>
          <a:blip r:embed="rId4"/>
          <a:stretch>
            <a:fillRect/>
          </a:stretch>
        </p:blipFill>
        <p:spPr>
          <a:xfrm>
            <a:off x="7759641" y="3372884"/>
            <a:ext cx="4300187" cy="2898919"/>
          </a:xfrm>
          <a:prstGeom prst="rect">
            <a:avLst/>
          </a:prstGeom>
        </p:spPr>
      </p:pic>
    </p:spTree>
    <p:extLst>
      <p:ext uri="{BB962C8B-B14F-4D97-AF65-F5344CB8AC3E}">
        <p14:creationId xmlns:p14="http://schemas.microsoft.com/office/powerpoint/2010/main" val="11942893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4"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5"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6"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7"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32</a:t>
            </a:fld>
            <a:endParaRPr lang="fr-FR" dirty="0">
              <a:solidFill>
                <a:prstClr val="black">
                  <a:tint val="75000"/>
                </a:prstClr>
              </a:solidFill>
            </a:endParaRPr>
          </a:p>
        </p:txBody>
      </p:sp>
      <p:sp>
        <p:nvSpPr>
          <p:cNvPr id="8" name="ZoneTexte 7"/>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Pour aller plus loin : épistémologie</a:t>
            </a:r>
            <a:endParaRPr lang="fr-FR" sz="2400" b="1" dirty="0">
              <a:solidFill>
                <a:srgbClr val="C00000"/>
              </a:solidFill>
            </a:endParaRPr>
          </a:p>
        </p:txBody>
      </p:sp>
      <p:sp>
        <p:nvSpPr>
          <p:cNvPr id="9" name="Rectangle 8"/>
          <p:cNvSpPr/>
          <p:nvPr/>
        </p:nvSpPr>
        <p:spPr>
          <a:xfrm>
            <a:off x="693087" y="1175991"/>
            <a:ext cx="10372436" cy="4078552"/>
          </a:xfrm>
          <a:prstGeom prst="rect">
            <a:avLst/>
          </a:prstGeom>
        </p:spPr>
        <p:txBody>
          <a:bodyPr wrap="square">
            <a:spAutoFit/>
          </a:bodyPr>
          <a:lstStyle/>
          <a:p>
            <a:pPr algn="just">
              <a:lnSpc>
                <a:spcPct val="107000"/>
              </a:lnSpc>
              <a:spcAft>
                <a:spcPts val="800"/>
              </a:spcAft>
            </a:pPr>
            <a:r>
              <a:rPr lang="fr-FR" b="1" u="sng" dirty="0" smtClean="0"/>
              <a:t>Epistémologie : </a:t>
            </a:r>
          </a:p>
          <a:p>
            <a:pPr algn="just">
              <a:lnSpc>
                <a:spcPct val="107000"/>
              </a:lnSpc>
              <a:spcAft>
                <a:spcPts val="800"/>
              </a:spcAft>
            </a:pPr>
            <a:r>
              <a:rPr lang="fr-FR" dirty="0" smtClean="0"/>
              <a:t>« Domaine de la philosophie qui s’interroge sur le caractère scientifique d’un énoncé, d’une connaissance oud ‘une méthode »</a:t>
            </a:r>
          </a:p>
          <a:p>
            <a:pPr marL="285750" indent="-285750">
              <a:buFont typeface="Arial" panose="020B0604020202020204" pitchFamily="34" charset="0"/>
              <a:buChar char="•"/>
            </a:pPr>
            <a:r>
              <a:rPr lang="fr-FR" dirty="0"/>
              <a:t>Qu’est-ce que la connaissance ? (son objet</a:t>
            </a:r>
            <a:r>
              <a:rPr lang="fr-FR" dirty="0" smtClean="0"/>
              <a:t>)</a:t>
            </a:r>
          </a:p>
          <a:p>
            <a:pPr marL="285750" indent="-285750">
              <a:buFont typeface="Arial" panose="020B0604020202020204" pitchFamily="34" charset="0"/>
              <a:buChar char="•"/>
            </a:pPr>
            <a:r>
              <a:rPr lang="fr-FR" dirty="0" smtClean="0"/>
              <a:t>Comment </a:t>
            </a:r>
            <a:r>
              <a:rPr lang="fr-FR" dirty="0"/>
              <a:t>est-elle constituée ou engendrée (ses conditions de formation</a:t>
            </a:r>
            <a:r>
              <a:rPr lang="fr-FR" dirty="0" smtClean="0"/>
              <a:t>)</a:t>
            </a:r>
          </a:p>
          <a:p>
            <a:pPr marL="285750" indent="-285750">
              <a:buFont typeface="Arial" panose="020B0604020202020204" pitchFamily="34" charset="0"/>
              <a:buChar char="•"/>
            </a:pPr>
            <a:r>
              <a:rPr lang="fr-FR" dirty="0" smtClean="0"/>
              <a:t>Comment </a:t>
            </a:r>
            <a:r>
              <a:rPr lang="fr-FR" dirty="0"/>
              <a:t>apprécier sa valeur ou sa validité (sa légitimité)</a:t>
            </a:r>
            <a:endParaRPr lang="fr-FR" dirty="0" smtClean="0"/>
          </a:p>
          <a:p>
            <a:pPr algn="just">
              <a:lnSpc>
                <a:spcPct val="107000"/>
              </a:lnSpc>
              <a:spcAft>
                <a:spcPts val="800"/>
              </a:spcAft>
            </a:pPr>
            <a:endParaRPr lang="fr-FR" dirty="0"/>
          </a:p>
          <a:p>
            <a:r>
              <a:rPr lang="fr-FR" dirty="0"/>
              <a:t>Validité des connaissances selon le cadre conceptuel de </a:t>
            </a:r>
            <a:r>
              <a:rPr lang="fr-FR" dirty="0" smtClean="0"/>
              <a:t>référence  « </a:t>
            </a:r>
            <a:r>
              <a:rPr lang="fr-FR" dirty="0"/>
              <a:t>le paradigme </a:t>
            </a:r>
            <a:r>
              <a:rPr lang="fr-FR" dirty="0" smtClean="0"/>
              <a:t>»</a:t>
            </a:r>
          </a:p>
          <a:p>
            <a:endParaRPr lang="fr-FR" dirty="0"/>
          </a:p>
          <a:p>
            <a:pPr marL="285750" indent="-285750">
              <a:buFont typeface="Courier New" panose="02070309020205020404" pitchFamily="49" charset="0"/>
              <a:buChar char="o"/>
            </a:pPr>
            <a:r>
              <a:rPr lang="fr-FR" smtClean="0"/>
              <a:t>Paradigme </a:t>
            </a:r>
            <a:r>
              <a:rPr lang="fr-FR" dirty="0"/>
              <a:t>= représentation du monde, manière de voir les choses</a:t>
            </a:r>
            <a:r>
              <a:rPr lang="fr-FR" dirty="0" smtClean="0"/>
              <a:t>,</a:t>
            </a:r>
          </a:p>
          <a:p>
            <a:pPr marL="285750" indent="-285750">
              <a:buFont typeface="Courier New" panose="02070309020205020404" pitchFamily="49" charset="0"/>
              <a:buChar char="o"/>
            </a:pPr>
            <a:r>
              <a:rPr lang="fr-FR" dirty="0" smtClean="0"/>
              <a:t>Positivisme</a:t>
            </a:r>
          </a:p>
          <a:p>
            <a:pPr marL="285750" indent="-285750">
              <a:buFont typeface="Courier New" panose="02070309020205020404" pitchFamily="49" charset="0"/>
              <a:buChar char="o"/>
            </a:pPr>
            <a:r>
              <a:rPr lang="fr-FR" dirty="0" smtClean="0"/>
              <a:t>Courant </a:t>
            </a:r>
            <a:r>
              <a:rPr lang="fr-FR" dirty="0"/>
              <a:t>interprétatif (ou </a:t>
            </a:r>
            <a:r>
              <a:rPr lang="fr-FR" dirty="0" err="1"/>
              <a:t>interprétativisme</a:t>
            </a:r>
            <a:r>
              <a:rPr lang="fr-FR" dirty="0" smtClean="0"/>
              <a:t>)</a:t>
            </a:r>
          </a:p>
          <a:p>
            <a:pPr marL="285750" indent="-285750">
              <a:buFont typeface="Courier New" panose="02070309020205020404" pitchFamily="49" charset="0"/>
              <a:buChar char="o"/>
            </a:pPr>
            <a:r>
              <a:rPr lang="fr-FR" dirty="0" smtClean="0"/>
              <a:t>Constructivisme</a:t>
            </a:r>
            <a:endParaRPr lang="fr-FR" b="1" u="sng" dirty="0" smtClean="0"/>
          </a:p>
        </p:txBody>
      </p:sp>
    </p:spTree>
    <p:extLst>
      <p:ext uri="{BB962C8B-B14F-4D97-AF65-F5344CB8AC3E}">
        <p14:creationId xmlns:p14="http://schemas.microsoft.com/office/powerpoint/2010/main" val="35788379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33</a:t>
            </a:fld>
            <a:endParaRPr lang="fr-FR" dirty="0">
              <a:solidFill>
                <a:prstClr val="black">
                  <a:tint val="75000"/>
                </a:prst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1414466016"/>
              </p:ext>
            </p:extLst>
          </p:nvPr>
        </p:nvGraphicFramePr>
        <p:xfrm>
          <a:off x="365761" y="563418"/>
          <a:ext cx="11419464" cy="5495637"/>
        </p:xfrm>
        <a:graphic>
          <a:graphicData uri="http://schemas.openxmlformats.org/drawingml/2006/table">
            <a:tbl>
              <a:tblPr firstRow="1" bandRow="1">
                <a:tableStyleId>{5C22544A-7EE6-4342-B048-85BDC9FD1C3A}</a:tableStyleId>
              </a:tblPr>
              <a:tblGrid>
                <a:gridCol w="1782618">
                  <a:extLst>
                    <a:ext uri="{9D8B030D-6E8A-4147-A177-3AD203B41FA5}">
                      <a16:colId xmlns:a16="http://schemas.microsoft.com/office/drawing/2014/main" val="3205158449"/>
                    </a:ext>
                  </a:extLst>
                </a:gridCol>
                <a:gridCol w="3066473">
                  <a:extLst>
                    <a:ext uri="{9D8B030D-6E8A-4147-A177-3AD203B41FA5}">
                      <a16:colId xmlns:a16="http://schemas.microsoft.com/office/drawing/2014/main" val="571575993"/>
                    </a:ext>
                  </a:extLst>
                </a:gridCol>
                <a:gridCol w="3435927">
                  <a:extLst>
                    <a:ext uri="{9D8B030D-6E8A-4147-A177-3AD203B41FA5}">
                      <a16:colId xmlns:a16="http://schemas.microsoft.com/office/drawing/2014/main" val="2324460420"/>
                    </a:ext>
                  </a:extLst>
                </a:gridCol>
                <a:gridCol w="3134446">
                  <a:extLst>
                    <a:ext uri="{9D8B030D-6E8A-4147-A177-3AD203B41FA5}">
                      <a16:colId xmlns:a16="http://schemas.microsoft.com/office/drawing/2014/main" val="3887437433"/>
                    </a:ext>
                  </a:extLst>
                </a:gridCol>
              </a:tblGrid>
              <a:tr h="387928">
                <a:tc>
                  <a:txBody>
                    <a:bodyPr/>
                    <a:lstStyle/>
                    <a:p>
                      <a:endParaRPr lang="fr-FR" dirty="0"/>
                    </a:p>
                  </a:txBody>
                  <a:tcPr/>
                </a:tc>
                <a:tc>
                  <a:txBody>
                    <a:bodyPr/>
                    <a:lstStyle/>
                    <a:p>
                      <a:r>
                        <a:rPr lang="fr-FR" dirty="0" smtClean="0"/>
                        <a:t>Positivisme</a:t>
                      </a:r>
                      <a:endParaRPr lang="fr-FR" dirty="0"/>
                    </a:p>
                  </a:txBody>
                  <a:tcPr/>
                </a:tc>
                <a:tc>
                  <a:txBody>
                    <a:bodyPr/>
                    <a:lstStyle/>
                    <a:p>
                      <a:r>
                        <a:rPr lang="fr-FR" dirty="0" err="1" smtClean="0"/>
                        <a:t>Interprétativisme</a:t>
                      </a:r>
                      <a:endParaRPr lang="fr-FR" dirty="0"/>
                    </a:p>
                  </a:txBody>
                  <a:tcPr/>
                </a:tc>
                <a:tc>
                  <a:txBody>
                    <a:bodyPr/>
                    <a:lstStyle/>
                    <a:p>
                      <a:r>
                        <a:rPr lang="fr-FR" dirty="0" smtClean="0"/>
                        <a:t>Constructivisme</a:t>
                      </a:r>
                      <a:endParaRPr lang="fr-FR" dirty="0"/>
                    </a:p>
                  </a:txBody>
                  <a:tcPr/>
                </a:tc>
                <a:extLst>
                  <a:ext uri="{0D108BD9-81ED-4DB2-BD59-A6C34878D82A}">
                    <a16:rowId xmlns:a16="http://schemas.microsoft.com/office/drawing/2014/main" val="88457177"/>
                  </a:ext>
                </a:extLst>
              </a:tr>
              <a:tr h="275245">
                <a:tc>
                  <a:txBody>
                    <a:bodyPr/>
                    <a:lstStyle/>
                    <a:p>
                      <a:r>
                        <a:rPr lang="fr-FR" dirty="0" smtClean="0"/>
                        <a:t>Auteur</a:t>
                      </a:r>
                      <a:endParaRPr lang="fr-FR" dirty="0"/>
                    </a:p>
                  </a:txBody>
                  <a:tcPr/>
                </a:tc>
                <a:tc>
                  <a:txBody>
                    <a:bodyPr/>
                    <a:lstStyle/>
                    <a:p>
                      <a:r>
                        <a:rPr lang="fr-FR" sz="1800" b="0" i="0" u="none" strike="noStrike" kern="1200" baseline="0" dirty="0" smtClean="0">
                          <a:solidFill>
                            <a:schemeClr val="dk1"/>
                          </a:solidFill>
                          <a:latin typeface="+mn-lt"/>
                          <a:ea typeface="+mn-ea"/>
                          <a:cs typeface="+mn-cs"/>
                        </a:rPr>
                        <a:t>Auguste Comte, </a:t>
                      </a:r>
                      <a:r>
                        <a:rPr lang="fr-FR" sz="1800" b="0" i="0" u="none" strike="noStrike" kern="1200" baseline="0" dirty="0" err="1" smtClean="0">
                          <a:solidFill>
                            <a:schemeClr val="dk1"/>
                          </a:solidFill>
                          <a:latin typeface="+mn-lt"/>
                          <a:ea typeface="+mn-ea"/>
                          <a:cs typeface="+mn-cs"/>
                        </a:rPr>
                        <a:t>Durkeim</a:t>
                      </a:r>
                      <a:endParaRPr lang="fr-FR" dirty="0"/>
                    </a:p>
                  </a:txBody>
                  <a:tcPr/>
                </a:tc>
                <a:tc>
                  <a:txBody>
                    <a:bodyPr/>
                    <a:lstStyle/>
                    <a:p>
                      <a:r>
                        <a:rPr lang="fr-FR" sz="1800" b="0" i="0" u="none" strike="noStrike" kern="1200" baseline="0" dirty="0" smtClean="0">
                          <a:solidFill>
                            <a:schemeClr val="dk1"/>
                          </a:solidFill>
                          <a:latin typeface="+mn-lt"/>
                          <a:ea typeface="+mn-ea"/>
                          <a:cs typeface="+mn-cs"/>
                        </a:rPr>
                        <a:t>Weber, </a:t>
                      </a:r>
                      <a:r>
                        <a:rPr lang="fr-FR" sz="1800" b="0" i="0" u="none" strike="noStrike" kern="1200" baseline="0" dirty="0" err="1" smtClean="0">
                          <a:solidFill>
                            <a:schemeClr val="dk1"/>
                          </a:solidFill>
                          <a:latin typeface="+mn-lt"/>
                          <a:ea typeface="+mn-ea"/>
                          <a:cs typeface="+mn-cs"/>
                        </a:rPr>
                        <a:t>Watzlawick</a:t>
                      </a:r>
                      <a:endParaRPr lang="fr-FR" dirty="0"/>
                    </a:p>
                  </a:txBody>
                  <a:tcPr/>
                </a:tc>
                <a:tc>
                  <a:txBody>
                    <a:bodyPr/>
                    <a:lstStyle/>
                    <a:p>
                      <a:r>
                        <a:rPr lang="fr-FR" sz="1800" b="0" i="0" u="none" strike="noStrike" kern="1200" baseline="0" dirty="0" smtClean="0">
                          <a:solidFill>
                            <a:schemeClr val="dk1"/>
                          </a:solidFill>
                          <a:latin typeface="+mn-lt"/>
                          <a:ea typeface="+mn-ea"/>
                          <a:cs typeface="+mn-cs"/>
                        </a:rPr>
                        <a:t>Simon, Piaget, Henri </a:t>
                      </a:r>
                      <a:r>
                        <a:rPr lang="fr-FR" sz="1800" b="0" i="0" u="none" strike="noStrike" kern="1200" baseline="0" dirty="0" err="1" smtClean="0">
                          <a:solidFill>
                            <a:schemeClr val="dk1"/>
                          </a:solidFill>
                          <a:latin typeface="+mn-lt"/>
                          <a:ea typeface="+mn-ea"/>
                          <a:cs typeface="+mn-cs"/>
                        </a:rPr>
                        <a:t>savall</a:t>
                      </a:r>
                      <a:endParaRPr lang="fr-FR" dirty="0"/>
                    </a:p>
                  </a:txBody>
                  <a:tcPr/>
                </a:tc>
                <a:extLst>
                  <a:ext uri="{0D108BD9-81ED-4DB2-BD59-A6C34878D82A}">
                    <a16:rowId xmlns:a16="http://schemas.microsoft.com/office/drawing/2014/main" val="2255178915"/>
                  </a:ext>
                </a:extLst>
              </a:tr>
              <a:tr h="1267229">
                <a:tc>
                  <a:txBody>
                    <a:bodyPr/>
                    <a:lstStyle/>
                    <a:p>
                      <a:r>
                        <a:rPr lang="fr-FR" sz="1800" b="1" i="0" u="none" strike="noStrike" kern="1200" baseline="0" dirty="0" smtClean="0">
                          <a:solidFill>
                            <a:schemeClr val="dk1"/>
                          </a:solidFill>
                          <a:latin typeface="+mn-lt"/>
                          <a:ea typeface="+mn-ea"/>
                          <a:cs typeface="+mn-cs"/>
                        </a:rPr>
                        <a:t>Nature de la réalité</a:t>
                      </a:r>
                      <a:endParaRPr lang="fr-FR" dirty="0"/>
                    </a:p>
                  </a:txBody>
                  <a:tcPr/>
                </a:tc>
                <a:tc>
                  <a:txBody>
                    <a:bodyPr/>
                    <a:lstStyle/>
                    <a:p>
                      <a:r>
                        <a:rPr lang="fr-FR" sz="1800" b="0" i="0" u="none" strike="noStrike" kern="1200" baseline="0" dirty="0" smtClean="0">
                          <a:solidFill>
                            <a:schemeClr val="dk1"/>
                          </a:solidFill>
                          <a:latin typeface="+mn-lt"/>
                          <a:ea typeface="+mn-ea"/>
                          <a:cs typeface="+mn-cs"/>
                        </a:rPr>
                        <a:t>La réalité est une donnée</a:t>
                      </a:r>
                    </a:p>
                    <a:p>
                      <a:r>
                        <a:rPr lang="fr-FR" sz="1800" b="0" i="0" u="none" strike="noStrike" kern="1200" baseline="0" dirty="0" smtClean="0">
                          <a:solidFill>
                            <a:schemeClr val="dk1"/>
                          </a:solidFill>
                          <a:latin typeface="+mn-lt"/>
                          <a:ea typeface="+mn-ea"/>
                          <a:cs typeface="+mn-cs"/>
                        </a:rPr>
                        <a:t>objective indépendante des sujets qui l’observent. Il existe des lois universelles.</a:t>
                      </a:r>
                      <a:endParaRPr lang="fr-FR" dirty="0"/>
                    </a:p>
                  </a:txBody>
                  <a:tcPr/>
                </a:tc>
                <a:tc>
                  <a:txBody>
                    <a:bodyPr/>
                    <a:lstStyle/>
                    <a:p>
                      <a:r>
                        <a:rPr lang="fr-FR" sz="1800" b="0" i="0" u="none" strike="noStrike" kern="1200" baseline="0" dirty="0" smtClean="0">
                          <a:solidFill>
                            <a:schemeClr val="dk1"/>
                          </a:solidFill>
                          <a:latin typeface="+mn-lt"/>
                          <a:ea typeface="+mn-ea"/>
                          <a:cs typeface="+mn-cs"/>
                        </a:rPr>
                        <a:t>La réalité est une donnée perçue</a:t>
                      </a:r>
                    </a:p>
                    <a:p>
                      <a:r>
                        <a:rPr lang="fr-FR" sz="1800" b="0" i="0" u="none" strike="noStrike" kern="1200" baseline="0" dirty="0" smtClean="0">
                          <a:solidFill>
                            <a:schemeClr val="dk1"/>
                          </a:solidFill>
                          <a:latin typeface="+mn-lt"/>
                          <a:ea typeface="+mn-ea"/>
                          <a:cs typeface="+mn-cs"/>
                        </a:rPr>
                        <a:t>et interprétée, subjective.</a:t>
                      </a:r>
                      <a:endParaRPr lang="fr-FR" dirty="0"/>
                    </a:p>
                  </a:txBody>
                  <a:tcPr/>
                </a:tc>
                <a:tc>
                  <a:txBody>
                    <a:bodyPr/>
                    <a:lstStyle/>
                    <a:p>
                      <a:r>
                        <a:rPr lang="fr-FR" sz="1800" b="0" i="0" u="none" strike="noStrike" kern="1200" baseline="0" dirty="0" smtClean="0">
                          <a:solidFill>
                            <a:schemeClr val="dk1"/>
                          </a:solidFill>
                          <a:latin typeface="+mn-lt"/>
                          <a:ea typeface="+mn-ea"/>
                          <a:cs typeface="+mn-cs"/>
                        </a:rPr>
                        <a:t>La réalité est une construction de sujets qui expérimentent le</a:t>
                      </a:r>
                    </a:p>
                    <a:p>
                      <a:r>
                        <a:rPr lang="fr-FR" sz="1800" b="0" i="0" u="none" strike="noStrike" kern="1200" baseline="0" dirty="0" smtClean="0">
                          <a:solidFill>
                            <a:schemeClr val="dk1"/>
                          </a:solidFill>
                          <a:latin typeface="+mn-lt"/>
                          <a:ea typeface="+mn-ea"/>
                          <a:cs typeface="+mn-cs"/>
                        </a:rPr>
                        <a:t>monde.</a:t>
                      </a:r>
                      <a:endParaRPr lang="fr-FR" dirty="0"/>
                    </a:p>
                  </a:txBody>
                  <a:tcPr/>
                </a:tc>
                <a:extLst>
                  <a:ext uri="{0D108BD9-81ED-4DB2-BD59-A6C34878D82A}">
                    <a16:rowId xmlns:a16="http://schemas.microsoft.com/office/drawing/2014/main" val="1635364004"/>
                  </a:ext>
                </a:extLst>
              </a:tr>
              <a:tr h="1267229">
                <a:tc>
                  <a:txBody>
                    <a:bodyPr/>
                    <a:lstStyle/>
                    <a:p>
                      <a:r>
                        <a:rPr lang="fr-FR" sz="1800" b="1" i="0" u="none" strike="noStrike" kern="1200" baseline="0" dirty="0" smtClean="0">
                          <a:solidFill>
                            <a:schemeClr val="dk1"/>
                          </a:solidFill>
                          <a:latin typeface="+mn-lt"/>
                          <a:ea typeface="+mn-ea"/>
                          <a:cs typeface="+mn-cs"/>
                        </a:rPr>
                        <a:t>Relation</a:t>
                      </a:r>
                    </a:p>
                    <a:p>
                      <a:r>
                        <a:rPr lang="fr-FR" sz="1800" b="1" i="0" u="none" strike="noStrike" kern="1200" baseline="0" dirty="0" smtClean="0">
                          <a:solidFill>
                            <a:schemeClr val="dk1"/>
                          </a:solidFill>
                          <a:latin typeface="+mn-lt"/>
                          <a:ea typeface="+mn-ea"/>
                          <a:cs typeface="+mn-cs"/>
                        </a:rPr>
                        <a:t>Chercheur</a:t>
                      </a:r>
                    </a:p>
                    <a:p>
                      <a:r>
                        <a:rPr lang="fr-FR" sz="1800" b="1" i="0" u="none" strike="noStrike" kern="1200" baseline="0" dirty="0" smtClean="0">
                          <a:solidFill>
                            <a:schemeClr val="dk1"/>
                          </a:solidFill>
                          <a:latin typeface="+mn-lt"/>
                          <a:ea typeface="+mn-ea"/>
                          <a:cs typeface="+mn-cs"/>
                        </a:rPr>
                        <a:t>/ objet de la</a:t>
                      </a:r>
                    </a:p>
                    <a:p>
                      <a:r>
                        <a:rPr lang="fr-FR" sz="1800" b="1" i="0" u="none" strike="noStrike" kern="1200" baseline="0" dirty="0" smtClean="0">
                          <a:solidFill>
                            <a:schemeClr val="dk1"/>
                          </a:solidFill>
                          <a:latin typeface="+mn-lt"/>
                          <a:ea typeface="+mn-ea"/>
                          <a:cs typeface="+mn-cs"/>
                        </a:rPr>
                        <a:t>recherche</a:t>
                      </a:r>
                      <a:endParaRPr lang="fr-FR" dirty="0"/>
                    </a:p>
                  </a:txBody>
                  <a:tcPr/>
                </a:tc>
                <a:tc>
                  <a:txBody>
                    <a:bodyPr/>
                    <a:lstStyle/>
                    <a:p>
                      <a:r>
                        <a:rPr lang="fr-FR" sz="1800" b="1" i="0" u="none" strike="noStrike" kern="1200" baseline="0" dirty="0" smtClean="0">
                          <a:solidFill>
                            <a:schemeClr val="dk1"/>
                          </a:solidFill>
                          <a:latin typeface="+mn-lt"/>
                          <a:ea typeface="+mn-ea"/>
                          <a:cs typeface="+mn-cs"/>
                        </a:rPr>
                        <a:t>Indépendance</a:t>
                      </a:r>
                    </a:p>
                    <a:p>
                      <a:r>
                        <a:rPr lang="fr-FR" sz="1800" b="0" i="0" u="none" strike="noStrike" kern="1200" baseline="0" dirty="0" smtClean="0">
                          <a:solidFill>
                            <a:schemeClr val="dk1"/>
                          </a:solidFill>
                          <a:latin typeface="+mn-lt"/>
                          <a:ea typeface="+mn-ea"/>
                          <a:cs typeface="+mn-cs"/>
                        </a:rPr>
                        <a:t>Le chercheur n’agit pas sur la</a:t>
                      </a:r>
                    </a:p>
                    <a:p>
                      <a:r>
                        <a:rPr lang="fr-FR" sz="1800" b="0" i="0" u="none" strike="noStrike" kern="1200" baseline="0" dirty="0" smtClean="0">
                          <a:solidFill>
                            <a:schemeClr val="dk1"/>
                          </a:solidFill>
                          <a:latin typeface="+mn-lt"/>
                          <a:ea typeface="+mn-ea"/>
                          <a:cs typeface="+mn-cs"/>
                        </a:rPr>
                        <a:t>réalité observée.</a:t>
                      </a:r>
                      <a:endParaRPr lang="fr-FR" dirty="0"/>
                    </a:p>
                  </a:txBody>
                  <a:tcPr/>
                </a:tc>
                <a:tc>
                  <a:txBody>
                    <a:bodyPr/>
                    <a:lstStyle/>
                    <a:p>
                      <a:r>
                        <a:rPr lang="fr-FR" sz="1800" b="1" i="0" u="none" strike="noStrike" kern="1200" baseline="0" dirty="0" smtClean="0">
                          <a:solidFill>
                            <a:schemeClr val="dk1"/>
                          </a:solidFill>
                          <a:latin typeface="+mn-lt"/>
                          <a:ea typeface="+mn-ea"/>
                          <a:cs typeface="+mn-cs"/>
                        </a:rPr>
                        <a:t>Empathie</a:t>
                      </a:r>
                    </a:p>
                    <a:p>
                      <a:r>
                        <a:rPr lang="fr-FR" sz="1800" b="0" i="0" u="none" strike="noStrike" kern="1200" baseline="0" dirty="0" smtClean="0">
                          <a:solidFill>
                            <a:schemeClr val="dk1"/>
                          </a:solidFill>
                          <a:latin typeface="+mn-lt"/>
                          <a:ea typeface="+mn-ea"/>
                          <a:cs typeface="+mn-cs"/>
                        </a:rPr>
                        <a:t>Le chercheur interprète ce que les acteurs disent ou font et sont eux-mêmes influencés par l’objet de la recherche. Interaction entre les individus, expérience partagée.</a:t>
                      </a:r>
                      <a:endParaRPr lang="fr-FR" dirty="0"/>
                    </a:p>
                  </a:txBody>
                  <a:tcPr/>
                </a:tc>
                <a:tc>
                  <a:txBody>
                    <a:bodyPr/>
                    <a:lstStyle/>
                    <a:p>
                      <a:r>
                        <a:rPr lang="fr-FR" sz="1800" b="1" i="0" u="none" strike="noStrike" kern="1200" baseline="0" dirty="0" smtClean="0">
                          <a:solidFill>
                            <a:schemeClr val="dk1"/>
                          </a:solidFill>
                          <a:latin typeface="+mn-lt"/>
                          <a:ea typeface="+mn-ea"/>
                          <a:cs typeface="+mn-cs"/>
                        </a:rPr>
                        <a:t>Interaction</a:t>
                      </a:r>
                    </a:p>
                    <a:p>
                      <a:r>
                        <a:rPr lang="fr-FR" sz="1800" b="0" i="0" u="none" strike="noStrike" kern="1200" baseline="0" dirty="0" smtClean="0">
                          <a:solidFill>
                            <a:schemeClr val="dk1"/>
                          </a:solidFill>
                          <a:latin typeface="+mn-lt"/>
                          <a:ea typeface="+mn-ea"/>
                          <a:cs typeface="+mn-cs"/>
                        </a:rPr>
                        <a:t>Le chercheur </a:t>
                      </a:r>
                      <a:r>
                        <a:rPr lang="fr-FR" sz="1800" b="0" i="0" u="none" strike="noStrike" kern="1200" baseline="0" dirty="0" err="1" smtClean="0">
                          <a:solidFill>
                            <a:schemeClr val="dk1"/>
                          </a:solidFill>
                          <a:latin typeface="+mn-lt"/>
                          <a:ea typeface="+mn-ea"/>
                          <a:cs typeface="+mn-cs"/>
                        </a:rPr>
                        <a:t>co</a:t>
                      </a:r>
                      <a:r>
                        <a:rPr lang="fr-FR" sz="1800" b="0" i="0" u="none" strike="noStrike" kern="1200" baseline="0" dirty="0" smtClean="0">
                          <a:solidFill>
                            <a:schemeClr val="dk1"/>
                          </a:solidFill>
                          <a:latin typeface="+mn-lt"/>
                          <a:ea typeface="+mn-ea"/>
                          <a:cs typeface="+mn-cs"/>
                        </a:rPr>
                        <a:t>-construit des</a:t>
                      </a:r>
                    </a:p>
                    <a:p>
                      <a:r>
                        <a:rPr lang="fr-FR" sz="1800" b="0" i="0" u="none" strike="noStrike" kern="1200" baseline="0" dirty="0" smtClean="0">
                          <a:solidFill>
                            <a:schemeClr val="dk1"/>
                          </a:solidFill>
                          <a:latin typeface="+mn-lt"/>
                          <a:ea typeface="+mn-ea"/>
                          <a:cs typeface="+mn-cs"/>
                        </a:rPr>
                        <a:t>interprétations et/ou des projets avec les acteurs.</a:t>
                      </a:r>
                      <a:endParaRPr lang="fr-FR" dirty="0"/>
                    </a:p>
                  </a:txBody>
                  <a:tcPr/>
                </a:tc>
                <a:extLst>
                  <a:ext uri="{0D108BD9-81ED-4DB2-BD59-A6C34878D82A}">
                    <a16:rowId xmlns:a16="http://schemas.microsoft.com/office/drawing/2014/main" val="3089937910"/>
                  </a:ext>
                </a:extLst>
              </a:tr>
              <a:tr h="1267229">
                <a:tc>
                  <a:txBody>
                    <a:bodyPr/>
                    <a:lstStyle/>
                    <a:p>
                      <a:r>
                        <a:rPr lang="fr-FR" sz="1800" b="1" i="0" u="none" strike="noStrike" kern="1200" baseline="0" dirty="0" smtClean="0">
                          <a:solidFill>
                            <a:schemeClr val="dk1"/>
                          </a:solidFill>
                          <a:latin typeface="+mn-lt"/>
                          <a:ea typeface="+mn-ea"/>
                          <a:cs typeface="+mn-cs"/>
                        </a:rPr>
                        <a:t>Projet de</a:t>
                      </a:r>
                    </a:p>
                    <a:p>
                      <a:r>
                        <a:rPr lang="fr-FR" sz="1800" b="1" i="0" u="none" strike="noStrike" kern="1200" baseline="0" dirty="0" smtClean="0">
                          <a:solidFill>
                            <a:schemeClr val="dk1"/>
                          </a:solidFill>
                          <a:latin typeface="+mn-lt"/>
                          <a:ea typeface="+mn-ea"/>
                          <a:cs typeface="+mn-cs"/>
                        </a:rPr>
                        <a:t>connaissance</a:t>
                      </a:r>
                      <a:endParaRPr lang="fr-FR" dirty="0"/>
                    </a:p>
                  </a:txBody>
                  <a:tcPr/>
                </a:tc>
                <a:tc>
                  <a:txBody>
                    <a:bodyPr/>
                    <a:lstStyle/>
                    <a:p>
                      <a:r>
                        <a:rPr lang="fr-FR" sz="1800" b="1" i="0" u="none" strike="noStrike" kern="1200" baseline="0" dirty="0" smtClean="0">
                          <a:solidFill>
                            <a:schemeClr val="dk1"/>
                          </a:solidFill>
                          <a:latin typeface="+mn-lt"/>
                          <a:ea typeface="+mn-ea"/>
                          <a:cs typeface="+mn-cs"/>
                        </a:rPr>
                        <a:t>Décrire, expliquer, confirmer</a:t>
                      </a:r>
                      <a:r>
                        <a:rPr lang="fr-FR" sz="1800" b="0" i="0" u="none" strike="noStrike" kern="1200" baseline="0" dirty="0" smtClean="0">
                          <a:solidFill>
                            <a:schemeClr val="dk1"/>
                          </a:solidFill>
                          <a:latin typeface="+mn-lt"/>
                          <a:ea typeface="+mn-ea"/>
                          <a:cs typeface="+mn-cs"/>
                        </a:rPr>
                        <a:t>.</a:t>
                      </a:r>
                    </a:p>
                    <a:p>
                      <a:r>
                        <a:rPr lang="fr-FR" sz="1800" b="0" i="0" u="none" strike="noStrike" kern="1200" baseline="0" dirty="0" smtClean="0">
                          <a:solidFill>
                            <a:schemeClr val="dk1"/>
                          </a:solidFill>
                          <a:latin typeface="+mn-lt"/>
                          <a:ea typeface="+mn-ea"/>
                          <a:cs typeface="+mn-cs"/>
                        </a:rPr>
                        <a:t>On recherche les causes des faits observés.</a:t>
                      </a:r>
                    </a:p>
                    <a:p>
                      <a:r>
                        <a:rPr lang="fr-FR" sz="1800" b="0" i="0" u="none" strike="noStrike" kern="1200" baseline="0" dirty="0" smtClean="0">
                          <a:solidFill>
                            <a:schemeClr val="dk1"/>
                          </a:solidFill>
                          <a:latin typeface="+mn-lt"/>
                          <a:ea typeface="+mn-ea"/>
                          <a:cs typeface="+mn-cs"/>
                        </a:rPr>
                        <a:t>La connaissance s’appuie sur la connaissance du réel (grâce à la découverte).</a:t>
                      </a:r>
                      <a:endParaRPr lang="fr-FR" dirty="0"/>
                    </a:p>
                  </a:txBody>
                  <a:tcPr/>
                </a:tc>
                <a:tc>
                  <a:txBody>
                    <a:bodyPr/>
                    <a:lstStyle/>
                    <a:p>
                      <a:r>
                        <a:rPr lang="fr-FR" sz="1800" b="1" i="0" u="none" strike="noStrike" kern="1200" baseline="0" dirty="0" smtClean="0">
                          <a:solidFill>
                            <a:schemeClr val="dk1"/>
                          </a:solidFill>
                          <a:latin typeface="+mn-lt"/>
                          <a:ea typeface="+mn-ea"/>
                          <a:cs typeface="+mn-cs"/>
                        </a:rPr>
                        <a:t>Comprendre</a:t>
                      </a:r>
                    </a:p>
                    <a:p>
                      <a:r>
                        <a:rPr lang="fr-FR" sz="1800" b="0" i="0" u="none" strike="noStrike" kern="1200" baseline="0" dirty="0" smtClean="0">
                          <a:solidFill>
                            <a:schemeClr val="dk1"/>
                          </a:solidFill>
                          <a:latin typeface="+mn-lt"/>
                          <a:ea typeface="+mn-ea"/>
                          <a:cs typeface="+mn-cs"/>
                        </a:rPr>
                        <a:t>On cherche à comprendre les</a:t>
                      </a:r>
                    </a:p>
                    <a:p>
                      <a:r>
                        <a:rPr lang="fr-FR" sz="1800" b="0" i="0" u="none" strike="noStrike" kern="1200" baseline="0" dirty="0" smtClean="0">
                          <a:solidFill>
                            <a:schemeClr val="dk1"/>
                          </a:solidFill>
                          <a:latin typeface="+mn-lt"/>
                          <a:ea typeface="+mn-ea"/>
                          <a:cs typeface="+mn-cs"/>
                        </a:rPr>
                        <a:t>représentations des acteurs</a:t>
                      </a:r>
                    </a:p>
                    <a:p>
                      <a:r>
                        <a:rPr lang="fr-FR" sz="1800" b="0" i="0" u="none" strike="noStrike" kern="1200" baseline="0" dirty="0" smtClean="0">
                          <a:solidFill>
                            <a:schemeClr val="dk1"/>
                          </a:solidFill>
                          <a:latin typeface="+mn-lt"/>
                          <a:ea typeface="+mn-ea"/>
                          <a:cs typeface="+mn-cs"/>
                        </a:rPr>
                        <a:t>(interprétation de l’activité</a:t>
                      </a:r>
                    </a:p>
                    <a:p>
                      <a:r>
                        <a:rPr lang="fr-FR" sz="1800" b="0" i="0" u="none" strike="noStrike" kern="1200" baseline="0" dirty="0" smtClean="0">
                          <a:solidFill>
                            <a:schemeClr val="dk1"/>
                          </a:solidFill>
                          <a:latin typeface="+mn-lt"/>
                          <a:ea typeface="+mn-ea"/>
                          <a:cs typeface="+mn-cs"/>
                        </a:rPr>
                        <a:t>sociale)</a:t>
                      </a:r>
                      <a:endParaRPr lang="fr-FR" dirty="0"/>
                    </a:p>
                  </a:txBody>
                  <a:tcPr/>
                </a:tc>
                <a:tc>
                  <a:txBody>
                    <a:bodyPr/>
                    <a:lstStyle/>
                    <a:p>
                      <a:r>
                        <a:rPr lang="fr-FR" sz="1800" b="1" i="0" u="none" strike="noStrike" kern="1200" baseline="0" dirty="0" smtClean="0">
                          <a:solidFill>
                            <a:schemeClr val="dk1"/>
                          </a:solidFill>
                          <a:latin typeface="+mn-lt"/>
                          <a:ea typeface="+mn-ea"/>
                          <a:cs typeface="+mn-cs"/>
                        </a:rPr>
                        <a:t>Construire par assimilation</a:t>
                      </a:r>
                    </a:p>
                    <a:p>
                      <a:r>
                        <a:rPr lang="fr-FR" sz="1800" b="0" i="0" u="none" strike="noStrike" kern="1200" baseline="0" dirty="0" smtClean="0">
                          <a:solidFill>
                            <a:schemeClr val="dk1"/>
                          </a:solidFill>
                          <a:latin typeface="+mn-lt"/>
                          <a:ea typeface="+mn-ea"/>
                          <a:cs typeface="+mn-cs"/>
                        </a:rPr>
                        <a:t>La connaissance est construite par le sujet lui-même qui construit sa propre vision du monde à partir de ses expériences.</a:t>
                      </a:r>
                      <a:endParaRPr lang="fr-FR" dirty="0"/>
                    </a:p>
                  </a:txBody>
                  <a:tcPr/>
                </a:tc>
                <a:extLst>
                  <a:ext uri="{0D108BD9-81ED-4DB2-BD59-A6C34878D82A}">
                    <a16:rowId xmlns:a16="http://schemas.microsoft.com/office/drawing/2014/main" val="2906322618"/>
                  </a:ext>
                </a:extLst>
              </a:tr>
            </a:tbl>
          </a:graphicData>
        </a:graphic>
      </p:graphicFrame>
    </p:spTree>
    <p:extLst>
      <p:ext uri="{BB962C8B-B14F-4D97-AF65-F5344CB8AC3E}">
        <p14:creationId xmlns:p14="http://schemas.microsoft.com/office/powerpoint/2010/main" val="6516168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34</a:t>
            </a:fld>
            <a:endParaRPr lang="fr-FR" dirty="0">
              <a:solidFill>
                <a:prstClr val="black">
                  <a:tint val="75000"/>
                </a:prstClr>
              </a:solidFill>
            </a:endParaRPr>
          </a:p>
        </p:txBody>
      </p:sp>
      <p:sp>
        <p:nvSpPr>
          <p:cNvPr id="3" name="ZoneTexte 2"/>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Pour aller plus loin : épistémologie</a:t>
            </a:r>
            <a:endParaRPr lang="fr-FR" sz="2400" b="1" dirty="0">
              <a:solidFill>
                <a:srgbClr val="C00000"/>
              </a:solidFill>
            </a:endParaRPr>
          </a:p>
        </p:txBody>
      </p:sp>
      <p:sp>
        <p:nvSpPr>
          <p:cNvPr id="4" name="Rectangle 3"/>
          <p:cNvSpPr/>
          <p:nvPr/>
        </p:nvSpPr>
        <p:spPr>
          <a:xfrm>
            <a:off x="693087" y="1175991"/>
            <a:ext cx="10372436" cy="4062651"/>
          </a:xfrm>
          <a:prstGeom prst="rect">
            <a:avLst/>
          </a:prstGeom>
        </p:spPr>
        <p:txBody>
          <a:bodyPr wrap="square">
            <a:spAutoFit/>
          </a:bodyPr>
          <a:lstStyle/>
          <a:p>
            <a:r>
              <a:rPr lang="fr-FR" sz="2400" b="1" dirty="0"/>
              <a:t>Les modes de raisonnement</a:t>
            </a:r>
          </a:p>
          <a:p>
            <a:endParaRPr lang="fr-FR" dirty="0"/>
          </a:p>
          <a:p>
            <a:r>
              <a:rPr lang="fr-FR" u="sng" dirty="0" smtClean="0">
                <a:effectLst>
                  <a:outerShdw blurRad="38100" dist="38100" dir="2700000" algn="tl">
                    <a:srgbClr val="000000">
                      <a:alpha val="43137"/>
                    </a:srgbClr>
                  </a:outerShdw>
                </a:effectLst>
              </a:rPr>
              <a:t>Le </a:t>
            </a:r>
            <a:r>
              <a:rPr lang="fr-FR" u="sng" dirty="0">
                <a:effectLst>
                  <a:outerShdw blurRad="38100" dist="38100" dir="2700000" algn="tl">
                    <a:srgbClr val="000000">
                      <a:alpha val="43137"/>
                    </a:srgbClr>
                  </a:outerShdw>
                </a:effectLst>
              </a:rPr>
              <a:t>raisonnement </a:t>
            </a:r>
            <a:r>
              <a:rPr lang="fr-FR" u="sng" dirty="0" smtClean="0">
                <a:effectLst>
                  <a:outerShdw blurRad="38100" dist="38100" dir="2700000" algn="tl">
                    <a:srgbClr val="000000">
                      <a:alpha val="43137"/>
                    </a:srgbClr>
                  </a:outerShdw>
                </a:effectLst>
              </a:rPr>
              <a:t>déductif</a:t>
            </a:r>
          </a:p>
          <a:p>
            <a:r>
              <a:rPr lang="fr-FR" dirty="0" smtClean="0"/>
              <a:t>	• </a:t>
            </a:r>
            <a:r>
              <a:rPr lang="fr-FR" dirty="0"/>
              <a:t>Fondé sur les prémisses et aboutissant à une conclusion</a:t>
            </a:r>
          </a:p>
          <a:p>
            <a:r>
              <a:rPr lang="fr-FR" dirty="0" smtClean="0"/>
              <a:t>	• </a:t>
            </a:r>
            <a:r>
              <a:rPr lang="fr-FR" dirty="0"/>
              <a:t>Point de départ la théorie (les prémisses) dont on déduit les conclusions</a:t>
            </a:r>
          </a:p>
          <a:p>
            <a:r>
              <a:rPr lang="fr-FR" dirty="0" smtClean="0"/>
              <a:t>	• </a:t>
            </a:r>
            <a:r>
              <a:rPr lang="fr-FR" dirty="0"/>
              <a:t>Formulation </a:t>
            </a:r>
            <a:r>
              <a:rPr lang="fr-FR" dirty="0" smtClean="0"/>
              <a:t>d’hypothèses</a:t>
            </a:r>
          </a:p>
          <a:p>
            <a:endParaRPr lang="fr-FR" dirty="0"/>
          </a:p>
          <a:p>
            <a:r>
              <a:rPr lang="fr-FR" u="sng" dirty="0">
                <a:effectLst>
                  <a:outerShdw blurRad="38100" dist="38100" dir="2700000" algn="tl">
                    <a:srgbClr val="000000">
                      <a:alpha val="43137"/>
                    </a:srgbClr>
                  </a:outerShdw>
                </a:effectLst>
              </a:rPr>
              <a:t>• Le raisonnement inductif</a:t>
            </a:r>
          </a:p>
          <a:p>
            <a:r>
              <a:rPr lang="fr-FR" dirty="0" smtClean="0"/>
              <a:t>	• </a:t>
            </a:r>
            <a:r>
              <a:rPr lang="fr-FR" dirty="0"/>
              <a:t>S’appuie sur l’observation de la réalité pour légitimer une théorie</a:t>
            </a:r>
          </a:p>
          <a:p>
            <a:r>
              <a:rPr lang="fr-FR" dirty="0" smtClean="0"/>
              <a:t>	• </a:t>
            </a:r>
            <a:r>
              <a:rPr lang="fr-FR" dirty="0"/>
              <a:t>Passage du particulier au </a:t>
            </a:r>
            <a:r>
              <a:rPr lang="fr-FR" dirty="0" smtClean="0"/>
              <a:t>général</a:t>
            </a:r>
          </a:p>
          <a:p>
            <a:endParaRPr lang="fr-FR" dirty="0"/>
          </a:p>
          <a:p>
            <a:r>
              <a:rPr lang="fr-FR" u="sng" dirty="0">
                <a:effectLst>
                  <a:outerShdw blurRad="38100" dist="38100" dir="2700000" algn="tl">
                    <a:srgbClr val="000000">
                      <a:alpha val="43137"/>
                    </a:srgbClr>
                  </a:outerShdw>
                </a:effectLst>
              </a:rPr>
              <a:t>• Le raisonnement </a:t>
            </a:r>
            <a:r>
              <a:rPr lang="fr-FR" u="sng" dirty="0" err="1">
                <a:effectLst>
                  <a:outerShdw blurRad="38100" dist="38100" dir="2700000" algn="tl">
                    <a:srgbClr val="000000">
                      <a:alpha val="43137"/>
                    </a:srgbClr>
                  </a:outerShdw>
                </a:effectLst>
              </a:rPr>
              <a:t>abductif</a:t>
            </a:r>
            <a:endParaRPr lang="fr-FR" u="sng" dirty="0">
              <a:effectLst>
                <a:outerShdw blurRad="38100" dist="38100" dir="2700000" algn="tl">
                  <a:srgbClr val="000000">
                    <a:alpha val="43137"/>
                  </a:srgbClr>
                </a:outerShdw>
              </a:effectLst>
            </a:endParaRPr>
          </a:p>
          <a:p>
            <a:r>
              <a:rPr lang="fr-FR" dirty="0" smtClean="0"/>
              <a:t>	• </a:t>
            </a:r>
            <a:r>
              <a:rPr lang="fr-FR" dirty="0"/>
              <a:t>Aller-retour entre la réalité et la théorie</a:t>
            </a:r>
          </a:p>
          <a:p>
            <a:r>
              <a:rPr lang="fr-FR" dirty="0" smtClean="0"/>
              <a:t>	• </a:t>
            </a:r>
            <a:r>
              <a:rPr lang="fr-FR" dirty="0"/>
              <a:t>Formulation d’hypothèse à partir de l’observation de phénomènes différents</a:t>
            </a:r>
            <a:endParaRPr lang="fr-FR" b="1" u="sng" dirty="0" smtClean="0"/>
          </a:p>
        </p:txBody>
      </p:sp>
    </p:spTree>
    <p:extLst>
      <p:ext uri="{BB962C8B-B14F-4D97-AF65-F5344CB8AC3E}">
        <p14:creationId xmlns:p14="http://schemas.microsoft.com/office/powerpoint/2010/main" val="9990556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35</a:t>
            </a:fld>
            <a:endParaRPr lang="fr-FR" dirty="0">
              <a:solidFill>
                <a:prstClr val="black">
                  <a:tint val="75000"/>
                </a:prstClr>
              </a:solidFill>
            </a:endParaRPr>
          </a:p>
        </p:txBody>
      </p:sp>
      <p:sp>
        <p:nvSpPr>
          <p:cNvPr id="5" name="ZoneTexte 4"/>
          <p:cNvSpPr txBox="1"/>
          <p:nvPr/>
        </p:nvSpPr>
        <p:spPr>
          <a:xfrm>
            <a:off x="1099847" y="0"/>
            <a:ext cx="9558916" cy="461665"/>
          </a:xfrm>
          <a:prstGeom prst="rect">
            <a:avLst/>
          </a:prstGeom>
          <a:noFill/>
        </p:spPr>
        <p:txBody>
          <a:bodyPr wrap="square" rtlCol="0">
            <a:spAutoFit/>
          </a:bodyPr>
          <a:lstStyle/>
          <a:p>
            <a:pPr algn="ctr"/>
            <a:r>
              <a:rPr lang="fr-FR" sz="2400" b="1" dirty="0" smtClean="0">
                <a:solidFill>
                  <a:srgbClr val="C00000"/>
                </a:solidFill>
              </a:rPr>
              <a:t>S’exercer sur un thème</a:t>
            </a:r>
            <a:endParaRPr lang="fr-FR" sz="2400" b="1" dirty="0">
              <a:solidFill>
                <a:srgbClr val="C00000"/>
              </a:solidFill>
            </a:endParaRPr>
          </a:p>
        </p:txBody>
      </p:sp>
      <p:sp>
        <p:nvSpPr>
          <p:cNvPr id="6" name="Rectangle 5"/>
          <p:cNvSpPr/>
          <p:nvPr/>
        </p:nvSpPr>
        <p:spPr>
          <a:xfrm>
            <a:off x="794687" y="732646"/>
            <a:ext cx="10372436" cy="5324150"/>
          </a:xfrm>
          <a:prstGeom prst="rect">
            <a:avLst/>
          </a:prstGeom>
        </p:spPr>
        <p:txBody>
          <a:bodyPr wrap="square">
            <a:spAutoFit/>
          </a:bodyPr>
          <a:lstStyle/>
          <a:p>
            <a:pPr algn="just">
              <a:lnSpc>
                <a:spcPct val="107000"/>
              </a:lnSpc>
              <a:spcAft>
                <a:spcPts val="800"/>
              </a:spcAft>
            </a:pPr>
            <a:r>
              <a:rPr lang="fr-FR" sz="2000" b="1" u="sng" dirty="0" smtClean="0"/>
              <a:t>Cette après midi :  </a:t>
            </a:r>
          </a:p>
          <a:p>
            <a:pPr algn="just">
              <a:lnSpc>
                <a:spcPct val="107000"/>
              </a:lnSpc>
              <a:spcAft>
                <a:spcPts val="800"/>
              </a:spcAft>
            </a:pPr>
            <a:endParaRPr lang="fr-FR" sz="2000" b="1" u="sng" dirty="0"/>
          </a:p>
          <a:p>
            <a:pPr algn="just">
              <a:lnSpc>
                <a:spcPct val="107000"/>
              </a:lnSpc>
              <a:spcAft>
                <a:spcPts val="800"/>
              </a:spcAft>
            </a:pPr>
            <a:r>
              <a:rPr lang="fr-FR" sz="2000" b="1" dirty="0" smtClean="0"/>
              <a:t>A partir du thème auquel vous avez réfléchis, présentez en 1 ou 2 pages les éléments suivants : </a:t>
            </a:r>
          </a:p>
          <a:p>
            <a:pPr algn="just">
              <a:lnSpc>
                <a:spcPct val="107000"/>
              </a:lnSpc>
            </a:pPr>
            <a:r>
              <a:rPr lang="fr-FR" dirty="0" smtClean="0"/>
              <a:t>	Le contexte/l’enjeu</a:t>
            </a:r>
          </a:p>
          <a:p>
            <a:pPr algn="just">
              <a:lnSpc>
                <a:spcPct val="107000"/>
              </a:lnSpc>
            </a:pPr>
            <a:r>
              <a:rPr lang="fr-FR" dirty="0"/>
              <a:t>	</a:t>
            </a:r>
            <a:r>
              <a:rPr lang="fr-FR" dirty="0" smtClean="0"/>
              <a:t>Le thème (présentation juridique et conceptuel)</a:t>
            </a:r>
          </a:p>
          <a:p>
            <a:pPr algn="just">
              <a:lnSpc>
                <a:spcPct val="107000"/>
              </a:lnSpc>
            </a:pPr>
            <a:r>
              <a:rPr lang="fr-FR" dirty="0"/>
              <a:t>	</a:t>
            </a:r>
            <a:r>
              <a:rPr lang="fr-FR" dirty="0" smtClean="0"/>
              <a:t>Problématique</a:t>
            </a:r>
          </a:p>
          <a:p>
            <a:r>
              <a:rPr lang="fr-FR" dirty="0"/>
              <a:t>	</a:t>
            </a:r>
            <a:r>
              <a:rPr lang="fr-FR" dirty="0" smtClean="0"/>
              <a:t>La méthodologie</a:t>
            </a:r>
          </a:p>
          <a:p>
            <a:r>
              <a:rPr lang="fr-FR" dirty="0"/>
              <a:t>	</a:t>
            </a:r>
            <a:r>
              <a:rPr lang="fr-FR" dirty="0" smtClean="0"/>
              <a:t>	</a:t>
            </a:r>
            <a:r>
              <a:rPr lang="fr-FR" i="1" dirty="0" smtClean="0"/>
              <a:t>Données collectée / questionnaire</a:t>
            </a:r>
          </a:p>
          <a:p>
            <a:r>
              <a:rPr lang="fr-FR" i="1" dirty="0"/>
              <a:t>	</a:t>
            </a:r>
            <a:r>
              <a:rPr lang="fr-FR" i="1" dirty="0" smtClean="0"/>
              <a:t>	Echantillon </a:t>
            </a:r>
          </a:p>
          <a:p>
            <a:r>
              <a:rPr lang="fr-FR" i="1" dirty="0" smtClean="0"/>
              <a:t>		Population représentative ? </a:t>
            </a:r>
          </a:p>
          <a:p>
            <a:r>
              <a:rPr lang="fr-FR" dirty="0" smtClean="0"/>
              <a:t>	Résultat attendu</a:t>
            </a:r>
            <a:r>
              <a:rPr lang="fr-FR" i="1" dirty="0"/>
              <a:t>	</a:t>
            </a:r>
            <a:endParaRPr lang="fr-FR" i="1" dirty="0" smtClean="0"/>
          </a:p>
          <a:p>
            <a:r>
              <a:rPr lang="fr-FR" dirty="0" smtClean="0"/>
              <a:t>	La contribution</a:t>
            </a:r>
          </a:p>
          <a:p>
            <a:r>
              <a:rPr lang="fr-FR" i="1" dirty="0"/>
              <a:t>	</a:t>
            </a:r>
            <a:r>
              <a:rPr lang="fr-FR" i="1" dirty="0" smtClean="0"/>
              <a:t>	Recommandations</a:t>
            </a:r>
          </a:p>
          <a:p>
            <a:r>
              <a:rPr lang="fr-FR" i="1" dirty="0"/>
              <a:t>	</a:t>
            </a:r>
            <a:r>
              <a:rPr lang="fr-FR" i="1" dirty="0" smtClean="0"/>
              <a:t>	Proposition d’outils</a:t>
            </a:r>
          </a:p>
          <a:p>
            <a:endParaRPr lang="fr-FR" i="1" dirty="0"/>
          </a:p>
          <a:p>
            <a:r>
              <a:rPr lang="fr-FR" i="1" dirty="0" smtClean="0"/>
              <a:t>Ce document est à rendre par mail à l’adresse suivante : </a:t>
            </a:r>
            <a:r>
              <a:rPr lang="fr-FR" i="1" dirty="0" smtClean="0">
                <a:hlinkClick r:id="rId2"/>
              </a:rPr>
              <a:t>guillaume.dumas@umontpellier.fr</a:t>
            </a:r>
            <a:endParaRPr lang="fr-FR" dirty="0" smtClean="0"/>
          </a:p>
          <a:p>
            <a:endParaRPr lang="fr-FR" dirty="0" smtClean="0"/>
          </a:p>
        </p:txBody>
      </p:sp>
    </p:spTree>
    <p:extLst>
      <p:ext uri="{BB962C8B-B14F-4D97-AF65-F5344CB8AC3E}">
        <p14:creationId xmlns:p14="http://schemas.microsoft.com/office/powerpoint/2010/main" val="12806053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Travail à faire</a:t>
            </a:r>
            <a:endParaRPr lang="fr-FR" dirty="0"/>
          </a:p>
        </p:txBody>
      </p:sp>
      <p:sp>
        <p:nvSpPr>
          <p:cNvPr id="3" name="Espace réservé du contenu 2"/>
          <p:cNvSpPr>
            <a:spLocks noGrp="1"/>
          </p:cNvSpPr>
          <p:nvPr>
            <p:ph idx="1"/>
          </p:nvPr>
        </p:nvSpPr>
        <p:spPr>
          <a:xfrm>
            <a:off x="266555" y="746484"/>
            <a:ext cx="11150210" cy="5616624"/>
          </a:xfrm>
        </p:spPr>
        <p:txBody>
          <a:bodyPr>
            <a:normAutofit fontScale="92500" lnSpcReduction="10000"/>
          </a:bodyPr>
          <a:lstStyle/>
          <a:p>
            <a:r>
              <a:rPr lang="fr-FR" dirty="0" smtClean="0"/>
              <a:t>Vous présenterez cette après midi votre idée de mémoire. Vous devrez présenter : </a:t>
            </a:r>
          </a:p>
          <a:p>
            <a:endParaRPr lang="fr-FR" dirty="0"/>
          </a:p>
          <a:p>
            <a:pPr marL="114300" indent="0" algn="just">
              <a:lnSpc>
                <a:spcPct val="107000"/>
              </a:lnSpc>
              <a:buNone/>
            </a:pPr>
            <a:r>
              <a:rPr lang="fr-FR" dirty="0" smtClean="0"/>
              <a:t>            Le </a:t>
            </a:r>
            <a:r>
              <a:rPr lang="fr-FR" dirty="0"/>
              <a:t>contexte/l’enjeu</a:t>
            </a:r>
          </a:p>
          <a:p>
            <a:pPr marL="114300" indent="0" algn="just">
              <a:lnSpc>
                <a:spcPct val="107000"/>
              </a:lnSpc>
              <a:buNone/>
            </a:pPr>
            <a:r>
              <a:rPr lang="fr-FR" dirty="0"/>
              <a:t>	</a:t>
            </a:r>
            <a:r>
              <a:rPr lang="fr-FR" dirty="0" smtClean="0"/>
              <a:t>Problématique</a:t>
            </a:r>
          </a:p>
          <a:p>
            <a:pPr marL="114300" indent="0" algn="just">
              <a:lnSpc>
                <a:spcPct val="107000"/>
              </a:lnSpc>
              <a:buNone/>
            </a:pPr>
            <a:r>
              <a:rPr lang="fr-FR" dirty="0" smtClean="0"/>
              <a:t>	Eléments théoriques, juridiques </a:t>
            </a:r>
            <a:r>
              <a:rPr lang="fr-FR" dirty="0"/>
              <a:t>et </a:t>
            </a:r>
            <a:r>
              <a:rPr lang="fr-FR" dirty="0" smtClean="0"/>
              <a:t>conceptuels</a:t>
            </a:r>
          </a:p>
          <a:p>
            <a:pPr marL="114300" indent="0" algn="just">
              <a:lnSpc>
                <a:spcPct val="107000"/>
              </a:lnSpc>
              <a:buNone/>
            </a:pPr>
            <a:r>
              <a:rPr lang="fr-FR" dirty="0"/>
              <a:t>	</a:t>
            </a:r>
            <a:r>
              <a:rPr lang="fr-FR" dirty="0" smtClean="0"/>
              <a:t>Proposition de recherche</a:t>
            </a:r>
            <a:endParaRPr lang="fr-FR" dirty="0"/>
          </a:p>
          <a:p>
            <a:pPr marL="114300" indent="0" algn="just">
              <a:lnSpc>
                <a:spcPct val="107000"/>
              </a:lnSpc>
              <a:buNone/>
            </a:pPr>
            <a:endParaRPr lang="fr-FR" dirty="0"/>
          </a:p>
          <a:p>
            <a:pPr marL="114300" indent="0">
              <a:buNone/>
            </a:pPr>
            <a:r>
              <a:rPr lang="fr-FR" dirty="0"/>
              <a:t>	La méthodologie</a:t>
            </a:r>
          </a:p>
          <a:p>
            <a:pPr marL="114300" indent="0">
              <a:buNone/>
            </a:pPr>
            <a:r>
              <a:rPr lang="fr-FR" dirty="0"/>
              <a:t>		</a:t>
            </a:r>
            <a:r>
              <a:rPr lang="fr-FR" i="1" dirty="0"/>
              <a:t>Données collectée / questionnaire</a:t>
            </a:r>
          </a:p>
          <a:p>
            <a:pPr marL="114300" indent="0">
              <a:buNone/>
            </a:pPr>
            <a:r>
              <a:rPr lang="fr-FR" i="1" dirty="0"/>
              <a:t>		Echantillon </a:t>
            </a:r>
          </a:p>
          <a:p>
            <a:pPr marL="114300" indent="0">
              <a:buNone/>
            </a:pPr>
            <a:r>
              <a:rPr lang="fr-FR" i="1" dirty="0"/>
              <a:t>		Population représentative ? </a:t>
            </a:r>
          </a:p>
          <a:p>
            <a:pPr marL="114300" indent="0">
              <a:buNone/>
            </a:pPr>
            <a:r>
              <a:rPr lang="fr-FR" dirty="0"/>
              <a:t>	Résultat attendu</a:t>
            </a:r>
            <a:r>
              <a:rPr lang="fr-FR" i="1" dirty="0"/>
              <a:t>	</a:t>
            </a:r>
          </a:p>
          <a:p>
            <a:pPr marL="114300" indent="0">
              <a:buNone/>
            </a:pPr>
            <a:r>
              <a:rPr lang="fr-FR" dirty="0"/>
              <a:t>	La contribution</a:t>
            </a:r>
          </a:p>
          <a:p>
            <a:pPr marL="114300" indent="0">
              <a:buNone/>
            </a:pPr>
            <a:r>
              <a:rPr lang="fr-FR" i="1" dirty="0"/>
              <a:t>		Recommandations</a:t>
            </a:r>
          </a:p>
          <a:p>
            <a:pPr marL="114300" indent="0">
              <a:buNone/>
            </a:pPr>
            <a:r>
              <a:rPr lang="fr-FR" i="1" dirty="0"/>
              <a:t>		Proposition d’outils</a:t>
            </a:r>
          </a:p>
          <a:p>
            <a:pPr marL="114300" indent="0">
              <a:buNone/>
            </a:pPr>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36</a:t>
            </a:fld>
            <a:endParaRPr lang="en-US" dirty="0"/>
          </a:p>
        </p:txBody>
      </p:sp>
      <p:sp>
        <p:nvSpPr>
          <p:cNvPr id="5" name="Rectangle 4"/>
          <p:cNvSpPr/>
          <p:nvPr/>
        </p:nvSpPr>
        <p:spPr>
          <a:xfrm rot="850767">
            <a:off x="6587923" y="3606875"/>
            <a:ext cx="5146652" cy="174929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Idée en tête </a:t>
            </a:r>
          </a:p>
          <a:p>
            <a:pPr algn="ctr"/>
            <a:r>
              <a:rPr lang="fr-FR" dirty="0" smtClean="0"/>
              <a:t>Ou </a:t>
            </a:r>
          </a:p>
          <a:p>
            <a:pPr algn="ctr"/>
            <a:r>
              <a:rPr lang="fr-FR" dirty="0" smtClean="0"/>
              <a:t>Liste des thèmes de mémoires issus de la RFC</a:t>
            </a:r>
          </a:p>
          <a:p>
            <a:pPr algn="ctr"/>
            <a:endParaRPr lang="fr-FR" dirty="0" smtClean="0"/>
          </a:p>
        </p:txBody>
      </p:sp>
    </p:spTree>
    <p:extLst>
      <p:ext uri="{BB962C8B-B14F-4D97-AF65-F5344CB8AC3E}">
        <p14:creationId xmlns:p14="http://schemas.microsoft.com/office/powerpoint/2010/main" val="2721187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37</a:t>
            </a:fld>
            <a:endParaRPr lang="fr-FR" dirty="0">
              <a:solidFill>
                <a:prstClr val="black">
                  <a:tint val="75000"/>
                </a:prstClr>
              </a:solidFill>
            </a:endParaRPr>
          </a:p>
        </p:txBody>
      </p:sp>
      <p:graphicFrame>
        <p:nvGraphicFramePr>
          <p:cNvPr id="3" name="Tableau 2"/>
          <p:cNvGraphicFramePr>
            <a:graphicFrameLocks noGrp="1"/>
          </p:cNvGraphicFramePr>
          <p:nvPr/>
        </p:nvGraphicFramePr>
        <p:xfrm>
          <a:off x="2800578" y="663384"/>
          <a:ext cx="5703431" cy="5927682"/>
        </p:xfrm>
        <a:graphic>
          <a:graphicData uri="http://schemas.openxmlformats.org/drawingml/2006/table">
            <a:tbl>
              <a:tblPr firstRow="1" firstCol="1" bandRow="1">
                <a:tableStyleId>{5C22544A-7EE6-4342-B048-85BDC9FD1C3A}</a:tableStyleId>
              </a:tblPr>
              <a:tblGrid>
                <a:gridCol w="889312">
                  <a:extLst>
                    <a:ext uri="{9D8B030D-6E8A-4147-A177-3AD203B41FA5}">
                      <a16:colId xmlns:a16="http://schemas.microsoft.com/office/drawing/2014/main" val="1185075725"/>
                    </a:ext>
                  </a:extLst>
                </a:gridCol>
                <a:gridCol w="4814119">
                  <a:extLst>
                    <a:ext uri="{9D8B030D-6E8A-4147-A177-3AD203B41FA5}">
                      <a16:colId xmlns:a16="http://schemas.microsoft.com/office/drawing/2014/main" val="2683112690"/>
                    </a:ext>
                  </a:extLst>
                </a:gridCol>
              </a:tblGrid>
              <a:tr h="211703">
                <a:tc gridSpan="2">
                  <a:txBody>
                    <a:bodyPr/>
                    <a:lstStyle/>
                    <a:p>
                      <a:pPr algn="ctr">
                        <a:lnSpc>
                          <a:spcPct val="107000"/>
                        </a:lnSpc>
                        <a:spcAft>
                          <a:spcPts val="0"/>
                        </a:spcAft>
                      </a:pPr>
                      <a:r>
                        <a:rPr lang="fr-FR" sz="1100" dirty="0" smtClean="0">
                          <a:effectLst/>
                        </a:rPr>
                        <a:t>Liste des thèmes de mémoires proposé dans la RFC</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nchor="ctr"/>
                </a:tc>
                <a:tc hMerge="1">
                  <a:txBody>
                    <a:bodyPr/>
                    <a:lstStyle/>
                    <a:p>
                      <a:pPr>
                        <a:lnSpc>
                          <a:spcPct val="107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294906003"/>
                  </a:ext>
                </a:extLst>
              </a:tr>
              <a:tr h="211703">
                <a:tc>
                  <a:txBody>
                    <a:bodyPr/>
                    <a:lstStyle/>
                    <a:p>
                      <a:pPr>
                        <a:lnSpc>
                          <a:spcPct val="107000"/>
                        </a:lnSpc>
                        <a:spcAft>
                          <a:spcPts val="0"/>
                        </a:spcAft>
                      </a:pPr>
                      <a:r>
                        <a:rPr lang="fr-FR" sz="1100" dirty="0">
                          <a:effectLst/>
                        </a:rPr>
                        <a:t>p.1</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dirty="0">
                          <a:effectLst/>
                        </a:rPr>
                        <a:t>Comptabilisation du CA dans le e commerce.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140202036"/>
                  </a:ext>
                </a:extLst>
              </a:tr>
              <a:tr h="211703">
                <a:tc>
                  <a:txBody>
                    <a:bodyPr/>
                    <a:lstStyle/>
                    <a:p>
                      <a:pPr>
                        <a:lnSpc>
                          <a:spcPct val="107000"/>
                        </a:lnSpc>
                        <a:spcAft>
                          <a:spcPts val="0"/>
                        </a:spcAft>
                      </a:pPr>
                      <a:r>
                        <a:rPr lang="fr-FR" sz="1100">
                          <a:effectLst/>
                        </a:rPr>
                        <a:t>p.1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Processus de commande et de facturation dans le e commerce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633639494"/>
                  </a:ext>
                </a:extLst>
              </a:tr>
              <a:tr h="211703">
                <a:tc>
                  <a:txBody>
                    <a:bodyPr/>
                    <a:lstStyle/>
                    <a:p>
                      <a:pPr>
                        <a:lnSpc>
                          <a:spcPct val="107000"/>
                        </a:lnSpc>
                        <a:spcAft>
                          <a:spcPts val="0"/>
                        </a:spcAft>
                      </a:pPr>
                      <a:r>
                        <a:rPr lang="fr-FR" sz="1100">
                          <a:effectLst/>
                        </a:rPr>
                        <a:t>p.1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Spécificité d’audit dans le e commerce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946418928"/>
                  </a:ext>
                </a:extLst>
              </a:tr>
              <a:tr h="423404">
                <a:tc>
                  <a:txBody>
                    <a:bodyPr/>
                    <a:lstStyle/>
                    <a:p>
                      <a:pPr>
                        <a:lnSpc>
                          <a:spcPct val="107000"/>
                        </a:lnSpc>
                        <a:spcAft>
                          <a:spcPts val="0"/>
                        </a:spcAft>
                      </a:pPr>
                      <a:r>
                        <a:rPr lang="fr-FR" sz="1100">
                          <a:effectLst/>
                        </a:rPr>
                        <a:t>p.2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Misse en place de la méthode CARE (Comptabilité adaptée au renouvellement de l’environnement)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859818670"/>
                  </a:ext>
                </a:extLst>
              </a:tr>
              <a:tr h="211703">
                <a:tc>
                  <a:txBody>
                    <a:bodyPr/>
                    <a:lstStyle/>
                    <a:p>
                      <a:pPr>
                        <a:lnSpc>
                          <a:spcPct val="107000"/>
                        </a:lnSpc>
                        <a:spcAft>
                          <a:spcPts val="0"/>
                        </a:spcAft>
                      </a:pPr>
                      <a:r>
                        <a:rPr lang="fr-FR" sz="1100">
                          <a:effectLst/>
                        </a:rPr>
                        <a:t>p.3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Plan de communication digitale de l’expert-comptable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338391149"/>
                  </a:ext>
                </a:extLst>
              </a:tr>
              <a:tr h="211703">
                <a:tc>
                  <a:txBody>
                    <a:bodyPr/>
                    <a:lstStyle/>
                    <a:p>
                      <a:pPr>
                        <a:lnSpc>
                          <a:spcPct val="107000"/>
                        </a:lnSpc>
                        <a:spcAft>
                          <a:spcPts val="0"/>
                        </a:spcAft>
                      </a:pPr>
                      <a:r>
                        <a:rPr lang="fr-FR" sz="1100">
                          <a:effectLst/>
                        </a:rPr>
                        <a:t>p.4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Choix d’indicateurs de performance pertinente dans l’entreprise X</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436352396"/>
                  </a:ext>
                </a:extLst>
              </a:tr>
              <a:tr h="211703">
                <a:tc>
                  <a:txBody>
                    <a:bodyPr/>
                    <a:lstStyle/>
                    <a:p>
                      <a:pPr>
                        <a:lnSpc>
                          <a:spcPct val="107000"/>
                        </a:lnSpc>
                        <a:spcAft>
                          <a:spcPts val="0"/>
                        </a:spcAft>
                      </a:pPr>
                      <a:r>
                        <a:rPr lang="fr-FR" sz="1100">
                          <a:effectLst/>
                        </a:rPr>
                        <a:t>p.4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Outils de pilotage dans strat up</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1072890555"/>
                  </a:ext>
                </a:extLst>
              </a:tr>
              <a:tr h="211703">
                <a:tc>
                  <a:txBody>
                    <a:bodyPr/>
                    <a:lstStyle/>
                    <a:p>
                      <a:pPr>
                        <a:lnSpc>
                          <a:spcPct val="107000"/>
                        </a:lnSpc>
                        <a:spcAft>
                          <a:spcPts val="0"/>
                        </a:spcAft>
                      </a:pPr>
                      <a:r>
                        <a:rPr lang="fr-FR" sz="1100">
                          <a:effectLst/>
                        </a:rPr>
                        <a:t>p.5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Contrôle interne des promotions chez les fournisseurs de la grande distribution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325987354"/>
                  </a:ext>
                </a:extLst>
              </a:tr>
              <a:tr h="211703">
                <a:tc>
                  <a:txBody>
                    <a:bodyPr/>
                    <a:lstStyle/>
                    <a:p>
                      <a:pPr>
                        <a:lnSpc>
                          <a:spcPct val="107000"/>
                        </a:lnSpc>
                        <a:spcAft>
                          <a:spcPts val="0"/>
                        </a:spcAft>
                      </a:pPr>
                      <a:r>
                        <a:rPr lang="fr-FR" sz="1100">
                          <a:effectLst/>
                        </a:rPr>
                        <a:t>p. 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L’audit des PME en période de crise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4067553640"/>
                  </a:ext>
                </a:extLst>
              </a:tr>
              <a:tr h="211703">
                <a:tc>
                  <a:txBody>
                    <a:bodyPr/>
                    <a:lstStyle/>
                    <a:p>
                      <a:pPr>
                        <a:lnSpc>
                          <a:spcPct val="107000"/>
                        </a:lnSpc>
                        <a:spcAft>
                          <a:spcPts val="0"/>
                        </a:spcAft>
                      </a:pPr>
                      <a:r>
                        <a:rPr lang="fr-FR" sz="1100">
                          <a:effectLst/>
                        </a:rPr>
                        <a:t>p. 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L’utilisation d’outils digitaux en audit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4114061066"/>
                  </a:ext>
                </a:extLst>
              </a:tr>
              <a:tr h="211703">
                <a:tc>
                  <a:txBody>
                    <a:bodyPr/>
                    <a:lstStyle/>
                    <a:p>
                      <a:pPr>
                        <a:lnSpc>
                          <a:spcPct val="107000"/>
                        </a:lnSpc>
                        <a:spcAft>
                          <a:spcPts val="0"/>
                        </a:spcAft>
                      </a:pPr>
                      <a:r>
                        <a:rPr lang="fr-FR" sz="1100">
                          <a:effectLst/>
                        </a:rPr>
                        <a:t>p. 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Index d’égalité homme-femme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832681279"/>
                  </a:ext>
                </a:extLst>
              </a:tr>
              <a:tr h="211703">
                <a:tc>
                  <a:txBody>
                    <a:bodyPr/>
                    <a:lstStyle/>
                    <a:p>
                      <a:pPr>
                        <a:lnSpc>
                          <a:spcPct val="107000"/>
                        </a:lnSpc>
                        <a:spcAft>
                          <a:spcPts val="0"/>
                        </a:spcAft>
                      </a:pPr>
                      <a:r>
                        <a:rPr lang="fr-FR" sz="1100">
                          <a:effectLst/>
                        </a:rPr>
                        <a:t>p. 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Full service : la norme sur les activités commerciales chez l’expert-comptable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662441830"/>
                  </a:ext>
                </a:extLst>
              </a:tr>
              <a:tr h="211703">
                <a:tc>
                  <a:txBody>
                    <a:bodyPr/>
                    <a:lstStyle/>
                    <a:p>
                      <a:pPr>
                        <a:lnSpc>
                          <a:spcPct val="107000"/>
                        </a:lnSpc>
                        <a:spcAft>
                          <a:spcPts val="0"/>
                        </a:spcAft>
                      </a:pPr>
                      <a:r>
                        <a:rPr lang="fr-FR" sz="1100">
                          <a:effectLst/>
                        </a:rPr>
                        <a:t>p. 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Reporting RSE dans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4232374678"/>
                  </a:ext>
                </a:extLst>
              </a:tr>
              <a:tr h="211703">
                <a:tc>
                  <a:txBody>
                    <a:bodyPr/>
                    <a:lstStyle/>
                    <a:p>
                      <a:pPr>
                        <a:lnSpc>
                          <a:spcPct val="107000"/>
                        </a:lnSpc>
                        <a:spcAft>
                          <a:spcPts val="0"/>
                        </a:spcAft>
                      </a:pPr>
                      <a:r>
                        <a:rPr lang="fr-FR" sz="1100">
                          <a:effectLst/>
                        </a:rPr>
                        <a:t>p. 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La valorisation du capital humain dans les strat-up</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41486069"/>
                  </a:ext>
                </a:extLst>
              </a:tr>
              <a:tr h="211703">
                <a:tc>
                  <a:txBody>
                    <a:bodyPr/>
                    <a:lstStyle/>
                    <a:p>
                      <a:pPr>
                        <a:lnSpc>
                          <a:spcPct val="107000"/>
                        </a:lnSpc>
                        <a:spcAft>
                          <a:spcPts val="0"/>
                        </a:spcAft>
                      </a:pPr>
                      <a:r>
                        <a:rPr lang="fr-FR" sz="1100">
                          <a:effectLst/>
                        </a:rPr>
                        <a:t>p. 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Facturation et piste d’audit fiable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388777518"/>
                  </a:ext>
                </a:extLst>
              </a:tr>
              <a:tr h="211703">
                <a:tc>
                  <a:txBody>
                    <a:bodyPr/>
                    <a:lstStyle/>
                    <a:p>
                      <a:pPr>
                        <a:lnSpc>
                          <a:spcPct val="107000"/>
                        </a:lnSpc>
                        <a:spcAft>
                          <a:spcPts val="0"/>
                        </a:spcAft>
                      </a:pPr>
                      <a:r>
                        <a:rPr lang="fr-FR" sz="1100">
                          <a:effectLst/>
                        </a:rPr>
                        <a:t>p. 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Fiscalité et investissement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645105390"/>
                  </a:ext>
                </a:extLst>
              </a:tr>
              <a:tr h="211703">
                <a:tc>
                  <a:txBody>
                    <a:bodyPr/>
                    <a:lstStyle/>
                    <a:p>
                      <a:pPr>
                        <a:lnSpc>
                          <a:spcPct val="107000"/>
                        </a:lnSpc>
                        <a:spcAft>
                          <a:spcPts val="0"/>
                        </a:spcAft>
                      </a:pPr>
                      <a:r>
                        <a:rPr lang="fr-FR" sz="1100">
                          <a:effectLst/>
                        </a:rPr>
                        <a:t>p. 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Optimisation fiscale (taux effectif d’imposition) dans un groupe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123272352"/>
                  </a:ext>
                </a:extLst>
              </a:tr>
              <a:tr h="211703">
                <a:tc>
                  <a:txBody>
                    <a:bodyPr/>
                    <a:lstStyle/>
                    <a:p>
                      <a:pPr>
                        <a:lnSpc>
                          <a:spcPct val="107000"/>
                        </a:lnSpc>
                        <a:spcAft>
                          <a:spcPts val="0"/>
                        </a:spcAft>
                      </a:pPr>
                      <a:r>
                        <a:rPr lang="fr-FR" sz="1100">
                          <a:effectLst/>
                        </a:rPr>
                        <a:t>p. 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Informations extra financières et les secteurs d’activités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1834711734"/>
                  </a:ext>
                </a:extLst>
              </a:tr>
              <a:tr h="211703">
                <a:tc>
                  <a:txBody>
                    <a:bodyPr/>
                    <a:lstStyle/>
                    <a:p>
                      <a:pPr>
                        <a:lnSpc>
                          <a:spcPct val="107000"/>
                        </a:lnSpc>
                        <a:spcAft>
                          <a:spcPts val="0"/>
                        </a:spcAft>
                      </a:pPr>
                      <a:r>
                        <a:rPr lang="fr-FR" sz="1100">
                          <a:effectLst/>
                        </a:rPr>
                        <a:t>p. 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Informations extra financières du monde associatif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4198014504"/>
                  </a:ext>
                </a:extLst>
              </a:tr>
              <a:tr h="211703">
                <a:tc>
                  <a:txBody>
                    <a:bodyPr/>
                    <a:lstStyle/>
                    <a:p>
                      <a:pPr>
                        <a:lnSpc>
                          <a:spcPct val="107000"/>
                        </a:lnSpc>
                        <a:spcAft>
                          <a:spcPts val="0"/>
                        </a:spcAft>
                      </a:pPr>
                      <a:r>
                        <a:rPr lang="fr-FR" sz="1100">
                          <a:effectLst/>
                        </a:rPr>
                        <a:t>p. 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Déterminants de la diffusion d’informations sociétales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1334900800"/>
                  </a:ext>
                </a:extLst>
              </a:tr>
              <a:tr h="211703">
                <a:tc>
                  <a:txBody>
                    <a:bodyPr/>
                    <a:lstStyle/>
                    <a:p>
                      <a:pPr>
                        <a:lnSpc>
                          <a:spcPct val="107000"/>
                        </a:lnSpc>
                        <a:spcAft>
                          <a:spcPts val="0"/>
                        </a:spcAft>
                      </a:pPr>
                      <a:r>
                        <a:rPr lang="fr-FR" sz="1100">
                          <a:effectLst/>
                        </a:rPr>
                        <a:t>p. 14 et 15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Examen de la conformité fiscale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88658561"/>
                  </a:ext>
                </a:extLst>
              </a:tr>
              <a:tr h="211703">
                <a:tc>
                  <a:txBody>
                    <a:bodyPr/>
                    <a:lstStyle/>
                    <a:p>
                      <a:pPr>
                        <a:lnSpc>
                          <a:spcPct val="107000"/>
                        </a:lnSpc>
                        <a:spcAft>
                          <a:spcPts val="0"/>
                        </a:spcAft>
                      </a:pPr>
                      <a:r>
                        <a:rPr lang="fr-FR" sz="1100">
                          <a:effectLst/>
                        </a:rPr>
                        <a:t>p. 15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Fusions simplifiée ou TUP</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3632050432"/>
                  </a:ext>
                </a:extLst>
              </a:tr>
              <a:tr h="211703">
                <a:tc>
                  <a:txBody>
                    <a:bodyPr/>
                    <a:lstStyle/>
                    <a:p>
                      <a:pPr>
                        <a:lnSpc>
                          <a:spcPct val="107000"/>
                        </a:lnSpc>
                        <a:spcAft>
                          <a:spcPts val="0"/>
                        </a:spcAft>
                      </a:pPr>
                      <a:r>
                        <a:rPr lang="fr-FR" sz="1100">
                          <a:effectLst/>
                        </a:rPr>
                        <a:t>p. 15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Fiscalité des associations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412227631"/>
                  </a:ext>
                </a:extLst>
              </a:tr>
              <a:tr h="211703">
                <a:tc>
                  <a:txBody>
                    <a:bodyPr/>
                    <a:lstStyle/>
                    <a:p>
                      <a:pPr>
                        <a:lnSpc>
                          <a:spcPct val="107000"/>
                        </a:lnSpc>
                        <a:spcAft>
                          <a:spcPts val="0"/>
                        </a:spcAft>
                      </a:pPr>
                      <a:r>
                        <a:rPr lang="fr-FR" sz="1100">
                          <a:effectLst/>
                        </a:rPr>
                        <a:t>p. 16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Document d’enregistrement universel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1851766696"/>
                  </a:ext>
                </a:extLst>
              </a:tr>
              <a:tr h="211703">
                <a:tc>
                  <a:txBody>
                    <a:bodyPr/>
                    <a:lstStyle/>
                    <a:p>
                      <a:pPr>
                        <a:lnSpc>
                          <a:spcPct val="107000"/>
                        </a:lnSpc>
                        <a:spcAft>
                          <a:spcPts val="0"/>
                        </a:spcAft>
                      </a:pPr>
                      <a:r>
                        <a:rPr lang="fr-FR" sz="1100">
                          <a:effectLst/>
                        </a:rPr>
                        <a:t>p. 17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a:effectLst/>
                        </a:rPr>
                        <a:t>SCI à IR / IS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1575427378"/>
                  </a:ext>
                </a:extLst>
              </a:tr>
              <a:tr h="211703">
                <a:tc>
                  <a:txBody>
                    <a:bodyPr/>
                    <a:lstStyle/>
                    <a:p>
                      <a:pPr>
                        <a:lnSpc>
                          <a:spcPct val="107000"/>
                        </a:lnSpc>
                        <a:spcAft>
                          <a:spcPts val="0"/>
                        </a:spcAft>
                      </a:pPr>
                      <a:r>
                        <a:rPr lang="fr-FR" sz="1100">
                          <a:effectLst/>
                        </a:rPr>
                        <a:t>p. 17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tc>
                  <a:txBody>
                    <a:bodyPr/>
                    <a:lstStyle/>
                    <a:p>
                      <a:pPr>
                        <a:lnSpc>
                          <a:spcPct val="107000"/>
                        </a:lnSpc>
                        <a:spcAft>
                          <a:spcPts val="0"/>
                        </a:spcAft>
                      </a:pPr>
                      <a:r>
                        <a:rPr lang="fr-FR" sz="1100" dirty="0">
                          <a:effectLst/>
                        </a:rPr>
                        <a:t>Déficit fiscale étrangères en intégration fiscale.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973" marR="67973" marT="0" marB="0"/>
                </a:tc>
                <a:extLst>
                  <a:ext uri="{0D108BD9-81ED-4DB2-BD59-A6C34878D82A}">
                    <a16:rowId xmlns:a16="http://schemas.microsoft.com/office/drawing/2014/main" val="2403098228"/>
                  </a:ext>
                </a:extLst>
              </a:tr>
            </a:tbl>
          </a:graphicData>
        </a:graphic>
      </p:graphicFrame>
    </p:spTree>
    <p:extLst>
      <p:ext uri="{BB962C8B-B14F-4D97-AF65-F5344CB8AC3E}">
        <p14:creationId xmlns:p14="http://schemas.microsoft.com/office/powerpoint/2010/main" val="10193202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417" y="76518"/>
            <a:ext cx="10160000" cy="570133"/>
          </a:xfrm>
        </p:spPr>
        <p:txBody>
          <a:bodyPr/>
          <a:lstStyle/>
          <a:p>
            <a:r>
              <a:rPr lang="fr-FR" dirty="0" smtClean="0"/>
              <a:t>Exemple de thèmes issus de la revue française de compta</a:t>
            </a:r>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38</a:t>
            </a:fld>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3116103786"/>
              </p:ext>
            </p:extLst>
          </p:nvPr>
        </p:nvGraphicFramePr>
        <p:xfrm>
          <a:off x="332509" y="757351"/>
          <a:ext cx="10823464" cy="5862320"/>
        </p:xfrm>
        <a:graphic>
          <a:graphicData uri="http://schemas.openxmlformats.org/drawingml/2006/table">
            <a:tbl>
              <a:tblPr firstRow="1" bandRow="1">
                <a:tableStyleId>{5C22544A-7EE6-4342-B048-85BDC9FD1C3A}</a:tableStyleId>
              </a:tblPr>
              <a:tblGrid>
                <a:gridCol w="1228437">
                  <a:extLst>
                    <a:ext uri="{9D8B030D-6E8A-4147-A177-3AD203B41FA5}">
                      <a16:colId xmlns:a16="http://schemas.microsoft.com/office/drawing/2014/main" val="1604102502"/>
                    </a:ext>
                  </a:extLst>
                </a:gridCol>
                <a:gridCol w="9595027">
                  <a:extLst>
                    <a:ext uri="{9D8B030D-6E8A-4147-A177-3AD203B41FA5}">
                      <a16:colId xmlns:a16="http://schemas.microsoft.com/office/drawing/2014/main" val="2445210008"/>
                    </a:ext>
                  </a:extLst>
                </a:gridCol>
              </a:tblGrid>
              <a:tr h="593128">
                <a:tc>
                  <a:txBody>
                    <a:bodyPr/>
                    <a:lstStyle/>
                    <a:p>
                      <a:r>
                        <a:rPr lang="fr-FR" dirty="0" smtClean="0"/>
                        <a:t>Numéro de RFC</a:t>
                      </a:r>
                      <a:endParaRPr lang="fr-FR" dirty="0"/>
                    </a:p>
                  </a:txBody>
                  <a:tcPr/>
                </a:tc>
                <a:tc>
                  <a:txBody>
                    <a:bodyPr/>
                    <a:lstStyle/>
                    <a:p>
                      <a:r>
                        <a:rPr lang="fr-FR" dirty="0" smtClean="0"/>
                        <a:t>Articles et sujets</a:t>
                      </a:r>
                      <a:r>
                        <a:rPr lang="fr-FR" baseline="0" dirty="0" smtClean="0"/>
                        <a:t> potentiels</a:t>
                      </a:r>
                      <a:endParaRPr lang="fr-FR" dirty="0"/>
                    </a:p>
                  </a:txBody>
                  <a:tcPr/>
                </a:tc>
                <a:extLst>
                  <a:ext uri="{0D108BD9-81ED-4DB2-BD59-A6C34878D82A}">
                    <a16:rowId xmlns:a16="http://schemas.microsoft.com/office/drawing/2014/main" val="3801383625"/>
                  </a:ext>
                </a:extLst>
              </a:tr>
              <a:tr h="370840">
                <a:tc>
                  <a:txBody>
                    <a:bodyPr/>
                    <a:lstStyle/>
                    <a:p>
                      <a:r>
                        <a:rPr lang="fr-FR" dirty="0" smtClean="0"/>
                        <a:t>Nov. 2021</a:t>
                      </a:r>
                      <a:endParaRPr lang="fr-FR" dirty="0"/>
                    </a:p>
                  </a:txBody>
                  <a:tcPr/>
                </a:tc>
                <a:tc>
                  <a:txBody>
                    <a:bodyPr/>
                    <a:lstStyle/>
                    <a:p>
                      <a:r>
                        <a:rPr lang="fr-FR" dirty="0" smtClean="0"/>
                        <a:t>Utilisation d’outils</a:t>
                      </a:r>
                      <a:r>
                        <a:rPr lang="fr-FR" baseline="0" dirty="0" smtClean="0"/>
                        <a:t> numériques spécifiques à l’audit</a:t>
                      </a:r>
                      <a:endParaRPr lang="fr-FR" dirty="0"/>
                    </a:p>
                  </a:txBody>
                  <a:tcPr/>
                </a:tc>
                <a:extLst>
                  <a:ext uri="{0D108BD9-81ED-4DB2-BD59-A6C34878D82A}">
                    <a16:rowId xmlns:a16="http://schemas.microsoft.com/office/drawing/2014/main" val="2122780856"/>
                  </a:ext>
                </a:extLst>
              </a:tr>
              <a:tr h="370840">
                <a:tc>
                  <a:txBody>
                    <a:bodyPr/>
                    <a:lstStyle/>
                    <a:p>
                      <a:r>
                        <a:rPr lang="fr-FR" dirty="0" smtClean="0"/>
                        <a:t>Oct. 2021</a:t>
                      </a:r>
                      <a:endParaRPr lang="fr-FR" dirty="0"/>
                    </a:p>
                  </a:txBody>
                  <a:tcPr/>
                </a:tc>
                <a:tc>
                  <a:txBody>
                    <a:bodyPr/>
                    <a:lstStyle/>
                    <a:p>
                      <a:r>
                        <a:rPr lang="fr-FR" dirty="0" smtClean="0"/>
                        <a:t>Calcul de l’égalité des salaires</a:t>
                      </a:r>
                      <a:r>
                        <a:rPr lang="fr-FR" baseline="0" dirty="0" smtClean="0"/>
                        <a:t> </a:t>
                      </a:r>
                    </a:p>
                    <a:p>
                      <a:r>
                        <a:rPr lang="fr-FR" baseline="0" dirty="0" smtClean="0"/>
                        <a:t>Analyse couts/bénéfice du télétravail en cabinet</a:t>
                      </a:r>
                    </a:p>
                    <a:p>
                      <a:r>
                        <a:rPr lang="fr-FR" baseline="0" dirty="0" smtClean="0"/>
                        <a:t>Particularités de la mission comptable des associations (par ex. comptabilisation du mécénat de compétences)</a:t>
                      </a:r>
                      <a:endParaRPr lang="fr-FR" dirty="0"/>
                    </a:p>
                  </a:txBody>
                  <a:tcPr/>
                </a:tc>
                <a:extLst>
                  <a:ext uri="{0D108BD9-81ED-4DB2-BD59-A6C34878D82A}">
                    <a16:rowId xmlns:a16="http://schemas.microsoft.com/office/drawing/2014/main" val="3738218477"/>
                  </a:ext>
                </a:extLst>
              </a:tr>
              <a:tr h="370840">
                <a:tc>
                  <a:txBody>
                    <a:bodyPr/>
                    <a:lstStyle/>
                    <a:p>
                      <a:r>
                        <a:rPr lang="fr-FR" dirty="0" smtClean="0"/>
                        <a:t>Sept. 2021</a:t>
                      </a:r>
                      <a:endParaRPr lang="fr-FR" dirty="0"/>
                    </a:p>
                  </a:txBody>
                  <a:tcPr/>
                </a:tc>
                <a:tc>
                  <a:txBody>
                    <a:bodyPr/>
                    <a:lstStyle/>
                    <a:p>
                      <a:r>
                        <a:rPr lang="fr-FR" dirty="0" err="1" smtClean="0"/>
                        <a:t>Csq</a:t>
                      </a:r>
                      <a:r>
                        <a:rPr lang="fr-FR" dirty="0" smtClean="0"/>
                        <a:t> des dispositifs d’aide COVID (entreprises en difficulté, télétravail)</a:t>
                      </a:r>
                    </a:p>
                    <a:p>
                      <a:r>
                        <a:rPr lang="fr-FR" dirty="0" smtClean="0"/>
                        <a:t>Gestion de patrimoine</a:t>
                      </a:r>
                      <a:r>
                        <a:rPr lang="fr-FR" baseline="0" dirty="0" smtClean="0"/>
                        <a:t> : une nouvelle mission de l’expert comptable ?</a:t>
                      </a:r>
                    </a:p>
                    <a:p>
                      <a:r>
                        <a:rPr lang="fr-FR" baseline="0" dirty="0" smtClean="0"/>
                        <a:t>Evaluation des </a:t>
                      </a:r>
                      <a:r>
                        <a:rPr lang="fr-FR" baseline="0" dirty="0" err="1" smtClean="0"/>
                        <a:t>strat</a:t>
                      </a:r>
                      <a:r>
                        <a:rPr lang="fr-FR" baseline="0" dirty="0" smtClean="0"/>
                        <a:t> up</a:t>
                      </a:r>
                      <a:endParaRPr lang="fr-FR" dirty="0"/>
                    </a:p>
                  </a:txBody>
                  <a:tcPr/>
                </a:tc>
                <a:extLst>
                  <a:ext uri="{0D108BD9-81ED-4DB2-BD59-A6C34878D82A}">
                    <a16:rowId xmlns:a16="http://schemas.microsoft.com/office/drawing/2014/main" val="1360929511"/>
                  </a:ext>
                </a:extLst>
              </a:tr>
              <a:tr h="370840">
                <a:tc>
                  <a:txBody>
                    <a:bodyPr/>
                    <a:lstStyle/>
                    <a:p>
                      <a:r>
                        <a:rPr lang="fr-FR" dirty="0" smtClean="0"/>
                        <a:t>Juillet/ aout 2021</a:t>
                      </a:r>
                      <a:endParaRPr lang="fr-FR" dirty="0"/>
                    </a:p>
                  </a:txBody>
                  <a:tcPr/>
                </a:tc>
                <a:tc>
                  <a:txBody>
                    <a:bodyPr/>
                    <a:lstStyle/>
                    <a:p>
                      <a:r>
                        <a:rPr lang="fr-FR" dirty="0" smtClean="0">
                          <a:solidFill>
                            <a:srgbClr val="FF0000"/>
                          </a:solidFill>
                        </a:rPr>
                        <a:t>Evaluation des crypto monnaie (comptabilisation</a:t>
                      </a:r>
                      <a:r>
                        <a:rPr lang="fr-FR" baseline="0" dirty="0" smtClean="0">
                          <a:solidFill>
                            <a:srgbClr val="FF0000"/>
                          </a:solidFill>
                        </a:rPr>
                        <a:t> et fiscalité)</a:t>
                      </a:r>
                      <a:endParaRPr lang="fr-FR" dirty="0" smtClean="0">
                        <a:solidFill>
                          <a:srgbClr val="FF0000"/>
                        </a:solidFill>
                      </a:endParaRPr>
                    </a:p>
                    <a:p>
                      <a:r>
                        <a:rPr lang="fr-FR" dirty="0" smtClean="0"/>
                        <a:t>Spécificités</a:t>
                      </a:r>
                      <a:r>
                        <a:rPr lang="fr-FR" baseline="0" dirty="0" smtClean="0"/>
                        <a:t> du secteur comptable dans le secteur pharmaceutique</a:t>
                      </a:r>
                    </a:p>
                    <a:p>
                      <a:r>
                        <a:rPr lang="fr-FR" baseline="0" dirty="0" smtClean="0"/>
                        <a:t>Certification des comptes locaux</a:t>
                      </a:r>
                    </a:p>
                    <a:p>
                      <a:r>
                        <a:rPr lang="fr-FR" baseline="0" dirty="0" smtClean="0"/>
                        <a:t>Pratiques managériales (bienveillantes) dans les cabinets </a:t>
                      </a:r>
                    </a:p>
                    <a:p>
                      <a:r>
                        <a:rPr lang="fr-FR" baseline="0" dirty="0" smtClean="0"/>
                        <a:t>Télétravail et intégration des nouveaux collaborateurs en cabinet comptable.</a:t>
                      </a:r>
                    </a:p>
                    <a:p>
                      <a:r>
                        <a:rPr lang="fr-FR" baseline="0" dirty="0" smtClean="0"/>
                        <a:t>Traitement comptable des changements de méthodes et corrections d’erreurs</a:t>
                      </a:r>
                      <a:endParaRPr lang="fr-FR" dirty="0"/>
                    </a:p>
                  </a:txBody>
                  <a:tcPr/>
                </a:tc>
                <a:extLst>
                  <a:ext uri="{0D108BD9-81ED-4DB2-BD59-A6C34878D82A}">
                    <a16:rowId xmlns:a16="http://schemas.microsoft.com/office/drawing/2014/main" val="639353321"/>
                  </a:ext>
                </a:extLst>
              </a:tr>
              <a:tr h="370840">
                <a:tc>
                  <a:txBody>
                    <a:bodyPr/>
                    <a:lstStyle/>
                    <a:p>
                      <a:r>
                        <a:rPr lang="fr-FR" dirty="0" smtClean="0"/>
                        <a:t>Juin 2021</a:t>
                      </a:r>
                      <a:endParaRPr lang="fr-FR" dirty="0"/>
                    </a:p>
                  </a:txBody>
                  <a:tcPr/>
                </a:tc>
                <a:tc>
                  <a:txBody>
                    <a:bodyPr/>
                    <a:lstStyle/>
                    <a:p>
                      <a:r>
                        <a:rPr lang="fr-FR" dirty="0" smtClean="0"/>
                        <a:t>Méthode d’évaluation</a:t>
                      </a:r>
                      <a:endParaRPr lang="fr-FR" dirty="0"/>
                    </a:p>
                  </a:txBody>
                  <a:tcPr/>
                </a:tc>
                <a:extLst>
                  <a:ext uri="{0D108BD9-81ED-4DB2-BD59-A6C34878D82A}">
                    <a16:rowId xmlns:a16="http://schemas.microsoft.com/office/drawing/2014/main" val="2383224498"/>
                  </a:ext>
                </a:extLst>
              </a:tr>
              <a:tr h="370840">
                <a:tc>
                  <a:txBody>
                    <a:bodyPr/>
                    <a:lstStyle/>
                    <a:p>
                      <a:r>
                        <a:rPr lang="fr-FR" dirty="0" smtClean="0"/>
                        <a:t>Mars 2021</a:t>
                      </a:r>
                      <a:endParaRPr lang="fr-FR" dirty="0"/>
                    </a:p>
                  </a:txBody>
                  <a:tcPr/>
                </a:tc>
                <a:tc>
                  <a:txBody>
                    <a:bodyPr/>
                    <a:lstStyle/>
                    <a:p>
                      <a:r>
                        <a:rPr lang="fr-FR" dirty="0" smtClean="0"/>
                        <a:t>Mesures</a:t>
                      </a:r>
                      <a:r>
                        <a:rPr lang="fr-FR" baseline="0" dirty="0" smtClean="0"/>
                        <a:t> de soutient aux entreprises (PGE, activité partielle longue durée, télétravail, interruption d’amortissement, carry back)</a:t>
                      </a:r>
                      <a:endParaRPr lang="fr-FR" dirty="0"/>
                    </a:p>
                  </a:txBody>
                  <a:tcPr/>
                </a:tc>
                <a:extLst>
                  <a:ext uri="{0D108BD9-81ED-4DB2-BD59-A6C34878D82A}">
                    <a16:rowId xmlns:a16="http://schemas.microsoft.com/office/drawing/2014/main" val="2175938821"/>
                  </a:ext>
                </a:extLst>
              </a:tr>
            </a:tbl>
          </a:graphicData>
        </a:graphic>
      </p:graphicFrame>
    </p:spTree>
    <p:extLst>
      <p:ext uri="{BB962C8B-B14F-4D97-AF65-F5344CB8AC3E}">
        <p14:creationId xmlns:p14="http://schemas.microsoft.com/office/powerpoint/2010/main" val="36334546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161574" y="0"/>
            <a:ext cx="10160000" cy="570133"/>
          </a:xfrm>
          <a:prstGeom prst="rect">
            <a:avLst/>
          </a:prstGeom>
        </p:spPr>
        <p:txBody>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r>
              <a:rPr lang="fr-FR" sz="3200" dirty="0" smtClean="0"/>
              <a:t>Exemple de thèmes issus de la revue française de compta</a:t>
            </a:r>
            <a:endParaRPr lang="fr-FR" sz="3200" dirty="0"/>
          </a:p>
        </p:txBody>
      </p:sp>
      <p:sp>
        <p:nvSpPr>
          <p:cNvPr id="4" name="Espace réservé du numéro de diapositive 3"/>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E2D2B3B-882E-40F3-A32F-6DD516915044}" type="slidenum">
              <a:rPr lang="en-US" smtClean="0"/>
              <a:pPr/>
              <a:t>39</a:t>
            </a:fld>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1882810845"/>
              </p:ext>
            </p:extLst>
          </p:nvPr>
        </p:nvGraphicFramePr>
        <p:xfrm>
          <a:off x="322066" y="1872324"/>
          <a:ext cx="11097399" cy="2818168"/>
        </p:xfrm>
        <a:graphic>
          <a:graphicData uri="http://schemas.openxmlformats.org/drawingml/2006/table">
            <a:tbl>
              <a:tblPr firstRow="1" bandRow="1">
                <a:tableStyleId>{5C22544A-7EE6-4342-B048-85BDC9FD1C3A}</a:tableStyleId>
              </a:tblPr>
              <a:tblGrid>
                <a:gridCol w="11097399">
                  <a:extLst>
                    <a:ext uri="{9D8B030D-6E8A-4147-A177-3AD203B41FA5}">
                      <a16:colId xmlns:a16="http://schemas.microsoft.com/office/drawing/2014/main" val="2445210008"/>
                    </a:ext>
                  </a:extLst>
                </a:gridCol>
              </a:tblGrid>
              <a:tr h="593128">
                <a:tc>
                  <a:txBody>
                    <a:bodyPr/>
                    <a:lstStyle/>
                    <a:p>
                      <a:r>
                        <a:rPr lang="fr-FR" dirty="0" smtClean="0"/>
                        <a:t>Etapes pour accéder</a:t>
                      </a:r>
                      <a:r>
                        <a:rPr lang="fr-FR" baseline="0" dirty="0" smtClean="0"/>
                        <a:t> à la RFC en ligne</a:t>
                      </a:r>
                      <a:endParaRPr lang="fr-FR" dirty="0"/>
                    </a:p>
                  </a:txBody>
                  <a:tcPr/>
                </a:tc>
                <a:extLst>
                  <a:ext uri="{0D108BD9-81ED-4DB2-BD59-A6C34878D82A}">
                    <a16:rowId xmlns:a16="http://schemas.microsoft.com/office/drawing/2014/main" val="3801383625"/>
                  </a:ext>
                </a:extLst>
              </a:tr>
              <a:tr h="370840">
                <a:tc>
                  <a:txBody>
                    <a:bodyPr/>
                    <a:lstStyle/>
                    <a:p>
                      <a:r>
                        <a:rPr lang="fr-FR" dirty="0" smtClean="0"/>
                        <a:t>Se </a:t>
                      </a:r>
                      <a:r>
                        <a:rPr lang="fr-FR" dirty="0" err="1" smtClean="0"/>
                        <a:t>logger</a:t>
                      </a:r>
                      <a:r>
                        <a:rPr lang="fr-FR" baseline="0" dirty="0" smtClean="0"/>
                        <a:t> sur son espace numérique avec adresse etu-umontpellier.fr</a:t>
                      </a:r>
                      <a:endParaRPr lang="fr-FR" dirty="0"/>
                    </a:p>
                  </a:txBody>
                  <a:tcPr/>
                </a:tc>
                <a:extLst>
                  <a:ext uri="{0D108BD9-81ED-4DB2-BD59-A6C34878D82A}">
                    <a16:rowId xmlns:a16="http://schemas.microsoft.com/office/drawing/2014/main" val="2122780856"/>
                  </a:ext>
                </a:extLst>
              </a:tr>
              <a:tr h="370840">
                <a:tc>
                  <a:txBody>
                    <a:bodyPr/>
                    <a:lstStyle/>
                    <a:p>
                      <a:r>
                        <a:rPr lang="fr-FR" dirty="0" smtClean="0"/>
                        <a:t>Aller sur le carré « Bibliothèques »</a:t>
                      </a:r>
                      <a:endParaRPr lang="fr-FR" dirty="0"/>
                    </a:p>
                  </a:txBody>
                  <a:tcPr/>
                </a:tc>
                <a:extLst>
                  <a:ext uri="{0D108BD9-81ED-4DB2-BD59-A6C34878D82A}">
                    <a16:rowId xmlns:a16="http://schemas.microsoft.com/office/drawing/2014/main" val="3738218477"/>
                  </a:ext>
                </a:extLst>
              </a:tr>
              <a:tr h="370840">
                <a:tc>
                  <a:txBody>
                    <a:bodyPr/>
                    <a:lstStyle/>
                    <a:p>
                      <a:r>
                        <a:rPr lang="fr-FR" dirty="0" smtClean="0"/>
                        <a:t>Effectuer une recherche « revue française</a:t>
                      </a:r>
                      <a:r>
                        <a:rPr lang="fr-FR" baseline="0" dirty="0" smtClean="0"/>
                        <a:t> de comptabilité »</a:t>
                      </a:r>
                      <a:endParaRPr lang="fr-FR" dirty="0"/>
                    </a:p>
                  </a:txBody>
                  <a:tcPr/>
                </a:tc>
                <a:extLst>
                  <a:ext uri="{0D108BD9-81ED-4DB2-BD59-A6C34878D82A}">
                    <a16:rowId xmlns:a16="http://schemas.microsoft.com/office/drawing/2014/main" val="1360929511"/>
                  </a:ext>
                </a:extLst>
              </a:tr>
              <a:tr h="370840">
                <a:tc>
                  <a:txBody>
                    <a:bodyPr/>
                    <a:lstStyle/>
                    <a:p>
                      <a:r>
                        <a:rPr lang="fr-FR" dirty="0" smtClean="0"/>
                        <a:t>Cliquer sur « accès en ligne »</a:t>
                      </a:r>
                      <a:endParaRPr lang="fr-FR" dirty="0"/>
                    </a:p>
                  </a:txBody>
                  <a:tcPr/>
                </a:tc>
                <a:extLst>
                  <a:ext uri="{0D108BD9-81ED-4DB2-BD59-A6C34878D82A}">
                    <a16:rowId xmlns:a16="http://schemas.microsoft.com/office/drawing/2014/main" val="63935332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Cliquer sur « ABI/</a:t>
                      </a:r>
                      <a:r>
                        <a:rPr lang="fr-FR" dirty="0" err="1" smtClean="0"/>
                        <a:t>inform</a:t>
                      </a:r>
                      <a:r>
                        <a:rPr lang="fr-FR" dirty="0" smtClean="0"/>
                        <a:t> Collection »</a:t>
                      </a:r>
                      <a:endParaRPr lang="fr-FR" dirty="0"/>
                    </a:p>
                  </a:txBody>
                  <a:tcPr/>
                </a:tc>
                <a:extLst>
                  <a:ext uri="{0D108BD9-81ED-4DB2-BD59-A6C34878D82A}">
                    <a16:rowId xmlns:a16="http://schemas.microsoft.com/office/drawing/2014/main" val="2383224498"/>
                  </a:ext>
                </a:extLst>
              </a:tr>
              <a:tr h="370840">
                <a:tc>
                  <a:txBody>
                    <a:bodyPr/>
                    <a:lstStyle/>
                    <a:p>
                      <a:r>
                        <a:rPr lang="fr-FR" dirty="0" smtClean="0"/>
                        <a:t>Rechercher</a:t>
                      </a:r>
                      <a:r>
                        <a:rPr lang="fr-FR" baseline="0" dirty="0" smtClean="0"/>
                        <a:t> le numéro qui vous intéresse</a:t>
                      </a:r>
                      <a:endParaRPr lang="fr-FR" dirty="0"/>
                    </a:p>
                  </a:txBody>
                  <a:tcPr/>
                </a:tc>
                <a:extLst>
                  <a:ext uri="{0D108BD9-81ED-4DB2-BD59-A6C34878D82A}">
                    <a16:rowId xmlns:a16="http://schemas.microsoft.com/office/drawing/2014/main" val="2175938821"/>
                  </a:ext>
                </a:extLst>
              </a:tr>
            </a:tbl>
          </a:graphicData>
        </a:graphic>
      </p:graphicFrame>
    </p:spTree>
    <p:extLst>
      <p:ext uri="{BB962C8B-B14F-4D97-AF65-F5344CB8AC3E}">
        <p14:creationId xmlns:p14="http://schemas.microsoft.com/office/powerpoint/2010/main" val="1043556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4</a:t>
            </a:fld>
            <a:endParaRPr lang="fr-FR" dirty="0">
              <a:solidFill>
                <a:prstClr val="black">
                  <a:tint val="75000"/>
                </a:prstClr>
              </a:solidFill>
            </a:endParaRPr>
          </a:p>
        </p:txBody>
      </p:sp>
      <p:pic>
        <p:nvPicPr>
          <p:cNvPr id="3" name="Image 2"/>
          <p:cNvPicPr>
            <a:picLocks noChangeAspect="1"/>
          </p:cNvPicPr>
          <p:nvPr/>
        </p:nvPicPr>
        <p:blipFill>
          <a:blip r:embed="rId2"/>
          <a:stretch>
            <a:fillRect/>
          </a:stretch>
        </p:blipFill>
        <p:spPr>
          <a:xfrm>
            <a:off x="3011055" y="163692"/>
            <a:ext cx="5597235" cy="5924481"/>
          </a:xfrm>
          <a:prstGeom prst="rect">
            <a:avLst/>
          </a:prstGeom>
        </p:spPr>
      </p:pic>
    </p:spTree>
    <p:extLst>
      <p:ext uri="{BB962C8B-B14F-4D97-AF65-F5344CB8AC3E}">
        <p14:creationId xmlns:p14="http://schemas.microsoft.com/office/powerpoint/2010/main" val="23836952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Sur la forme </a:t>
            </a:r>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5</a:t>
            </a:fld>
            <a:endParaRPr lang="en-US" dirty="0"/>
          </a:p>
        </p:txBody>
      </p:sp>
      <p:pic>
        <p:nvPicPr>
          <p:cNvPr id="5" name="Image 4"/>
          <p:cNvPicPr>
            <a:picLocks noChangeAspect="1"/>
          </p:cNvPicPr>
          <p:nvPr/>
        </p:nvPicPr>
        <p:blipFill>
          <a:blip r:embed="rId2"/>
          <a:stretch>
            <a:fillRect/>
          </a:stretch>
        </p:blipFill>
        <p:spPr>
          <a:xfrm>
            <a:off x="400696" y="1773382"/>
            <a:ext cx="10417110" cy="1650055"/>
          </a:xfrm>
          <a:prstGeom prst="rect">
            <a:avLst/>
          </a:prstGeom>
        </p:spPr>
      </p:pic>
      <p:sp>
        <p:nvSpPr>
          <p:cNvPr id="6" name="ZoneTexte 5"/>
          <p:cNvSpPr txBox="1"/>
          <p:nvPr/>
        </p:nvSpPr>
        <p:spPr>
          <a:xfrm>
            <a:off x="803564" y="3777673"/>
            <a:ext cx="9513454" cy="2246769"/>
          </a:xfrm>
          <a:prstGeom prst="rect">
            <a:avLst/>
          </a:prstGeom>
          <a:noFill/>
        </p:spPr>
        <p:txBody>
          <a:bodyPr wrap="square" rtlCol="0">
            <a:spAutoFit/>
          </a:bodyPr>
          <a:lstStyle/>
          <a:p>
            <a:r>
              <a:rPr lang="fr-FR" sz="2000" dirty="0" smtClean="0"/>
              <a:t>=&gt; Times new roman 12, interligne 1.5 </a:t>
            </a:r>
            <a:r>
              <a:rPr lang="fr-FR" sz="2000" dirty="0" smtClean="0">
                <a:solidFill>
                  <a:srgbClr val="FF0000"/>
                </a:solidFill>
              </a:rPr>
              <a:t>justifié</a:t>
            </a:r>
            <a:r>
              <a:rPr lang="fr-FR" sz="2000" dirty="0" smtClean="0"/>
              <a:t>. </a:t>
            </a:r>
          </a:p>
          <a:p>
            <a:r>
              <a:rPr lang="fr-FR" sz="2000" dirty="0" smtClean="0"/>
              <a:t>=&gt; Pas de faute : relecture + outil de correction + solliciter votre entourage. </a:t>
            </a:r>
          </a:p>
          <a:p>
            <a:endParaRPr lang="fr-FR" sz="2000" dirty="0"/>
          </a:p>
          <a:p>
            <a:r>
              <a:rPr lang="fr-FR" sz="2000" dirty="0" smtClean="0"/>
              <a:t>Ca ne rapporte rien, mais ça peut faire perdre gros ! </a:t>
            </a:r>
          </a:p>
          <a:p>
            <a:endParaRPr lang="fr-FR" sz="2000" dirty="0"/>
          </a:p>
          <a:p>
            <a:pPr marL="342900" indent="-342900">
              <a:buFont typeface="Symbol" panose="05050102010706020507" pitchFamily="18" charset="2"/>
              <a:buChar char="Þ"/>
            </a:pPr>
            <a:r>
              <a:rPr lang="fr-FR" sz="2000" dirty="0" smtClean="0"/>
              <a:t>Pour la bibliographie </a:t>
            </a:r>
            <a:r>
              <a:rPr lang="fr-FR" sz="2000" dirty="0"/>
              <a:t>: Norme APA (</a:t>
            </a:r>
            <a:r>
              <a:rPr lang="fr-FR" sz="2000" dirty="0" smtClean="0"/>
              <a:t>https</a:t>
            </a:r>
            <a:r>
              <a:rPr lang="fr-FR" sz="2000" dirty="0"/>
              <a:t>://</a:t>
            </a:r>
            <a:r>
              <a:rPr lang="fr-FR" sz="2000" dirty="0" smtClean="0"/>
              <a:t>bib.umontreal.ca/citer/styles-bibliographiques/apa?tab=3281)</a:t>
            </a:r>
            <a:endParaRPr lang="fr-FR" sz="2000" dirty="0"/>
          </a:p>
        </p:txBody>
      </p:sp>
    </p:spTree>
    <p:extLst>
      <p:ext uri="{BB962C8B-B14F-4D97-AF65-F5344CB8AC3E}">
        <p14:creationId xmlns:p14="http://schemas.microsoft.com/office/powerpoint/2010/main" val="24883450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L’écrit sur 10 points</a:t>
            </a:r>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6</a:t>
            </a:fld>
            <a:endParaRPr lang="en-US" dirty="0"/>
          </a:p>
        </p:txBody>
      </p:sp>
      <p:pic>
        <p:nvPicPr>
          <p:cNvPr id="5" name="Image 4"/>
          <p:cNvPicPr>
            <a:picLocks noChangeAspect="1"/>
          </p:cNvPicPr>
          <p:nvPr/>
        </p:nvPicPr>
        <p:blipFill>
          <a:blip r:embed="rId2"/>
          <a:stretch>
            <a:fillRect/>
          </a:stretch>
        </p:blipFill>
        <p:spPr>
          <a:xfrm>
            <a:off x="33471" y="1117600"/>
            <a:ext cx="8751935" cy="3878443"/>
          </a:xfrm>
          <a:prstGeom prst="rect">
            <a:avLst/>
          </a:prstGeom>
        </p:spPr>
      </p:pic>
      <p:cxnSp>
        <p:nvCxnSpPr>
          <p:cNvPr id="6" name="Connecteur droit avec flèche 5"/>
          <p:cNvCxnSpPr>
            <a:endCxn id="7" idx="1"/>
          </p:cNvCxnSpPr>
          <p:nvPr/>
        </p:nvCxnSpPr>
        <p:spPr>
          <a:xfrm flipV="1">
            <a:off x="5403273" y="833140"/>
            <a:ext cx="433761" cy="367588"/>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sp>
        <p:nvSpPr>
          <p:cNvPr id="7" name="Rectangle 6"/>
          <p:cNvSpPr/>
          <p:nvPr/>
        </p:nvSpPr>
        <p:spPr>
          <a:xfrm>
            <a:off x="5837034" y="465607"/>
            <a:ext cx="6354966" cy="735066"/>
          </a:xfrm>
          <a:prstGeom prst="rect">
            <a:avLst/>
          </a:prstGeom>
          <a:ln>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smtClean="0"/>
              <a:t>Présentation de la structure + missions</a:t>
            </a:r>
          </a:p>
          <a:p>
            <a:pPr algn="ctr"/>
            <a:r>
              <a:rPr lang="fr-FR" dirty="0" smtClean="0"/>
              <a:t>=&gt; Pourquoi ce thème : lien avec les préoccupations du cabinet</a:t>
            </a:r>
            <a:endParaRPr lang="fr-FR" dirty="0"/>
          </a:p>
        </p:txBody>
      </p:sp>
      <p:sp>
        <p:nvSpPr>
          <p:cNvPr id="9" name="Rectangle 8"/>
          <p:cNvSpPr/>
          <p:nvPr/>
        </p:nvSpPr>
        <p:spPr>
          <a:xfrm>
            <a:off x="5704862" y="4996043"/>
            <a:ext cx="6354966" cy="15568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fr-FR" dirty="0" smtClean="0"/>
              <a:t>- Poser une problématique (en lien avec un contexte)</a:t>
            </a:r>
          </a:p>
          <a:p>
            <a:pPr algn="ctr"/>
            <a:r>
              <a:rPr lang="fr-FR" dirty="0" smtClean="0"/>
              <a:t>- Adopter une méthodologie pour y répondre</a:t>
            </a:r>
          </a:p>
          <a:p>
            <a:pPr marL="285750" indent="-285750" algn="ctr">
              <a:buFontTx/>
              <a:buChar char="-"/>
            </a:pPr>
            <a:r>
              <a:rPr lang="fr-FR" dirty="0" smtClean="0"/>
              <a:t>Répondre à la problématique avec la méthodologie</a:t>
            </a:r>
          </a:p>
          <a:p>
            <a:pPr marL="285750" indent="-285750" algn="ctr">
              <a:buFontTx/>
              <a:buChar char="-"/>
            </a:pPr>
            <a:r>
              <a:rPr lang="fr-FR" dirty="0" smtClean="0"/>
              <a:t>Inscrire ces résultats dans un contexte (apports managériaux = recommandations et/ou d’outils pour le cabinet)</a:t>
            </a:r>
            <a:endParaRPr lang="fr-FR" dirty="0"/>
          </a:p>
        </p:txBody>
      </p:sp>
      <p:sp>
        <p:nvSpPr>
          <p:cNvPr id="12" name="Accolade fermante 11"/>
          <p:cNvSpPr/>
          <p:nvPr/>
        </p:nvSpPr>
        <p:spPr>
          <a:xfrm>
            <a:off x="5704861" y="1485134"/>
            <a:ext cx="575865" cy="3123812"/>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cxnSp>
        <p:nvCxnSpPr>
          <p:cNvPr id="14" name="Connecteur droit avec flèche 13"/>
          <p:cNvCxnSpPr>
            <a:endCxn id="9" idx="0"/>
          </p:cNvCxnSpPr>
          <p:nvPr/>
        </p:nvCxnSpPr>
        <p:spPr>
          <a:xfrm>
            <a:off x="6280727" y="3051657"/>
            <a:ext cx="2601618" cy="19443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482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L’oral sur 10 points</a:t>
            </a:r>
            <a:endParaRPr lang="fr-FR"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7</a:t>
            </a:fld>
            <a:endParaRPr lang="en-US" dirty="0"/>
          </a:p>
        </p:txBody>
      </p:sp>
      <p:pic>
        <p:nvPicPr>
          <p:cNvPr id="3" name="Image 2"/>
          <p:cNvPicPr>
            <a:picLocks noChangeAspect="1"/>
          </p:cNvPicPr>
          <p:nvPr/>
        </p:nvPicPr>
        <p:blipFill>
          <a:blip r:embed="rId2"/>
          <a:stretch>
            <a:fillRect/>
          </a:stretch>
        </p:blipFill>
        <p:spPr>
          <a:xfrm>
            <a:off x="457548" y="886691"/>
            <a:ext cx="11069107" cy="2699682"/>
          </a:xfrm>
          <a:prstGeom prst="rect">
            <a:avLst/>
          </a:prstGeom>
        </p:spPr>
      </p:pic>
      <p:sp>
        <p:nvSpPr>
          <p:cNvPr id="11" name="Rectangle 10"/>
          <p:cNvSpPr/>
          <p:nvPr/>
        </p:nvSpPr>
        <p:spPr>
          <a:xfrm>
            <a:off x="3915870" y="4834746"/>
            <a:ext cx="6354966" cy="1153677"/>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marL="285750" indent="-285750" algn="ctr">
              <a:buFontTx/>
              <a:buChar char="-"/>
            </a:pPr>
            <a:r>
              <a:rPr lang="fr-FR" dirty="0" smtClean="0"/>
              <a:t>Présentation orale (structure et forme) </a:t>
            </a:r>
          </a:p>
          <a:p>
            <a:pPr marL="285750" indent="-285750" algn="ctr">
              <a:buFontTx/>
              <a:buChar char="-"/>
            </a:pPr>
            <a:r>
              <a:rPr lang="fr-FR" dirty="0" smtClean="0"/>
              <a:t>Ecouter les questions</a:t>
            </a:r>
          </a:p>
          <a:p>
            <a:pPr marL="285750" indent="-285750" algn="ctr">
              <a:buFontTx/>
              <a:buChar char="-"/>
            </a:pPr>
            <a:r>
              <a:rPr lang="fr-FR" dirty="0" smtClean="0"/>
              <a:t>Réponses aux questions</a:t>
            </a:r>
          </a:p>
          <a:p>
            <a:pPr marL="285750" indent="-285750" algn="ctr">
              <a:buFontTx/>
              <a:buChar char="-"/>
            </a:pPr>
            <a:r>
              <a:rPr lang="fr-FR" dirty="0"/>
              <a:t> </a:t>
            </a:r>
            <a:r>
              <a:rPr lang="fr-FR" dirty="0" smtClean="0"/>
              <a:t>PPT sur ordinateur autonome est devenu la norme </a:t>
            </a:r>
            <a:endParaRPr lang="fr-FR" dirty="0"/>
          </a:p>
        </p:txBody>
      </p:sp>
      <p:cxnSp>
        <p:nvCxnSpPr>
          <p:cNvPr id="13" name="Connecteur droit avec flèche 12"/>
          <p:cNvCxnSpPr/>
          <p:nvPr/>
        </p:nvCxnSpPr>
        <p:spPr>
          <a:xfrm>
            <a:off x="6142182" y="3500582"/>
            <a:ext cx="877454" cy="1348509"/>
          </a:xfrm>
          <a:prstGeom prst="straightConnector1">
            <a:avLst/>
          </a:prstGeom>
          <a:ln>
            <a:tailEnd type="triangle"/>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1460395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8</a:t>
            </a:fld>
            <a:endParaRPr lang="fr-FR" dirty="0">
              <a:solidFill>
                <a:prstClr val="black">
                  <a:tint val="75000"/>
                </a:prstClr>
              </a:solidFill>
            </a:endParaRPr>
          </a:p>
        </p:txBody>
      </p:sp>
      <p:sp>
        <p:nvSpPr>
          <p:cNvPr id="3" name="ZoneTexte 2"/>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Rapport du jury DSCG</a:t>
            </a:r>
            <a:endParaRPr lang="fr-FR" sz="2400" b="1" dirty="0">
              <a:solidFill>
                <a:srgbClr val="C00000"/>
              </a:solidFill>
            </a:endParaRPr>
          </a:p>
        </p:txBody>
      </p:sp>
      <p:sp>
        <p:nvSpPr>
          <p:cNvPr id="4" name="Rectangle 3"/>
          <p:cNvSpPr/>
          <p:nvPr/>
        </p:nvSpPr>
        <p:spPr>
          <a:xfrm>
            <a:off x="693087" y="1175991"/>
            <a:ext cx="10372436" cy="3359959"/>
          </a:xfrm>
          <a:prstGeom prst="rect">
            <a:avLst/>
          </a:prstGeom>
        </p:spPr>
        <p:txBody>
          <a:bodyPr wrap="square">
            <a:spAutoFit/>
          </a:bodyPr>
          <a:lstStyle/>
          <a:p>
            <a:pPr algn="just">
              <a:lnSpc>
                <a:spcPct val="107000"/>
              </a:lnSpc>
              <a:spcAft>
                <a:spcPts val="800"/>
              </a:spcAft>
            </a:pPr>
            <a:r>
              <a:rPr lang="fr-FR" sz="2400" b="1" u="sng" dirty="0" smtClean="0">
                <a:latin typeface="Calibri Light" panose="020F0302020204030204" pitchFamily="34" charset="0"/>
                <a:ea typeface="Calibri" panose="020F0502020204030204" pitchFamily="34" charset="0"/>
                <a:cs typeface="Times New Roman" panose="02020603050405020304" pitchFamily="18" charset="0"/>
              </a:rPr>
              <a:t>Sur le fond</a:t>
            </a:r>
          </a:p>
          <a:p>
            <a:pPr algn="just">
              <a:lnSpc>
                <a:spcPct val="107000"/>
              </a:lnSpc>
              <a:spcAft>
                <a:spcPts val="800"/>
              </a:spcAft>
            </a:pPr>
            <a:r>
              <a:rPr lang="fr-FR" dirty="0" smtClean="0">
                <a:latin typeface="Calibri Light" panose="020F0302020204030204" pitchFamily="34" charset="0"/>
                <a:ea typeface="Calibri" panose="020F0502020204030204" pitchFamily="34" charset="0"/>
                <a:cs typeface="Times New Roman" panose="02020603050405020304" pitchFamily="18" charset="0"/>
              </a:rPr>
              <a:t>Il </a:t>
            </a:r>
            <a:r>
              <a:rPr lang="fr-FR" dirty="0">
                <a:latin typeface="Calibri Light" panose="020F0302020204030204" pitchFamily="34" charset="0"/>
                <a:ea typeface="Calibri" panose="020F0502020204030204" pitchFamily="34" charset="0"/>
                <a:cs typeface="Times New Roman" panose="02020603050405020304" pitchFamily="18" charset="0"/>
              </a:rPr>
              <a:t>est rappelé aux candidats que cette épreuve s’appuie sur un mémoire de niveau master et non un rapport de stage. </a:t>
            </a:r>
            <a:r>
              <a:rPr lang="fr-FR" u="sng" dirty="0">
                <a:solidFill>
                  <a:srgbClr val="FF0000"/>
                </a:solidFill>
                <a:latin typeface="Calibri Light" panose="020F0302020204030204" pitchFamily="34" charset="0"/>
                <a:ea typeface="Calibri" panose="020F0502020204030204" pitchFamily="34" charset="0"/>
                <a:cs typeface="Times New Roman" panose="02020603050405020304" pitchFamily="18" charset="0"/>
              </a:rPr>
              <a:t>Le mémoire ne peut donc pas être uniquement descriptif des activités réalisées</a:t>
            </a:r>
            <a:r>
              <a:rPr lang="fr-FR" dirty="0">
                <a:latin typeface="Calibri Light" panose="020F0302020204030204" pitchFamily="34" charset="0"/>
                <a:ea typeface="Calibri" panose="020F0502020204030204" pitchFamily="34" charset="0"/>
                <a:cs typeface="Times New Roman" panose="02020603050405020304" pitchFamily="18" charset="0"/>
              </a:rPr>
              <a:t> ou d’un point étudié lors du stage.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dirty="0" smtClean="0">
                <a:latin typeface="Calibri Light" panose="020F0302020204030204" pitchFamily="34" charset="0"/>
                <a:ea typeface="Calibri" panose="020F0502020204030204" pitchFamily="34" charset="0"/>
                <a:cs typeface="Times New Roman" panose="02020603050405020304" pitchFamily="18" charset="0"/>
              </a:rPr>
              <a:t>Le </a:t>
            </a:r>
            <a:r>
              <a:rPr lang="fr-FR" dirty="0">
                <a:latin typeface="Calibri Light" panose="020F0302020204030204" pitchFamily="34" charset="0"/>
                <a:ea typeface="Calibri" panose="020F0502020204030204" pitchFamily="34" charset="0"/>
                <a:cs typeface="Times New Roman" panose="02020603050405020304" pitchFamily="18" charset="0"/>
              </a:rPr>
              <a:t>mémoire doit permettre au jury d’apprécier la capacité du candidat à </a:t>
            </a:r>
            <a:r>
              <a:rPr lang="fr-FR" u="sng" dirty="0">
                <a:solidFill>
                  <a:srgbClr val="FF0000"/>
                </a:solidFill>
                <a:latin typeface="Calibri Light" panose="020F0302020204030204" pitchFamily="34" charset="0"/>
                <a:ea typeface="Calibri" panose="020F0502020204030204" pitchFamily="34" charset="0"/>
                <a:cs typeface="Times New Roman" panose="02020603050405020304" pitchFamily="18" charset="0"/>
              </a:rPr>
              <a:t>définir une problématique de gestion </a:t>
            </a:r>
            <a:r>
              <a:rPr lang="fr-FR" dirty="0">
                <a:latin typeface="Calibri Light" panose="020F0302020204030204" pitchFamily="34" charset="0"/>
                <a:ea typeface="Calibri" panose="020F0502020204030204" pitchFamily="34" charset="0"/>
                <a:cs typeface="Times New Roman" panose="02020603050405020304" pitchFamily="18" charset="0"/>
              </a:rPr>
              <a:t>spécifique, à utiliser les </a:t>
            </a:r>
            <a:r>
              <a:rPr lang="fr-FR" u="sng" dirty="0">
                <a:solidFill>
                  <a:srgbClr val="FF0000"/>
                </a:solidFill>
                <a:latin typeface="Calibri Light" panose="020F0302020204030204" pitchFamily="34" charset="0"/>
                <a:ea typeface="Calibri" panose="020F0502020204030204" pitchFamily="34" charset="0"/>
                <a:cs typeface="Times New Roman" panose="02020603050405020304" pitchFamily="18" charset="0"/>
              </a:rPr>
              <a:t>références théoriques et conceptuelles appropriées </a:t>
            </a:r>
            <a:r>
              <a:rPr lang="fr-FR" dirty="0">
                <a:latin typeface="Calibri Light" panose="020F0302020204030204" pitchFamily="34" charset="0"/>
                <a:ea typeface="Calibri" panose="020F0502020204030204" pitchFamily="34" charset="0"/>
                <a:cs typeface="Times New Roman" panose="02020603050405020304" pitchFamily="18" charset="0"/>
              </a:rPr>
              <a:t>et à </a:t>
            </a:r>
            <a:r>
              <a:rPr lang="fr-FR" u="sng" dirty="0">
                <a:solidFill>
                  <a:srgbClr val="FF0000"/>
                </a:solidFill>
                <a:latin typeface="Calibri Light" panose="020F0302020204030204" pitchFamily="34" charset="0"/>
                <a:ea typeface="Calibri" panose="020F0502020204030204" pitchFamily="34" charset="0"/>
                <a:cs typeface="Times New Roman" panose="02020603050405020304" pitchFamily="18" charset="0"/>
              </a:rPr>
              <a:t>mettre en œuvre une démarche méthodologique pertinente.</a:t>
            </a:r>
            <a:r>
              <a:rPr lang="fr-FR" dirty="0">
                <a:latin typeface="Calibri Light" panose="020F0302020204030204" pitchFamily="34" charset="0"/>
                <a:ea typeface="Calibri" panose="020F0502020204030204" pitchFamily="34" charset="0"/>
                <a:cs typeface="Times New Roman" panose="02020603050405020304" pitchFamily="18" charset="0"/>
              </a:rPr>
              <a:t> Or, les jurys ont relevé la quasi absence ou un manque de problématique, et que les démonstrations (quand elles existent) étaient lacunaires. Les candidats manquent également de d’analyse et de recul par rapport au sujet. Ainsi, un nombre trop important de mémoires s’assimile plus à des rapports théoriques qu’à des réflexions sur des pratiques professionnelles.</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2592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25D6219C-5D67-46FE-AB3F-D592616FA5B1}" type="slidenum">
              <a:rPr lang="fr-FR" smtClean="0">
                <a:solidFill>
                  <a:prstClr val="black">
                    <a:tint val="75000"/>
                  </a:prstClr>
                </a:solidFill>
              </a:rPr>
              <a:pPr/>
              <a:t>9</a:t>
            </a:fld>
            <a:endParaRPr lang="fr-FR" dirty="0">
              <a:solidFill>
                <a:prstClr val="black">
                  <a:tint val="75000"/>
                </a:prstClr>
              </a:solidFill>
            </a:endParaRPr>
          </a:p>
        </p:txBody>
      </p:sp>
      <p:sp>
        <p:nvSpPr>
          <p:cNvPr id="3" name="Espace réservé du numéro de diapositive 1"/>
          <p:cNvSpPr txBox="1">
            <a:spLocks/>
          </p:cNvSpPr>
          <p:nvPr/>
        </p:nvSpPr>
        <p:spPr>
          <a:xfrm>
            <a:off x="11419465" y="0"/>
            <a:ext cx="731520" cy="396240"/>
          </a:xfrm>
          <a:prstGeom prst="bracketPair">
            <a:avLst>
              <a:gd name="adj" fmla="val 17949"/>
            </a:avLst>
          </a:prstGeom>
          <a:ln w="19050">
            <a:solidFill>
              <a:srgbClr val="FFFFFF"/>
            </a:solidFill>
          </a:ln>
        </p:spPr>
        <p:txBody>
          <a:bodyPr vert="horz" lIns="0" tIns="0" rIns="0" bIns="0" rtlCol="0" anchor="ctr"/>
          <a:lstStyle>
            <a:defPPr>
              <a:defRPr lang="fr-FR"/>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5D6219C-5D67-46FE-AB3F-D592616FA5B1}" type="slidenum">
              <a:rPr lang="fr-FR" smtClean="0">
                <a:solidFill>
                  <a:prstClr val="black">
                    <a:tint val="75000"/>
                  </a:prstClr>
                </a:solidFill>
              </a:rPr>
              <a:pPr/>
              <a:t>9</a:t>
            </a:fld>
            <a:endParaRPr lang="fr-FR" dirty="0">
              <a:solidFill>
                <a:prstClr val="black">
                  <a:tint val="75000"/>
                </a:prstClr>
              </a:solidFill>
            </a:endParaRPr>
          </a:p>
        </p:txBody>
      </p:sp>
      <p:sp>
        <p:nvSpPr>
          <p:cNvPr id="4" name="ZoneTexte 3"/>
          <p:cNvSpPr txBox="1"/>
          <p:nvPr/>
        </p:nvSpPr>
        <p:spPr>
          <a:xfrm>
            <a:off x="1099847" y="396240"/>
            <a:ext cx="9558916" cy="461665"/>
          </a:xfrm>
          <a:prstGeom prst="rect">
            <a:avLst/>
          </a:prstGeom>
          <a:noFill/>
        </p:spPr>
        <p:txBody>
          <a:bodyPr wrap="square" rtlCol="0">
            <a:spAutoFit/>
          </a:bodyPr>
          <a:lstStyle/>
          <a:p>
            <a:pPr algn="ctr"/>
            <a:r>
              <a:rPr lang="fr-FR" sz="2400" b="1" dirty="0" smtClean="0">
                <a:solidFill>
                  <a:srgbClr val="C00000"/>
                </a:solidFill>
              </a:rPr>
              <a:t>Rapport du jury DSCG </a:t>
            </a:r>
            <a:endParaRPr lang="fr-FR" sz="2400" b="1" dirty="0">
              <a:solidFill>
                <a:srgbClr val="C00000"/>
              </a:solidFill>
            </a:endParaRPr>
          </a:p>
        </p:txBody>
      </p:sp>
      <p:sp>
        <p:nvSpPr>
          <p:cNvPr id="5" name="Rectangle 4"/>
          <p:cNvSpPr/>
          <p:nvPr/>
        </p:nvSpPr>
        <p:spPr>
          <a:xfrm>
            <a:off x="693087" y="1175991"/>
            <a:ext cx="10372436" cy="4283417"/>
          </a:xfrm>
          <a:prstGeom prst="rect">
            <a:avLst/>
          </a:prstGeom>
        </p:spPr>
        <p:txBody>
          <a:bodyPr wrap="square">
            <a:spAutoFit/>
          </a:bodyPr>
          <a:lstStyle/>
          <a:p>
            <a:pPr algn="just">
              <a:lnSpc>
                <a:spcPct val="107000"/>
              </a:lnSpc>
              <a:spcAft>
                <a:spcPts val="800"/>
              </a:spcAft>
            </a:pPr>
            <a:r>
              <a:rPr lang="fr-FR" sz="2400" b="1" u="sng" dirty="0" smtClean="0">
                <a:latin typeface="Calibri Light" panose="020F0302020204030204" pitchFamily="34" charset="0"/>
                <a:ea typeface="Calibri" panose="020F0502020204030204" pitchFamily="34" charset="0"/>
                <a:cs typeface="Times New Roman" panose="02020603050405020304" pitchFamily="18" charset="0"/>
              </a:rPr>
              <a:t>Sur la forme</a:t>
            </a:r>
          </a:p>
          <a:p>
            <a:pPr algn="just"/>
            <a:r>
              <a:rPr lang="fr-FR" sz="2000" dirty="0"/>
              <a:t>Les jurys ont également constaté que </a:t>
            </a:r>
            <a:r>
              <a:rPr lang="fr-FR" sz="2000" u="sng" dirty="0">
                <a:solidFill>
                  <a:srgbClr val="FF0000"/>
                </a:solidFill>
              </a:rPr>
              <a:t>le niveau de français de certains candidats était faible </a:t>
            </a:r>
            <a:r>
              <a:rPr lang="fr-FR" sz="2000" dirty="0"/>
              <a:t>(syntaxe, accords grammaticaux, orthographe). Cela est d’autant moins acceptable que le mémoire peut faire l’objet d’une </a:t>
            </a:r>
            <a:r>
              <a:rPr lang="fr-FR" sz="2000" u="sng" dirty="0">
                <a:solidFill>
                  <a:srgbClr val="FF0000"/>
                </a:solidFill>
              </a:rPr>
              <a:t>relecture</a:t>
            </a:r>
            <a:r>
              <a:rPr lang="fr-FR" sz="2000" dirty="0"/>
              <a:t>. </a:t>
            </a:r>
            <a:endParaRPr lang="fr-FR" sz="2000" dirty="0" smtClean="0"/>
          </a:p>
          <a:p>
            <a:pPr algn="just"/>
            <a:endParaRPr lang="fr-FR" sz="2000" dirty="0"/>
          </a:p>
          <a:p>
            <a:pPr algn="just"/>
            <a:r>
              <a:rPr lang="fr-FR" sz="2000" u="sng" dirty="0" smtClean="0">
                <a:solidFill>
                  <a:srgbClr val="FF0000"/>
                </a:solidFill>
              </a:rPr>
              <a:t>Il </a:t>
            </a:r>
            <a:r>
              <a:rPr lang="fr-FR" sz="2000" u="sng" dirty="0">
                <a:solidFill>
                  <a:srgbClr val="FF0000"/>
                </a:solidFill>
              </a:rPr>
              <a:t>est important que le candidat cite correctement ses sources (bibliographie)</a:t>
            </a:r>
            <a:r>
              <a:rPr lang="fr-FR" sz="2000" dirty="0"/>
              <a:t> et identifie clairement dans le mémoire les parties qui seraient issues de ces sources. Il est rappelé que le jury national sanctionne systématiquement le </a:t>
            </a:r>
            <a:r>
              <a:rPr lang="fr-FR" sz="2000" u="sng" dirty="0">
                <a:solidFill>
                  <a:srgbClr val="FF0000"/>
                </a:solidFill>
              </a:rPr>
              <a:t>plagiat</a:t>
            </a:r>
            <a:r>
              <a:rPr lang="fr-FR" sz="2000" dirty="0"/>
              <a:t> par une annulation de la session en cours et jusqu’à cinq ans d’interdiction de se présenter aux examens du DSCG. </a:t>
            </a:r>
            <a:endParaRPr lang="fr-FR" sz="2000" dirty="0" smtClean="0"/>
          </a:p>
          <a:p>
            <a:pPr algn="just"/>
            <a:endParaRPr lang="fr-FR" sz="2000" dirty="0"/>
          </a:p>
          <a:p>
            <a:pPr algn="just"/>
            <a:r>
              <a:rPr lang="fr-FR" sz="2000" dirty="0"/>
              <a:t>En ce qui concerne la </a:t>
            </a:r>
            <a:r>
              <a:rPr lang="fr-FR" sz="2000" u="sng" dirty="0">
                <a:solidFill>
                  <a:srgbClr val="FF0000"/>
                </a:solidFill>
              </a:rPr>
              <a:t>soutenance, elle doit être préparée en amont</a:t>
            </a:r>
            <a:r>
              <a:rPr lang="fr-FR" sz="2000" dirty="0"/>
              <a:t>, le candidat devant présenter les points clés de son mémoire : sujet et problématique, méthodologie, principaux résultats. Il doit aussi être au courant du programme de cette épreuve. </a:t>
            </a:r>
          </a:p>
        </p:txBody>
      </p:sp>
    </p:spTree>
    <p:extLst>
      <p:ext uri="{BB962C8B-B14F-4D97-AF65-F5344CB8AC3E}">
        <p14:creationId xmlns:p14="http://schemas.microsoft.com/office/powerpoint/2010/main" val="13209325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tiguïté">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4790</TotalTime>
  <Words>4558</Words>
  <Application>Microsoft Office PowerPoint</Application>
  <PresentationFormat>Grand écran</PresentationFormat>
  <Paragraphs>613</Paragraphs>
  <Slides>39</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39</vt:i4>
      </vt:variant>
    </vt:vector>
  </HeadingPairs>
  <TitlesOfParts>
    <vt:vector size="48" baseType="lpstr">
      <vt:lpstr>Arial</vt:lpstr>
      <vt:lpstr>Calibri</vt:lpstr>
      <vt:lpstr>Calibri Light</vt:lpstr>
      <vt:lpstr>Cambria</vt:lpstr>
      <vt:lpstr>Courier New</vt:lpstr>
      <vt:lpstr>Symbol</vt:lpstr>
      <vt:lpstr>Times New Roman</vt:lpstr>
      <vt:lpstr>Wingdings</vt:lpstr>
      <vt:lpstr>1_Contiguïté</vt:lpstr>
      <vt:lpstr>Préparation UE 7  DUSCG 2  Partie 1 : présentation UE 7 Partie 2 : Comprendre une étude (simple) Partie 3 : S’exercer à trouver une problématique et une méthodologie</vt:lpstr>
      <vt:lpstr>Présentation PowerPoint</vt:lpstr>
      <vt:lpstr>Présentation PowerPoint</vt:lpstr>
      <vt:lpstr>Présentation PowerPoint</vt:lpstr>
      <vt:lpstr>Sur la forme </vt:lpstr>
      <vt:lpstr>L’écrit sur 10 points</vt:lpstr>
      <vt:lpstr>L’oral sur 10 points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règles pour un support power point réussi </vt:lpstr>
      <vt:lpstr>Présentation PowerPoint</vt:lpstr>
      <vt:lpstr>Présentation PowerPoint</vt:lpstr>
      <vt:lpstr>Présentation PowerPoint</vt:lpstr>
      <vt:lpstr>Présentation PowerPoint</vt:lpstr>
      <vt:lpstr>Présentation PowerPoint</vt:lpstr>
      <vt:lpstr>Travail à faire</vt:lpstr>
      <vt:lpstr>Présentation PowerPoint</vt:lpstr>
      <vt:lpstr>Exemple de thèmes issus de la revue française de compta</vt:lpstr>
      <vt:lpstr>Présentation PowerPoint</vt:lpstr>
    </vt:vector>
  </TitlesOfParts>
  <Company>Universite de Montpellier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2 opération en devis</dc:title>
  <dc:creator>DUMAS</dc:creator>
  <cp:lastModifiedBy>Nina Marchal</cp:lastModifiedBy>
  <cp:revision>315</cp:revision>
  <cp:lastPrinted>2023-11-28T07:59:34Z</cp:lastPrinted>
  <dcterms:created xsi:type="dcterms:W3CDTF">2019-01-09T13:53:19Z</dcterms:created>
  <dcterms:modified xsi:type="dcterms:W3CDTF">2024-11-26T14:34:18Z</dcterms:modified>
</cp:coreProperties>
</file>