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6" r:id="rId11"/>
    <p:sldId id="268" r:id="rId12"/>
    <p:sldId id="272" r:id="rId13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37194-62D7-4B4A-966B-218AC13EA0D9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B4338-A39E-4EB5-90A3-60A975BC9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148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17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04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61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73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385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03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30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9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0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8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83BEB-7826-4FD8-AAEF-B04879E65DDB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F4B72-D0C7-4481-821B-89317B83F9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91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Ecriture au journal - les ventes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38200" y="1437697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2. Enregistrement au journal des </a:t>
            </a:r>
            <a:r>
              <a:rPr lang="fr-FR" b="1" u="sng" dirty="0" smtClean="0"/>
              <a:t>produits</a:t>
            </a:r>
            <a:endParaRPr lang="fr-FR" u="sng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u="sng" dirty="0" smtClean="0"/>
              <a:t>Définition</a:t>
            </a:r>
            <a:r>
              <a:rPr lang="fr-FR" dirty="0" smtClean="0"/>
              <a:t> : opération générant un « enrichissement » pour l’entreprise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u="sng" dirty="0"/>
              <a:t>Date de l’écriture </a:t>
            </a:r>
            <a:r>
              <a:rPr lang="fr-FR" dirty="0"/>
              <a:t>: Lors de la livraison du bien ou de l’achèvement de la prestation de service (lors de l’émission de la facturation</a:t>
            </a:r>
            <a:r>
              <a:rPr lang="fr-FR" dirty="0" smtClean="0"/>
              <a:t>).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/>
              <a:t> Compte de classe 7</a:t>
            </a:r>
          </a:p>
          <a:p>
            <a:pPr lvl="2" algn="just">
              <a:buFontTx/>
              <a:buChar char="-"/>
            </a:pPr>
            <a:r>
              <a:rPr lang="fr-FR" dirty="0"/>
              <a:t>Exploitation (70x) : Produits finis, marchandises, </a:t>
            </a:r>
            <a:r>
              <a:rPr lang="fr-FR" dirty="0" smtClean="0"/>
              <a:t>services</a:t>
            </a:r>
          </a:p>
          <a:p>
            <a:pPr lvl="2" algn="just">
              <a:buFontTx/>
              <a:buChar char="-"/>
            </a:pPr>
            <a:r>
              <a:rPr lang="fr-FR" dirty="0" smtClean="0"/>
              <a:t>Subvention (74) : Sommes reçues de collectivité publiques</a:t>
            </a:r>
            <a:endParaRPr lang="fr-FR" dirty="0"/>
          </a:p>
          <a:p>
            <a:pPr lvl="2" algn="just">
              <a:buFontTx/>
              <a:buChar char="-"/>
            </a:pPr>
            <a:r>
              <a:rPr lang="fr-FR" dirty="0"/>
              <a:t>Financiers (76x) : Produits financiers</a:t>
            </a:r>
          </a:p>
          <a:p>
            <a:pPr lvl="2" algn="just">
              <a:buFontTx/>
              <a:buChar char="-"/>
            </a:pPr>
            <a:r>
              <a:rPr lang="fr-FR" dirty="0"/>
              <a:t>Exceptionnels (77x) : </a:t>
            </a:r>
            <a:r>
              <a:rPr lang="fr-FR" dirty="0" smtClean="0"/>
              <a:t>Evènement majeur et inhabituel (Cession </a:t>
            </a:r>
            <a:r>
              <a:rPr lang="fr-FR" dirty="0"/>
              <a:t>d’immobilisation, dommages et intérêts etc</a:t>
            </a:r>
            <a:r>
              <a:rPr lang="fr-FR" dirty="0" smtClean="0"/>
              <a:t>…)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/>
              <a:t>L’état collecte de la TVA (20 %) sur les ventes (TVA collectée : </a:t>
            </a:r>
            <a:r>
              <a:rPr lang="fr-FR" dirty="0">
                <a:solidFill>
                  <a:srgbClr val="C00000"/>
                </a:solidFill>
              </a:rPr>
              <a:t>44571</a:t>
            </a:r>
            <a:r>
              <a:rPr lang="fr-FR" dirty="0"/>
              <a:t>)</a:t>
            </a:r>
          </a:p>
          <a:p>
            <a:pPr lvl="2" algn="just">
              <a:buFontTx/>
              <a:buChar char="-"/>
            </a:pPr>
            <a:r>
              <a:rPr lang="fr-FR" dirty="0"/>
              <a:t>Le client devra régler le TTC (toutes taxes comprises)</a:t>
            </a:r>
          </a:p>
          <a:p>
            <a:pPr lvl="2" algn="just">
              <a:buFontTx/>
              <a:buChar char="-"/>
            </a:pPr>
            <a:r>
              <a:rPr lang="fr-FR" dirty="0"/>
              <a:t>Le produit comptable constaté par notre entreprise est le HT (hors taxe</a:t>
            </a:r>
            <a:r>
              <a:rPr lang="fr-FR" dirty="0" smtClean="0"/>
              <a:t>)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sz="5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 Modalités de règlement </a:t>
            </a:r>
          </a:p>
        </p:txBody>
      </p:sp>
    </p:spTree>
    <p:extLst>
      <p:ext uri="{BB962C8B-B14F-4D97-AF65-F5344CB8AC3E}">
        <p14:creationId xmlns:p14="http://schemas.microsoft.com/office/powerpoint/2010/main" val="154401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838200" y="1517170"/>
          <a:ext cx="10515600" cy="170688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56199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838200" y="3519612"/>
          <a:ext cx="10515600" cy="13411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56199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838212" y="5156294"/>
          <a:ext cx="10515600" cy="134112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56199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</a:t>
            </a:r>
            <a:r>
              <a:rPr lang="fr-FR" sz="3300" dirty="0"/>
              <a:t>Ecriture au </a:t>
            </a:r>
            <a:r>
              <a:rPr lang="fr-FR" sz="3300" dirty="0" smtClean="0"/>
              <a:t>journal - les ventes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906330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1 : Ecritures de ventes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942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293255" y="1626467"/>
            <a:ext cx="573809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Lecture de facture et </a:t>
            </a:r>
            <a:r>
              <a:rPr lang="fr-FR" dirty="0" smtClean="0"/>
              <a:t>enregistrement</a:t>
            </a:r>
            <a:r>
              <a:rPr lang="fr-FR" b="1" dirty="0" smtClean="0"/>
              <a:t> </a:t>
            </a:r>
            <a:r>
              <a:rPr lang="fr-FR" dirty="0" smtClean="0"/>
              <a:t>d’écritures (Facture) 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Nous sommes </a:t>
            </a:r>
            <a:r>
              <a:rPr lang="fr-FR" i="1" dirty="0" smtClean="0"/>
              <a:t>Peinture Laurent et Fils</a:t>
            </a:r>
            <a:r>
              <a:rPr lang="fr-FR" dirty="0" smtClean="0"/>
              <a:t>, </a:t>
            </a:r>
          </a:p>
          <a:p>
            <a:pPr>
              <a:buFontTx/>
              <a:buChar char="-"/>
            </a:pPr>
            <a:r>
              <a:rPr lang="fr-FR" dirty="0" smtClean="0"/>
              <a:t>Schématisez l’opération </a:t>
            </a:r>
          </a:p>
          <a:p>
            <a:pPr marL="0" indent="0">
              <a:buNone/>
            </a:pPr>
            <a:r>
              <a:rPr lang="fr-FR" dirty="0" smtClean="0"/>
              <a:t>- passez le</a:t>
            </a:r>
            <a:r>
              <a:rPr lang="fr-FR" u="sng" dirty="0" smtClean="0"/>
              <a:t>s</a:t>
            </a:r>
            <a:r>
              <a:rPr lang="fr-FR" dirty="0" smtClean="0"/>
              <a:t> écriture</a:t>
            </a:r>
            <a:r>
              <a:rPr lang="fr-FR" u="sng" dirty="0" smtClean="0"/>
              <a:t>s</a:t>
            </a:r>
            <a:r>
              <a:rPr lang="fr-FR" dirty="0" smtClean="0"/>
              <a:t> pour 2015.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</a:t>
            </a:r>
            <a:r>
              <a:rPr lang="fr-FR" sz="3300" dirty="0"/>
              <a:t>) Ecriture au </a:t>
            </a:r>
            <a:r>
              <a:rPr lang="fr-FR" sz="3300" dirty="0" smtClean="0"/>
              <a:t>journal - les ventes</a:t>
            </a:r>
            <a:endParaRPr lang="fr-FR" sz="3300" dirty="0"/>
          </a:p>
        </p:txBody>
      </p:sp>
      <p:sp>
        <p:nvSpPr>
          <p:cNvPr id="6" name="ZoneTexte 5"/>
          <p:cNvSpPr txBox="1"/>
          <p:nvPr/>
        </p:nvSpPr>
        <p:spPr>
          <a:xfrm>
            <a:off x="7906330" y="489589"/>
            <a:ext cx="4008583" cy="646331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2 : Comptabilisation suite à facture de ventes 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759" y="1348509"/>
            <a:ext cx="4038714" cy="554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2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452077"/>
              </p:ext>
            </p:extLst>
          </p:nvPr>
        </p:nvGraphicFramePr>
        <p:xfrm>
          <a:off x="838200" y="5127106"/>
          <a:ext cx="10515600" cy="14630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Ecriture au journal - les ventes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942906" y="233557"/>
            <a:ext cx="4008583" cy="646331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2 : Comptabilisation suite à facture de ventes 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76187"/>
              </p:ext>
            </p:extLst>
          </p:nvPr>
        </p:nvGraphicFramePr>
        <p:xfrm>
          <a:off x="838200" y="1499239"/>
          <a:ext cx="10515599" cy="3523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764">
                  <a:extLst>
                    <a:ext uri="{9D8B030D-6E8A-4147-A177-3AD203B41FA5}">
                      <a16:colId xmlns:a16="http://schemas.microsoft.com/office/drawing/2014/main" val="1621782206"/>
                    </a:ext>
                  </a:extLst>
                </a:gridCol>
                <a:gridCol w="1777136">
                  <a:extLst>
                    <a:ext uri="{9D8B030D-6E8A-4147-A177-3AD203B41FA5}">
                      <a16:colId xmlns:a16="http://schemas.microsoft.com/office/drawing/2014/main" val="774016921"/>
                    </a:ext>
                  </a:extLst>
                </a:gridCol>
                <a:gridCol w="357530">
                  <a:extLst>
                    <a:ext uri="{9D8B030D-6E8A-4147-A177-3AD203B41FA5}">
                      <a16:colId xmlns:a16="http://schemas.microsoft.com/office/drawing/2014/main" val="1894639491"/>
                    </a:ext>
                  </a:extLst>
                </a:gridCol>
                <a:gridCol w="4239890">
                  <a:extLst>
                    <a:ext uri="{9D8B030D-6E8A-4147-A177-3AD203B41FA5}">
                      <a16:colId xmlns:a16="http://schemas.microsoft.com/office/drawing/2014/main" val="1599317933"/>
                    </a:ext>
                  </a:extLst>
                </a:gridCol>
                <a:gridCol w="1600474">
                  <a:extLst>
                    <a:ext uri="{9D8B030D-6E8A-4147-A177-3AD203B41FA5}">
                      <a16:colId xmlns:a16="http://schemas.microsoft.com/office/drawing/2014/main" val="2109555520"/>
                    </a:ext>
                  </a:extLst>
                </a:gridCol>
                <a:gridCol w="1688805">
                  <a:extLst>
                    <a:ext uri="{9D8B030D-6E8A-4147-A177-3AD203B41FA5}">
                      <a16:colId xmlns:a16="http://schemas.microsoft.com/office/drawing/2014/main" val="3823098899"/>
                    </a:ext>
                  </a:extLst>
                </a:gridCol>
              </a:tblGrid>
              <a:tr h="14414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668842"/>
                  </a:ext>
                </a:extLst>
              </a:tr>
              <a:tr h="25781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229840"/>
                  </a:ext>
                </a:extLst>
              </a:tr>
              <a:tr h="25781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506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869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200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2322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352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0537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r-F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237837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227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0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/>
              <a:t>2. Enregistrement au journal des </a:t>
            </a:r>
            <a:r>
              <a:rPr lang="fr-FR" b="1" u="sng" dirty="0"/>
              <a:t>produits</a:t>
            </a:r>
            <a:endParaRPr lang="fr-FR" u="sng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(i) Ventes de produits finis (1000 €), règlement comptant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41242"/>
              </p:ext>
            </p:extLst>
          </p:nvPr>
        </p:nvGraphicFramePr>
        <p:xfrm>
          <a:off x="2322568" y="3208319"/>
          <a:ext cx="8064896" cy="182880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Date (facturation / livraison)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512/53/411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Règlement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1.200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7xx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Ventes</a:t>
                      </a:r>
                      <a:r>
                        <a:rPr lang="fr-FR" b="0" baseline="0" dirty="0" smtClean="0">
                          <a:solidFill>
                            <a:schemeClr val="tx1"/>
                          </a:solidFill>
                        </a:rPr>
                        <a:t> de ….</a:t>
                      </a:r>
                      <a:endParaRPr lang="fr-FR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1.000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99866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i="1" dirty="0" smtClean="0"/>
                        <a:t>Ventes de </a:t>
                      </a:r>
                      <a:r>
                        <a:rPr lang="fr-FR" i="1" dirty="0" smtClean="0"/>
                        <a:t>produits finis</a:t>
                      </a:r>
                      <a:r>
                        <a:rPr lang="fr-FR" i="1" baseline="0" dirty="0" smtClean="0"/>
                        <a:t> </a:t>
                      </a:r>
                      <a:r>
                        <a:rPr lang="fr-FR" i="1" baseline="0" dirty="0" smtClean="0"/>
                        <a:t>(facture </a:t>
                      </a:r>
                      <a:r>
                        <a:rPr lang="fr-FR" i="1" baseline="0" dirty="0" smtClean="0"/>
                        <a:t>n° </a:t>
                      </a:r>
                      <a:r>
                        <a:rPr lang="fr-FR" i="1" baseline="0" dirty="0" err="1" smtClean="0"/>
                        <a:t>xxxxx</a:t>
                      </a:r>
                      <a:r>
                        <a:rPr lang="fr-FR" i="1" baseline="0" dirty="0" smtClean="0"/>
                        <a:t>)</a:t>
                      </a:r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0825018" y="3777672"/>
            <a:ext cx="12192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HT (après remise)</a:t>
            </a:r>
            <a:endParaRPr lang="fr-FR" dirty="0"/>
          </a:p>
        </p:txBody>
      </p:sp>
      <p:cxnSp>
        <p:nvCxnSpPr>
          <p:cNvPr id="7" name="Connecteur droit avec flèche 6"/>
          <p:cNvCxnSpPr>
            <a:stCxn id="5" idx="1"/>
            <a:endCxn id="4" idx="3"/>
          </p:cNvCxnSpPr>
          <p:nvPr/>
        </p:nvCxnSpPr>
        <p:spPr>
          <a:xfrm flipH="1">
            <a:off x="10387464" y="4100838"/>
            <a:ext cx="437554" cy="21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0799618" y="4494747"/>
            <a:ext cx="12446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TVA </a:t>
            </a:r>
          </a:p>
          <a:p>
            <a:pPr algn="ctr"/>
            <a:r>
              <a:rPr lang="fr-FR" dirty="0" smtClean="0"/>
              <a:t>(20% * HT)</a:t>
            </a:r>
            <a:endParaRPr lang="fr-FR" dirty="0"/>
          </a:p>
        </p:txBody>
      </p:sp>
      <p:cxnSp>
        <p:nvCxnSpPr>
          <p:cNvPr id="9" name="Connecteur droit avec flèche 8"/>
          <p:cNvCxnSpPr>
            <a:stCxn id="8" idx="1"/>
          </p:cNvCxnSpPr>
          <p:nvPr/>
        </p:nvCxnSpPr>
        <p:spPr>
          <a:xfrm flipH="1" flipV="1">
            <a:off x="10387464" y="4470463"/>
            <a:ext cx="412154" cy="34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825018" y="2640960"/>
            <a:ext cx="1219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TTC</a:t>
            </a:r>
            <a:endParaRPr lang="fr-FR" dirty="0"/>
          </a:p>
        </p:txBody>
      </p:sp>
      <p:cxnSp>
        <p:nvCxnSpPr>
          <p:cNvPr id="14" name="Connecteur droit avec flèche 13"/>
          <p:cNvCxnSpPr>
            <a:stCxn id="13" idx="1"/>
          </p:cNvCxnSpPr>
          <p:nvPr/>
        </p:nvCxnSpPr>
        <p:spPr>
          <a:xfrm flipH="1">
            <a:off x="9023928" y="2825626"/>
            <a:ext cx="1801090" cy="938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</a:t>
            </a:r>
            <a:r>
              <a:rPr lang="fr-FR" sz="3300" dirty="0"/>
              <a:t>Ecriture au </a:t>
            </a:r>
            <a:r>
              <a:rPr lang="fr-FR" sz="3300" dirty="0" smtClean="0"/>
              <a:t>journal - les ventes</a:t>
            </a:r>
            <a:endParaRPr lang="fr-FR" sz="3300" dirty="0"/>
          </a:p>
          <a:p>
            <a:endParaRPr lang="fr-FR" sz="3300" dirty="0"/>
          </a:p>
          <a:p>
            <a:endParaRPr lang="fr-FR" sz="3300" dirty="0" smtClean="0"/>
          </a:p>
        </p:txBody>
      </p:sp>
    </p:spTree>
    <p:extLst>
      <p:ext uri="{BB962C8B-B14F-4D97-AF65-F5344CB8AC3E}">
        <p14:creationId xmlns:p14="http://schemas.microsoft.com/office/powerpoint/2010/main" val="232935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dirty="0"/>
              <a:t>2. Enregistrement au journal des </a:t>
            </a:r>
            <a:r>
              <a:rPr lang="fr-FR" b="1" u="sng" dirty="0"/>
              <a:t>produits</a:t>
            </a:r>
            <a:endParaRPr lang="fr-FR" u="sng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(i) Ventes de produits finis (1000 €), règlement comptant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2322568" y="3208319"/>
          <a:ext cx="8064896" cy="182880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Date (facturation / livraison)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b="1" dirty="0" smtClean="0">
                          <a:solidFill>
                            <a:schemeClr val="accent5"/>
                          </a:solidFill>
                        </a:rPr>
                        <a:t>512/53/411</a:t>
                      </a:r>
                      <a:endParaRPr lang="fr-FR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b="1" dirty="0" smtClean="0">
                          <a:solidFill>
                            <a:schemeClr val="accent5"/>
                          </a:solidFill>
                        </a:rPr>
                        <a:t>Règlement</a:t>
                      </a:r>
                      <a:endParaRPr lang="fr-FR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>
                          <a:solidFill>
                            <a:schemeClr val="accent5"/>
                          </a:solidFill>
                        </a:rPr>
                        <a:t>1.200</a:t>
                      </a:r>
                      <a:endParaRPr lang="fr-FR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7xx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Ventes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de ….</a:t>
                      </a:r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1.000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99866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i="1" dirty="0" smtClean="0"/>
                        <a:t>Ventes de produits finis</a:t>
                      </a:r>
                      <a:r>
                        <a:rPr lang="fr-FR" i="1" baseline="0" dirty="0" smtClean="0"/>
                        <a:t> (facture n° </a:t>
                      </a:r>
                      <a:r>
                        <a:rPr lang="fr-FR" i="1" baseline="0" dirty="0" err="1" smtClean="0"/>
                        <a:t>xxxxx</a:t>
                      </a:r>
                      <a:r>
                        <a:rPr lang="fr-FR" i="1" baseline="0" dirty="0" smtClean="0"/>
                        <a:t>)</a:t>
                      </a:r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10825018" y="3777672"/>
            <a:ext cx="12192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HT (après remise)</a:t>
            </a:r>
            <a:endParaRPr lang="fr-FR" dirty="0"/>
          </a:p>
        </p:txBody>
      </p:sp>
      <p:cxnSp>
        <p:nvCxnSpPr>
          <p:cNvPr id="5" name="Connecteur droit avec flèche 4"/>
          <p:cNvCxnSpPr>
            <a:stCxn id="4" idx="1"/>
            <a:endCxn id="3" idx="3"/>
          </p:cNvCxnSpPr>
          <p:nvPr/>
        </p:nvCxnSpPr>
        <p:spPr>
          <a:xfrm flipH="1">
            <a:off x="10387464" y="4100838"/>
            <a:ext cx="437554" cy="21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10799618" y="4494747"/>
            <a:ext cx="12446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TVA </a:t>
            </a:r>
          </a:p>
          <a:p>
            <a:pPr algn="ctr"/>
            <a:r>
              <a:rPr lang="fr-FR" dirty="0" smtClean="0"/>
              <a:t>(20% * HT)</a:t>
            </a:r>
            <a:endParaRPr lang="fr-FR" dirty="0"/>
          </a:p>
        </p:txBody>
      </p:sp>
      <p:cxnSp>
        <p:nvCxnSpPr>
          <p:cNvPr id="7" name="Connecteur droit avec flèche 6"/>
          <p:cNvCxnSpPr>
            <a:stCxn id="6" idx="1"/>
          </p:cNvCxnSpPr>
          <p:nvPr/>
        </p:nvCxnSpPr>
        <p:spPr>
          <a:xfrm flipH="1" flipV="1">
            <a:off x="10387464" y="4470463"/>
            <a:ext cx="412154" cy="347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0825018" y="2640960"/>
            <a:ext cx="1219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TTC</a:t>
            </a:r>
            <a:endParaRPr lang="fr-FR" dirty="0"/>
          </a:p>
        </p:txBody>
      </p:sp>
      <p:cxnSp>
        <p:nvCxnSpPr>
          <p:cNvPr id="9" name="Connecteur droit avec flèche 8"/>
          <p:cNvCxnSpPr>
            <a:stCxn id="8" idx="1"/>
          </p:cNvCxnSpPr>
          <p:nvPr/>
        </p:nvCxnSpPr>
        <p:spPr>
          <a:xfrm flipH="1">
            <a:off x="9023928" y="2825626"/>
            <a:ext cx="1801090" cy="938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</a:t>
            </a:r>
            <a:r>
              <a:rPr lang="fr-FR" sz="3300" dirty="0"/>
              <a:t>Ecriture au </a:t>
            </a:r>
            <a:r>
              <a:rPr lang="fr-FR" sz="3300" dirty="0" smtClean="0"/>
              <a:t>journal - les ventes</a:t>
            </a:r>
            <a:endParaRPr lang="fr-FR" sz="3300" dirty="0"/>
          </a:p>
          <a:p>
            <a:endParaRPr lang="fr-FR" sz="3300" dirty="0"/>
          </a:p>
          <a:p>
            <a:endParaRPr lang="fr-FR" sz="33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745067" y="5250681"/>
            <a:ext cx="11065934" cy="10358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fr-FR" b="1" dirty="0" smtClean="0">
                <a:solidFill>
                  <a:srgbClr val="FF0000"/>
                </a:solidFill>
              </a:rPr>
              <a:t>Les numéros de comptes des produits (7xx : ventes de …)</a:t>
            </a:r>
          </a:p>
          <a:p>
            <a:pPr marL="342900" indent="-342900" algn="ctr">
              <a:buAutoNum type="arabicPeriod"/>
            </a:pPr>
            <a:r>
              <a:rPr lang="fr-FR" b="1" dirty="0" smtClean="0">
                <a:solidFill>
                  <a:schemeClr val="accent5"/>
                </a:solidFill>
              </a:rPr>
              <a:t>Les modalités de règlement (53, 512, 411)</a:t>
            </a:r>
          </a:p>
          <a:p>
            <a:pPr marL="342900" indent="-342900" algn="ctr">
              <a:buAutoNum type="arabicPeriod"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Les montants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</a:t>
            </a:r>
            <a:r>
              <a:rPr lang="fr-FR" sz="3300" dirty="0"/>
              <a:t>Ecriture au journal </a:t>
            </a:r>
            <a:r>
              <a:rPr lang="fr-FR" sz="3300" dirty="0" smtClean="0"/>
              <a:t>- </a:t>
            </a:r>
            <a:r>
              <a:rPr lang="fr-FR" sz="3300" dirty="0"/>
              <a:t>les </a:t>
            </a:r>
            <a:r>
              <a:rPr lang="fr-FR" sz="3300" dirty="0" smtClean="0"/>
              <a:t>ventes : le numéros de compte des produits</a:t>
            </a:r>
            <a:endParaRPr lang="fr-FR" sz="3300" dirty="0"/>
          </a:p>
          <a:p>
            <a:endParaRPr lang="fr-FR" sz="3300" dirty="0"/>
          </a:p>
          <a:p>
            <a:endParaRPr lang="fr-FR" sz="33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29732" y="1781187"/>
            <a:ext cx="10956636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400" b="1" dirty="0"/>
              <a:t>2. Enregistrement au journal des </a:t>
            </a:r>
            <a:r>
              <a:rPr lang="fr-FR" sz="1400" b="1" u="sng" dirty="0" smtClean="0"/>
              <a:t>produits</a:t>
            </a:r>
            <a:r>
              <a:rPr lang="fr-FR" sz="1400" dirty="0" smtClean="0"/>
              <a:t> : Quelques questions pour découvrir la numérotation des comptes : </a:t>
            </a:r>
          </a:p>
          <a:p>
            <a:pPr marL="0" indent="0">
              <a:buNone/>
            </a:pPr>
            <a:r>
              <a:rPr lang="fr-FR" sz="1400" dirty="0" smtClean="0"/>
              <a:t>1. Quels vont être les comptes de produits utilisés par des entreprises (i) industriels, (ii)  de négoce et (iii) de service </a:t>
            </a:r>
          </a:p>
          <a:p>
            <a:pPr marL="0" indent="0">
              <a:buNone/>
            </a:pPr>
            <a:r>
              <a:rPr lang="fr-FR" sz="1050" dirty="0" smtClean="0"/>
              <a:t>701 (Ventes de produits finis),  			_________________________</a:t>
            </a:r>
          </a:p>
          <a:p>
            <a:pPr marL="0" indent="0">
              <a:buNone/>
            </a:pPr>
            <a:r>
              <a:rPr lang="fr-FR" sz="1050" dirty="0" smtClean="0"/>
              <a:t>702 (ventes de produits intermédiaires) 		_________________________</a:t>
            </a:r>
          </a:p>
          <a:p>
            <a:pPr marL="0" indent="0">
              <a:buNone/>
            </a:pPr>
            <a:r>
              <a:rPr lang="fr-FR" sz="1050" dirty="0" smtClean="0"/>
              <a:t>703 (ventes de produits résiduels) 		_________________________</a:t>
            </a:r>
          </a:p>
          <a:p>
            <a:pPr marL="0" indent="0">
              <a:buNone/>
            </a:pPr>
            <a:r>
              <a:rPr lang="fr-FR" sz="1050" dirty="0" smtClean="0"/>
              <a:t>704, 705, 706 </a:t>
            </a:r>
            <a:r>
              <a:rPr lang="fr-FR" sz="1050" dirty="0"/>
              <a:t>(</a:t>
            </a:r>
            <a:r>
              <a:rPr lang="fr-FR" sz="1050" dirty="0" smtClean="0"/>
              <a:t>Travaux études et prestation de service)	_________________________</a:t>
            </a:r>
          </a:p>
          <a:p>
            <a:pPr marL="0" indent="0">
              <a:buNone/>
            </a:pPr>
            <a:r>
              <a:rPr lang="fr-FR" sz="1050" dirty="0" smtClean="0"/>
              <a:t>707 </a:t>
            </a:r>
            <a:r>
              <a:rPr lang="fr-FR" sz="1050" dirty="0"/>
              <a:t>(</a:t>
            </a:r>
            <a:r>
              <a:rPr lang="fr-FR" sz="1050" dirty="0" smtClean="0"/>
              <a:t>Ventes de marchandises) 			_________________________</a:t>
            </a:r>
          </a:p>
          <a:p>
            <a:pPr marL="0" indent="0">
              <a:buNone/>
            </a:pPr>
            <a:r>
              <a:rPr lang="fr-FR" sz="1600" dirty="0" smtClean="0"/>
              <a:t>	</a:t>
            </a:r>
            <a:r>
              <a:rPr lang="fr-FR" sz="1600" b="1" dirty="0" smtClean="0"/>
              <a:t>2. Le compte 708 (Produit des activités annexes) permet de comptabiliser</a:t>
            </a:r>
            <a:endParaRPr lang="fr-FR" sz="1600" b="1" dirty="0"/>
          </a:p>
          <a:p>
            <a:pPr marL="342900" indent="-342900">
              <a:buAutoNum type="alphaLcParenR"/>
            </a:pPr>
            <a:r>
              <a:rPr lang="fr-FR" sz="1400" dirty="0" smtClean="0"/>
              <a:t>Les intérêts des prêts faits à nos salariés // b) Les locations de biens // c) les opérations relatives à l’activité principale de l’entreprise // d) la mise à disposition de salariés</a:t>
            </a:r>
          </a:p>
          <a:p>
            <a:pPr marL="0" indent="0">
              <a:buNone/>
            </a:pPr>
            <a:r>
              <a:rPr lang="fr-FR" sz="1400" dirty="0" smtClean="0"/>
              <a:t>	</a:t>
            </a:r>
            <a:r>
              <a:rPr lang="fr-FR" sz="1400" b="1" dirty="0" smtClean="0"/>
              <a:t>3</a:t>
            </a:r>
            <a:r>
              <a:rPr lang="fr-FR" sz="1600" b="1" dirty="0" smtClean="0"/>
              <a:t>. Le chiffre d’affaires correspond </a:t>
            </a:r>
          </a:p>
          <a:p>
            <a:pPr marL="342900" indent="-342900">
              <a:buAutoNum type="alphaLcParenR"/>
            </a:pPr>
            <a:r>
              <a:rPr lang="fr-FR" sz="1400" dirty="0" smtClean="0"/>
              <a:t>A la somme des ventes TTC ; b) à la somme des ventes HT ; c) à la somme des comptes de classe 70</a:t>
            </a:r>
          </a:p>
          <a:p>
            <a:pPr marL="0" indent="0">
              <a:buNone/>
            </a:pPr>
            <a:r>
              <a:rPr lang="fr-FR" sz="1600" dirty="0" smtClean="0"/>
              <a:t>	</a:t>
            </a:r>
            <a:r>
              <a:rPr lang="fr-FR" sz="1600" b="1" dirty="0" smtClean="0"/>
              <a:t>4. Pour l’enregistrement d’une vente, on se place du côté </a:t>
            </a:r>
            <a:endParaRPr lang="fr-FR" sz="1600" b="1" dirty="0"/>
          </a:p>
          <a:p>
            <a:pPr marL="342900" indent="-342900">
              <a:buAutoNum type="alphaLcParenR"/>
            </a:pPr>
            <a:r>
              <a:rPr lang="fr-FR" sz="1400" dirty="0" smtClean="0"/>
              <a:t>Du fournisseur ; </a:t>
            </a:r>
            <a:r>
              <a:rPr lang="fr-FR" sz="1400" dirty="0"/>
              <a:t>b) </a:t>
            </a:r>
            <a:r>
              <a:rPr lang="fr-FR" sz="1400" dirty="0" smtClean="0"/>
              <a:t>de l’acheteur ; </a:t>
            </a:r>
            <a:r>
              <a:rPr lang="fr-FR" sz="1400" dirty="0"/>
              <a:t>c) </a:t>
            </a:r>
            <a:r>
              <a:rPr lang="fr-FR" sz="1400" dirty="0" smtClean="0"/>
              <a:t>du client</a:t>
            </a:r>
            <a:endParaRPr lang="fr-FR" sz="11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800" dirty="0" smtClean="0"/>
              <a:t>	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4058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-33867" y="1348508"/>
            <a:ext cx="121920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 smtClean="0"/>
              <a:t>Réglé comptant avec un l’argent liquide </a:t>
            </a:r>
            <a:r>
              <a:rPr lang="fr-FR" sz="2400" b="1" dirty="0" smtClean="0">
                <a:sym typeface="Wingdings" panose="05000000000000000000" pitchFamily="2" charset="2"/>
              </a:rPr>
              <a:t></a:t>
            </a:r>
            <a:r>
              <a:rPr lang="fr-FR" sz="2400" b="1" dirty="0" smtClean="0">
                <a:solidFill>
                  <a:srgbClr val="0070C0"/>
                </a:solidFill>
              </a:rPr>
              <a:t> débit 53 « caisse »</a:t>
            </a:r>
          </a:p>
          <a:p>
            <a:pPr marL="0" indent="0">
              <a:buNone/>
            </a:pPr>
            <a:endParaRPr lang="fr-FR" sz="2400" b="1" dirty="0"/>
          </a:p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sz="1200" b="1" dirty="0"/>
          </a:p>
          <a:p>
            <a:pPr marL="0" indent="0">
              <a:buNone/>
            </a:pPr>
            <a:r>
              <a:rPr lang="fr-FR" sz="2400" b="1" dirty="0" smtClean="0"/>
              <a:t>Réglé </a:t>
            </a:r>
            <a:r>
              <a:rPr lang="fr-FR" sz="2400" b="1" dirty="0"/>
              <a:t>comptant </a:t>
            </a:r>
            <a:r>
              <a:rPr lang="fr-FR" sz="2400" b="1" dirty="0" smtClean="0"/>
              <a:t>par chèque, carte ou virement </a:t>
            </a:r>
            <a:r>
              <a:rPr lang="fr-FR" sz="2400" b="1" dirty="0" smtClean="0">
                <a:sym typeface="Wingdings" panose="05000000000000000000" pitchFamily="2" charset="2"/>
              </a:rPr>
              <a:t></a:t>
            </a:r>
            <a:r>
              <a:rPr lang="fr-FR" sz="2400" b="1" dirty="0" smtClean="0"/>
              <a:t> </a:t>
            </a:r>
            <a:r>
              <a:rPr lang="fr-FR" sz="2400" b="1" dirty="0">
                <a:solidFill>
                  <a:srgbClr val="0070C0"/>
                </a:solidFill>
              </a:rPr>
              <a:t>débit </a:t>
            </a:r>
            <a:r>
              <a:rPr lang="fr-FR" sz="2400" b="1" dirty="0" smtClean="0">
                <a:solidFill>
                  <a:srgbClr val="0070C0"/>
                </a:solidFill>
              </a:rPr>
              <a:t>512 </a:t>
            </a:r>
            <a:r>
              <a:rPr lang="fr-FR" sz="2400" b="1" dirty="0">
                <a:solidFill>
                  <a:srgbClr val="0070C0"/>
                </a:solidFill>
              </a:rPr>
              <a:t>« </a:t>
            </a:r>
            <a:r>
              <a:rPr lang="fr-FR" sz="2400" b="1" dirty="0" smtClean="0">
                <a:solidFill>
                  <a:srgbClr val="0070C0"/>
                </a:solidFill>
              </a:rPr>
              <a:t>banque</a:t>
            </a:r>
            <a:r>
              <a:rPr lang="fr-FR" sz="2400" b="1" dirty="0">
                <a:solidFill>
                  <a:srgbClr val="0070C0"/>
                </a:solidFill>
              </a:rPr>
              <a:t> </a:t>
            </a:r>
            <a:r>
              <a:rPr lang="fr-FR" sz="2400" b="1" dirty="0" smtClean="0">
                <a:solidFill>
                  <a:srgbClr val="0070C0"/>
                </a:solidFill>
              </a:rPr>
              <a:t>»</a:t>
            </a:r>
          </a:p>
          <a:p>
            <a:pPr marL="0" indent="0">
              <a:buNone/>
            </a:pPr>
            <a:endParaRPr lang="fr-FR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Si l’énoncé dit règlement « </a:t>
            </a:r>
            <a:r>
              <a:rPr lang="fr-FR" sz="2400" b="1" u="sng" dirty="0" smtClean="0">
                <a:solidFill>
                  <a:srgbClr val="C00000"/>
                </a:solidFill>
              </a:rPr>
              <a:t>comptant</a:t>
            </a:r>
            <a:r>
              <a:rPr lang="fr-FR" sz="2400" b="1" dirty="0" smtClean="0">
                <a:solidFill>
                  <a:srgbClr val="C00000"/>
                </a:solidFill>
              </a:rPr>
              <a:t> » : 53 ou 512 sont justes</a:t>
            </a:r>
          </a:p>
          <a:p>
            <a:pPr marL="0" indent="0">
              <a:buNone/>
            </a:pPr>
            <a:endParaRPr lang="fr-FR" sz="2400" b="1" dirty="0"/>
          </a:p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	</a:t>
            </a:r>
            <a:endParaRPr lang="fr-FR" sz="1600" b="1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</a:t>
            </a:r>
            <a:r>
              <a:rPr lang="fr-FR" sz="3300" dirty="0"/>
              <a:t>Ecriture au journal - les ventes : les modalités de règlement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294135"/>
              </p:ext>
            </p:extLst>
          </p:nvPr>
        </p:nvGraphicFramePr>
        <p:xfrm>
          <a:off x="1924635" y="2006052"/>
          <a:ext cx="8064896" cy="167640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/>
                        <a:t>Date (facturation / livraison)</a:t>
                      </a:r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/>
                        <a:t>Débit</a:t>
                      </a:r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/>
                        <a:t>Crédit</a:t>
                      </a:r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600" b="1" dirty="0" smtClean="0">
                          <a:solidFill>
                            <a:schemeClr val="accent5"/>
                          </a:solidFill>
                        </a:rPr>
                        <a:t>53</a:t>
                      </a:r>
                      <a:endParaRPr lang="fr-FR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600" b="1" dirty="0" smtClean="0">
                          <a:solidFill>
                            <a:schemeClr val="accent5"/>
                          </a:solidFill>
                        </a:rPr>
                        <a:t>Caisse</a:t>
                      </a:r>
                      <a:endParaRPr lang="fr-FR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>
                          <a:solidFill>
                            <a:schemeClr val="accent5"/>
                          </a:solidFill>
                        </a:rPr>
                        <a:t>1.200</a:t>
                      </a:r>
                      <a:endParaRPr lang="fr-FR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7xx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Ventes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de ….</a:t>
                      </a:r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1.000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200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99866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i="1" dirty="0" smtClean="0"/>
                        <a:t>Ventes de ……………………</a:t>
                      </a:r>
                      <a:r>
                        <a:rPr lang="fr-FR" sz="1600" i="1" baseline="0" dirty="0" smtClean="0"/>
                        <a:t>(facture n° </a:t>
                      </a:r>
                      <a:r>
                        <a:rPr lang="fr-FR" sz="1600" i="1" baseline="0" dirty="0" err="1" smtClean="0"/>
                        <a:t>xxxxx</a:t>
                      </a:r>
                      <a:r>
                        <a:rPr lang="fr-FR" sz="1600" i="1" baseline="0" dirty="0" smtClean="0"/>
                        <a:t>)</a:t>
                      </a:r>
                      <a:endParaRPr lang="fr-FR" sz="1600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083336"/>
              </p:ext>
            </p:extLst>
          </p:nvPr>
        </p:nvGraphicFramePr>
        <p:xfrm>
          <a:off x="2029685" y="4444674"/>
          <a:ext cx="8064896" cy="167640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/>
                        <a:t>Date (facturation / livraison)</a:t>
                      </a:r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/>
                        <a:t>Débit</a:t>
                      </a:r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/>
                        <a:t>Crédit</a:t>
                      </a:r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600" b="1" dirty="0" smtClean="0">
                          <a:solidFill>
                            <a:schemeClr val="accent5"/>
                          </a:solidFill>
                        </a:rPr>
                        <a:t>512</a:t>
                      </a:r>
                      <a:endParaRPr lang="fr-FR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600" b="1" dirty="0" smtClean="0">
                          <a:solidFill>
                            <a:schemeClr val="accent5"/>
                          </a:solidFill>
                        </a:rPr>
                        <a:t>Banque</a:t>
                      </a:r>
                      <a:endParaRPr lang="fr-FR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>
                          <a:solidFill>
                            <a:schemeClr val="accent5"/>
                          </a:solidFill>
                        </a:rPr>
                        <a:t>1.200</a:t>
                      </a:r>
                      <a:endParaRPr lang="fr-FR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7xx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Ventes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de ….</a:t>
                      </a:r>
                      <a:endParaRPr lang="fr-FR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1.000</a:t>
                      </a:r>
                      <a:endParaRPr lang="fr-F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200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99866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i="1" dirty="0" smtClean="0"/>
                        <a:t>Ventes de ……………………</a:t>
                      </a:r>
                      <a:r>
                        <a:rPr lang="fr-FR" sz="1600" i="1" baseline="0" dirty="0" smtClean="0"/>
                        <a:t>(facture n° </a:t>
                      </a:r>
                      <a:r>
                        <a:rPr lang="fr-FR" sz="1600" i="1" baseline="0" dirty="0" err="1" smtClean="0"/>
                        <a:t>xxxxx</a:t>
                      </a:r>
                      <a:r>
                        <a:rPr lang="fr-FR" sz="1600" i="1" baseline="0" dirty="0" smtClean="0"/>
                        <a:t>) </a:t>
                      </a:r>
                      <a:r>
                        <a:rPr lang="fr-FR" sz="1600" i="1" baseline="0" dirty="0" smtClean="0">
                          <a:solidFill>
                            <a:srgbClr val="0070C0"/>
                          </a:solidFill>
                        </a:rPr>
                        <a:t>; chèque </a:t>
                      </a:r>
                      <a:r>
                        <a:rPr lang="fr-FR" sz="1600" i="1" baseline="0" dirty="0" err="1" smtClean="0">
                          <a:solidFill>
                            <a:srgbClr val="0070C0"/>
                          </a:solidFill>
                        </a:rPr>
                        <a:t>n°xxx</a:t>
                      </a:r>
                      <a:endParaRPr lang="fr-FR" sz="1600" i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0" y="1393637"/>
            <a:ext cx="121920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 smtClean="0"/>
              <a:t>Réglé plus tard </a:t>
            </a:r>
            <a:r>
              <a:rPr lang="fr-FR" sz="2400" b="1" dirty="0" smtClean="0">
                <a:sym typeface="Wingdings" panose="05000000000000000000" pitchFamily="2" charset="2"/>
              </a:rPr>
              <a:t></a:t>
            </a:r>
            <a:r>
              <a:rPr lang="fr-FR" sz="2400" b="1" dirty="0" smtClean="0">
                <a:solidFill>
                  <a:srgbClr val="0070C0"/>
                </a:solidFill>
              </a:rPr>
              <a:t> débit 411 « client »</a:t>
            </a:r>
          </a:p>
          <a:p>
            <a:pPr marL="0" indent="0">
              <a:buNone/>
            </a:pPr>
            <a:endParaRPr lang="fr-FR" sz="2400" b="1" dirty="0"/>
          </a:p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endParaRPr lang="fr-FR" sz="2400" b="1" dirty="0"/>
          </a:p>
          <a:p>
            <a:pPr marL="0" indent="0">
              <a:buNone/>
            </a:pPr>
            <a:r>
              <a:rPr lang="fr-FR" sz="2400" b="1" dirty="0" smtClean="0"/>
              <a:t>Au moment du règlement </a:t>
            </a:r>
            <a:r>
              <a:rPr lang="fr-FR" sz="2400" b="1" dirty="0" smtClean="0">
                <a:sym typeface="Wingdings" panose="05000000000000000000" pitchFamily="2" charset="2"/>
              </a:rPr>
              <a:t></a:t>
            </a:r>
            <a:r>
              <a:rPr lang="fr-FR" sz="2400" b="1" dirty="0" smtClean="0"/>
              <a:t> </a:t>
            </a:r>
            <a:r>
              <a:rPr lang="fr-FR" sz="2400" b="1" dirty="0">
                <a:solidFill>
                  <a:srgbClr val="0070C0"/>
                </a:solidFill>
              </a:rPr>
              <a:t>débit </a:t>
            </a:r>
            <a:r>
              <a:rPr lang="fr-FR" sz="2400" b="1" dirty="0" smtClean="0">
                <a:solidFill>
                  <a:srgbClr val="0070C0"/>
                </a:solidFill>
              </a:rPr>
              <a:t>512 </a:t>
            </a:r>
            <a:r>
              <a:rPr lang="fr-FR" sz="2400" b="1" dirty="0">
                <a:solidFill>
                  <a:srgbClr val="0070C0"/>
                </a:solidFill>
              </a:rPr>
              <a:t>« </a:t>
            </a:r>
            <a:r>
              <a:rPr lang="fr-FR" sz="2400" b="1" dirty="0" smtClean="0">
                <a:solidFill>
                  <a:srgbClr val="0070C0"/>
                </a:solidFill>
              </a:rPr>
              <a:t>banque</a:t>
            </a:r>
            <a:r>
              <a:rPr lang="fr-FR" sz="2400" b="1" dirty="0">
                <a:solidFill>
                  <a:srgbClr val="0070C0"/>
                </a:solidFill>
              </a:rPr>
              <a:t> </a:t>
            </a:r>
            <a:r>
              <a:rPr lang="fr-FR" sz="2400" b="1" dirty="0" smtClean="0">
                <a:solidFill>
                  <a:srgbClr val="0070C0"/>
                </a:solidFill>
              </a:rPr>
              <a:t>» et crédit </a:t>
            </a:r>
            <a:r>
              <a:rPr lang="fr-FR" sz="2400" b="1" dirty="0" smtClean="0">
                <a:solidFill>
                  <a:srgbClr val="0070C0"/>
                </a:solidFill>
              </a:rPr>
              <a:t>411</a:t>
            </a:r>
            <a:r>
              <a:rPr lang="fr-FR" sz="2400" i="1" dirty="0"/>
              <a:t>xxx</a:t>
            </a:r>
            <a:endParaRPr lang="fr-FR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sz="2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fr-FR" sz="2000" b="1" dirty="0" smtClean="0">
                <a:solidFill>
                  <a:srgbClr val="C00000"/>
                </a:solidFill>
              </a:rPr>
              <a:t>=&gt; Si règlement à 60 jours </a:t>
            </a:r>
            <a:r>
              <a:rPr lang="fr-FR" sz="20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 Compter 60 jours à partir de la date de facture</a:t>
            </a:r>
            <a:endParaRPr lang="fr-FR" sz="2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fr-FR" sz="2000" b="1" dirty="0">
                <a:solidFill>
                  <a:srgbClr val="C00000"/>
                </a:solidFill>
              </a:rPr>
              <a:t>=&gt; Si règlement à </a:t>
            </a:r>
            <a:r>
              <a:rPr lang="fr-FR" sz="2000" b="1" dirty="0" smtClean="0">
                <a:solidFill>
                  <a:srgbClr val="C00000"/>
                </a:solidFill>
              </a:rPr>
              <a:t>45 jours, fin de mois </a:t>
            </a:r>
            <a:r>
              <a:rPr lang="fr-FR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 Compter </a:t>
            </a:r>
            <a:r>
              <a:rPr lang="fr-FR" sz="20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45 </a:t>
            </a:r>
            <a:r>
              <a:rPr lang="fr-FR" sz="2000" b="1" dirty="0">
                <a:solidFill>
                  <a:srgbClr val="C00000"/>
                </a:solidFill>
                <a:sym typeface="Wingdings" panose="05000000000000000000" pitchFamily="2" charset="2"/>
              </a:rPr>
              <a:t>jours à partir </a:t>
            </a:r>
            <a:r>
              <a:rPr lang="fr-FR" sz="2000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de la fin du mois</a:t>
            </a:r>
            <a:endParaRPr lang="fr-FR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2400" b="1" dirty="0"/>
          </a:p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	</a:t>
            </a:r>
            <a:endParaRPr lang="fr-FR" sz="1600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3479423" y="1740506"/>
          <a:ext cx="8064896" cy="182880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Date (facturation / livraison)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b="1" i="1" u="sng" dirty="0" smtClean="0"/>
                        <a:t>411</a:t>
                      </a:r>
                      <a:endParaRPr lang="fr-FR" b="1" i="1" u="sng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b="1" i="1" u="sng" dirty="0" smtClean="0"/>
                        <a:t>Clients</a:t>
                      </a:r>
                      <a:endParaRPr lang="fr-FR" b="1" i="1" u="sng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1.200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701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Ventes de produits finis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1000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99866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i="1" dirty="0" smtClean="0"/>
                        <a:t>Ventes</a:t>
                      </a:r>
                      <a:r>
                        <a:rPr lang="fr-FR" i="1" baseline="0" dirty="0" smtClean="0"/>
                        <a:t> produits finis (</a:t>
                      </a:r>
                      <a:r>
                        <a:rPr lang="fr-FR" i="1" baseline="0" dirty="0" smtClean="0"/>
                        <a:t>facture)</a:t>
                      </a:r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92182" y="2764607"/>
            <a:ext cx="257342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Flux juridique entrant :</a:t>
            </a:r>
          </a:p>
          <a:p>
            <a:pPr algn="ctr"/>
            <a:r>
              <a:rPr lang="fr-FR" dirty="0" smtClean="0"/>
              <a:t>Le client nous doit 1.200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2875194" y="2345267"/>
            <a:ext cx="604229" cy="745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</a:t>
            </a:r>
            <a:r>
              <a:rPr lang="fr-FR" sz="3300" dirty="0"/>
              <a:t>Ecriture au journal </a:t>
            </a:r>
            <a:r>
              <a:rPr lang="fr-FR" sz="3300" dirty="0" smtClean="0"/>
              <a:t>- </a:t>
            </a:r>
            <a:r>
              <a:rPr lang="fr-FR" sz="3300" dirty="0"/>
              <a:t>les </a:t>
            </a:r>
            <a:r>
              <a:rPr lang="fr-FR" sz="3300" dirty="0" smtClean="0"/>
              <a:t>ventes : les modalités de règlement</a:t>
            </a:r>
            <a:endParaRPr lang="fr-FR" sz="3300" dirty="0"/>
          </a:p>
          <a:p>
            <a:endParaRPr lang="fr-FR" sz="3300" dirty="0" smtClean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/>
          </p:nvPr>
        </p:nvGraphicFramePr>
        <p:xfrm>
          <a:off x="273610" y="4174067"/>
          <a:ext cx="8064896" cy="146304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600" b="1" dirty="0" smtClean="0"/>
                        <a:t>(60 jours après facturation / paiement)</a:t>
                      </a:r>
                      <a:endParaRPr lang="fr-FR" sz="16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512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Banque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1.200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Clients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1.200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i="1" dirty="0" smtClean="0"/>
                        <a:t>Règlement</a:t>
                      </a:r>
                      <a:r>
                        <a:rPr lang="fr-FR" i="1" baseline="0" dirty="0" smtClean="0"/>
                        <a:t> facture xxx</a:t>
                      </a:r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9982164" y="4990776"/>
            <a:ext cx="220983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Annulation de la dette du client</a:t>
            </a:r>
            <a:endParaRPr lang="fr-FR" dirty="0"/>
          </a:p>
        </p:txBody>
      </p:sp>
      <p:cxnSp>
        <p:nvCxnSpPr>
          <p:cNvPr id="14" name="Connecteur droit avec flèche 13"/>
          <p:cNvCxnSpPr>
            <a:stCxn id="13" idx="1"/>
          </p:cNvCxnSpPr>
          <p:nvPr/>
        </p:nvCxnSpPr>
        <p:spPr>
          <a:xfrm flipH="1" flipV="1">
            <a:off x="8338506" y="5055557"/>
            <a:ext cx="1643658" cy="258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9514627" y="4132287"/>
            <a:ext cx="169369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Flux monétaire entrant</a:t>
            </a:r>
            <a:endParaRPr lang="fr-FR" dirty="0"/>
          </a:p>
        </p:txBody>
      </p:sp>
      <p:cxnSp>
        <p:nvCxnSpPr>
          <p:cNvPr id="16" name="Connecteur droit avec flèche 15"/>
          <p:cNvCxnSpPr>
            <a:stCxn id="15" idx="1"/>
          </p:cNvCxnSpPr>
          <p:nvPr/>
        </p:nvCxnSpPr>
        <p:spPr>
          <a:xfrm flipH="1">
            <a:off x="7035765" y="4455453"/>
            <a:ext cx="2478862" cy="276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59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447586" y="3500451"/>
          <a:ext cx="8064896" cy="1828800"/>
        </p:xfrm>
        <a:graphic>
          <a:graphicData uri="http://schemas.openxmlformats.org/drawingml/2006/table">
            <a:tbl>
              <a:tblPr firstRow="1" bandRow="1"/>
              <a:tblGrid>
                <a:gridCol w="65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23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Date (facturation / livraison)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Débit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b="1" dirty="0" smtClean="0"/>
                        <a:t>Crédit</a:t>
                      </a:r>
                      <a:endParaRPr lang="fr-FR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512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 smtClean="0"/>
                        <a:t>Banque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/>
                        <a:t>1.080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701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Ventes de produits finis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900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180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998662"/>
                  </a:ext>
                </a:extLst>
              </a:tr>
              <a:tr h="0">
                <a:tc grid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i="1" dirty="0" smtClean="0"/>
                        <a:t>Ventes</a:t>
                      </a:r>
                      <a:r>
                        <a:rPr lang="fr-FR" i="1" baseline="0" dirty="0" smtClean="0"/>
                        <a:t> produits finis (facture xxx)</a:t>
                      </a:r>
                      <a:endParaRPr lang="fr-FR" i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245600" y="4230246"/>
            <a:ext cx="2743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1000 * 0,9 = 1.000 * (1-0,1)</a:t>
            </a:r>
            <a:endParaRPr lang="fr-FR" dirty="0">
              <a:solidFill>
                <a:srgbClr val="C00000"/>
              </a:solidFill>
            </a:endParaRPr>
          </a:p>
        </p:txBody>
      </p:sp>
      <p:cxnSp>
        <p:nvCxnSpPr>
          <p:cNvPr id="6" name="Connecteur droit avec flèche 5"/>
          <p:cNvCxnSpPr>
            <a:stCxn id="5" idx="1"/>
            <a:endCxn id="4" idx="3"/>
          </p:cNvCxnSpPr>
          <p:nvPr/>
        </p:nvCxnSpPr>
        <p:spPr>
          <a:xfrm flipH="1" flipV="1">
            <a:off x="8512482" y="4414851"/>
            <a:ext cx="733118" cy="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9245600" y="4762101"/>
            <a:ext cx="2743200" cy="3733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900 * 0,2</a:t>
            </a:r>
            <a:endParaRPr lang="fr-FR" dirty="0"/>
          </a:p>
        </p:txBody>
      </p:sp>
      <p:cxnSp>
        <p:nvCxnSpPr>
          <p:cNvPr id="11" name="Connecteur droit avec flèche 10"/>
          <p:cNvCxnSpPr>
            <a:stCxn id="10" idx="1"/>
          </p:cNvCxnSpPr>
          <p:nvPr/>
        </p:nvCxnSpPr>
        <p:spPr>
          <a:xfrm flipH="1" flipV="1">
            <a:off x="8512482" y="4784184"/>
            <a:ext cx="733118" cy="1645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38200" y="6108454"/>
            <a:ext cx="10908145" cy="646331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Attention : cela ne concerne que les remises à caractère commercial (RRR) faites sur la facture originale. Cela ne concerne pas les remise relative à des conditions de règlements</a:t>
            </a:r>
            <a:r>
              <a:rPr lang="fr-FR" dirty="0"/>
              <a:t> </a:t>
            </a:r>
            <a:r>
              <a:rPr lang="fr-FR" dirty="0" smtClean="0"/>
              <a:t>ou remise appliquées après première facturation.</a:t>
            </a:r>
            <a:endParaRPr lang="fr-FR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</a:t>
            </a:r>
            <a:r>
              <a:rPr lang="fr-FR" sz="3300" dirty="0"/>
              <a:t>Ecriture au journal </a:t>
            </a:r>
            <a:r>
              <a:rPr lang="fr-FR" sz="3300" dirty="0" smtClean="0"/>
              <a:t>- </a:t>
            </a:r>
            <a:r>
              <a:rPr lang="fr-FR" sz="3300" dirty="0"/>
              <a:t>les </a:t>
            </a:r>
            <a:r>
              <a:rPr lang="fr-FR" sz="3300" dirty="0" smtClean="0"/>
              <a:t>ventes : les RRR</a:t>
            </a:r>
            <a:endParaRPr lang="fr-FR" sz="3300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196272" y="1734025"/>
            <a:ext cx="121920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b="1" dirty="0" smtClean="0"/>
              <a:t>Cas d’une facture avec RRR</a:t>
            </a:r>
          </a:p>
          <a:p>
            <a:pPr marL="0" indent="0">
              <a:buNone/>
            </a:pPr>
            <a:r>
              <a:rPr lang="fr-FR" sz="2000" dirty="0" smtClean="0"/>
              <a:t>	Ex. </a:t>
            </a:r>
            <a:r>
              <a:rPr lang="fr-FR" sz="2000" dirty="0" smtClean="0">
                <a:solidFill>
                  <a:srgbClr val="C00000"/>
                </a:solidFill>
              </a:rPr>
              <a:t>Facture HT 1.000 € ; remise 10 %</a:t>
            </a:r>
            <a:endParaRPr lang="fr-FR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None/>
            </a:pPr>
            <a:r>
              <a:rPr lang="fr-FR" sz="1600" dirty="0" smtClean="0"/>
              <a:t>	</a:t>
            </a:r>
            <a:endParaRPr lang="fr-FR" sz="1600" b="1" dirty="0"/>
          </a:p>
        </p:txBody>
      </p:sp>
    </p:spTree>
    <p:extLst>
      <p:ext uri="{BB962C8B-B14F-4D97-AF65-F5344CB8AC3E}">
        <p14:creationId xmlns:p14="http://schemas.microsoft.com/office/powerpoint/2010/main" val="22388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</a:t>
            </a:r>
            <a:r>
              <a:rPr lang="fr-FR" sz="3300" dirty="0"/>
              <a:t>Ecriture au </a:t>
            </a:r>
            <a:r>
              <a:rPr lang="fr-FR" sz="3300" dirty="0" smtClean="0"/>
              <a:t>journal - les ventes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293254" y="1626466"/>
            <a:ext cx="11686309" cy="502371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b="1" dirty="0" smtClean="0"/>
              <a:t>Exercice sur les ventes : </a:t>
            </a:r>
            <a:r>
              <a:rPr lang="fr-FR" sz="2000" dirty="0" smtClean="0"/>
              <a:t>L’entreprise </a:t>
            </a:r>
            <a:r>
              <a:rPr lang="fr-FR" sz="2000" dirty="0" err="1" smtClean="0"/>
              <a:t>Autosur</a:t>
            </a:r>
            <a:r>
              <a:rPr lang="fr-FR" sz="2000" dirty="0" smtClean="0"/>
              <a:t> est spécialisée dans le négoce, la réparation de postes à soudure. Elle commercialise également les éléments nécessaires au fonctionnement des postes (métaux, pièces détachées, torches, casques …). La totalité de son CA est soumis </a:t>
            </a:r>
            <a:r>
              <a:rPr lang="fr-FR" sz="2000" smtClean="0"/>
              <a:t>à TVA (20 %).</a:t>
            </a: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	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43709" y="6161825"/>
            <a:ext cx="980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Après avoir renseigné les numéros de comptes pour chacune des facturations, passez les écritures comptables des quatre premières ventes ainsi que leurs encaissements.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906330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1 : Ecritures de ventes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733087"/>
              </p:ext>
            </p:extLst>
          </p:nvPr>
        </p:nvGraphicFramePr>
        <p:xfrm>
          <a:off x="369459" y="3228819"/>
          <a:ext cx="11545454" cy="208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2559">
                  <a:extLst>
                    <a:ext uri="{9D8B030D-6E8A-4147-A177-3AD203B41FA5}">
                      <a16:colId xmlns:a16="http://schemas.microsoft.com/office/drawing/2014/main" val="202077134"/>
                    </a:ext>
                  </a:extLst>
                </a:gridCol>
                <a:gridCol w="1092942">
                  <a:extLst>
                    <a:ext uri="{9D8B030D-6E8A-4147-A177-3AD203B41FA5}">
                      <a16:colId xmlns:a16="http://schemas.microsoft.com/office/drawing/2014/main" val="3261188545"/>
                    </a:ext>
                  </a:extLst>
                </a:gridCol>
                <a:gridCol w="1284294">
                  <a:extLst>
                    <a:ext uri="{9D8B030D-6E8A-4147-A177-3AD203B41FA5}">
                      <a16:colId xmlns:a16="http://schemas.microsoft.com/office/drawing/2014/main" val="995508288"/>
                    </a:ext>
                  </a:extLst>
                </a:gridCol>
                <a:gridCol w="2608420">
                  <a:extLst>
                    <a:ext uri="{9D8B030D-6E8A-4147-A177-3AD203B41FA5}">
                      <a16:colId xmlns:a16="http://schemas.microsoft.com/office/drawing/2014/main" val="1422274727"/>
                    </a:ext>
                  </a:extLst>
                </a:gridCol>
                <a:gridCol w="3094182">
                  <a:extLst>
                    <a:ext uri="{9D8B030D-6E8A-4147-A177-3AD203B41FA5}">
                      <a16:colId xmlns:a16="http://schemas.microsoft.com/office/drawing/2014/main" val="2326603688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3577861525"/>
                    </a:ext>
                  </a:extLst>
                </a:gridCol>
                <a:gridCol w="1385457">
                  <a:extLst>
                    <a:ext uri="{9D8B030D-6E8A-4147-A177-3AD203B41FA5}">
                      <a16:colId xmlns:a16="http://schemas.microsoft.com/office/drawing/2014/main" val="33619196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Date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Nom Client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Facture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Objet de la facture (quantité)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Règlement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Montant HT (uni)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Numéro de compte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332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04/10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err="1" smtClean="0"/>
                        <a:t>Betrand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411 23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smtClean="0"/>
                        <a:t>Réparation poste 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Cash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450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794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08/10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Acier T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411 90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smtClean="0"/>
                        <a:t>Vente casques (3)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45 jours fin de mois par virement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150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964600"/>
                  </a:ext>
                </a:extLst>
              </a:tr>
              <a:tr h="218286"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11/10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err="1" smtClean="0"/>
                        <a:t>Recycl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411 11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Vente de</a:t>
                      </a:r>
                      <a:r>
                        <a:rPr lang="fr-FR" sz="1700" baseline="0" dirty="0" smtClean="0"/>
                        <a:t> poste (2)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Chèque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2.500</a:t>
                      </a:r>
                      <a:r>
                        <a:rPr lang="fr-FR" sz="1700" baseline="0" dirty="0" smtClean="0"/>
                        <a:t> 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516095"/>
                  </a:ext>
                </a:extLst>
              </a:tr>
              <a:tr h="226137"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16/10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Mois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411 22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700" dirty="0" smtClean="0"/>
                        <a:t>Ventes de déchet (alu)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60</a:t>
                      </a:r>
                      <a:r>
                        <a:rPr lang="fr-FR" sz="1700" baseline="0" dirty="0" smtClean="0"/>
                        <a:t> jours par chèque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/>
                        <a:t>45</a:t>
                      </a:r>
                      <a:endParaRPr lang="fr-F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31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34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286149"/>
              </p:ext>
            </p:extLst>
          </p:nvPr>
        </p:nvGraphicFramePr>
        <p:xfrm>
          <a:off x="833588" y="1454549"/>
          <a:ext cx="10515600" cy="170688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26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15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56199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52031"/>
              </p:ext>
            </p:extLst>
          </p:nvPr>
        </p:nvGraphicFramePr>
        <p:xfrm>
          <a:off x="833588" y="3267469"/>
          <a:ext cx="10515600" cy="170688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 smtClean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56199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548352"/>
              </p:ext>
            </p:extLst>
          </p:nvPr>
        </p:nvGraphicFramePr>
        <p:xfrm>
          <a:off x="833588" y="5080389"/>
          <a:ext cx="10515600" cy="170688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b="1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56199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/>
              <a:t>Partie II. écritures comptables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  <a:r>
              <a:rPr lang="fr-FR" sz="3300" dirty="0" smtClean="0"/>
              <a:t>b) </a:t>
            </a:r>
            <a:r>
              <a:rPr lang="fr-FR" sz="3300" dirty="0"/>
              <a:t>Ecriture au </a:t>
            </a:r>
            <a:r>
              <a:rPr lang="fr-FR" sz="3300" dirty="0" smtClean="0"/>
              <a:t>journal - les ventes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906330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Exercice 1 : Ecritures de ventes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40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713</Words>
  <Application>Microsoft Office PowerPoint</Application>
  <PresentationFormat>Grand écran</PresentationFormat>
  <Paragraphs>238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n.a.</dc:creator>
  <cp:lastModifiedBy>n.a.</cp:lastModifiedBy>
  <cp:revision>21</cp:revision>
  <cp:lastPrinted>2023-10-06T12:23:21Z</cp:lastPrinted>
  <dcterms:created xsi:type="dcterms:W3CDTF">2019-10-22T08:59:40Z</dcterms:created>
  <dcterms:modified xsi:type="dcterms:W3CDTF">2023-10-26T14:05:01Z</dcterms:modified>
</cp:coreProperties>
</file>