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3" r:id="rId3"/>
    <p:sldId id="302" r:id="rId4"/>
    <p:sldId id="342" r:id="rId5"/>
    <p:sldId id="304" r:id="rId6"/>
    <p:sldId id="305" r:id="rId7"/>
    <p:sldId id="306" r:id="rId8"/>
    <p:sldId id="307" r:id="rId9"/>
    <p:sldId id="308" r:id="rId10"/>
    <p:sldId id="325" r:id="rId11"/>
    <p:sldId id="309" r:id="rId12"/>
    <p:sldId id="310" r:id="rId13"/>
    <p:sldId id="326" r:id="rId14"/>
    <p:sldId id="312" r:id="rId15"/>
    <p:sldId id="322" r:id="rId16"/>
    <p:sldId id="311" r:id="rId17"/>
    <p:sldId id="313" r:id="rId18"/>
    <p:sldId id="314" r:id="rId19"/>
    <p:sldId id="315" r:id="rId20"/>
    <p:sldId id="316" r:id="rId21"/>
    <p:sldId id="317" r:id="rId22"/>
    <p:sldId id="318" r:id="rId23"/>
    <p:sldId id="338" r:id="rId24"/>
    <p:sldId id="320" r:id="rId25"/>
    <p:sldId id="327" r:id="rId26"/>
    <p:sldId id="323" r:id="rId27"/>
    <p:sldId id="330" r:id="rId28"/>
    <p:sldId id="328" r:id="rId29"/>
    <p:sldId id="324" r:id="rId30"/>
    <p:sldId id="332" r:id="rId31"/>
    <p:sldId id="339" r:id="rId32"/>
    <p:sldId id="34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9" autoAdjust="0"/>
    <p:restoredTop sz="77358" autoAdjust="0"/>
  </p:normalViewPr>
  <p:slideViewPr>
    <p:cSldViewPr snapToGrid="0">
      <p:cViewPr varScale="1">
        <p:scale>
          <a:sx n="85" d="100"/>
          <a:sy n="85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6FF48-F61F-4891-B36E-A7C1861A974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F28BF-3D72-4BEB-9023-A9186AA1EB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6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e.inserm.fr/en/vieillir-avec-le-vih-associe-a-un-risque-accru-de-developper-des-deficience-cognitives/36953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rm.fr/actualite/therapie-anti-vih-augmente-risque-osteoporose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nserm.fr/actualite/vih-induit-defauts-osseux-en-infectant-osteoclaste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aids.org/sites/default/files/media_asset/2017-zero-discrimination-day_en.pdf" TargetMode="External"/><Relationship Id="rId3" Type="http://schemas.openxmlformats.org/officeDocument/2006/relationships/hyperlink" Target="https://www-ncbi-nlm-nih-gov.ezpum.biu-montpellier.fr/pubmed/?term=Kontomanolis%20EN%5bAuthor%5d&amp;cauthor=true&amp;cauthor_uid=28694709" TargetMode="External"/><Relationship Id="rId7" Type="http://schemas.openxmlformats.org/officeDocument/2006/relationships/hyperlink" Target="https://www.inserm.fr/actualite/plus-en-plus-difficile-travailler-avec-vih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-ncbi-nlm-nih-gov.ezpum.biu-montpellier.fr/pubmed/?term=Fasoulakis%20Z%5bAuthor%5d&amp;cauthor=true&amp;cauthor_uid=28694709" TargetMode="External"/><Relationship Id="rId5" Type="http://schemas.openxmlformats.org/officeDocument/2006/relationships/hyperlink" Target="https://www-ncbi-nlm-nih-gov.ezpum.biu-montpellier.fr/pubmed/?term=Gkasdaris%20G%5bAuthor%5d&amp;cauthor=true&amp;cauthor_uid=28694709" TargetMode="External"/><Relationship Id="rId4" Type="http://schemas.openxmlformats.org/officeDocument/2006/relationships/hyperlink" Target="https://www-ncbi-nlm-nih-gov.ezpum.biu-montpellier.fr/pubmed/?term=Michalopoulos%20S%5bAuthor%5d&amp;cauthor=true&amp;cauthor_uid=2869470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https://presse.inserm.fr/en/vieillir-avec-le-vih-associe-a-un-risque-accru-de-developper-des-deficience-cognitives/36953/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F28BF-3D72-4BEB-9023-A9186AA1EB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4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fibrose hépatique est la résultante commune aux maladies chroniques du foie, caractérisée par l'accumulation anormalement élevée de constituants de la matrice extracellulaire dans le parenchyme hépatique. Sa progression peut conduire à la cirrhose1,2.</a:t>
            </a:r>
          </a:p>
          <a:p>
            <a:endParaRPr lang="fr-FR" dirty="0" smtClean="0"/>
          </a:p>
          <a:p>
            <a:r>
              <a:rPr lang="fr-FR" dirty="0" smtClean="0"/>
              <a:t>Le diagnostic et l'évaluation du degré de la fibrose hépatique, essentiels à la prise en charge des patients, ont reposé chronologiquement sur l'autopsie, la clinique, la biologie hépatique de routine, la ponction-biopsie hépatique, l'échographie, les tests sanguins non invasifs de fibrose et enfin de l'élastométrie3.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F28BF-3D72-4BEB-9023-A9186AA1EB9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https://www.inserm.fr/actualite/therapie-anti-vih-augmente-risque-osteoporose/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4"/>
              </a:rPr>
              <a:t>https://www.inserm.fr/actualite/vih-induit-defauts-osseux-en-infectant-osteoclastes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fr-FR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F28BF-3D72-4BEB-9023-A9186AA1EB9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Sénescence</a:t>
            </a:r>
            <a:r>
              <a:rPr lang="fr-FR" baseline="0" dirty="0" smtClean="0"/>
              <a:t> : </a:t>
            </a:r>
            <a:r>
              <a:rPr lang="fr-FR" dirty="0" smtClean="0"/>
              <a:t>Processus de ralentissement de l'activité vitale chez les individus âgés.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F28BF-3D72-4BEB-9023-A9186AA1EB9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7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Vhb</a:t>
            </a:r>
            <a:r>
              <a:rPr lang="fr-FR" dirty="0" smtClean="0"/>
              <a:t> virus hépatite</a:t>
            </a:r>
            <a:r>
              <a:rPr lang="fr-FR" baseline="0" dirty="0" smtClean="0"/>
              <a:t> b</a:t>
            </a:r>
          </a:p>
          <a:p>
            <a:r>
              <a:rPr lang="fr-FR" baseline="0" dirty="0" err="1" smtClean="0"/>
              <a:t>Vhc</a:t>
            </a:r>
            <a:r>
              <a:rPr lang="fr-FR" baseline="0" dirty="0" smtClean="0"/>
              <a:t> virus : </a:t>
            </a:r>
            <a:r>
              <a:rPr lang="fr-FR" b="1" dirty="0" smtClean="0"/>
              <a:t>Le virus de l'hépatite C</a:t>
            </a:r>
            <a:r>
              <a:rPr lang="fr-FR" dirty="0" smtClean="0"/>
              <a:t> (VHC) peut provoquer des infections aiguës comme des infections chroniques.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F28BF-3D72-4BEB-9023-A9186AA1EB9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4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Mortality and causes of death in people diagnosed with HIV in the era of highly active antiretroviral therapy compared with the general population: an analysis of a national observational cohort</a:t>
            </a:r>
          </a:p>
          <a:p>
            <a:r>
              <a:rPr lang="fr-FR" dirty="0" err="1" smtClean="0"/>
              <a:t>Croxford</a:t>
            </a:r>
            <a:r>
              <a:rPr lang="fr-FR" baseline="0" dirty="0" smtClean="0"/>
              <a:t> et al.,2017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F28BF-3D72-4BEB-9023-A9186AA1EB9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0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The social stigma of HIV–AIDS: society’s role</a:t>
            </a:r>
          </a:p>
          <a:p>
            <a:r>
              <a:rPr lang="en-GB" dirty="0" smtClean="0">
                <a:hlinkClick r:id="rId3"/>
              </a:rPr>
              <a:t>Emmanuel N </a:t>
            </a:r>
            <a:r>
              <a:rPr lang="en-GB" dirty="0" err="1" smtClean="0">
                <a:hlinkClick r:id="rId3"/>
              </a:rPr>
              <a:t>Kontomanolis</a:t>
            </a:r>
            <a:r>
              <a:rPr lang="en-GB" dirty="0" smtClean="0"/>
              <a:t>, </a:t>
            </a:r>
            <a:r>
              <a:rPr lang="en-GB" dirty="0" smtClean="0">
                <a:hlinkClick r:id="rId4"/>
              </a:rPr>
              <a:t>Spyridon </a:t>
            </a:r>
            <a:r>
              <a:rPr lang="en-GB" dirty="0" err="1" smtClean="0">
                <a:hlinkClick r:id="rId4"/>
              </a:rPr>
              <a:t>Michalopoulos</a:t>
            </a:r>
            <a:r>
              <a:rPr lang="en-GB" dirty="0" smtClean="0"/>
              <a:t>, </a:t>
            </a:r>
            <a:r>
              <a:rPr lang="en-GB" dirty="0" err="1" smtClean="0">
                <a:hlinkClick r:id="rId5"/>
              </a:rPr>
              <a:t>Grigorios</a:t>
            </a:r>
            <a:r>
              <a:rPr lang="en-GB" dirty="0" smtClean="0">
                <a:hlinkClick r:id="rId5"/>
              </a:rPr>
              <a:t> </a:t>
            </a:r>
            <a:r>
              <a:rPr lang="en-GB" dirty="0" err="1" smtClean="0">
                <a:hlinkClick r:id="rId5"/>
              </a:rPr>
              <a:t>Gkasdaris</a:t>
            </a:r>
            <a:r>
              <a:rPr lang="en-GB" dirty="0" smtClean="0"/>
              <a:t>, and </a:t>
            </a:r>
            <a:r>
              <a:rPr lang="en-GB" dirty="0" smtClean="0">
                <a:hlinkClick r:id="rId6"/>
              </a:rPr>
              <a:t>Zacharias </a:t>
            </a:r>
            <a:r>
              <a:rPr lang="en-GB" dirty="0" err="1" smtClean="0">
                <a:hlinkClick r:id="rId6"/>
              </a:rPr>
              <a:t>Fasoulakis</a:t>
            </a:r>
            <a:endParaRPr lang="en-GB" dirty="0" smtClean="0"/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7"/>
              </a:rPr>
              <a:t>https://www.inserm.fr/actualite/plus-en-plus-difficile-travailler-avec-vih/</a:t>
            </a:r>
            <a:endParaRPr lang="en-GB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en-GB" dirty="0" smtClean="0"/>
              <a:t>UNAIDS (2017) </a:t>
            </a:r>
            <a:r>
              <a:rPr lang="en-GB" dirty="0" smtClean="0">
                <a:hlinkClick r:id="rId8"/>
              </a:rPr>
              <a:t>‘Make some noise for zero discrimination on 1 March 2017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F28BF-3D72-4BEB-9023-A9186AA1EB9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35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9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2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0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5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2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3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3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90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9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C2D3-8E0C-466B-AA60-32BED9E15C6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E4B1-286C-4485-95FF-1ABA36468B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5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8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43.jpeg"/><Relationship Id="rId7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8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jp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6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37.jp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jp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jp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jp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37.jp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jp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37.jp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9.png"/><Relationship Id="rId3" Type="http://schemas.openxmlformats.org/officeDocument/2006/relationships/image" Target="../media/image37.jpg"/><Relationship Id="rId7" Type="http://schemas.openxmlformats.org/officeDocument/2006/relationships/image" Target="../media/image33.png"/><Relationship Id="rId12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51262" y="976540"/>
            <a:ext cx="11048638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Déficiences Métaboliques 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VIH/SIDA &amp; activités physiques adaptées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4089400"/>
            <a:ext cx="3100916" cy="232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12" y="4153408"/>
            <a:ext cx="3237738" cy="215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0" y="4114800"/>
            <a:ext cx="325755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Une panoplie d’effets indésirables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Effets secondaires TTT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3041"/>
          <a:stretch/>
        </p:blipFill>
        <p:spPr>
          <a:xfrm>
            <a:off x="2923822" y="732084"/>
            <a:ext cx="6231466" cy="534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9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Une panoplie d’effets indésirables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Effets secondaires TTT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6466" y="6126327"/>
            <a:ext cx="998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>
                <a:latin typeface="Bell MT" panose="02020503060305020303" pitchFamily="18" charset="0"/>
              </a:rPr>
              <a:t>Reust</a:t>
            </a:r>
            <a:r>
              <a:rPr lang="en-GB" sz="1400" dirty="0" smtClean="0">
                <a:latin typeface="Bell MT" panose="02020503060305020303" pitchFamily="18" charset="0"/>
              </a:rPr>
              <a:t> 2011</a:t>
            </a:r>
            <a:endParaRPr lang="en-GB" sz="1400" dirty="0">
              <a:latin typeface="Bell MT" panose="02020503060305020303" pitchFamily="18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653" y="747581"/>
            <a:ext cx="1883229" cy="1401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7777" y="1030300"/>
            <a:ext cx="9104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sz="2400" b="1" dirty="0" smtClean="0">
                <a:latin typeface="Bell MT" panose="02020503060305020303" pitchFamily="18" charset="0"/>
              </a:rPr>
              <a:t>Rappel : 20 </a:t>
            </a:r>
            <a:r>
              <a:rPr lang="fr-FR" sz="2400" b="1" dirty="0" err="1" smtClean="0">
                <a:latin typeface="Bell MT" panose="02020503060305020303" pitchFamily="18" charset="0"/>
              </a:rPr>
              <a:t>antiretroviraux</a:t>
            </a:r>
            <a:r>
              <a:rPr lang="fr-FR" sz="2400" b="1" dirty="0" smtClean="0">
                <a:latin typeface="Bell MT" panose="02020503060305020303" pitchFamily="18" charset="0"/>
              </a:rPr>
              <a:t> appartenant </a:t>
            </a:r>
            <a:r>
              <a:rPr lang="fr-FR" sz="2400" b="1" dirty="0">
                <a:latin typeface="Bell MT" panose="02020503060305020303" pitchFamily="18" charset="0"/>
              </a:rPr>
              <a:t>à 6 classes de médicaments différents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256393" y="2538871"/>
            <a:ext cx="3694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Bahnschrift Light Condensed" panose="020B0502040204020203" pitchFamily="34" charset="0"/>
              </a:rPr>
              <a:t> </a:t>
            </a:r>
            <a:r>
              <a:rPr lang="en-GB" sz="2000" dirty="0">
                <a:latin typeface="Bahnschrift Light Condensed" panose="020B0502040204020203" pitchFamily="34" charset="0"/>
              </a:rPr>
              <a:t>F</a:t>
            </a:r>
            <a:r>
              <a:rPr lang="en-GB" sz="2000" dirty="0" smtClean="0">
                <a:latin typeface="Bahnschrift Light Condensed" panose="020B0502040204020203" pitchFamily="34" charset="0"/>
              </a:rPr>
              <a:t>atigue, </a:t>
            </a:r>
            <a:r>
              <a:rPr lang="en-GB" sz="2000" dirty="0" err="1" smtClean="0">
                <a:latin typeface="Bahnschrift Light Condensed" panose="020B0502040204020203" pitchFamily="34" charset="0"/>
              </a:rPr>
              <a:t>nausées</a:t>
            </a:r>
            <a:r>
              <a:rPr lang="en-GB" sz="2000" dirty="0" smtClean="0">
                <a:latin typeface="Bahnschrift Light Condensed" panose="020B0502040204020203" pitchFamily="34" charset="0"/>
              </a:rPr>
              <a:t>, </a:t>
            </a:r>
            <a:r>
              <a:rPr lang="en-GB" sz="2000" dirty="0" err="1">
                <a:latin typeface="Bahnschrift Light Condensed" panose="020B0502040204020203" pitchFamily="34" charset="0"/>
              </a:rPr>
              <a:t>maux</a:t>
            </a:r>
            <a:r>
              <a:rPr lang="en-GB" sz="2000" dirty="0">
                <a:latin typeface="Bahnschrift Light Condensed" panose="020B0502040204020203" pitchFamily="34" charset="0"/>
              </a:rPr>
              <a:t> de </a:t>
            </a:r>
            <a:r>
              <a:rPr lang="en-GB" sz="2000" dirty="0" smtClean="0">
                <a:latin typeface="Bahnschrift Light Condensed" panose="020B0502040204020203" pitchFamily="34" charset="0"/>
              </a:rPr>
              <a:t>tête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1283" y="4289152"/>
            <a:ext cx="7153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Bahnschrift Light Condensed" panose="020B0502040204020203" pitchFamily="34" charset="0"/>
              </a:rPr>
              <a:t>Eruption </a:t>
            </a:r>
            <a:r>
              <a:rPr lang="en-GB" sz="2000" dirty="0" err="1" smtClean="0">
                <a:latin typeface="Bahnschrift Light Condensed" panose="020B0502040204020203" pitchFamily="34" charset="0"/>
              </a:rPr>
              <a:t>cutanée</a:t>
            </a:r>
            <a:r>
              <a:rPr lang="en-GB" sz="2000" dirty="0" smtClean="0">
                <a:latin typeface="Bahnschrift Light Condensed" panose="020B0502040204020203" pitchFamily="34" charset="0"/>
              </a:rPr>
              <a:t>, </a:t>
            </a:r>
            <a:r>
              <a:rPr lang="en-GB" sz="2000" dirty="0" err="1" smtClean="0">
                <a:latin typeface="Bahnschrift Light Condensed" panose="020B0502040204020203" pitchFamily="34" charset="0"/>
              </a:rPr>
              <a:t>rougeur</a:t>
            </a:r>
            <a:r>
              <a:rPr lang="en-GB" sz="2000" dirty="0" smtClean="0">
                <a:latin typeface="Bahnschrift Light Condensed" panose="020B0502040204020203" pitchFamily="34" charset="0"/>
              </a:rPr>
              <a:t>, suppression de la </a:t>
            </a:r>
            <a:r>
              <a:rPr lang="en-GB" sz="2000" dirty="0" err="1" smtClean="0">
                <a:latin typeface="Bahnschrift Light Condensed" panose="020B0502040204020203" pitchFamily="34" charset="0"/>
              </a:rPr>
              <a:t>moelle</a:t>
            </a:r>
            <a:r>
              <a:rPr lang="en-GB" sz="2000" dirty="0" smtClean="0">
                <a:latin typeface="Bahnschrift Light Condensed" panose="020B0502040204020203" pitchFamily="34" charset="0"/>
              </a:rPr>
              <a:t> </a:t>
            </a:r>
            <a:r>
              <a:rPr lang="en-GB" sz="2000" dirty="0" err="1" smtClean="0">
                <a:latin typeface="Bahnschrift Light Condensed" panose="020B0502040204020203" pitchFamily="34" charset="0"/>
              </a:rPr>
              <a:t>osseuse</a:t>
            </a:r>
            <a:r>
              <a:rPr lang="en-GB" sz="2000" dirty="0" smtClean="0">
                <a:latin typeface="Bahnschrift Light Condensed" panose="020B0502040204020203" pitchFamily="34" charset="0"/>
              </a:rPr>
              <a:t> </a:t>
            </a:r>
            <a:endParaRPr lang="en-GB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7970" y="5342557"/>
            <a:ext cx="5694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Bahnschrift Light Condensed" panose="020B0502040204020203" pitchFamily="34" charset="0"/>
              </a:rPr>
              <a:t>Troubles </a:t>
            </a:r>
            <a:r>
              <a:rPr lang="en-GB" sz="2000" dirty="0">
                <a:latin typeface="Bahnschrift Light Condensed" panose="020B0502040204020203" pitchFamily="34" charset="0"/>
              </a:rPr>
              <a:t>du </a:t>
            </a:r>
            <a:r>
              <a:rPr lang="en-GB" sz="2000" dirty="0" err="1">
                <a:latin typeface="Bahnschrift Light Condensed" panose="020B0502040204020203" pitchFamily="34" charset="0"/>
              </a:rPr>
              <a:t>sommeil</a:t>
            </a:r>
            <a:r>
              <a:rPr lang="en-GB" sz="2000" dirty="0">
                <a:latin typeface="Bahnschrift Light Condensed" panose="020B0502040204020203" pitchFamily="34" charset="0"/>
              </a:rPr>
              <a:t>, de la cognition et de </a:t>
            </a:r>
            <a:r>
              <a:rPr lang="en-GB" sz="2000" dirty="0" err="1">
                <a:latin typeface="Bahnschrift Light Condensed" panose="020B0502040204020203" pitchFamily="34" charset="0"/>
              </a:rPr>
              <a:t>l'humeur</a:t>
            </a:r>
            <a:endParaRPr lang="en-GB" sz="2000" dirty="0">
              <a:latin typeface="Bahnschrift Light Condensed" panose="020B0502040204020203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7469" t="5879" r="9197" b="5034"/>
          <a:stretch/>
        </p:blipFill>
        <p:spPr>
          <a:xfrm>
            <a:off x="2645229" y="3224893"/>
            <a:ext cx="743220" cy="79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76" y="2220686"/>
            <a:ext cx="1132948" cy="92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4"/>
              </a:clrFrom>
              <a:clrTo>
                <a:srgbClr val="FC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52" y="3980860"/>
            <a:ext cx="1055303" cy="10728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764" y="5178915"/>
            <a:ext cx="930730" cy="75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3309256" y="3358928"/>
            <a:ext cx="8532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err="1" smtClean="0">
                <a:latin typeface="Bahnschrift Light Condensed" panose="020B0502040204020203" pitchFamily="34" charset="0"/>
              </a:rPr>
              <a:t>Vomissements</a:t>
            </a:r>
            <a:r>
              <a:rPr lang="en-GB" sz="2000" dirty="0">
                <a:latin typeface="Bahnschrift Light Condensed" panose="020B0502040204020203" pitchFamily="34" charset="0"/>
              </a:rPr>
              <a:t>, </a:t>
            </a:r>
            <a:r>
              <a:rPr lang="en-GB" sz="2000" dirty="0" err="1">
                <a:latin typeface="Bahnschrift Light Condensed" panose="020B0502040204020203" pitchFamily="34" charset="0"/>
              </a:rPr>
              <a:t>douleurs</a:t>
            </a:r>
            <a:r>
              <a:rPr lang="en-GB" sz="2000" dirty="0">
                <a:latin typeface="Bahnschrift Light Condensed" panose="020B0502040204020203" pitchFamily="34" charset="0"/>
              </a:rPr>
              <a:t> </a:t>
            </a:r>
            <a:r>
              <a:rPr lang="en-GB" sz="2000" dirty="0" err="1">
                <a:latin typeface="Bahnschrift Light Condensed" panose="020B0502040204020203" pitchFamily="34" charset="0"/>
              </a:rPr>
              <a:t>abdominales</a:t>
            </a:r>
            <a:r>
              <a:rPr lang="en-GB" sz="2000" dirty="0">
                <a:latin typeface="Bahnschrift Light Condensed" panose="020B0502040204020203" pitchFamily="34" charset="0"/>
              </a:rPr>
              <a:t>, </a:t>
            </a:r>
            <a:r>
              <a:rPr lang="en-GB" sz="2000" dirty="0" err="1">
                <a:latin typeface="Bahnschrift Light Condensed" panose="020B0502040204020203" pitchFamily="34" charset="0"/>
              </a:rPr>
              <a:t>diarrhée</a:t>
            </a:r>
            <a:r>
              <a:rPr lang="en-GB" sz="2000" dirty="0">
                <a:latin typeface="Bahnschrift Light Condensed" panose="020B0502040204020203" pitchFamily="34" charset="0"/>
              </a:rPr>
              <a:t> et augmentation de la </a:t>
            </a:r>
            <a:r>
              <a:rPr lang="en-GB" sz="2000" dirty="0" err="1">
                <a:latin typeface="Bahnschrift Light Condensed" panose="020B0502040204020203" pitchFamily="34" charset="0"/>
              </a:rPr>
              <a:t>fonction</a:t>
            </a:r>
            <a:r>
              <a:rPr lang="en-GB" sz="2000" dirty="0">
                <a:latin typeface="Bahnschrift Light Condensed" panose="020B0502040204020203" pitchFamily="34" charset="0"/>
              </a:rPr>
              <a:t> </a:t>
            </a:r>
            <a:r>
              <a:rPr lang="en-GB" sz="2000" dirty="0" err="1" smtClean="0">
                <a:latin typeface="Bahnschrift Light Condensed" panose="020B0502040204020203" pitchFamily="34" charset="0"/>
              </a:rPr>
              <a:t>hépatique</a:t>
            </a:r>
            <a:endParaRPr lang="en-GB" sz="2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Une prévalence élevée concernant les effets indésirables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Effets secondaires TTT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0" y="1063099"/>
            <a:ext cx="1865376" cy="10088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12009" y="1376527"/>
            <a:ext cx="8574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anose="020B0604020202020204" pitchFamily="34" charset="0"/>
              </a:rPr>
              <a:t>Enquête SIS 2014 : «</a:t>
            </a:r>
            <a:r>
              <a:rPr lang="fr-FR" sz="2000" b="1" i="1" dirty="0" smtClean="0">
                <a:latin typeface="Arial" panose="020B0604020202020204" pitchFamily="34" charset="0"/>
              </a:rPr>
              <a:t> Vivre </a:t>
            </a:r>
            <a:r>
              <a:rPr lang="fr-FR" sz="2000" b="1" i="1" dirty="0">
                <a:latin typeface="Arial" panose="020B0604020202020204" pitchFamily="34" charset="0"/>
              </a:rPr>
              <a:t>avec un traitement contre le VIH en </a:t>
            </a:r>
            <a:r>
              <a:rPr lang="fr-FR" sz="2000" b="1" i="1" dirty="0" smtClean="0">
                <a:latin typeface="Arial" panose="020B0604020202020204" pitchFamily="34" charset="0"/>
              </a:rPr>
              <a:t>2014</a:t>
            </a:r>
            <a:r>
              <a:rPr lang="fr-FR" sz="2000" b="1" dirty="0" smtClean="0">
                <a:latin typeface="Arial" panose="020B0604020202020204" pitchFamily="34" charset="0"/>
              </a:rPr>
              <a:t> »</a:t>
            </a:r>
            <a:endParaRPr lang="en-GB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663700" y="2160245"/>
            <a:ext cx="931726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 b="1" dirty="0" smtClean="0">
                <a:latin typeface="Bell MT" panose="02020503060305020303" pitchFamily="18" charset="0"/>
              </a:rPr>
              <a:t>Contexte</a:t>
            </a:r>
          </a:p>
          <a:p>
            <a:r>
              <a:rPr lang="fr-FR" sz="1700" dirty="0">
                <a:latin typeface="Bell MT" panose="02020503060305020303" pitchFamily="18" charset="0"/>
              </a:rPr>
              <a:t/>
            </a:r>
            <a:br>
              <a:rPr lang="fr-FR" sz="1700" dirty="0">
                <a:latin typeface="Bell MT" panose="02020503060305020303" pitchFamily="18" charset="0"/>
              </a:rPr>
            </a:br>
            <a:r>
              <a:rPr lang="fr-FR" sz="1700" dirty="0">
                <a:latin typeface="Bell MT" panose="02020503060305020303" pitchFamily="18" charset="0"/>
              </a:rPr>
              <a:t>- 150 000 PVVIH en France, environ 90 000 prenant un </a:t>
            </a:r>
            <a:r>
              <a:rPr lang="fr-FR" sz="1700" dirty="0" smtClean="0">
                <a:latin typeface="Bell MT" panose="02020503060305020303" pitchFamily="18" charset="0"/>
              </a:rPr>
              <a:t>traitement</a:t>
            </a:r>
            <a:r>
              <a:rPr lang="fr-FR" sz="1700" dirty="0">
                <a:latin typeface="Bell MT" panose="02020503060305020303" pitchFamily="18" charset="0"/>
              </a:rPr>
              <a:t/>
            </a:r>
            <a:br>
              <a:rPr lang="fr-FR" sz="1700" dirty="0">
                <a:latin typeface="Bell MT" panose="02020503060305020303" pitchFamily="18" charset="0"/>
              </a:rPr>
            </a:br>
            <a:r>
              <a:rPr lang="fr-FR" sz="1700" dirty="0">
                <a:latin typeface="Bell MT" panose="02020503060305020303" pitchFamily="18" charset="0"/>
              </a:rPr>
              <a:t>- Evolution des ARV sur les plans pharmacologiques et posologiques</a:t>
            </a:r>
            <a:br>
              <a:rPr lang="fr-FR" sz="1700" dirty="0">
                <a:latin typeface="Bell MT" panose="02020503060305020303" pitchFamily="18" charset="0"/>
              </a:rPr>
            </a:br>
            <a:r>
              <a:rPr lang="fr-FR" sz="1700" dirty="0">
                <a:latin typeface="Bell MT" panose="02020503060305020303" pitchFamily="18" charset="0"/>
              </a:rPr>
              <a:t>- Arrivée des premiers ARV en un comprimé par jour (2009) et essais sur l’intermittence de la prise</a:t>
            </a:r>
            <a:endParaRPr lang="en-GB" sz="1700" dirty="0"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9086" y="4068939"/>
            <a:ext cx="9870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7/10</a:t>
            </a:r>
            <a:r>
              <a:rPr lang="fr-FR" sz="2400" dirty="0" smtClean="0">
                <a:solidFill>
                  <a:srgbClr val="002060"/>
                </a:solidFill>
                <a:latin typeface="Bell MT" panose="02020503060305020303" pitchFamily="18" charset="0"/>
              </a:rPr>
              <a:t> personnes ressentent des </a:t>
            </a:r>
            <a:r>
              <a:rPr lang="fr-FR" sz="24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effets indésirables </a:t>
            </a:r>
            <a:r>
              <a:rPr lang="fr-FR" sz="2400" dirty="0" smtClean="0">
                <a:solidFill>
                  <a:srgbClr val="002060"/>
                </a:solidFill>
                <a:latin typeface="Bell MT" panose="02020503060305020303" pitchFamily="18" charset="0"/>
              </a:rPr>
              <a:t>liés au TTT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3/10</a:t>
            </a:r>
            <a:r>
              <a:rPr lang="fr-FR" sz="2400" dirty="0" smtClean="0">
                <a:solidFill>
                  <a:srgbClr val="002060"/>
                </a:solidFill>
                <a:latin typeface="Bell MT" panose="02020503060305020303" pitchFamily="18" charset="0"/>
              </a:rPr>
              <a:t> ne se sentent </a:t>
            </a:r>
            <a:r>
              <a:rPr lang="fr-FR" sz="24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pas entendues </a:t>
            </a:r>
            <a:r>
              <a:rPr lang="fr-FR" sz="2400" dirty="0" smtClean="0">
                <a:solidFill>
                  <a:srgbClr val="002060"/>
                </a:solidFill>
                <a:latin typeface="Bell MT" panose="02020503060305020303" pitchFamily="18" charset="0"/>
              </a:rPr>
              <a:t>sur ce sujet par leur médecin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Variation</a:t>
            </a:r>
            <a:r>
              <a:rPr lang="fr-FR" sz="2400" dirty="0" smtClean="0">
                <a:solidFill>
                  <a:srgbClr val="002060"/>
                </a:solidFill>
                <a:latin typeface="Bell MT" panose="02020503060305020303" pitchFamily="18" charset="0"/>
              </a:rPr>
              <a:t> selon la thérapie, l’observance, le sexe et l’âge </a:t>
            </a:r>
            <a:endParaRPr lang="en-GB" sz="24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 point de vue sur la prévalence de ces comorbidités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2" name="Picture 2" descr="vieil homme avec tous ses médicaments - chronic disease photos et images de col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18" y="1666497"/>
            <a:ext cx="5082154" cy="3388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790" y="4971730"/>
            <a:ext cx="668791" cy="73173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53" y="968859"/>
            <a:ext cx="655865" cy="65586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0961" y="1040698"/>
            <a:ext cx="798448" cy="54088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7360" y="2817292"/>
            <a:ext cx="820651" cy="68155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4435" y="1209727"/>
            <a:ext cx="800100" cy="71873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6700" y="2815401"/>
            <a:ext cx="835970" cy="44495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5267" y="5586042"/>
            <a:ext cx="528637" cy="58298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0623" y="5049538"/>
            <a:ext cx="806125" cy="7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 point de vue sur la prévalence de ces comorbidités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8" r="-18176" b="97549"/>
          <a:stretch/>
        </p:blipFill>
        <p:spPr>
          <a:xfrm>
            <a:off x="7394121" y="1738847"/>
            <a:ext cx="383722" cy="457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12" y="758823"/>
            <a:ext cx="1474253" cy="73712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78" y="2947882"/>
            <a:ext cx="646340" cy="65243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5"/>
          <a:srcRect l="27778" t="19945"/>
          <a:stretch/>
        </p:blipFill>
        <p:spPr>
          <a:xfrm>
            <a:off x="566635" y="3797495"/>
            <a:ext cx="579663" cy="49975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4970483" y="3940215"/>
            <a:ext cx="303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Point à un moment donné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5881226" y="226584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/>
              <a:t>982</a:t>
            </a:r>
            <a:endParaRPr lang="en-GB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5701523" y="3118416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≥65 </a:t>
            </a:r>
            <a:r>
              <a:rPr lang="en-GB" b="1" dirty="0" err="1" smtClean="0"/>
              <a:t>ans</a:t>
            </a:r>
            <a:endParaRPr lang="en-GB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6696595" y="988753"/>
            <a:ext cx="1647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Lorenc</a:t>
            </a:r>
            <a:r>
              <a:rPr lang="fr-FR" sz="1400" i="1" dirty="0" smtClean="0"/>
              <a:t> et al., 2014</a:t>
            </a:r>
            <a:endParaRPr lang="en-GB" sz="1400" i="1" dirty="0"/>
          </a:p>
        </p:txBody>
      </p:sp>
      <p:grpSp>
        <p:nvGrpSpPr>
          <p:cNvPr id="47" name="Groupe 46"/>
          <p:cNvGrpSpPr/>
          <p:nvPr/>
        </p:nvGrpSpPr>
        <p:grpSpPr>
          <a:xfrm>
            <a:off x="426914" y="1999904"/>
            <a:ext cx="1203894" cy="750803"/>
            <a:chOff x="426914" y="1999904"/>
            <a:chExt cx="1203894" cy="75080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914" y="2099656"/>
              <a:ext cx="870096" cy="651051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2902" y="1999904"/>
              <a:ext cx="347906" cy="423688"/>
            </a:xfrm>
            <a:prstGeom prst="rect">
              <a:avLst/>
            </a:prstGeom>
          </p:spPr>
        </p:pic>
      </p:grpSp>
      <p:pic>
        <p:nvPicPr>
          <p:cNvPr id="46" name="Imag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7311"/>
            <a:ext cx="1965325" cy="1534114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4792133" y="4903611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Hépatite : 20 %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Maladies cardiovasculaires : 20 %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Diabète T2 : 11,2 %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Problèmes mentaux : 22 %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Maladie reins : 5%</a:t>
            </a:r>
            <a:endParaRPr lang="en-GB" sz="2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4298243" y="4467578"/>
            <a:ext cx="456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2060"/>
                </a:solidFill>
              </a:rPr>
              <a:t>29 % ont au moins une comorbidité </a:t>
            </a:r>
            <a:r>
              <a:rPr lang="fr-FR" sz="1600" i="1" dirty="0" smtClean="0">
                <a:solidFill>
                  <a:srgbClr val="002060"/>
                </a:solidFill>
              </a:rPr>
              <a:t>(n= </a:t>
            </a:r>
            <a:r>
              <a:rPr lang="en-GB" sz="1600" i="1" dirty="0">
                <a:solidFill>
                  <a:srgbClr val="002060"/>
                </a:solidFill>
              </a:rPr>
              <a:t>285</a:t>
            </a:r>
            <a:r>
              <a:rPr lang="en-GB" sz="1600" i="1" dirty="0" smtClean="0">
                <a:solidFill>
                  <a:srgbClr val="002060"/>
                </a:solidFill>
              </a:rPr>
              <a:t>)</a:t>
            </a:r>
            <a:endParaRPr lang="en-GB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 point de vue sur la prévalence de ces comorbidités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8" r="-18176" b="97549"/>
          <a:stretch/>
        </p:blipFill>
        <p:spPr>
          <a:xfrm>
            <a:off x="5070021" y="1688047"/>
            <a:ext cx="383722" cy="457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34" y="619351"/>
            <a:ext cx="1095066" cy="8213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78" y="2363682"/>
            <a:ext cx="646340" cy="65243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5"/>
          <a:srcRect l="27778" t="19945"/>
          <a:stretch/>
        </p:blipFill>
        <p:spPr>
          <a:xfrm>
            <a:off x="566635" y="3213295"/>
            <a:ext cx="579663" cy="49975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4633686" y="3277507"/>
            <a:ext cx="201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Suivi de 14 ans</a:t>
            </a:r>
            <a:endParaRPr lang="en-GB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5185641" y="159274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8444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00879" y="2450512"/>
            <a:ext cx="2750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83 </a:t>
            </a:r>
            <a:r>
              <a:rPr lang="fr-FR" sz="1600" b="1" dirty="0" smtClean="0"/>
              <a:t>% âgés </a:t>
            </a:r>
            <a:r>
              <a:rPr lang="fr-FR" sz="1600" b="1" dirty="0"/>
              <a:t>de 30 à 59 </a:t>
            </a:r>
            <a:r>
              <a:rPr lang="fr-FR" sz="1600" b="1" dirty="0" smtClean="0"/>
              <a:t>ans</a:t>
            </a:r>
            <a:endParaRPr lang="en-GB" sz="16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6149237" y="996552"/>
            <a:ext cx="2435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Hasse et al., 2011</a:t>
            </a:r>
            <a:endParaRPr lang="en-GB" sz="1400" i="1" dirty="0"/>
          </a:p>
        </p:txBody>
      </p:sp>
      <p:grpSp>
        <p:nvGrpSpPr>
          <p:cNvPr id="47" name="Groupe 46"/>
          <p:cNvGrpSpPr/>
          <p:nvPr/>
        </p:nvGrpSpPr>
        <p:grpSpPr>
          <a:xfrm>
            <a:off x="426914" y="1415704"/>
            <a:ext cx="1203894" cy="750803"/>
            <a:chOff x="426914" y="1999904"/>
            <a:chExt cx="1203894" cy="75080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914" y="2099656"/>
              <a:ext cx="870096" cy="651051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2902" y="1999904"/>
              <a:ext cx="347906" cy="423688"/>
            </a:xfrm>
            <a:prstGeom prst="rect">
              <a:avLst/>
            </a:prstGeom>
          </p:spPr>
        </p:pic>
      </p:grpSp>
      <p:pic>
        <p:nvPicPr>
          <p:cNvPr id="46" name="Imag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7311"/>
            <a:ext cx="1965325" cy="1534114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538132" y="2355083"/>
            <a:ext cx="9069668" cy="4101279"/>
            <a:chOff x="2538132" y="2355083"/>
            <a:chExt cx="9069668" cy="4101279"/>
          </a:xfrm>
        </p:grpSpPr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38132" y="3263900"/>
              <a:ext cx="8863419" cy="319246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57462" y="2355083"/>
              <a:ext cx="9050338" cy="704029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>
          <a:xfrm>
            <a:off x="8001000" y="1612900"/>
            <a:ext cx="398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 des </a:t>
            </a:r>
            <a:r>
              <a:rPr lang="en-GB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comorbidités</a:t>
            </a:r>
            <a:r>
              <a:rPr lang="en-GB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avec </a:t>
            </a:r>
            <a:r>
              <a:rPr lang="en-GB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l’âge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16847" y="3223035"/>
            <a:ext cx="3476531" cy="235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906287" y="3647031"/>
            <a:ext cx="3476531" cy="235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886674" y="3871859"/>
            <a:ext cx="3515758" cy="235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921381" y="5943581"/>
            <a:ext cx="3515758" cy="235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2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7" grpId="0" animBg="1"/>
      <p:bldP spid="2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 ensemble de comorbidités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90" y="5035230"/>
            <a:ext cx="668791" cy="731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8" r="-18176" b="97549"/>
          <a:stretch/>
        </p:blipFill>
        <p:spPr>
          <a:xfrm>
            <a:off x="5070021" y="1688047"/>
            <a:ext cx="383722" cy="45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" y="3737459"/>
            <a:ext cx="655865" cy="6558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61" y="3098098"/>
            <a:ext cx="798448" cy="5408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0" y="632892"/>
            <a:ext cx="820651" cy="6815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5" y="1412927"/>
            <a:ext cx="800100" cy="7187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7363" y="6106885"/>
            <a:ext cx="231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Chawla</a:t>
            </a:r>
            <a:r>
              <a:rPr lang="fr-FR" sz="1200" i="1" dirty="0" smtClean="0"/>
              <a:t> et al., 2017</a:t>
            </a:r>
            <a:endParaRPr lang="en-GB" sz="1200" i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91801"/>
            <a:ext cx="835970" cy="4449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67" y="5865442"/>
            <a:ext cx="528637" cy="5829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23" y="2230138"/>
            <a:ext cx="806125" cy="76948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8587" y="1993900"/>
            <a:ext cx="8130268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8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Système nerveux central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90" y="5035230"/>
            <a:ext cx="668791" cy="731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8" r="-18176" b="97549"/>
          <a:stretch/>
        </p:blipFill>
        <p:spPr>
          <a:xfrm>
            <a:off x="5070021" y="1688047"/>
            <a:ext cx="383722" cy="45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" y="3737459"/>
            <a:ext cx="655865" cy="6558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8761" y="3098098"/>
            <a:ext cx="798448" cy="5408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0" y="632892"/>
            <a:ext cx="820651" cy="6815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7935" y="1412927"/>
            <a:ext cx="800100" cy="7187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7363" y="6106885"/>
            <a:ext cx="231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Chawla</a:t>
            </a:r>
            <a:r>
              <a:rPr lang="fr-FR" sz="1200" i="1" dirty="0" smtClean="0"/>
              <a:t> et al., 2017</a:t>
            </a:r>
            <a:endParaRPr lang="en-GB" sz="1200" i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0" y="4491801"/>
            <a:ext cx="835970" cy="4449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53667" y="5865442"/>
            <a:ext cx="528637" cy="5829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923" y="2230138"/>
            <a:ext cx="806125" cy="7694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02000" y="2019300"/>
            <a:ext cx="843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des troubles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neurocognitifs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↘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vitesse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traitement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d’information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↘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aisance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verbale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↘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mémoire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travail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487" y="4994506"/>
            <a:ext cx="1052513" cy="118086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75957" y="5250934"/>
            <a:ext cx="5946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smtClean="0">
                <a:solidFill>
                  <a:srgbClr val="002060"/>
                </a:solidFill>
              </a:rPr>
              <a:t>Mixe entre les effets du VIH / comorbidités &amp; du traitement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smtClean="0">
                <a:solidFill>
                  <a:srgbClr val="002060"/>
                </a:solidFill>
              </a:rPr>
              <a:t>Usage des drogues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Cardiovasculaire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90" y="5035230"/>
            <a:ext cx="668791" cy="731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8" r="-18176" b="97549"/>
          <a:stretch/>
        </p:blipFill>
        <p:spPr>
          <a:xfrm>
            <a:off x="5070021" y="1688047"/>
            <a:ext cx="383722" cy="45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" y="3737459"/>
            <a:ext cx="655865" cy="6558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8761" y="3098098"/>
            <a:ext cx="798448" cy="5408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660" y="632892"/>
            <a:ext cx="820651" cy="6815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5" y="1412927"/>
            <a:ext cx="800100" cy="7187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7363" y="6106885"/>
            <a:ext cx="231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Chawla</a:t>
            </a:r>
            <a:r>
              <a:rPr lang="fr-FR" sz="1200" i="1" dirty="0" smtClean="0"/>
              <a:t> et al., 2017</a:t>
            </a:r>
            <a:endParaRPr lang="en-GB" sz="1200" i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0" y="4491801"/>
            <a:ext cx="835970" cy="4449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53667" y="5865442"/>
            <a:ext cx="528637" cy="5829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923" y="2230138"/>
            <a:ext cx="806125" cy="76948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302000" y="2019300"/>
            <a:ext cx="843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du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d’AVC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ischémique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du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d’infection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myocarde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de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l’hypertension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artérielle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487" y="4994506"/>
            <a:ext cx="1052513" cy="118086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975957" y="5250934"/>
            <a:ext cx="27311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smtClean="0">
                <a:solidFill>
                  <a:srgbClr val="002060"/>
                </a:solidFill>
              </a:rPr>
              <a:t>Effet du traitement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smtClean="0">
                <a:solidFill>
                  <a:srgbClr val="002060"/>
                </a:solidFill>
              </a:rPr>
              <a:t>Tabagisme &amp; alcoolisme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Appareil respiratoire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90" y="5035230"/>
            <a:ext cx="668791" cy="731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8" r="-18176" b="97549"/>
          <a:stretch/>
        </p:blipFill>
        <p:spPr>
          <a:xfrm>
            <a:off x="5070021" y="1688047"/>
            <a:ext cx="383722" cy="45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" y="3737459"/>
            <a:ext cx="655865" cy="6558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8761" y="3098098"/>
            <a:ext cx="798448" cy="5408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660" y="632892"/>
            <a:ext cx="820651" cy="6815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7935" y="1412927"/>
            <a:ext cx="800100" cy="71873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0" y="4491801"/>
            <a:ext cx="835970" cy="4449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53667" y="5865442"/>
            <a:ext cx="528637" cy="5829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23" y="2230138"/>
            <a:ext cx="806125" cy="769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3374" y="6077341"/>
            <a:ext cx="2028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/>
              <a:t>Fitzpatrick et al., 2018</a:t>
            </a:r>
            <a:endParaRPr lang="en-GB" sz="1600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327400" y="1384300"/>
            <a:ext cx="843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du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BPCO /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asthme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du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d’emphysème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Hypertension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pulmonaire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Problème de diffusion capillaire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17700" y="4673600"/>
            <a:ext cx="886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Ces risques sont présents chez les personnes fumeuses et non fumeuses ayant le VIH</a:t>
            </a:r>
          </a:p>
          <a:p>
            <a:pPr marL="342900" indent="-34290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Les facteurs associés sont alors l’utilisation de la thérapie ART + tabagisme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3035" y="632012"/>
            <a:ext cx="1043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mtClean="0">
                <a:latin typeface="Bell MT" panose="02020503060305020303" pitchFamily="18" charset="0"/>
              </a:rPr>
              <a:t>Sommaire</a:t>
            </a:r>
            <a:endParaRPr lang="en-GB" sz="3600" b="1">
              <a:latin typeface="Bell MT" panose="020205030603050203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0988" y="2124635"/>
            <a:ext cx="96549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</a:rPr>
              <a:t>Historique, épidémiologie (CM n°1)</a:t>
            </a:r>
          </a:p>
          <a:p>
            <a:pPr marL="342900" indent="-342900">
              <a:buAutoNum type="arabicPeriod"/>
            </a:pPr>
            <a:endParaRPr lang="fr-FR" sz="20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</a:rPr>
              <a:t>Transmission, dépistage et prévention (CM n°1)</a:t>
            </a:r>
          </a:p>
          <a:p>
            <a:pPr marL="342900" indent="-342900">
              <a:buAutoNum type="arabicPeriod"/>
            </a:pPr>
            <a:endParaRPr lang="fr-FR" sz="20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</a:rPr>
              <a:t>Physiopathologie &amp; Traitements (CM n°2)</a:t>
            </a:r>
          </a:p>
          <a:p>
            <a:pPr marL="342900" indent="-342900">
              <a:buAutoNum type="arabicPeriod"/>
            </a:pPr>
            <a:endParaRPr lang="fr-FR" sz="2000" b="1" dirty="0"/>
          </a:p>
          <a:p>
            <a:pPr marL="342900" indent="-342900">
              <a:buFontTx/>
              <a:buAutoNum type="arabicPeriod"/>
            </a:pP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Vivre avec le VIH (CM n°3)</a:t>
            </a:r>
          </a:p>
          <a:p>
            <a:pPr marL="342900" indent="-342900">
              <a:buFontTx/>
              <a:buAutoNum type="arabicPeriod"/>
            </a:pPr>
            <a:endParaRPr lang="fr-FR" sz="2000" b="1" dirty="0"/>
          </a:p>
          <a:p>
            <a:pPr marL="342900" indent="-342900">
              <a:buFontTx/>
              <a:buAutoNum type="arabicPeriod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Intérêts et objectifs de l’APA (CM n°4)</a:t>
            </a:r>
          </a:p>
          <a:p>
            <a:pPr marL="342900" indent="-342900">
              <a:buFontTx/>
              <a:buAutoNum type="arabicPeriod"/>
            </a:pPr>
            <a:endParaRPr lang="fr-FR" sz="2000" b="1" dirty="0"/>
          </a:p>
          <a:p>
            <a:pPr marL="342900" indent="-342900">
              <a:buFontTx/>
              <a:buAutoNum type="arabicPeriod"/>
            </a:pP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</a:rPr>
              <a:t>VIH &amp; APA en France (CM n°5)</a:t>
            </a:r>
          </a:p>
          <a:p>
            <a:pPr marL="342900" indent="-342900">
              <a:buFontTx/>
              <a:buAutoNum type="arabicPeriod"/>
            </a:pPr>
            <a:endParaRPr lang="fr-FR" sz="2000" b="1" dirty="0" smtClean="0"/>
          </a:p>
          <a:p>
            <a:endParaRPr lang="en-GB" sz="2000" b="1" dirty="0"/>
          </a:p>
        </p:txBody>
      </p:sp>
      <p:sp>
        <p:nvSpPr>
          <p:cNvPr id="2" name="Ellipse 1"/>
          <p:cNvSpPr/>
          <p:nvPr/>
        </p:nvSpPr>
        <p:spPr>
          <a:xfrm>
            <a:off x="4165600" y="3911600"/>
            <a:ext cx="457200" cy="5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5198533" y="4504266"/>
            <a:ext cx="457200" cy="5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Fonction rénale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90" y="5035230"/>
            <a:ext cx="668791" cy="731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8" r="-18176" b="97549"/>
          <a:stretch/>
        </p:blipFill>
        <p:spPr>
          <a:xfrm>
            <a:off x="5070021" y="1688047"/>
            <a:ext cx="383722" cy="45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" y="3737459"/>
            <a:ext cx="655865" cy="6558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61" y="3098098"/>
            <a:ext cx="798448" cy="5408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660" y="632892"/>
            <a:ext cx="820651" cy="6815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7935" y="1412927"/>
            <a:ext cx="800100" cy="7187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7363" y="6106885"/>
            <a:ext cx="231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Chawla</a:t>
            </a:r>
            <a:r>
              <a:rPr lang="fr-FR" sz="1200" i="1" dirty="0" smtClean="0"/>
              <a:t> et al., 2017</a:t>
            </a:r>
            <a:endParaRPr lang="en-GB" sz="1200" i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0" y="4491801"/>
            <a:ext cx="835970" cy="4449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53667" y="5865442"/>
            <a:ext cx="528637" cy="5829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923" y="2230138"/>
            <a:ext cx="806125" cy="769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7813" y="2647434"/>
            <a:ext cx="86530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err="1" smtClean="0"/>
              <a:t>Insuffisance</a:t>
            </a:r>
            <a:r>
              <a:rPr lang="en-GB" sz="2400" dirty="0" smtClean="0"/>
              <a:t> </a:t>
            </a:r>
            <a:r>
              <a:rPr lang="en-GB" sz="2400" dirty="0" err="1"/>
              <a:t>rénale</a:t>
            </a:r>
            <a:r>
              <a:rPr lang="en-GB" sz="2400" dirty="0"/>
              <a:t> </a:t>
            </a:r>
            <a:r>
              <a:rPr lang="en-GB" sz="2400" dirty="0" err="1" smtClean="0"/>
              <a:t>prématurée</a:t>
            </a: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Toxicité accrue pouvant amener à divers problèmes métaboliques</a:t>
            </a:r>
            <a:endParaRPr lang="en-GB" sz="24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487" y="4994506"/>
            <a:ext cx="1052513" cy="118086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75957" y="5250934"/>
            <a:ext cx="2731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smtClean="0">
                <a:solidFill>
                  <a:srgbClr val="002060"/>
                </a:solidFill>
              </a:rPr>
              <a:t>Effet du traitement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smtClean="0">
                <a:solidFill>
                  <a:srgbClr val="002060"/>
                </a:solidFill>
              </a:rPr>
              <a:t>Tabagisme &amp; alcoolisme</a:t>
            </a:r>
            <a:endParaRPr lang="fr-F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Foie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90" y="5035230"/>
            <a:ext cx="668791" cy="731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8" r="-18176" b="97549"/>
          <a:stretch/>
        </p:blipFill>
        <p:spPr>
          <a:xfrm>
            <a:off x="5070021" y="1688047"/>
            <a:ext cx="383722" cy="45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" y="3737459"/>
            <a:ext cx="655865" cy="6558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8761" y="3098098"/>
            <a:ext cx="798448" cy="5408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660" y="632892"/>
            <a:ext cx="820651" cy="6815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7935" y="1412927"/>
            <a:ext cx="800100" cy="7187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7363" y="6106885"/>
            <a:ext cx="231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Chawla</a:t>
            </a:r>
            <a:r>
              <a:rPr lang="fr-FR" sz="1200" i="1" dirty="0" smtClean="0"/>
              <a:t> et al., 2017</a:t>
            </a:r>
            <a:endParaRPr lang="en-GB" sz="1200" i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0" y="4491801"/>
            <a:ext cx="835970" cy="4449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53667" y="5865442"/>
            <a:ext cx="528637" cy="5829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923" y="2230138"/>
            <a:ext cx="806125" cy="7694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57713" y="2634734"/>
            <a:ext cx="4841197" cy="1697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err="1" smtClean="0"/>
              <a:t>Fibrose</a:t>
            </a:r>
            <a:r>
              <a:rPr lang="en-GB" sz="2400" dirty="0" smtClean="0"/>
              <a:t> </a:t>
            </a:r>
            <a:r>
              <a:rPr lang="en-GB" sz="2400" dirty="0" err="1" smtClean="0"/>
              <a:t>hépatique</a:t>
            </a:r>
            <a:endParaRPr lang="en-GB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</a:t>
            </a:r>
            <a:r>
              <a:rPr lang="fr-FR" sz="2400" dirty="0" smtClean="0"/>
              <a:t>Apparition de diabète de type II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12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Problèmes musculaires structuraux et fonctionnels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90" y="5035230"/>
            <a:ext cx="668791" cy="731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8" r="-18176" b="97549"/>
          <a:stretch/>
        </p:blipFill>
        <p:spPr>
          <a:xfrm>
            <a:off x="5070021" y="1688047"/>
            <a:ext cx="383722" cy="45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" y="3737459"/>
            <a:ext cx="655865" cy="6558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8761" y="3098098"/>
            <a:ext cx="798448" cy="5408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660" y="632892"/>
            <a:ext cx="820651" cy="6815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7935" y="1412927"/>
            <a:ext cx="800100" cy="7187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7363" y="6106885"/>
            <a:ext cx="231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Gomes – Neto et al., 2018</a:t>
            </a:r>
            <a:endParaRPr lang="en-GB" sz="1200" i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91801"/>
            <a:ext cx="835970" cy="4449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53667" y="5865442"/>
            <a:ext cx="528637" cy="5829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923" y="2230138"/>
            <a:ext cx="806125" cy="76948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41600" y="2273300"/>
            <a:ext cx="786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↘ Force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musculaire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notamment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membres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inférieurs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↘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Capacité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aérobie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0" y="47326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smtClean="0">
                <a:solidFill>
                  <a:srgbClr val="002060"/>
                </a:solidFill>
              </a:rPr>
              <a:t>Anomalies </a:t>
            </a:r>
            <a:r>
              <a:rPr lang="fr-FR" i="1" dirty="0">
                <a:solidFill>
                  <a:srgbClr val="002060"/>
                </a:solidFill>
              </a:rPr>
              <a:t>musculaires structurelles et </a:t>
            </a:r>
            <a:r>
              <a:rPr lang="fr-FR" i="1" dirty="0" smtClean="0">
                <a:solidFill>
                  <a:srgbClr val="002060"/>
                </a:solidFill>
              </a:rPr>
              <a:t>inflammatoires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>
                <a:solidFill>
                  <a:srgbClr val="002060"/>
                </a:solidFill>
              </a:rPr>
              <a:t>D</a:t>
            </a:r>
            <a:r>
              <a:rPr lang="fr-FR" i="1" dirty="0" smtClean="0">
                <a:solidFill>
                  <a:srgbClr val="002060"/>
                </a:solidFill>
              </a:rPr>
              <a:t>éconditionnement </a:t>
            </a:r>
            <a:r>
              <a:rPr lang="fr-FR" i="1" dirty="0">
                <a:solidFill>
                  <a:srgbClr val="002060"/>
                </a:solidFill>
              </a:rPr>
              <a:t>physiologique </a:t>
            </a:r>
            <a:endParaRPr lang="fr-FR" i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>
                <a:solidFill>
                  <a:srgbClr val="002060"/>
                </a:solidFill>
              </a:rPr>
              <a:t>D</a:t>
            </a:r>
            <a:r>
              <a:rPr lang="fr-FR" i="1" dirty="0" smtClean="0">
                <a:solidFill>
                  <a:srgbClr val="002060"/>
                </a:solidFill>
              </a:rPr>
              <a:t>ysfonctionnement </a:t>
            </a:r>
            <a:r>
              <a:rPr lang="fr-FR" i="1" dirty="0">
                <a:solidFill>
                  <a:srgbClr val="002060"/>
                </a:solidFill>
              </a:rPr>
              <a:t>cardiopulmonaire</a:t>
            </a:r>
            <a:endParaRPr lang="en-GB" i="1" dirty="0">
              <a:solidFill>
                <a:srgbClr val="00206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6087" y="4550006"/>
            <a:ext cx="1052513" cy="11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Fragilité osseuse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90" y="5035230"/>
            <a:ext cx="668791" cy="731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8" r="-18176" b="97549"/>
          <a:stretch/>
        </p:blipFill>
        <p:spPr>
          <a:xfrm>
            <a:off x="5070021" y="1688047"/>
            <a:ext cx="383722" cy="45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" y="3737459"/>
            <a:ext cx="655865" cy="6558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8761" y="3098098"/>
            <a:ext cx="798448" cy="5408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660" y="632892"/>
            <a:ext cx="820651" cy="6815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7935" y="1412927"/>
            <a:ext cx="800100" cy="7187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7363" y="6106885"/>
            <a:ext cx="231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Chawla</a:t>
            </a:r>
            <a:r>
              <a:rPr lang="fr-FR" sz="1200" i="1" dirty="0" smtClean="0"/>
              <a:t> et al., 2017</a:t>
            </a:r>
            <a:endParaRPr lang="en-GB" sz="1200" i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0" y="4491801"/>
            <a:ext cx="835970" cy="4449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53667" y="5865442"/>
            <a:ext cx="528637" cy="5829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923" y="2230138"/>
            <a:ext cx="806125" cy="76948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908300" y="1803400"/>
            <a:ext cx="843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Ostéoporose et fracture de fatigue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↗ fractures sur les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membres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inférieures</a:t>
            </a:r>
            <a:endParaRPr lang="fr-F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5213" y="4645699"/>
            <a:ext cx="1052513" cy="11808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0408" y="4843057"/>
            <a:ext cx="953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i="1" dirty="0" smtClean="0">
                <a:solidFill>
                  <a:srgbClr val="002060"/>
                </a:solidFill>
              </a:rPr>
              <a:t>Toxicité à long terme du traitement : accélèrent le vieillissement des cellules souches dans moelle osseuse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i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i="1" dirty="0" smtClean="0">
                <a:solidFill>
                  <a:srgbClr val="002060"/>
                </a:solidFill>
              </a:rPr>
              <a:t>Effet du VIH : infecte les cellules chargées de dégrader les os (ostéoclastes)</a:t>
            </a:r>
            <a:endParaRPr lang="fr-FR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Modification morphologique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90" y="5035230"/>
            <a:ext cx="668791" cy="731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8" r="-18176" b="97549"/>
          <a:stretch/>
        </p:blipFill>
        <p:spPr>
          <a:xfrm>
            <a:off x="5070021" y="1688047"/>
            <a:ext cx="383722" cy="45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" y="3737459"/>
            <a:ext cx="655865" cy="6558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8761" y="3098098"/>
            <a:ext cx="798448" cy="5408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660" y="632892"/>
            <a:ext cx="820651" cy="6815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7935" y="1412927"/>
            <a:ext cx="800100" cy="7187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7363" y="6106885"/>
            <a:ext cx="231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Chawla</a:t>
            </a:r>
            <a:r>
              <a:rPr lang="fr-FR" sz="1200" i="1" dirty="0" smtClean="0"/>
              <a:t> et al., 2017</a:t>
            </a:r>
            <a:endParaRPr lang="en-GB" sz="1200" i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0" y="4491801"/>
            <a:ext cx="835970" cy="4449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67" y="5865442"/>
            <a:ext cx="528637" cy="5829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4923" y="2230138"/>
            <a:ext cx="806125" cy="76948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324100" y="952500"/>
            <a:ext cx="843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Cachexie</a:t>
            </a:r>
          </a:p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Perte involontaire de masse entraînant une fonte musculaire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Lipodystrophies</a:t>
            </a:r>
            <a:r>
              <a:rPr lang="fr-F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Anomalie de répartition des graisses</a:t>
            </a:r>
          </a:p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GB" dirty="0" err="1" smtClean="0"/>
              <a:t>lipoatrophies</a:t>
            </a:r>
            <a:r>
              <a:rPr lang="en-GB" dirty="0"/>
              <a:t>, </a:t>
            </a:r>
            <a:r>
              <a:rPr lang="en-GB" dirty="0" err="1"/>
              <a:t>fontes</a:t>
            </a:r>
            <a:r>
              <a:rPr lang="en-GB" dirty="0"/>
              <a:t> </a:t>
            </a:r>
            <a:r>
              <a:rPr lang="en-GB" dirty="0" err="1"/>
              <a:t>adipeuses</a:t>
            </a:r>
            <a:endParaRPr lang="en-GB" dirty="0"/>
          </a:p>
          <a:p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fr-FR" dirty="0" err="1" smtClean="0"/>
              <a:t>lipohypertrophie</a:t>
            </a:r>
            <a:r>
              <a:rPr lang="fr-FR" dirty="0"/>
              <a:t>, accumulation de tissu </a:t>
            </a:r>
            <a:r>
              <a:rPr lang="fr-FR" dirty="0" smtClean="0"/>
              <a:t>adipeux</a:t>
            </a:r>
          </a:p>
          <a:p>
            <a:endParaRPr lang="fr-FR" dirty="0" smtClean="0"/>
          </a:p>
          <a:p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87" y="5075351"/>
            <a:ext cx="701993" cy="7876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4040" y="5008880"/>
            <a:ext cx="32918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66669A"/>
                </a:solidFill>
                <a:latin typeface="CIDFont+F1"/>
              </a:rPr>
              <a:t>Anomalies du </a:t>
            </a:r>
            <a:r>
              <a:rPr lang="en-GB" sz="1600" dirty="0" err="1">
                <a:solidFill>
                  <a:srgbClr val="66669A"/>
                </a:solidFill>
                <a:latin typeface="CIDFont+F1"/>
              </a:rPr>
              <a:t>métabolisme</a:t>
            </a:r>
            <a:r>
              <a:rPr lang="en-GB" sz="1600" dirty="0">
                <a:solidFill>
                  <a:srgbClr val="66669A"/>
                </a:solidFill>
                <a:latin typeface="CIDFont+F1"/>
              </a:rPr>
              <a:t> </a:t>
            </a:r>
            <a:r>
              <a:rPr lang="en-GB" sz="1600" dirty="0" err="1">
                <a:solidFill>
                  <a:srgbClr val="66669A"/>
                </a:solidFill>
                <a:latin typeface="CIDFont+F1"/>
              </a:rPr>
              <a:t>lipidique</a:t>
            </a:r>
            <a:r>
              <a:rPr lang="en-GB" sz="1600" dirty="0">
                <a:solidFill>
                  <a:srgbClr val="66669A"/>
                </a:solidFill>
                <a:latin typeface="CIDFont+F1"/>
              </a:rPr>
              <a:t>:</a:t>
            </a:r>
          </a:p>
          <a:p>
            <a:r>
              <a:rPr lang="en-GB" sz="1400" dirty="0" err="1">
                <a:solidFill>
                  <a:srgbClr val="3B3838"/>
                </a:solidFill>
                <a:latin typeface="CIDFont+F7"/>
              </a:rPr>
              <a:t>Hypertriglycéridémie</a:t>
            </a:r>
            <a:r>
              <a:rPr lang="en-GB" sz="1400" dirty="0">
                <a:solidFill>
                  <a:srgbClr val="3B3838"/>
                </a:solidFill>
                <a:latin typeface="CIDFont+F7"/>
              </a:rPr>
              <a:t> (TG &gt; 2g/l)</a:t>
            </a:r>
          </a:p>
          <a:p>
            <a:r>
              <a:rPr lang="en-GB" sz="1400" dirty="0" err="1">
                <a:solidFill>
                  <a:srgbClr val="3B3838"/>
                </a:solidFill>
                <a:latin typeface="CIDFont+F7"/>
              </a:rPr>
              <a:t>Hypercholestérolémie</a:t>
            </a:r>
            <a:r>
              <a:rPr lang="en-GB" sz="1400" dirty="0">
                <a:solidFill>
                  <a:srgbClr val="3B3838"/>
                </a:solidFill>
                <a:latin typeface="CIDFont+F7"/>
              </a:rPr>
              <a:t> (LDL &gt; 2,2g/l</a:t>
            </a:r>
            <a:r>
              <a:rPr lang="en-GB" sz="1400" dirty="0" smtClean="0">
                <a:solidFill>
                  <a:srgbClr val="3B3838"/>
                </a:solidFill>
                <a:latin typeface="CIDFont+F7"/>
              </a:rPr>
              <a:t>)</a:t>
            </a:r>
          </a:p>
          <a:p>
            <a:endParaRPr lang="en-GB" sz="1400" dirty="0">
              <a:solidFill>
                <a:srgbClr val="3B3838"/>
              </a:solidFill>
              <a:latin typeface="CIDFont+F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2080" y="503041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9A0033"/>
                </a:solidFill>
                <a:latin typeface="CIDFont+F1"/>
              </a:rPr>
              <a:t>Anomalies du </a:t>
            </a:r>
            <a:r>
              <a:rPr lang="en-GB" sz="1600" dirty="0" err="1">
                <a:solidFill>
                  <a:srgbClr val="9A0033"/>
                </a:solidFill>
                <a:latin typeface="CIDFont+F1"/>
              </a:rPr>
              <a:t>métabolisme</a:t>
            </a:r>
            <a:r>
              <a:rPr lang="en-GB" sz="1600" dirty="0">
                <a:solidFill>
                  <a:srgbClr val="9A0033"/>
                </a:solidFill>
                <a:latin typeface="CIDFont+F1"/>
              </a:rPr>
              <a:t> </a:t>
            </a:r>
            <a:r>
              <a:rPr lang="en-GB" sz="1600" dirty="0" err="1">
                <a:solidFill>
                  <a:srgbClr val="9A0033"/>
                </a:solidFill>
                <a:latin typeface="CIDFont+F1"/>
              </a:rPr>
              <a:t>glucidique</a:t>
            </a:r>
            <a:r>
              <a:rPr lang="en-GB" sz="1600" dirty="0">
                <a:solidFill>
                  <a:srgbClr val="9A0033"/>
                </a:solidFill>
                <a:latin typeface="CIDFont+F1"/>
              </a:rPr>
              <a:t>:</a:t>
            </a:r>
          </a:p>
          <a:p>
            <a:pPr lvl="0"/>
            <a:r>
              <a:rPr lang="en-GB" sz="1600" dirty="0">
                <a:solidFill>
                  <a:srgbClr val="3B3838"/>
                </a:solidFill>
                <a:latin typeface="CIDFont+F7"/>
              </a:rPr>
              <a:t>- </a:t>
            </a:r>
            <a:r>
              <a:rPr lang="en-GB" sz="1400" dirty="0" err="1">
                <a:solidFill>
                  <a:srgbClr val="3B3838"/>
                </a:solidFill>
                <a:latin typeface="CIDFont+F7"/>
              </a:rPr>
              <a:t>Insulinorésistance</a:t>
            </a:r>
            <a:endParaRPr lang="en-GB" sz="1400" dirty="0">
              <a:solidFill>
                <a:srgbClr val="3B3838"/>
              </a:solidFill>
              <a:latin typeface="CIDFont+F7"/>
            </a:endParaRPr>
          </a:p>
          <a:p>
            <a:pPr lvl="0"/>
            <a:r>
              <a:rPr lang="en-GB" sz="1400" dirty="0">
                <a:solidFill>
                  <a:srgbClr val="3B3838"/>
                </a:solidFill>
                <a:latin typeface="CIDFont+F7"/>
              </a:rPr>
              <a:t>- </a:t>
            </a:r>
            <a:r>
              <a:rPr lang="en-GB" sz="1400" dirty="0" err="1">
                <a:solidFill>
                  <a:srgbClr val="3B3838"/>
                </a:solidFill>
                <a:latin typeface="CIDFont+F7"/>
              </a:rPr>
              <a:t>Intolérance</a:t>
            </a:r>
            <a:r>
              <a:rPr lang="en-GB" sz="1400" dirty="0">
                <a:solidFill>
                  <a:srgbClr val="3B3838"/>
                </a:solidFill>
                <a:latin typeface="CIDFont+F7"/>
              </a:rPr>
              <a:t> au glucose</a:t>
            </a:r>
          </a:p>
          <a:p>
            <a:pPr lvl="0"/>
            <a:r>
              <a:rPr lang="en-GB" sz="1400" dirty="0">
                <a:solidFill>
                  <a:srgbClr val="3B3838"/>
                </a:solidFill>
                <a:latin typeface="CIDFont+F7"/>
              </a:rPr>
              <a:t>- </a:t>
            </a:r>
            <a:r>
              <a:rPr lang="en-GB" sz="1400" dirty="0" err="1">
                <a:solidFill>
                  <a:srgbClr val="3B3838"/>
                </a:solidFill>
                <a:latin typeface="CIDFont+F7"/>
              </a:rPr>
              <a:t>Diabète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6826" y="747579"/>
            <a:ext cx="2035174" cy="107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6834" y="2235200"/>
            <a:ext cx="1576918" cy="126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53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01250" y="651932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Vieillir avec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 vieillissement pas si simple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8"/>
          <a:stretch/>
        </p:blipFill>
        <p:spPr>
          <a:xfrm>
            <a:off x="3482975" y="1838325"/>
            <a:ext cx="4514850" cy="31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900" y="645991"/>
            <a:ext cx="8694737" cy="5180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01250" y="651932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Vieillir avec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 vieillissement marqué par plusieurs problèmes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01250" y="651932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Vieillir avec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 vieillissement accéléré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7900" y="2927304"/>
            <a:ext cx="10147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Vieillissement </a:t>
            </a:r>
            <a:r>
              <a:rPr lang="fr-FR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prématuré, accentué, voire accéléré </a:t>
            </a:r>
            <a:endParaRPr lang="fr-FR" sz="2400" b="1" dirty="0" smtClean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/>
              <a:t>maladies </a:t>
            </a:r>
            <a:r>
              <a:rPr lang="fr-FR" sz="2400" dirty="0"/>
              <a:t>cardiovasculaires </a:t>
            </a:r>
            <a:r>
              <a:rPr lang="fr-FR" sz="2400" dirty="0" smtClean="0"/>
              <a:t>/  fragilité / maladies </a:t>
            </a:r>
            <a:r>
              <a:rPr lang="fr-FR" sz="2400" dirty="0"/>
              <a:t>rénales chroniques </a:t>
            </a:r>
            <a:r>
              <a:rPr lang="fr-FR" sz="2400" dirty="0" smtClean="0"/>
              <a:t>/ accidents </a:t>
            </a:r>
            <a:r>
              <a:rPr lang="fr-FR" sz="2400" dirty="0"/>
              <a:t>vasculaires cérébraux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Même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en tenant compte des facteurs liés au mode de vie 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0250" y="6165334"/>
            <a:ext cx="4736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UNAIDS et al., 2019,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Epps et al., 2017, Brooks et al., 2012</a:t>
            </a:r>
            <a:endParaRPr lang="en-GB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>
          <a:xfrm>
            <a:off x="1298575" y="558800"/>
            <a:ext cx="2686925" cy="1866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2901" y="793404"/>
            <a:ext cx="731845" cy="89125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>
          <a:xfrm>
            <a:off x="6962775" y="558800"/>
            <a:ext cx="2686925" cy="18669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701800" y="2451100"/>
            <a:ext cx="196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Séropositif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53300" y="2425700"/>
            <a:ext cx="196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Séronégatif</a:t>
            </a:r>
            <a:endParaRPr lang="en-GB" sz="2800" b="1" dirty="0">
              <a:solidFill>
                <a:srgbClr val="00B05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4775200" y="622300"/>
            <a:ext cx="1790700" cy="18923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01250" y="651932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Vieillir avec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Les raisons de ce vieillissement accéléré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789" y="746124"/>
            <a:ext cx="7545311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547" y="500332"/>
            <a:ext cx="8112257" cy="5878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01250" y="651932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Vieillir avec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3 conséquences de vieillir avec le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err="1" smtClean="0">
                <a:latin typeface="Baskerville Old Face" panose="02020602080505020303" pitchFamily="18" charset="0"/>
              </a:rPr>
              <a:t>Recap</a:t>
            </a:r>
            <a:r>
              <a:rPr lang="fr-FR" sz="2400" b="1" dirty="0" smtClean="0">
                <a:latin typeface="Baskerville Old Face" panose="02020602080505020303" pitchFamily="18" charset="0"/>
              </a:rPr>
              <a:t> du CM2</a:t>
            </a:r>
            <a:endParaRPr lang="fr-FR" sz="2400" b="1" dirty="0">
              <a:latin typeface="Baskerville Old Face" panose="02020602080505020303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t="10887"/>
          <a:stretch/>
        </p:blipFill>
        <p:spPr>
          <a:xfrm>
            <a:off x="148045" y="3443159"/>
            <a:ext cx="3143794" cy="1214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294" y="1682650"/>
            <a:ext cx="2760292" cy="19749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104" y="3883886"/>
            <a:ext cx="2584096" cy="192365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r="9817" b="13858"/>
          <a:stretch/>
        </p:blipFill>
        <p:spPr>
          <a:xfrm>
            <a:off x="8753853" y="2053033"/>
            <a:ext cx="2618998" cy="214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ZoneTexte 15"/>
          <p:cNvSpPr txBox="1"/>
          <p:nvPr/>
        </p:nvSpPr>
        <p:spPr>
          <a:xfrm>
            <a:off x="179832" y="3000148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Physiologie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47936" y="5586594"/>
            <a:ext cx="161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Traitements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400040" y="1746114"/>
            <a:ext cx="134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Prévention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18886" y="3657645"/>
            <a:ext cx="134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VIH à Sida</a:t>
            </a:r>
            <a:endParaRPr lang="en-GB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96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001250" y="651932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Vieillir avec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Evolution du statut vital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Les causes de mortalité liés au VIH</a:t>
            </a:r>
            <a:endParaRPr lang="fr-FR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327451" y="5954233"/>
            <a:ext cx="277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Croxford</a:t>
            </a:r>
            <a:r>
              <a:rPr lang="fr-FR" sz="1400" dirty="0" smtClean="0"/>
              <a:t> et al., 2017</a:t>
            </a:r>
            <a:endParaRPr lang="en-GB" sz="1400" dirty="0"/>
          </a:p>
        </p:txBody>
      </p:sp>
      <p:sp>
        <p:nvSpPr>
          <p:cNvPr id="10" name="Ellipse 9"/>
          <p:cNvSpPr/>
          <p:nvPr/>
        </p:nvSpPr>
        <p:spPr>
          <a:xfrm>
            <a:off x="214489" y="1244009"/>
            <a:ext cx="1125213" cy="67510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/>
              <a:t>1997</a:t>
            </a:r>
            <a:endParaRPr lang="en-GB" sz="2200" b="1" dirty="0"/>
          </a:p>
        </p:txBody>
      </p:sp>
      <p:sp>
        <p:nvSpPr>
          <p:cNvPr id="11" name="Ellipse 10"/>
          <p:cNvSpPr/>
          <p:nvPr/>
        </p:nvSpPr>
        <p:spPr>
          <a:xfrm>
            <a:off x="10191373" y="1258186"/>
            <a:ext cx="1125213" cy="67510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/>
              <a:t>2012</a:t>
            </a:r>
            <a:endParaRPr lang="en-GB" sz="2200" b="1" dirty="0"/>
          </a:p>
        </p:txBody>
      </p:sp>
      <p:cxnSp>
        <p:nvCxnSpPr>
          <p:cNvPr id="13" name="Connecteur droit avec flèche 12"/>
          <p:cNvCxnSpPr>
            <a:stCxn id="10" idx="6"/>
            <a:endCxn id="11" idx="2"/>
          </p:cNvCxnSpPr>
          <p:nvPr/>
        </p:nvCxnSpPr>
        <p:spPr>
          <a:xfrm>
            <a:off x="1339702" y="1581560"/>
            <a:ext cx="8851671" cy="1417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623" y="560900"/>
            <a:ext cx="1670663" cy="102269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271386" y="713825"/>
            <a:ext cx="307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Bell MT" panose="02020503060305020303" pitchFamily="18" charset="0"/>
              </a:rPr>
              <a:t>&gt; 460 000 personnes infectées du VIH suivies</a:t>
            </a:r>
            <a:endParaRPr lang="en-GB" sz="2000" b="1" dirty="0">
              <a:latin typeface="Bell MT" panose="02020503060305020303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951162"/>
            <a:ext cx="1504058" cy="156945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247787" y="1901391"/>
            <a:ext cx="654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smtClean="0"/>
              <a:t>5302 personnes sont mortes (6%)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 smtClean="0"/>
              <a:t>91 % </a:t>
            </a:r>
            <a:r>
              <a:rPr lang="fr-FR" sz="2400" dirty="0" smtClean="0"/>
              <a:t>des causes de mortalité sont identifiables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8983" y="3179710"/>
            <a:ext cx="9212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Diagnostique tardif </a:t>
            </a:r>
            <a:r>
              <a:rPr lang="fr-FR" dirty="0"/>
              <a:t>= plus fort prédicteur de </a:t>
            </a:r>
            <a:r>
              <a:rPr lang="fr-FR" dirty="0" smtClean="0"/>
              <a:t>mortalité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autres causes de mortalités sont associées à des pathologies liées au VIH (cancer (7%) / maladies cardiovasculaire (7%), pathologies des reins (</a:t>
            </a:r>
            <a:r>
              <a:rPr lang="fr-FR" dirty="0" smtClean="0"/>
              <a:t>5%)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850984" y="5253612"/>
            <a:ext cx="8346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Mortalité</a:t>
            </a:r>
            <a:r>
              <a:rPr lang="fr-FR" u="sng" dirty="0"/>
              <a:t> est </a:t>
            </a:r>
            <a:r>
              <a:rPr lang="fr-FR" b="1" u="sng" dirty="0" smtClean="0"/>
              <a:t>supérieure</a:t>
            </a:r>
            <a:r>
              <a:rPr lang="fr-FR" u="sng" dirty="0" smtClean="0"/>
              <a:t> chez les PVIH </a:t>
            </a:r>
            <a:r>
              <a:rPr lang="fr-FR" u="sng" dirty="0"/>
              <a:t>en comparaison à la population normale</a:t>
            </a:r>
          </a:p>
        </p:txBody>
      </p:sp>
    </p:spTree>
    <p:extLst>
      <p:ext uri="{BB962C8B-B14F-4D97-AF65-F5344CB8AC3E}">
        <p14:creationId xmlns:p14="http://schemas.microsoft.com/office/powerpoint/2010/main" val="5739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Stigma &amp; aspect social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252" y="606448"/>
            <a:ext cx="5096038" cy="2603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1895" y="3640401"/>
            <a:ext cx="10423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ell MT" panose="02020503060305020303" pitchFamily="18" charset="0"/>
              </a:rPr>
              <a:t>1 personne sur 8 vivant avec </a:t>
            </a:r>
            <a:r>
              <a:rPr lang="fr-FR" sz="2400" dirty="0">
                <a:latin typeface="Bell MT" panose="02020503060305020303" pitchFamily="18" charset="0"/>
              </a:rPr>
              <a:t>avec le VIH </a:t>
            </a:r>
            <a:r>
              <a:rPr lang="fr-FR" sz="2400" dirty="0" smtClean="0">
                <a:latin typeface="Bell MT" panose="02020503060305020303" pitchFamily="18" charset="0"/>
              </a:rPr>
              <a:t>se </a:t>
            </a:r>
            <a:r>
              <a:rPr lang="fr-FR" sz="2400" dirty="0">
                <a:latin typeface="Bell MT" panose="02020503060305020303" pitchFamily="18" charset="0"/>
              </a:rPr>
              <a:t>voit refuser des services de santé en raison de la stigmatisation et de </a:t>
            </a:r>
            <a:r>
              <a:rPr lang="fr-FR" sz="2400" dirty="0" smtClean="0">
                <a:latin typeface="Bell MT" panose="02020503060305020303" pitchFamily="18" charset="0"/>
              </a:rPr>
              <a:t>la discrimination (étude sur 70 000 personnes dans 50 pays)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ell MT" panose="02020503060305020303" pitchFamily="18" charset="0"/>
              </a:rPr>
              <a:t>Discrimination à l’emploi avec un taux de chaumage de 16% en 2011 en France</a:t>
            </a:r>
            <a:endParaRPr lang="en-GB" sz="2400" dirty="0">
              <a:latin typeface="Bell MT" panose="020205030603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2031" y="6488668"/>
            <a:ext cx="3463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1" dirty="0"/>
              <a:t>The social stigma of HIV–AIDS: society’s role</a:t>
            </a:r>
          </a:p>
        </p:txBody>
      </p:sp>
    </p:spTree>
    <p:extLst>
      <p:ext uri="{BB962C8B-B14F-4D97-AF65-F5344CB8AC3E}">
        <p14:creationId xmlns:p14="http://schemas.microsoft.com/office/powerpoint/2010/main" val="22747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err="1" smtClean="0">
                <a:latin typeface="Baskerville Old Face" panose="02020602080505020303" pitchFamily="18" charset="0"/>
              </a:rPr>
              <a:t>Recap</a:t>
            </a:r>
            <a:r>
              <a:rPr lang="fr-FR" sz="2400" b="1" dirty="0" smtClean="0">
                <a:latin typeface="Baskerville Old Face" panose="02020602080505020303" pitchFamily="18" charset="0"/>
              </a:rPr>
              <a:t> du CM3</a:t>
            </a:r>
            <a:endParaRPr lang="fr-FR" sz="2400" b="1" dirty="0">
              <a:latin typeface="Baskerville Old Face" panose="020206020805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9832" y="3000148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statut vital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24086" y="5519919"/>
            <a:ext cx="207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Maladie chronique systémique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466715" y="3793989"/>
            <a:ext cx="173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Vieillir avec le VIH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47386" y="3324270"/>
            <a:ext cx="219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Effets secondaires TTT</a:t>
            </a:r>
            <a:endParaRPr lang="en-GB" b="1" dirty="0">
              <a:latin typeface="Bell MT" panose="02020503060305020303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/>
          <a:srcRect r="32050"/>
          <a:stretch/>
        </p:blipFill>
        <p:spPr>
          <a:xfrm>
            <a:off x="608388" y="3418350"/>
            <a:ext cx="2039562" cy="116639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1"/>
          <a:stretch/>
        </p:blipFill>
        <p:spPr>
          <a:xfrm>
            <a:off x="4098479" y="1895400"/>
            <a:ext cx="1889480" cy="15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vieil homme avec tous ses médicaments - chronic disease photos et images de coll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40" y="4122587"/>
            <a:ext cx="2141310" cy="1427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8"/>
          <a:stretch/>
        </p:blipFill>
        <p:spPr>
          <a:xfrm>
            <a:off x="9083675" y="2143471"/>
            <a:ext cx="2232025" cy="156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4944" b="3796"/>
          <a:stretch/>
        </p:blipFill>
        <p:spPr>
          <a:xfrm>
            <a:off x="1636889" y="161732"/>
            <a:ext cx="6953954" cy="66149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843" r="11950"/>
          <a:stretch/>
        </p:blipFill>
        <p:spPr>
          <a:xfrm>
            <a:off x="8621454" y="4999995"/>
            <a:ext cx="2956047" cy="18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droite 9"/>
          <p:cNvSpPr/>
          <p:nvPr/>
        </p:nvSpPr>
        <p:spPr>
          <a:xfrm>
            <a:off x="4862945" y="2793076"/>
            <a:ext cx="2718262" cy="29925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latin typeface="Baskerville Old Face" panose="02020602080505020303" pitchFamily="18" charset="0"/>
              </a:rPr>
              <a:t>Un profond changement du statut vital chez les individus atteints du VIH :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les raisons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 descr="Aids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" y="1869032"/>
            <a:ext cx="2367643" cy="16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712" y="1917926"/>
            <a:ext cx="4117473" cy="160001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0006" y="1200447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Années 1980’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100457" y="1001486"/>
            <a:ext cx="2877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Bernard MT Condensed" panose="02050806060905020404" pitchFamily="18" charset="0"/>
              </a:rPr>
              <a:t>Années 2000 jusqu’à aujourd’hui</a:t>
            </a:r>
            <a:endParaRPr lang="en-GB" sz="2400" dirty="0">
              <a:solidFill>
                <a:srgbClr val="0070C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328" y="1559378"/>
            <a:ext cx="1935379" cy="17852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66" y="3618770"/>
            <a:ext cx="2018569" cy="15485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890" y="3380016"/>
            <a:ext cx="2057477" cy="11511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792" y="3655030"/>
            <a:ext cx="5203208" cy="11088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8847" y="4892711"/>
            <a:ext cx="4696394" cy="130488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4854" y="1523188"/>
            <a:ext cx="1883229" cy="14019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1819" y="3128562"/>
            <a:ext cx="698003" cy="274164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du statut vital</a:t>
            </a:r>
            <a:endParaRPr lang="en-GB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latin typeface="Baskerville Old Face" panose="02020602080505020303" pitchFamily="18" charset="0"/>
              </a:rPr>
              <a:t>Un profond changement du statut vital chez les individus atteints du VIH :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les résultats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3539" y="6108366"/>
            <a:ext cx="15872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smtClean="0">
                <a:solidFill>
                  <a:srgbClr val="333333"/>
                </a:solidFill>
                <a:latin typeface="Fira Sans"/>
              </a:rPr>
              <a:t>Nakagawa et al., 2013</a:t>
            </a:r>
            <a:endParaRPr lang="en-GB" sz="11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27778" t="19945"/>
          <a:stretch/>
        </p:blipFill>
        <p:spPr>
          <a:xfrm>
            <a:off x="3902529" y="800100"/>
            <a:ext cx="681037" cy="5871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1448" y="2530927"/>
            <a:ext cx="46944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Bell MT" panose="02020503060305020303" pitchFamily="18" charset="0"/>
              </a:rPr>
              <a:t>Diagnostiqué à stade SIDA :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≈ 20 mois à vivre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 smtClean="0">
              <a:latin typeface="Bell MT" panose="020205030603050203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4629" y="793334"/>
            <a:ext cx="3227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  <a:latin typeface="Bauhaus 93" panose="04030905020B02020C02" pitchFamily="82" charset="0"/>
              </a:rPr>
              <a:t>Espérance de vie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263491" y="2177142"/>
            <a:ext cx="4656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 smtClean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Bell MT" panose="02020503060305020303" pitchFamily="18" charset="0"/>
              </a:rPr>
              <a:t>Si aucun diagnostic ou pas de traitement, </a:t>
            </a:r>
            <a:r>
              <a:rPr lang="fr-FR" sz="2000" dirty="0">
                <a:latin typeface="Bell MT" panose="02020503060305020303" pitchFamily="18" charset="0"/>
              </a:rPr>
              <a:t>Séropositif </a:t>
            </a:r>
            <a:r>
              <a:rPr lang="fr-FR" sz="2000" dirty="0">
                <a:latin typeface="Bell MT" panose="02020503060305020303" pitchFamily="18" charset="0"/>
                <a:sym typeface="Wingdings" panose="05000000000000000000" pitchFamily="2" charset="2"/>
              </a:rPr>
              <a:t>/ Sida / mort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≈ 9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ans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latin typeface="Bell MT" panose="02020503060305020303" pitchFamily="18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4449536" y="2008414"/>
            <a:ext cx="2571750" cy="306977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du statut vital</a:t>
            </a:r>
            <a:endParaRPr lang="en-GB" b="1" dirty="0">
              <a:latin typeface="Bell MT" panose="02020503060305020303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727" y="400176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latin typeface="Bell MT" panose="02020503060305020303" pitchFamily="18" charset="0"/>
              </a:rPr>
              <a:t>Séropositif </a:t>
            </a:r>
            <a:r>
              <a:rPr lang="fr-FR" sz="2000" dirty="0">
                <a:latin typeface="Bell MT" panose="02020503060305020303" pitchFamily="18" charset="0"/>
                <a:sym typeface="Wingdings" panose="05000000000000000000" pitchFamily="2" charset="2"/>
              </a:rPr>
              <a:t>/ Sida / mort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≈ 9 ans</a:t>
            </a:r>
            <a:endParaRPr lang="en-GB" sz="2000" b="1" dirty="0">
              <a:solidFill>
                <a:schemeClr val="accent6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5964" y="4232718"/>
            <a:ext cx="4886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latin typeface="Bell MT" panose="02020503060305020303" pitchFamily="18" charset="0"/>
              </a:rPr>
              <a:t>Individu séropositif avec traitement, bonne adhérence au traitement, un suivi adéquate :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espérance de vie proche d’une personne séronégative</a:t>
            </a:r>
            <a:endParaRPr lang="en-GB" sz="2000" b="1" dirty="0">
              <a:solidFill>
                <a:schemeClr val="accent6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0006" y="1200447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Années 1980’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100457" y="1001486"/>
            <a:ext cx="2877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Bernard MT Condensed" panose="02050806060905020404" pitchFamily="18" charset="0"/>
              </a:rPr>
              <a:t>Années 2000 jusqu’à aujourd’hui</a:t>
            </a:r>
            <a:endParaRPr lang="en-GB" sz="2400" dirty="0">
              <a:solidFill>
                <a:srgbClr val="0070C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latin typeface="Baskerville Old Face" panose="02020602080505020303" pitchFamily="18" charset="0"/>
              </a:rPr>
              <a:t>Un profond changement du statut vital chez les individus atteints du VIH :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les conséquences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3539" y="6108366"/>
            <a:ext cx="15872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smtClean="0">
                <a:solidFill>
                  <a:srgbClr val="333333"/>
                </a:solidFill>
                <a:latin typeface="Fira Sans"/>
              </a:rPr>
              <a:t>Nakagawa et al., 2013</a:t>
            </a:r>
            <a:endParaRPr lang="en-GB" sz="11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64" y="1056927"/>
            <a:ext cx="1510394" cy="89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2049235" y="1200149"/>
            <a:ext cx="593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Personnes pouvant vivre à un âge avancée avec le VIH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63" y="4689092"/>
            <a:ext cx="1523238" cy="85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1155" y="1910443"/>
            <a:ext cx="1483660" cy="110446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535137" y="2307772"/>
            <a:ext cx="656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Effets à long terme des traitements et du VIH sur l’état de santé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1499508" y="3456215"/>
            <a:ext cx="100366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Développement de plusieurs pathologies : comorbidités </a:t>
            </a:r>
            <a:r>
              <a:rPr lang="fr-FR" sz="1600" i="1" dirty="0" smtClean="0"/>
              <a:t>(obésité, diabète, maladies cardiovasculaires et respiratoires…..)</a:t>
            </a:r>
            <a:endParaRPr lang="en-GB" sz="16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00400"/>
            <a:ext cx="1457323" cy="97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ZoneTexte 20"/>
          <p:cNvSpPr txBox="1"/>
          <p:nvPr/>
        </p:nvSpPr>
        <p:spPr>
          <a:xfrm>
            <a:off x="2861733" y="5012871"/>
            <a:ext cx="760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Causes de décès qui ne sont plus toujours associées directement au VIH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du statut vital</a:t>
            </a:r>
            <a:endParaRPr lang="en-GB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latin typeface="Baskerville Old Face" panose="02020602080505020303" pitchFamily="18" charset="0"/>
              </a:rPr>
              <a:t>Un profond changement du statut vital chez les individus atteints du VIH :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les conséquences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3539" y="6108366"/>
            <a:ext cx="15872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smtClean="0">
                <a:solidFill>
                  <a:srgbClr val="333333"/>
                </a:solidFill>
                <a:latin typeface="Fira Sans"/>
              </a:rPr>
              <a:t>Nakagawa et al., 2013</a:t>
            </a:r>
            <a:endParaRPr lang="en-GB" sz="1100" i="1" dirty="0"/>
          </a:p>
        </p:txBody>
      </p:sp>
      <p:pic>
        <p:nvPicPr>
          <p:cNvPr id="22" name="Picture 2" descr="Aids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0" y="2163148"/>
            <a:ext cx="3553480" cy="245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ieil homme avec tous ses médicaments - chronic disease photos et images de col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590" y="2119464"/>
            <a:ext cx="4084410" cy="272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3665764" y="3167744"/>
            <a:ext cx="4196443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3837213" y="2628901"/>
            <a:ext cx="362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dirty="0" smtClean="0"/>
              <a:t>Passage en ≈20 ans d’une maladie mortelle à une maladie chronique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du statut vital</a:t>
            </a:r>
            <a:endParaRPr lang="en-GB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98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latin typeface="Baskerville Old Face" panose="02020602080505020303" pitchFamily="18" charset="0"/>
              </a:rPr>
              <a:t>Un profond changement du statut vital chez les individus atteints du VIH :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les conséquences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vieil homme avec tous ses médicaments - chronic disease photos et images de col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4" y="2305126"/>
            <a:ext cx="2620282" cy="174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20886" y="1910444"/>
            <a:ext cx="6237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latin typeface="Bell MT" panose="02020503060305020303" pitchFamily="18" charset="0"/>
              </a:rPr>
              <a:t>Vivre avec les effets secondaires des médicaments</a:t>
            </a:r>
          </a:p>
          <a:p>
            <a:endParaRPr lang="fr-FR" sz="2000" dirty="0" smtClean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Bell MT" panose="02020503060305020303" pitchFamily="18" charset="0"/>
              </a:rPr>
              <a:t>Pathologie chronique et systémique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Bell MT" panose="02020503060305020303" pitchFamily="18" charset="0"/>
              </a:rPr>
              <a:t>Vieillir avec le VIH</a:t>
            </a:r>
            <a:endParaRPr lang="en-GB" sz="2000" dirty="0">
              <a:latin typeface="Bell MT" panose="020205030603050203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43572" y="6519323"/>
            <a:ext cx="29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Effets secondaires TTT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83139" y="651932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Atteintes chroniques &amp; systémiques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088018" y="6519323"/>
            <a:ext cx="185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</a:rPr>
              <a:t>Vieillir avec VIH</a:t>
            </a:r>
            <a:endParaRPr lang="en-GB" dirty="0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6519323"/>
            <a:ext cx="32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ell MT" panose="02020503060305020303" pitchFamily="18" charset="0"/>
              </a:rPr>
              <a:t>Evolution du statut vital</a:t>
            </a:r>
            <a:endParaRPr lang="en-GB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1660</Words>
  <Application>Microsoft Office PowerPoint</Application>
  <PresentationFormat>Grand écran</PresentationFormat>
  <Paragraphs>335</Paragraphs>
  <Slides>32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8" baseType="lpstr">
      <vt:lpstr>Arial</vt:lpstr>
      <vt:lpstr>Bahnschrift Light Condensed</vt:lpstr>
      <vt:lpstr>Baskerville Old Face</vt:lpstr>
      <vt:lpstr>Bauhaus 93</vt:lpstr>
      <vt:lpstr>Bell MT</vt:lpstr>
      <vt:lpstr>Bernard MT Condensed</vt:lpstr>
      <vt:lpstr>Calibri</vt:lpstr>
      <vt:lpstr>Calibri Light</vt:lpstr>
      <vt:lpstr>CIDFont+F1</vt:lpstr>
      <vt:lpstr>CIDFont+F7</vt:lpstr>
      <vt:lpstr>Courier New</vt:lpstr>
      <vt:lpstr>Fira Sans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hognon louis</dc:creator>
  <cp:lastModifiedBy>hognon louis</cp:lastModifiedBy>
  <cp:revision>183</cp:revision>
  <dcterms:created xsi:type="dcterms:W3CDTF">2022-01-11T11:16:00Z</dcterms:created>
  <dcterms:modified xsi:type="dcterms:W3CDTF">2023-04-14T07:25:26Z</dcterms:modified>
</cp:coreProperties>
</file>