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6" r:id="rId13"/>
    <p:sldId id="267" r:id="rId14"/>
    <p:sldId id="269" r:id="rId15"/>
    <p:sldId id="270" r:id="rId16"/>
    <p:sldId id="271" r:id="rId17"/>
    <p:sldId id="274" r:id="rId18"/>
    <p:sldId id="272" r:id="rId19"/>
    <p:sldId id="273" r:id="rId20"/>
    <p:sldId id="275" r:id="rId21"/>
    <p:sldId id="276" r:id="rId2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4696"/>
  </p:normalViewPr>
  <p:slideViewPr>
    <p:cSldViewPr snapToGrid="0" snapToObjects="1">
      <p:cViewPr varScale="1">
        <p:scale>
          <a:sx n="93" d="100"/>
          <a:sy n="93" d="100"/>
        </p:scale>
        <p:origin x="800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A9939C-18C2-4342-9222-0AA3E88F2E90}" type="datetimeFigureOut">
              <a:rPr lang="fr-FR" smtClean="0"/>
              <a:t>12/12/2016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2FD7A2-6649-914F-B23E-450C8A0EA95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34116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5E524A-178D-1246-8315-B373A10E6019}" type="datetimeFigureOut">
              <a:rPr lang="fr-FR" smtClean="0"/>
              <a:t>12/12/2016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1D4AF-5D3F-2948-9B90-F629212D802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55265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882AA-7CDE-784A-8D6A-400111D23EBA}" type="datetime1">
              <a:rPr lang="fr-FR" smtClean="0"/>
              <a:t>12/12/2016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3AF0-7E07-644C-89D2-1215A972D8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3841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00593-F9C2-4945-AB9B-7B322515E52D}" type="datetime1">
              <a:rPr lang="fr-FR" smtClean="0"/>
              <a:t>12/12/2016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3AF0-7E07-644C-89D2-1215A972D8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035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8F5F-1C0C-6043-90BF-D7E44A83A52A}" type="datetime1">
              <a:rPr lang="fr-FR" smtClean="0"/>
              <a:t>12/12/2016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3AF0-7E07-644C-89D2-1215A972D8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7721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953D5-8F7D-464D-824D-14793AB6F5FC}" type="datetime1">
              <a:rPr lang="fr-FR" smtClean="0"/>
              <a:t>12/12/2016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3AF0-7E07-644C-89D2-1215A972D8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0858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D6A7E-4204-5D46-85DD-C0157B2006DB}" type="datetime1">
              <a:rPr lang="fr-FR" smtClean="0"/>
              <a:t>12/12/2016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3AF0-7E07-644C-89D2-1215A972D8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9125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6196C-F0DC-034A-B702-0403F655B78A}" type="datetime1">
              <a:rPr lang="fr-FR" smtClean="0"/>
              <a:t>12/12/2016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3AF0-7E07-644C-89D2-1215A972D8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3586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8CEAE-515E-0447-BE1F-C1CE97773A5C}" type="datetime1">
              <a:rPr lang="fr-FR" smtClean="0"/>
              <a:t>12/12/2016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3AF0-7E07-644C-89D2-1215A972D8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4322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071D-6B86-304E-AB96-E3CEA94208C8}" type="datetime1">
              <a:rPr lang="fr-FR" smtClean="0"/>
              <a:t>12/12/2016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3AF0-7E07-644C-89D2-1215A972D8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927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A6DA-782E-124B-BAAF-68276211591C}" type="datetime1">
              <a:rPr lang="fr-FR" smtClean="0"/>
              <a:t>12/12/2016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3AF0-7E07-644C-89D2-1215A972D8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1440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55D77-9D05-614C-B91A-E5F91DAFEB0A}" type="datetime1">
              <a:rPr lang="fr-FR" smtClean="0"/>
              <a:t>12/12/2016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3AF0-7E07-644C-89D2-1215A972D8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2438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B6A6B-97B2-9B45-8507-1F1C6A01AB7D}" type="datetime1">
              <a:rPr lang="fr-FR" smtClean="0"/>
              <a:t>12/12/2016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3AF0-7E07-644C-89D2-1215A972D8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257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00DC5-2D89-AE4B-87E4-259F33704360}" type="datetime1">
              <a:rPr lang="fr-FR" smtClean="0"/>
              <a:t>12/12/2016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73AF0-7E07-644C-89D2-1215A972D81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831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Seuil de rentabilité des heures de cours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3AF0-7E07-644C-89D2-1215A972D818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236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Pour aider la direction, nous pouvons réaliser des simulations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5121388"/>
              </p:ext>
            </p:extLst>
          </p:nvPr>
        </p:nvGraphicFramePr>
        <p:xfrm>
          <a:off x="457200" y="1600200"/>
          <a:ext cx="8229600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33"/>
                <a:gridCol w="1431191"/>
                <a:gridCol w="1189299"/>
                <a:gridCol w="1290088"/>
                <a:gridCol w="1148984"/>
                <a:gridCol w="1026905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12 heures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11 heures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 heures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9 heures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8 heures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Coût horaire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Professeur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400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Fonctionnement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80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480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Point d’équilibre (nb d’étudiants)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Avec 10 étudiants (surplus ou perte)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Avec 15 étudiants (surplus ou perte)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Avec 20 étudiants (surplus ou perte)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Avec 25 étudiants…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3AF0-7E07-644C-89D2-1215A972D818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587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Pour aider la direction, nous pouvons réaliser des simulations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3046200"/>
              </p:ext>
            </p:extLst>
          </p:nvPr>
        </p:nvGraphicFramePr>
        <p:xfrm>
          <a:off x="457200" y="1600200"/>
          <a:ext cx="8229600" cy="424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33"/>
                <a:gridCol w="1431191"/>
                <a:gridCol w="1189299"/>
                <a:gridCol w="1290088"/>
                <a:gridCol w="1148984"/>
                <a:gridCol w="1026905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12 heures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11 heures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 heures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9 heures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8 heures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Coût horaire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Professeur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400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Fonctionnement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(10/12)*80=66,67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(10/11)*80=72,73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mtClean="0"/>
                        <a:t>80</a:t>
                      </a:r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(10/9)*80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100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466,67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472,73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480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488,89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500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Point d’équilibre (nb d’étudiants)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Avec 10 étudiants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Avec 15 étudiants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Avec 20 étudiants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Avec 25 étudiants…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3AF0-7E07-644C-89D2-1215A972D818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107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Pour aider la direction, nous pouvons réaliser des simulations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5036680"/>
              </p:ext>
            </p:extLst>
          </p:nvPr>
        </p:nvGraphicFramePr>
        <p:xfrm>
          <a:off x="457200" y="1600200"/>
          <a:ext cx="8229600" cy="424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33"/>
                <a:gridCol w="1431191"/>
                <a:gridCol w="1189299"/>
                <a:gridCol w="1290088"/>
                <a:gridCol w="1148984"/>
                <a:gridCol w="1026905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12 heures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11 heures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 heures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9 heures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8 heures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Coût horaire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Professeur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400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Fonctionnement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(10/12)*80=66,67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(10/11)*80=72,73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mtClean="0"/>
                        <a:t>80</a:t>
                      </a:r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(10/9)*</a:t>
                      </a:r>
                      <a:r>
                        <a:rPr lang="fr-FR" dirty="0" smtClean="0"/>
                        <a:t>80</a:t>
                      </a:r>
                    </a:p>
                    <a:p>
                      <a:r>
                        <a:rPr lang="fr-FR" dirty="0" smtClean="0"/>
                        <a:t>=88,88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100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466,67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472,73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480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488,89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500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Point d’équilibre (nb d’étudiants)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11,67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11,82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12,22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12,50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Avec 10 étudiants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-66,67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Avec 15 étudiants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133,33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Avec 20 étudiants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Avec 25 étudiants…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3AF0-7E07-644C-89D2-1215A972D818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867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Pour aider la direction, nous pouvons réaliser des simulations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5967947"/>
              </p:ext>
            </p:extLst>
          </p:nvPr>
        </p:nvGraphicFramePr>
        <p:xfrm>
          <a:off x="457200" y="1600200"/>
          <a:ext cx="8229600" cy="424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33"/>
                <a:gridCol w="1431191"/>
                <a:gridCol w="1189299"/>
                <a:gridCol w="1290088"/>
                <a:gridCol w="1148984"/>
                <a:gridCol w="1026905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12 heures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11 heures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 heures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9 heures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8 heures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Coût horaire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Professeur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400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Fonctionnement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(10/12)*80=66,67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(10/11)*80=72,73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mtClean="0"/>
                        <a:t>80</a:t>
                      </a:r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(10/9)*80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100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466,67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472,73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480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488,89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500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Point d’équilibre (nb d’étudiants)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11,67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11,82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12,22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12,50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Avec 10 étudiants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-66,67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Avec 15 étudiants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mtClean="0"/>
                        <a:t>133,33</a:t>
                      </a:r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Avec 20 étudiants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333,33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Avec 25 étudiants…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</a:t>
                      </a:r>
                      <a:r>
                        <a:rPr lang="fr-FR" smtClean="0"/>
                        <a:t>33,33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3AF0-7E07-644C-89D2-1215A972D818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202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Accueil de congrès professionnels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Analyse des frais fixes</a:t>
            </a:r>
          </a:p>
          <a:p>
            <a:pPr lvl="1"/>
            <a:r>
              <a:rPr lang="fr-FR" dirty="0" smtClean="0"/>
              <a:t>A- Ils sont couverts par les activités d’enseignement</a:t>
            </a:r>
          </a:p>
          <a:p>
            <a:pPr lvl="2"/>
            <a:r>
              <a:rPr lang="fr-FR" dirty="0" smtClean="0"/>
              <a:t>Pas de frais fixes dans le calcul de la tarification des congrès</a:t>
            </a:r>
          </a:p>
          <a:p>
            <a:pPr lvl="2"/>
            <a:endParaRPr lang="fr-FR" dirty="0"/>
          </a:p>
          <a:p>
            <a:pPr lvl="1"/>
            <a:r>
              <a:rPr lang="fr-FR" dirty="0" smtClean="0"/>
              <a:t>B Ils sont répartis au prorata des activités congrès et enseignement </a:t>
            </a:r>
          </a:p>
          <a:p>
            <a:pPr lvl="2"/>
            <a:r>
              <a:rPr lang="fr-FR" dirty="0" smtClean="0"/>
              <a:t>30 semaines enseignement, 2 semaines congrès, mais pas pour toutes les salles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3AF0-7E07-644C-89D2-1215A972D818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685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Raisonnement par jour et par salle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1" indent="0">
              <a:buNone/>
            </a:pPr>
            <a:endParaRPr lang="fr-FR" dirty="0" smtClean="0"/>
          </a:p>
          <a:p>
            <a:pPr lvl="1"/>
            <a:r>
              <a:rPr lang="fr-FR" dirty="0" smtClean="0"/>
              <a:t>Cas 1 : Pas de participation des activités congrès aux coûts fixes de l’école</a:t>
            </a:r>
          </a:p>
          <a:p>
            <a:pPr lvl="1"/>
            <a:r>
              <a:rPr lang="fr-FR" dirty="0" smtClean="0"/>
              <a:t>Coût variable par journée et par salle</a:t>
            </a:r>
          </a:p>
          <a:p>
            <a:pPr lvl="2"/>
            <a:r>
              <a:rPr lang="fr-FR" dirty="0" smtClean="0"/>
              <a:t>Entretien: 80</a:t>
            </a:r>
          </a:p>
          <a:p>
            <a:pPr lvl="2"/>
            <a:r>
              <a:rPr lang="fr-FR" dirty="0" smtClean="0"/>
              <a:t>Chauffage/climatisation : 50</a:t>
            </a:r>
          </a:p>
          <a:p>
            <a:pPr lvl="2"/>
            <a:r>
              <a:rPr lang="fr-FR" dirty="0" smtClean="0"/>
              <a:t>Pause café : 100</a:t>
            </a:r>
          </a:p>
          <a:p>
            <a:pPr lvl="2"/>
            <a:r>
              <a:rPr lang="fr-FR" dirty="0" smtClean="0"/>
              <a:t>Soit 230 euros par jour et par salle</a:t>
            </a:r>
          </a:p>
          <a:p>
            <a:pPr lvl="1"/>
            <a:r>
              <a:rPr lang="fr-FR" dirty="0" smtClean="0"/>
              <a:t>Marge variable par journée et par salle : 1000-230 = 770.</a:t>
            </a:r>
          </a:p>
          <a:p>
            <a:pPr marL="914400" lvl="2" indent="0">
              <a:buNone/>
            </a:pPr>
            <a:endParaRPr lang="fr-FR" dirty="0" smtClean="0"/>
          </a:p>
          <a:p>
            <a:pPr marL="457200" lvl="1" indent="0">
              <a:buNone/>
            </a:pPr>
            <a:endParaRPr lang="fr-FR" dirty="0" smtClean="0"/>
          </a:p>
          <a:p>
            <a:pPr marL="457200" lvl="1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3AF0-7E07-644C-89D2-1215A972D818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96108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Comparaison avec la tarification proposée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Marge variable par jour et par salle 770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 B Si désormais je décide de couvrir une part des frais fixes avec les activités de congrès…</a:t>
            </a:r>
          </a:p>
          <a:p>
            <a:pPr marL="0" indent="0">
              <a:buNone/>
            </a:pPr>
            <a:r>
              <a:rPr lang="fr-FR" dirty="0" smtClean="0"/>
              <a:t>Les salles vont être utilisées plus longtemps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10 salles sont utilisées 32 semaines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30 salles sont utilisées 30 semaines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3AF0-7E07-644C-89D2-1215A972D818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13974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Accueil de congrès professionnels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décompte des frais fixes moyens</a:t>
            </a:r>
          </a:p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3AF0-7E07-644C-89D2-1215A972D818}" type="slidenum">
              <a:rPr lang="fr-FR" smtClean="0"/>
              <a:t>17</a:t>
            </a:fld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510" y="2331980"/>
            <a:ext cx="7833290" cy="3227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0569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Accueil de congrès professionnels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 smtClean="0">
                <a:solidFill>
                  <a:srgbClr val="660066"/>
                </a:solidFill>
              </a:rPr>
              <a:t>Le coût fixe journalier par salle avec partage des coûts entre activité d’en</a:t>
            </a:r>
            <a:r>
              <a:rPr lang="fr-FR" b="1" dirty="0">
                <a:solidFill>
                  <a:srgbClr val="660066"/>
                </a:solidFill>
              </a:rPr>
              <a:t>s</a:t>
            </a:r>
            <a:r>
              <a:rPr lang="fr-FR" b="1" dirty="0" smtClean="0">
                <a:solidFill>
                  <a:srgbClr val="660066"/>
                </a:solidFill>
              </a:rPr>
              <a:t>eignement et de congrès</a:t>
            </a:r>
          </a:p>
          <a:p>
            <a:pPr marL="0" indent="0">
              <a:buNone/>
            </a:pPr>
            <a:endParaRPr lang="fr-FR" b="1" dirty="0" smtClean="0">
              <a:solidFill>
                <a:srgbClr val="660066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3AF0-7E07-644C-89D2-1215A972D818}" type="slidenum">
              <a:rPr lang="fr-FR" smtClean="0"/>
              <a:t>18</a:t>
            </a:fld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423" y="2581835"/>
            <a:ext cx="7639950" cy="3544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9765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Accueil de congrès professionnels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>
                <a:solidFill>
                  <a:srgbClr val="660066"/>
                </a:solidFill>
              </a:rPr>
              <a:t>Dans ces conditions…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660066"/>
                </a:solidFill>
              </a:rPr>
              <a:t>Prix facturé         1000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660066"/>
                </a:solidFill>
              </a:rPr>
              <a:t>Charges variables (230)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660066"/>
                </a:solidFill>
              </a:rPr>
              <a:t>Charges fixes        (787)</a:t>
            </a:r>
          </a:p>
          <a:p>
            <a:pPr marL="0" indent="0">
              <a:buNone/>
            </a:pPr>
            <a:endParaRPr lang="fr-FR" dirty="0">
              <a:solidFill>
                <a:srgbClr val="660066"/>
              </a:solidFill>
            </a:endParaRPr>
          </a:p>
          <a:p>
            <a:pPr marL="0" indent="0">
              <a:buNone/>
            </a:pPr>
            <a:r>
              <a:rPr lang="fr-FR" b="1" dirty="0" smtClean="0">
                <a:solidFill>
                  <a:srgbClr val="660066"/>
                </a:solidFill>
              </a:rPr>
              <a:t>Résultat                  (17)</a:t>
            </a:r>
          </a:p>
          <a:p>
            <a:pPr marL="0" indent="0">
              <a:buNone/>
            </a:pPr>
            <a:endParaRPr lang="fr-FR" b="1" dirty="0">
              <a:solidFill>
                <a:srgbClr val="660066"/>
              </a:solidFill>
            </a:endParaRPr>
          </a:p>
          <a:p>
            <a:pPr marL="0" indent="0">
              <a:buNone/>
            </a:pPr>
            <a:endParaRPr lang="fr-FR" b="1" dirty="0" smtClean="0">
              <a:solidFill>
                <a:srgbClr val="660066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3AF0-7E07-644C-89D2-1215A972D818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8382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Analyse des données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Charges fixes fonctionnement</a:t>
            </a:r>
            <a:r>
              <a:rPr lang="fr-FR" dirty="0" smtClean="0"/>
              <a:t> </a:t>
            </a:r>
            <a:r>
              <a:rPr lang="fr-FR" dirty="0"/>
              <a:t> 4 800 </a:t>
            </a:r>
            <a:r>
              <a:rPr lang="fr-FR" dirty="0" smtClean="0"/>
              <a:t>000</a:t>
            </a:r>
          </a:p>
          <a:p>
            <a:pPr marL="0" indent="0">
              <a:buNone/>
            </a:pPr>
            <a:endParaRPr lang="fr-FR" dirty="0" smtClean="0"/>
          </a:p>
          <a:p>
            <a:pPr lvl="1"/>
            <a:r>
              <a:rPr lang="fr-FR" dirty="0" smtClean="0"/>
              <a:t>Nb </a:t>
            </a:r>
            <a:r>
              <a:rPr lang="fr-FR" dirty="0"/>
              <a:t>de </a:t>
            </a:r>
            <a:r>
              <a:rPr lang="fr-FR" dirty="0" smtClean="0"/>
              <a:t>salles  </a:t>
            </a:r>
            <a:r>
              <a:rPr lang="fr-FR" dirty="0"/>
              <a:t>40   </a:t>
            </a:r>
            <a:endParaRPr lang="fr-FR" dirty="0" smtClean="0"/>
          </a:p>
          <a:p>
            <a:pPr lvl="1"/>
            <a:r>
              <a:rPr lang="fr-FR" dirty="0" smtClean="0"/>
              <a:t>Charges </a:t>
            </a:r>
            <a:r>
              <a:rPr lang="fr-FR" dirty="0"/>
              <a:t>annuelles par salle</a:t>
            </a:r>
            <a:r>
              <a:rPr lang="fr-FR" dirty="0" smtClean="0"/>
              <a:t> </a:t>
            </a:r>
            <a:r>
              <a:rPr lang="fr-FR" dirty="0"/>
              <a:t> 120 000  </a:t>
            </a:r>
            <a:endParaRPr lang="fr-FR" dirty="0" smtClean="0"/>
          </a:p>
          <a:p>
            <a:pPr lvl="1"/>
            <a:r>
              <a:rPr lang="fr-FR" dirty="0" smtClean="0"/>
              <a:t>Charges </a:t>
            </a:r>
            <a:r>
              <a:rPr lang="fr-FR" dirty="0"/>
              <a:t>hebdomadaires par salle</a:t>
            </a:r>
            <a:r>
              <a:rPr lang="fr-FR" dirty="0" smtClean="0"/>
              <a:t> </a:t>
            </a:r>
            <a:r>
              <a:rPr lang="fr-FR" dirty="0"/>
              <a:t> 4 </a:t>
            </a:r>
            <a:r>
              <a:rPr lang="fr-FR" dirty="0" smtClean="0"/>
              <a:t>000</a:t>
            </a:r>
          </a:p>
          <a:p>
            <a:pPr lvl="1"/>
            <a:r>
              <a:rPr lang="fr-FR" dirty="0" smtClean="0"/>
              <a:t>Charges </a:t>
            </a:r>
            <a:r>
              <a:rPr lang="fr-FR" dirty="0"/>
              <a:t>journalières par salle</a:t>
            </a:r>
            <a:r>
              <a:rPr lang="fr-FR" dirty="0" smtClean="0"/>
              <a:t> </a:t>
            </a:r>
            <a:r>
              <a:rPr lang="fr-FR" dirty="0"/>
              <a:t> 800   </a:t>
            </a:r>
            <a:endParaRPr lang="fr-FR" dirty="0" smtClean="0"/>
          </a:p>
          <a:p>
            <a:pPr lvl="1"/>
            <a:r>
              <a:rPr lang="fr-FR" dirty="0" smtClean="0"/>
              <a:t>Charges </a:t>
            </a:r>
            <a:r>
              <a:rPr lang="fr-FR" dirty="0"/>
              <a:t>horaires par salle</a:t>
            </a:r>
            <a:r>
              <a:rPr lang="fr-FR" dirty="0" smtClean="0"/>
              <a:t> </a:t>
            </a:r>
            <a:r>
              <a:rPr lang="fr-FR" dirty="0"/>
              <a:t> 80 </a:t>
            </a: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3AF0-7E07-644C-89D2-1215A972D818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13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Atteinte d’un profit cible?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Cas A dans le cas actuel, gain journalier par salle = </a:t>
            </a:r>
            <a:r>
              <a:rPr lang="fr-FR" dirty="0" smtClean="0"/>
              <a:t>970 (1200- 230)</a:t>
            </a:r>
          </a:p>
          <a:p>
            <a:r>
              <a:rPr lang="fr-FR" dirty="0" smtClean="0"/>
              <a:t>Profit cible de 9 500</a:t>
            </a:r>
          </a:p>
          <a:p>
            <a:pPr lvl="1"/>
            <a:r>
              <a:rPr lang="fr-FR" dirty="0" smtClean="0"/>
              <a:t>on effectue </a:t>
            </a:r>
            <a:r>
              <a:rPr lang="fr-FR" dirty="0" smtClean="0"/>
              <a:t>9500/970 = 9,79</a:t>
            </a:r>
            <a:endParaRPr lang="fr-FR" dirty="0" smtClean="0"/>
          </a:p>
          <a:p>
            <a:r>
              <a:rPr lang="fr-FR" dirty="0" smtClean="0"/>
              <a:t>= </a:t>
            </a:r>
            <a:r>
              <a:rPr lang="fr-FR" dirty="0" smtClean="0"/>
              <a:t>soit 10 journées par salle </a:t>
            </a:r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3AF0-7E07-644C-89D2-1215A972D818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4385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Atteinte d’un profit cible?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Cas </a:t>
            </a:r>
            <a:r>
              <a:rPr lang="fr-FR" dirty="0" smtClean="0"/>
              <a:t>B </a:t>
            </a:r>
            <a:r>
              <a:rPr lang="fr-FR" dirty="0" smtClean="0"/>
              <a:t>dans le cas actuel, gain journalier par salle = </a:t>
            </a:r>
            <a:r>
              <a:rPr lang="fr-FR" dirty="0" smtClean="0"/>
              <a:t>1200 – 230 = 970</a:t>
            </a:r>
          </a:p>
          <a:p>
            <a:r>
              <a:rPr lang="fr-FR" dirty="0" smtClean="0"/>
              <a:t>Résultat par salle 970 – 787 = 183</a:t>
            </a:r>
          </a:p>
          <a:p>
            <a:r>
              <a:rPr lang="fr-FR" dirty="0" smtClean="0"/>
              <a:t> Pour un profit cible 9 500</a:t>
            </a:r>
          </a:p>
          <a:p>
            <a:r>
              <a:rPr lang="fr-FR" dirty="0" smtClean="0"/>
              <a:t>9 500 / 183 =  </a:t>
            </a:r>
            <a:r>
              <a:rPr lang="fr-FR" smtClean="0"/>
              <a:t>52 journées/salle de congrès</a:t>
            </a:r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3AF0-7E07-644C-89D2-1215A972D818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34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Analyse des données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Salaire du professeur 72 000 par </a:t>
            </a:r>
            <a:r>
              <a:rPr lang="fr-FR" dirty="0" smtClean="0"/>
              <a:t>an</a:t>
            </a: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Enseignement assuré : 180</a:t>
            </a:r>
          </a:p>
          <a:p>
            <a:pPr lvl="1"/>
            <a:r>
              <a:rPr lang="fr-FR" dirty="0" smtClean="0"/>
              <a:t>Coût horaire : 72 000/180 = </a:t>
            </a:r>
            <a:r>
              <a:rPr lang="fr-FR" dirty="0" smtClean="0"/>
              <a:t>400</a:t>
            </a: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3AF0-7E07-644C-89D2-1215A972D818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449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Nb minimum d’étudiants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Coût horaire d’enseignement : 400</a:t>
            </a:r>
          </a:p>
          <a:p>
            <a:r>
              <a:rPr lang="fr-FR" dirty="0" smtClean="0"/>
              <a:t>Charge horaire de fonctionnement : 80</a:t>
            </a:r>
          </a:p>
          <a:p>
            <a:endParaRPr lang="fr-FR" dirty="0"/>
          </a:p>
          <a:p>
            <a:r>
              <a:rPr lang="fr-FR" dirty="0" smtClean="0"/>
              <a:t>Total des charges horaires = 480</a:t>
            </a:r>
          </a:p>
          <a:p>
            <a:endParaRPr lang="fr-FR" dirty="0"/>
          </a:p>
          <a:p>
            <a:r>
              <a:rPr lang="fr-FR" dirty="0" smtClean="0"/>
              <a:t>Chaque étudiant génère un revenu de 40 </a:t>
            </a:r>
            <a:r>
              <a:rPr lang="fr-FR" i="1" dirty="0" smtClean="0">
                <a:solidFill>
                  <a:srgbClr val="660066"/>
                </a:solidFill>
              </a:rPr>
              <a:t>(idem que marge sur coût variable)</a:t>
            </a:r>
          </a:p>
          <a:p>
            <a:r>
              <a:rPr lang="fr-FR" dirty="0" smtClean="0"/>
              <a:t>Nb minimum d’étudiants : 480/40 = 12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3AF0-7E07-644C-89D2-1215A972D818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601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Nb d’heures de cours minimum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Pour </a:t>
            </a:r>
            <a:r>
              <a:rPr lang="fr-FR" dirty="0"/>
              <a:t>une salle</a:t>
            </a:r>
            <a:r>
              <a:rPr lang="fr-FR" dirty="0" smtClean="0"/>
              <a:t> </a:t>
            </a:r>
          </a:p>
          <a:p>
            <a:r>
              <a:rPr lang="fr-FR" dirty="0" smtClean="0"/>
              <a:t>Recette </a:t>
            </a:r>
            <a:r>
              <a:rPr lang="fr-FR" dirty="0"/>
              <a:t>des </a:t>
            </a:r>
            <a:r>
              <a:rPr lang="fr-FR" b="1" dirty="0" smtClean="0"/>
              <a:t>20</a:t>
            </a:r>
            <a:r>
              <a:rPr lang="fr-FR" dirty="0" smtClean="0"/>
              <a:t> étudiants  </a:t>
            </a:r>
            <a:r>
              <a:rPr lang="fr-FR" dirty="0"/>
              <a:t>800</a:t>
            </a:r>
            <a:r>
              <a:rPr lang="fr-FR" dirty="0" smtClean="0"/>
              <a:t>  (40*20)</a:t>
            </a:r>
          </a:p>
          <a:p>
            <a:r>
              <a:rPr lang="fr-FR" dirty="0" smtClean="0"/>
              <a:t>Coût </a:t>
            </a:r>
            <a:r>
              <a:rPr lang="fr-FR" dirty="0"/>
              <a:t>horaire du professeur</a:t>
            </a:r>
            <a:r>
              <a:rPr lang="fr-FR" dirty="0" smtClean="0"/>
              <a:t> </a:t>
            </a:r>
            <a:r>
              <a:rPr lang="fr-FR" dirty="0"/>
              <a:t> 400  </a:t>
            </a:r>
            <a:endParaRPr lang="fr-FR" dirty="0" smtClean="0"/>
          </a:p>
          <a:p>
            <a:r>
              <a:rPr lang="fr-FR" dirty="0" smtClean="0"/>
              <a:t> </a:t>
            </a:r>
            <a:r>
              <a:rPr lang="fr-FR" b="1" dirty="0"/>
              <a:t>Marge sur coût variable</a:t>
            </a:r>
            <a:r>
              <a:rPr lang="fr-FR" dirty="0" smtClean="0"/>
              <a:t> </a:t>
            </a:r>
            <a:r>
              <a:rPr lang="fr-FR" dirty="0"/>
              <a:t> </a:t>
            </a:r>
            <a:r>
              <a:rPr lang="fr-FR" dirty="0" smtClean="0"/>
              <a:t>: </a:t>
            </a:r>
            <a:r>
              <a:rPr lang="fr-FR" b="1" dirty="0" smtClean="0"/>
              <a:t>400  (800-400)</a:t>
            </a:r>
            <a:r>
              <a:rPr lang="fr-FR" dirty="0" smtClean="0"/>
              <a:t> </a:t>
            </a:r>
          </a:p>
          <a:p>
            <a:endParaRPr lang="fr-FR" dirty="0" smtClean="0"/>
          </a:p>
          <a:p>
            <a:r>
              <a:rPr lang="fr-FR" dirty="0" smtClean="0"/>
              <a:t> </a:t>
            </a:r>
            <a:r>
              <a:rPr lang="fr-FR" dirty="0"/>
              <a:t>Frais fixes journaliers à couvrir</a:t>
            </a:r>
            <a:r>
              <a:rPr lang="fr-FR" dirty="0" smtClean="0"/>
              <a:t> </a:t>
            </a:r>
            <a:r>
              <a:rPr lang="fr-FR" dirty="0"/>
              <a:t> 800  </a:t>
            </a:r>
            <a:endParaRPr lang="fr-FR" dirty="0" smtClean="0"/>
          </a:p>
          <a:p>
            <a:r>
              <a:rPr lang="fr-FR" dirty="0" smtClean="0"/>
              <a:t> </a:t>
            </a:r>
            <a:r>
              <a:rPr lang="fr-FR" dirty="0"/>
              <a:t>Nb d'heures de cours minimum</a:t>
            </a:r>
            <a:r>
              <a:rPr lang="fr-FR" dirty="0" smtClean="0"/>
              <a:t>  (800/400) = 2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3AF0-7E07-644C-89D2-1215A972D818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318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Nb d’heures de cours minimum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Pour </a:t>
            </a:r>
            <a:r>
              <a:rPr lang="fr-FR" dirty="0"/>
              <a:t>une salle</a:t>
            </a:r>
            <a:r>
              <a:rPr lang="fr-FR" dirty="0" smtClean="0"/>
              <a:t> </a:t>
            </a:r>
          </a:p>
          <a:p>
            <a:r>
              <a:rPr lang="fr-FR" dirty="0" smtClean="0"/>
              <a:t>Recette </a:t>
            </a:r>
            <a:r>
              <a:rPr lang="fr-FR" dirty="0"/>
              <a:t>des </a:t>
            </a:r>
            <a:r>
              <a:rPr lang="fr-FR" b="1" dirty="0" smtClean="0"/>
              <a:t>15</a:t>
            </a:r>
            <a:r>
              <a:rPr lang="fr-FR" dirty="0" smtClean="0"/>
              <a:t> étudiants  600  (40*15)</a:t>
            </a:r>
          </a:p>
          <a:p>
            <a:r>
              <a:rPr lang="fr-FR" dirty="0" smtClean="0"/>
              <a:t>Coût </a:t>
            </a:r>
            <a:r>
              <a:rPr lang="fr-FR" dirty="0"/>
              <a:t>horaire du professeur</a:t>
            </a:r>
            <a:r>
              <a:rPr lang="fr-FR" dirty="0" smtClean="0"/>
              <a:t> </a:t>
            </a:r>
            <a:r>
              <a:rPr lang="fr-FR" dirty="0"/>
              <a:t> 400  </a:t>
            </a:r>
            <a:endParaRPr lang="fr-FR" dirty="0" smtClean="0"/>
          </a:p>
          <a:p>
            <a:r>
              <a:rPr lang="fr-FR" dirty="0" smtClean="0"/>
              <a:t> </a:t>
            </a:r>
            <a:r>
              <a:rPr lang="fr-FR" b="1" dirty="0"/>
              <a:t>Marge sur coût variable</a:t>
            </a:r>
            <a:r>
              <a:rPr lang="fr-FR" dirty="0" smtClean="0"/>
              <a:t> </a:t>
            </a:r>
            <a:r>
              <a:rPr lang="fr-FR" dirty="0"/>
              <a:t> </a:t>
            </a:r>
            <a:r>
              <a:rPr lang="fr-FR" b="1" dirty="0" smtClean="0"/>
              <a:t>200  (600-400)</a:t>
            </a:r>
            <a:r>
              <a:rPr lang="fr-FR" dirty="0" smtClean="0"/>
              <a:t> </a:t>
            </a:r>
          </a:p>
          <a:p>
            <a:endParaRPr lang="fr-FR" dirty="0" smtClean="0"/>
          </a:p>
          <a:p>
            <a:r>
              <a:rPr lang="fr-FR" dirty="0" smtClean="0"/>
              <a:t> </a:t>
            </a:r>
            <a:r>
              <a:rPr lang="fr-FR" dirty="0"/>
              <a:t>Frais fixes journaliers à couvrir</a:t>
            </a:r>
            <a:r>
              <a:rPr lang="fr-FR" dirty="0" smtClean="0"/>
              <a:t> </a:t>
            </a:r>
            <a:r>
              <a:rPr lang="fr-FR" dirty="0"/>
              <a:t> 800  </a:t>
            </a:r>
            <a:endParaRPr lang="fr-FR" dirty="0" smtClean="0"/>
          </a:p>
          <a:p>
            <a:r>
              <a:rPr lang="fr-FR" dirty="0" smtClean="0"/>
              <a:t> </a:t>
            </a:r>
            <a:r>
              <a:rPr lang="fr-FR" dirty="0"/>
              <a:t>Nb d'heures de cours minimum</a:t>
            </a:r>
            <a:r>
              <a:rPr lang="fr-FR" dirty="0" smtClean="0"/>
              <a:t>  (800/200)= 4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3AF0-7E07-644C-89D2-1215A972D818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127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Pour aider la direction, nous pouvons réaliser des simulations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5804875"/>
              </p:ext>
            </p:extLst>
          </p:nvPr>
        </p:nvGraphicFramePr>
        <p:xfrm>
          <a:off x="457200" y="1600200"/>
          <a:ext cx="8229600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33"/>
                <a:gridCol w="1431191"/>
                <a:gridCol w="1189299"/>
                <a:gridCol w="1290088"/>
                <a:gridCol w="1148984"/>
                <a:gridCol w="1026905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12 heures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11 heures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 heures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9 heures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8 heures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Coût horaire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Professeur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Fonctionnement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Point d’équilibre (nb d’étudiants)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Avec 10 étudiants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Avec 15 étudiants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Avec 20 étudiants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Avec 25 étudiants…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3AF0-7E07-644C-89D2-1215A972D818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049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Pour aider la direction, nous pouvons réaliser des simulations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7015954"/>
              </p:ext>
            </p:extLst>
          </p:nvPr>
        </p:nvGraphicFramePr>
        <p:xfrm>
          <a:off x="457200" y="1600200"/>
          <a:ext cx="8229600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33"/>
                <a:gridCol w="1431191"/>
                <a:gridCol w="1189299"/>
                <a:gridCol w="1290088"/>
                <a:gridCol w="1148984"/>
                <a:gridCol w="1026905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12 heures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11 heures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 heures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9 heures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8 heures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Coût horaire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Professeur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400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Fonctionnement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Point d’équilibre (nb d’étudiants)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Avec 10 étudiants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Avec 15 étudiants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Avec 20 étudiants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Avec 25 étudiants…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3AF0-7E07-644C-89D2-1215A972D818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008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Pour aider la direction, nous pouvons réaliser des simulations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3155349"/>
              </p:ext>
            </p:extLst>
          </p:nvPr>
        </p:nvGraphicFramePr>
        <p:xfrm>
          <a:off x="457200" y="1600200"/>
          <a:ext cx="8229600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33"/>
                <a:gridCol w="1431191"/>
                <a:gridCol w="1189299"/>
                <a:gridCol w="1290088"/>
                <a:gridCol w="1148984"/>
                <a:gridCol w="1026905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12 heures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11 heures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 heures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9 heures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8 heures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Coût horaire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Professeur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400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Fonctionnement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80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Point d’équilibre (nb d’étudiants)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Avec 10 étudiants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Avec 15 étudiants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Avec 20 étudiants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Avec 25 étudiants…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3AF0-7E07-644C-89D2-1215A972D818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80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</TotalTime>
  <Words>909</Words>
  <Application>Microsoft Macintosh PowerPoint</Application>
  <PresentationFormat>Présentation à l'écran (4:3)</PresentationFormat>
  <Paragraphs>284</Paragraphs>
  <Slides>21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4" baseType="lpstr">
      <vt:lpstr>Calibri</vt:lpstr>
      <vt:lpstr>Arial</vt:lpstr>
      <vt:lpstr>Thème Office</vt:lpstr>
      <vt:lpstr>Seuil de rentabilité des heures de cours</vt:lpstr>
      <vt:lpstr>Analyse des données</vt:lpstr>
      <vt:lpstr>Analyse des données</vt:lpstr>
      <vt:lpstr>Nb minimum d’étudiants</vt:lpstr>
      <vt:lpstr>Nb d’heures de cours minimum</vt:lpstr>
      <vt:lpstr>Nb d’heures de cours minimum</vt:lpstr>
      <vt:lpstr>Pour aider la direction, nous pouvons réaliser des simulations</vt:lpstr>
      <vt:lpstr>Pour aider la direction, nous pouvons réaliser des simulations</vt:lpstr>
      <vt:lpstr>Pour aider la direction, nous pouvons réaliser des simulations</vt:lpstr>
      <vt:lpstr>Pour aider la direction, nous pouvons réaliser des simulations</vt:lpstr>
      <vt:lpstr>Pour aider la direction, nous pouvons réaliser des simulations</vt:lpstr>
      <vt:lpstr>Pour aider la direction, nous pouvons réaliser des simulations</vt:lpstr>
      <vt:lpstr>Pour aider la direction, nous pouvons réaliser des simulations</vt:lpstr>
      <vt:lpstr>Accueil de congrès professionnels</vt:lpstr>
      <vt:lpstr>Raisonnement par jour et par salle</vt:lpstr>
      <vt:lpstr>Comparaison avec la tarification proposée</vt:lpstr>
      <vt:lpstr>Accueil de congrès professionnels</vt:lpstr>
      <vt:lpstr>Accueil de congrès professionnels</vt:lpstr>
      <vt:lpstr>Accueil de congrès professionnels</vt:lpstr>
      <vt:lpstr>Atteinte d’un profit cible?</vt:lpstr>
      <vt:lpstr>Atteinte d’un profit cible?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Seuil de rentabilité des heures de cours</dc:title>
  <dc:creator>christine marsal</dc:creator>
  <cp:lastModifiedBy>Utilisateur de Microsoft Office</cp:lastModifiedBy>
  <cp:revision>43</cp:revision>
  <dcterms:created xsi:type="dcterms:W3CDTF">2013-11-20T10:35:28Z</dcterms:created>
  <dcterms:modified xsi:type="dcterms:W3CDTF">2016-12-12T14:25:30Z</dcterms:modified>
</cp:coreProperties>
</file>