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5" r:id="rId5"/>
    <p:sldId id="263" r:id="rId6"/>
    <p:sldId id="267" r:id="rId7"/>
    <p:sldId id="264" r:id="rId8"/>
    <p:sldId id="276" r:id="rId9"/>
    <p:sldId id="272" r:id="rId10"/>
    <p:sldId id="268" r:id="rId11"/>
    <p:sldId id="269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9308-C64D-4D8B-8FEE-9B471BF5FCBC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14FD-3D26-46A4-83AF-748F73DEA7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2804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9308-C64D-4D8B-8FEE-9B471BF5FCBC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14FD-3D26-46A4-83AF-748F73DEA7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1470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9308-C64D-4D8B-8FEE-9B471BF5FCBC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14FD-3D26-46A4-83AF-748F73DEA7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5552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9308-C64D-4D8B-8FEE-9B471BF5FCBC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14FD-3D26-46A4-83AF-748F73DEA7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330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9308-C64D-4D8B-8FEE-9B471BF5FCBC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14FD-3D26-46A4-83AF-748F73DEA7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0675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9308-C64D-4D8B-8FEE-9B471BF5FCBC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14FD-3D26-46A4-83AF-748F73DEA7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875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9308-C64D-4D8B-8FEE-9B471BF5FCBC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14FD-3D26-46A4-83AF-748F73DEA7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6843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9308-C64D-4D8B-8FEE-9B471BF5FCBC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14FD-3D26-46A4-83AF-748F73DEA7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8252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9308-C64D-4D8B-8FEE-9B471BF5FCBC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14FD-3D26-46A4-83AF-748F73DEA7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2453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9308-C64D-4D8B-8FEE-9B471BF5FCBC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14FD-3D26-46A4-83AF-748F73DEA7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2294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9308-C64D-4D8B-8FEE-9B471BF5FCBC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714FD-3D26-46A4-83AF-748F73DEA7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97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49308-C64D-4D8B-8FEE-9B471BF5FCBC}" type="datetimeFigureOut">
              <a:rPr lang="fr-FR" smtClean="0"/>
              <a:t>09/12/2024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714FD-3D26-46A4-83AF-748F73DEA7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8162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9761" y="1644073"/>
            <a:ext cx="7318152" cy="4761345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5763491" y="1644073"/>
            <a:ext cx="5578764" cy="979054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12437" y="1644073"/>
            <a:ext cx="49953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6">
                    <a:lumMod val="50000"/>
                  </a:schemeClr>
                </a:solidFill>
              </a:rPr>
              <a:t>Cf. partie I.</a:t>
            </a:r>
            <a:r>
              <a:rPr lang="fr-FR" dirty="0">
                <a:solidFill>
                  <a:schemeClr val="accent6">
                    <a:lumMod val="50000"/>
                  </a:schemeClr>
                </a:solidFill>
              </a:rPr>
              <a:t> :  Ecritures d’achat, ventes, TVA , </a:t>
            </a:r>
            <a:r>
              <a:rPr lang="fr-FR" dirty="0" err="1">
                <a:solidFill>
                  <a:schemeClr val="accent6">
                    <a:lumMod val="50000"/>
                  </a:schemeClr>
                </a:solidFill>
              </a:rPr>
              <a:t>immo</a:t>
            </a:r>
            <a:endParaRPr lang="fr-FR" dirty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fr-FR" dirty="0">
                <a:solidFill>
                  <a:schemeClr val="accent6">
                    <a:lumMod val="50000"/>
                  </a:schemeClr>
                </a:solidFill>
              </a:rPr>
              <a:t>(durant l’exercice comptable, ordre chronologique)</a:t>
            </a:r>
          </a:p>
          <a:p>
            <a:r>
              <a:rPr lang="fr-FR" dirty="0">
                <a:solidFill>
                  <a:schemeClr val="accent6">
                    <a:lumMod val="50000"/>
                  </a:schemeClr>
                </a:solidFill>
              </a:rPr>
              <a:t>	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12436" y="2565613"/>
            <a:ext cx="4995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Cf. partie II</a:t>
            </a:r>
            <a:r>
              <a:rPr lang="fr-FR" dirty="0">
                <a:solidFill>
                  <a:srgbClr val="0070C0"/>
                </a:solidFill>
              </a:rPr>
              <a:t>. Compte en T et Balance </a:t>
            </a:r>
          </a:p>
          <a:p>
            <a:r>
              <a:rPr lang="fr-FR" dirty="0">
                <a:solidFill>
                  <a:srgbClr val="0070C0"/>
                </a:solidFill>
              </a:rPr>
              <a:t>	(Clôture de l’exercice comptable)</a:t>
            </a:r>
          </a:p>
        </p:txBody>
      </p:sp>
      <p:sp>
        <p:nvSpPr>
          <p:cNvPr id="8" name="Rectangle 7"/>
          <p:cNvSpPr/>
          <p:nvPr/>
        </p:nvSpPr>
        <p:spPr>
          <a:xfrm>
            <a:off x="5763490" y="2623127"/>
            <a:ext cx="5578765" cy="1422400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26661" y="5024581"/>
            <a:ext cx="50964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2">
                    <a:lumMod val="75000"/>
                  </a:schemeClr>
                </a:solidFill>
              </a:rPr>
              <a:t>Cf. partie III</a:t>
            </a:r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. Bilan et compte de résultat</a:t>
            </a:r>
          </a:p>
          <a:p>
            <a:r>
              <a:rPr lang="fr-FR" dirty="0">
                <a:solidFill>
                  <a:srgbClr val="0070C0"/>
                </a:solidFill>
              </a:rPr>
              <a:t>	</a:t>
            </a:r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(Clôture de l’exercice comptable, à partir	de la balance et grand livre)</a:t>
            </a:r>
          </a:p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	</a:t>
            </a:r>
          </a:p>
        </p:txBody>
      </p:sp>
      <p:sp>
        <p:nvSpPr>
          <p:cNvPr id="10" name="Rectangle 9"/>
          <p:cNvSpPr/>
          <p:nvPr/>
        </p:nvSpPr>
        <p:spPr>
          <a:xfrm>
            <a:off x="5821123" y="5024581"/>
            <a:ext cx="5578765" cy="1293092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0" y="-11484"/>
            <a:ext cx="12192000" cy="13485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chemeClr val="bg1"/>
                </a:solidFill>
              </a:rPr>
              <a:t>Partie II. Processus comptable </a:t>
            </a:r>
            <a:br>
              <a:rPr lang="fr-FR" dirty="0">
                <a:solidFill>
                  <a:schemeClr val="bg1"/>
                </a:solidFill>
              </a:rPr>
            </a:br>
            <a:r>
              <a:rPr lang="fr-FR" dirty="0">
                <a:solidFill>
                  <a:schemeClr val="bg1"/>
                </a:solidFill>
              </a:rPr>
              <a:t>	3. Grand livre et Balance </a:t>
            </a:r>
            <a:r>
              <a:rPr lang="fr-FR" sz="5400" dirty="0">
                <a:solidFill>
                  <a:schemeClr val="bg1"/>
                </a:solidFill>
              </a:rPr>
              <a:t>- </a:t>
            </a:r>
            <a:r>
              <a:rPr lang="fr-FR" sz="4000" dirty="0">
                <a:solidFill>
                  <a:schemeClr val="bg1"/>
                </a:solidFill>
              </a:rPr>
              <a:t>Introduction</a:t>
            </a:r>
            <a:endParaRPr lang="fr-F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721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0" y="0"/>
            <a:ext cx="12192000" cy="134850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chemeClr val="bg1"/>
                </a:solidFill>
              </a:rPr>
              <a:t>Partie II. Processus comptable</a:t>
            </a:r>
            <a:br>
              <a:rPr lang="fr-FR" dirty="0">
                <a:solidFill>
                  <a:schemeClr val="bg1"/>
                </a:solidFill>
              </a:rPr>
            </a:br>
            <a:r>
              <a:rPr lang="fr-FR" dirty="0">
                <a:solidFill>
                  <a:schemeClr val="bg1"/>
                </a:solidFill>
              </a:rPr>
              <a:t>	</a:t>
            </a:r>
            <a:r>
              <a:rPr lang="fr-FR" sz="3300" dirty="0">
                <a:solidFill>
                  <a:schemeClr val="bg1"/>
                </a:solidFill>
              </a:rPr>
              <a:t>3. Balance et grand livre : exercice 2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517236" y="1391516"/>
            <a:ext cx="1114136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/>
              <a:t>Que signifient ces comptes : </a:t>
            </a:r>
            <a:endParaRPr lang="fr-FR" sz="1800" dirty="0"/>
          </a:p>
        </p:txBody>
      </p:sp>
      <p:graphicFrame>
        <p:nvGraphicFramePr>
          <p:cNvPr id="5" name="Group 3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170828"/>
              </p:ext>
            </p:extLst>
          </p:nvPr>
        </p:nvGraphicFramePr>
        <p:xfrm>
          <a:off x="517236" y="1828800"/>
          <a:ext cx="6119812" cy="2350073"/>
        </p:xfrm>
        <a:graphic>
          <a:graphicData uri="http://schemas.openxmlformats.org/drawingml/2006/table">
            <a:tbl>
              <a:tblPr/>
              <a:tblGrid>
                <a:gridCol w="627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1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25"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512 - Banque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7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Date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Libellé de l’opération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Débit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Crédit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8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01/03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Paiement par carte , facture 5013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2 350,00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3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05/03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Chèques n° 567891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1 650,00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0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08/03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Virement </a:t>
                      </a:r>
                      <a:r>
                        <a:rPr kumimoji="0" lang="fr-FR" altLang="fr-F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gatumel</a:t>
                      </a:r>
                      <a:r>
                        <a:rPr kumimoji="0" lang="fr-FR" alt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n° 6671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1 460,00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425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des mouvements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4 000,00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1 460,00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425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Solde débiteur (le débit est &gt; au crédit)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2 540,00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425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général (arrêté du compte)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4 000,00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4 000,00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4240371" y="4886037"/>
            <a:ext cx="76098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Que signifie : </a:t>
            </a:r>
          </a:p>
          <a:p>
            <a:pPr marL="285750" indent="-285750">
              <a:buFontTx/>
              <a:buChar char="-"/>
            </a:pPr>
            <a:r>
              <a:rPr lang="fr-FR" dirty="0"/>
              <a:t>100 000 au crédit ………………………………………………………………………………………..</a:t>
            </a:r>
          </a:p>
          <a:p>
            <a:pPr marL="285750" indent="-285750">
              <a:buFontTx/>
              <a:buChar char="-"/>
            </a:pPr>
            <a:r>
              <a:rPr lang="fr-FR" dirty="0"/>
              <a:t>10 000 au débit ……………………………………………………………………………………………</a:t>
            </a:r>
          </a:p>
          <a:p>
            <a:pPr marL="285750" indent="-285750">
              <a:buFontTx/>
              <a:buChar char="-"/>
            </a:pPr>
            <a:r>
              <a:rPr lang="fr-FR" dirty="0"/>
              <a:t>SC 90 000 …………………………………………………………………………………………………….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014812"/>
              </p:ext>
            </p:extLst>
          </p:nvPr>
        </p:nvGraphicFramePr>
        <p:xfrm>
          <a:off x="158446" y="4412481"/>
          <a:ext cx="2592288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404 Frs d’</a:t>
                      </a:r>
                      <a:r>
                        <a:rPr lang="fr-FR" sz="1600" b="1" dirty="0" err="1"/>
                        <a:t>immos</a:t>
                      </a:r>
                      <a:endParaRPr lang="fr-FR" sz="1600" b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04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Débit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Crédit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115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  <a:p>
                      <a:pPr algn="ctr"/>
                      <a:r>
                        <a:rPr lang="fr-FR" sz="1600" dirty="0"/>
                        <a:t>5 000</a:t>
                      </a:r>
                    </a:p>
                    <a:p>
                      <a:pPr algn="ctr"/>
                      <a:r>
                        <a:rPr lang="fr-FR" sz="1600" dirty="0"/>
                        <a:t>5 000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100 000</a:t>
                      </a:r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197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10 000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100 000</a:t>
                      </a:r>
                      <a:endParaRPr lang="fr-FR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35319382"/>
                  </a:ext>
                </a:extLst>
              </a:tr>
              <a:tr h="22219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rgbClr val="00B0F0"/>
                          </a:solidFill>
                        </a:rPr>
                        <a:t>SC</a:t>
                      </a:r>
                      <a:r>
                        <a:rPr lang="fr-FR" sz="1600" baseline="0" dirty="0">
                          <a:solidFill>
                            <a:srgbClr val="00B0F0"/>
                          </a:solidFill>
                        </a:rPr>
                        <a:t> 90 000</a:t>
                      </a:r>
                      <a:endParaRPr lang="fr-FR" sz="160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46978015"/>
                  </a:ext>
                </a:extLst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7099026" y="2581564"/>
            <a:ext cx="50707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Qu’est ce que ça veut dire : </a:t>
            </a:r>
          </a:p>
          <a:p>
            <a:pPr marL="285750" indent="-285750">
              <a:buFontTx/>
              <a:buChar char="-"/>
            </a:pPr>
            <a:r>
              <a:rPr lang="fr-FR" dirty="0"/>
              <a:t>01/03 …………………………………………………………………</a:t>
            </a:r>
          </a:p>
          <a:p>
            <a:pPr marL="285750" indent="-285750">
              <a:buFontTx/>
              <a:buChar char="-"/>
            </a:pPr>
            <a:r>
              <a:rPr lang="fr-FR" dirty="0"/>
              <a:t>05/03 …………………………………………………………………</a:t>
            </a:r>
          </a:p>
          <a:p>
            <a:pPr marL="285750" indent="-285750">
              <a:buFontTx/>
              <a:buChar char="-"/>
            </a:pPr>
            <a:r>
              <a:rPr lang="fr-FR" dirty="0"/>
              <a:t>08/03 …………………………………………………………………</a:t>
            </a:r>
          </a:p>
          <a:p>
            <a:r>
              <a:rPr lang="fr-FR" dirty="0"/>
              <a:t>=&gt; Solde : ………………………………………………………………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3174468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915884"/>
              </p:ext>
            </p:extLst>
          </p:nvPr>
        </p:nvGraphicFramePr>
        <p:xfrm>
          <a:off x="701961" y="1442330"/>
          <a:ext cx="11065164" cy="259365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93984">
                  <a:extLst>
                    <a:ext uri="{9D8B030D-6E8A-4147-A177-3AD203B41FA5}">
                      <a16:colId xmlns:a16="http://schemas.microsoft.com/office/drawing/2014/main" val="3127178796"/>
                    </a:ext>
                  </a:extLst>
                </a:gridCol>
                <a:gridCol w="2794404">
                  <a:extLst>
                    <a:ext uri="{9D8B030D-6E8A-4147-A177-3AD203B41FA5}">
                      <a16:colId xmlns:a16="http://schemas.microsoft.com/office/drawing/2014/main" val="2090865480"/>
                    </a:ext>
                  </a:extLst>
                </a:gridCol>
                <a:gridCol w="1844194">
                  <a:extLst>
                    <a:ext uri="{9D8B030D-6E8A-4147-A177-3AD203B41FA5}">
                      <a16:colId xmlns:a16="http://schemas.microsoft.com/office/drawing/2014/main" val="777872010"/>
                    </a:ext>
                  </a:extLst>
                </a:gridCol>
                <a:gridCol w="1844194">
                  <a:extLst>
                    <a:ext uri="{9D8B030D-6E8A-4147-A177-3AD203B41FA5}">
                      <a16:colId xmlns:a16="http://schemas.microsoft.com/office/drawing/2014/main" val="3032579018"/>
                    </a:ext>
                  </a:extLst>
                </a:gridCol>
                <a:gridCol w="1844194">
                  <a:extLst>
                    <a:ext uri="{9D8B030D-6E8A-4147-A177-3AD203B41FA5}">
                      <a16:colId xmlns:a16="http://schemas.microsoft.com/office/drawing/2014/main" val="455832855"/>
                    </a:ext>
                  </a:extLst>
                </a:gridCol>
                <a:gridCol w="1844194">
                  <a:extLst>
                    <a:ext uri="{9D8B030D-6E8A-4147-A177-3AD203B41FA5}">
                      <a16:colId xmlns:a16="http://schemas.microsoft.com/office/drawing/2014/main" val="250960358"/>
                    </a:ext>
                  </a:extLst>
                </a:gridCol>
              </a:tblGrid>
              <a:tr h="368611">
                <a:tc>
                  <a:txBody>
                    <a:bodyPr/>
                    <a:lstStyle/>
                    <a:p>
                      <a:r>
                        <a:rPr lang="fr-FR" dirty="0"/>
                        <a:t>N° cpt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Nom</a:t>
                      </a:r>
                      <a:r>
                        <a:rPr lang="fr-FR" baseline="0" dirty="0"/>
                        <a:t> du compte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∑ Débit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∑ Crédit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Solde débiteur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Solde Créditeur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306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2154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Matériel industriel</a:t>
                      </a:r>
                      <a:r>
                        <a:rPr lang="fr-FR" baseline="0" dirty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771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401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Fournisseur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960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309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411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Client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949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512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Banque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700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013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607</a:t>
                      </a:r>
                      <a:r>
                        <a:rPr lang="fr-FR" baseline="0" dirty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Achat de marchandises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6638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70</a:t>
                      </a:r>
                      <a:r>
                        <a:rPr lang="fr-FR" baseline="0" dirty="0"/>
                        <a:t>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Vente de marchandises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5080335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701961" y="4500643"/>
            <a:ext cx="110651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Que signifie le total débit et le total crédit ainsi que le solde associé : </a:t>
            </a:r>
          </a:p>
          <a:p>
            <a:pPr marL="285750" indent="-285750">
              <a:buFontTx/>
              <a:buChar char="-"/>
            </a:pPr>
            <a:r>
              <a:rPr lang="fr-FR" dirty="0"/>
              <a:t>2154 : ……………………………………………………………………………………………………………………………………………………………………...</a:t>
            </a:r>
          </a:p>
          <a:p>
            <a:pPr marL="285750" indent="-285750">
              <a:buFontTx/>
              <a:buChar char="-"/>
            </a:pPr>
            <a:r>
              <a:rPr lang="fr-FR" dirty="0"/>
              <a:t>401 ……………………………………………………………………………………………………………………………………</a:t>
            </a:r>
          </a:p>
          <a:p>
            <a:pPr marL="285750" indent="-285750">
              <a:buFontTx/>
              <a:buChar char="-"/>
            </a:pPr>
            <a:r>
              <a:rPr lang="fr-FR" dirty="0"/>
              <a:t>411 ……………………………………………………………………………………………………………………………………………………..</a:t>
            </a:r>
          </a:p>
          <a:p>
            <a:pPr marL="285750" indent="-285750">
              <a:buFontTx/>
              <a:buChar char="-"/>
            </a:pPr>
            <a:r>
              <a:rPr lang="fr-FR" dirty="0"/>
              <a:t>512 ……………………………………………………………………………………………………………………………………</a:t>
            </a:r>
          </a:p>
          <a:p>
            <a:pPr marL="285750" indent="-285750">
              <a:buFontTx/>
              <a:buChar char="-"/>
            </a:pPr>
            <a:r>
              <a:rPr lang="fr-FR" dirty="0"/>
              <a:t>607 ……………………………………………………………………………………………………………………………………………</a:t>
            </a:r>
          </a:p>
          <a:p>
            <a:pPr marL="285750" indent="-285750">
              <a:buFontTx/>
              <a:buChar char="-"/>
            </a:pPr>
            <a:r>
              <a:rPr lang="fr-FR" dirty="0"/>
              <a:t>707 ………………………………………………………………………………………………………………………………………….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0" y="0"/>
            <a:ext cx="12192000" cy="134850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chemeClr val="bg1"/>
                </a:solidFill>
              </a:rPr>
              <a:t>Partie II. Processus comptable </a:t>
            </a:r>
          </a:p>
          <a:p>
            <a:r>
              <a:rPr lang="fr-FR" dirty="0">
                <a:solidFill>
                  <a:schemeClr val="bg1"/>
                </a:solidFill>
              </a:rPr>
              <a:t>	</a:t>
            </a:r>
            <a:r>
              <a:rPr lang="fr-FR" sz="3300" dirty="0">
                <a:solidFill>
                  <a:schemeClr val="bg1"/>
                </a:solidFill>
              </a:rPr>
              <a:t>3. Balance et grand livre - exercice 2</a:t>
            </a:r>
            <a:endParaRPr lang="fr-F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761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0" y="0"/>
            <a:ext cx="12192000" cy="13485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chemeClr val="bg1"/>
                </a:solidFill>
              </a:rPr>
              <a:t>Partie II. Processus comptable </a:t>
            </a:r>
            <a:br>
              <a:rPr lang="fr-FR" dirty="0">
                <a:solidFill>
                  <a:schemeClr val="bg1"/>
                </a:solidFill>
              </a:rPr>
            </a:br>
            <a:r>
              <a:rPr lang="fr-FR" dirty="0">
                <a:solidFill>
                  <a:schemeClr val="bg1"/>
                </a:solidFill>
              </a:rPr>
              <a:t>	3. Grand livre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212436" y="1621762"/>
            <a:ext cx="1114136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b="1" dirty="0"/>
              <a:t>Grand livre</a:t>
            </a:r>
            <a:endParaRPr lang="fr-FR" dirty="0"/>
          </a:p>
          <a:p>
            <a:pPr>
              <a:buFont typeface="Wingdings" panose="05000000000000000000" pitchFamily="2" charset="2"/>
              <a:buChar char="è"/>
            </a:pPr>
            <a:r>
              <a:rPr lang="fr-FR" sz="2000" b="1" dirty="0">
                <a:sym typeface="Wingdings" panose="05000000000000000000" pitchFamily="2" charset="2"/>
              </a:rPr>
              <a:t> Juridique </a:t>
            </a:r>
            <a:r>
              <a:rPr lang="fr-FR" sz="2000" dirty="0">
                <a:sym typeface="Wingdings" panose="05000000000000000000" pitchFamily="2" charset="2"/>
              </a:rPr>
              <a:t>: Tout commerçant doit tenir un grand livre (</a:t>
            </a:r>
            <a:r>
              <a:rPr lang="fr-FR" altLang="fr-FR" sz="2000" dirty="0"/>
              <a:t>art. R. 123-173).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sz="2000" b="1" dirty="0">
                <a:sym typeface="Wingdings" panose="05000000000000000000" pitchFamily="2" charset="2"/>
              </a:rPr>
              <a:t> Principe : 	- </a:t>
            </a:r>
            <a:r>
              <a:rPr lang="fr-FR" sz="2000" dirty="0">
                <a:sym typeface="Wingdings" panose="05000000000000000000" pitchFamily="2" charset="2"/>
              </a:rPr>
              <a:t>Résume toute les opérations (débit et crédit) affectant les comptes</a:t>
            </a:r>
          </a:p>
          <a:p>
            <a:pPr marL="0" indent="0">
              <a:buNone/>
            </a:pPr>
            <a:r>
              <a:rPr lang="fr-FR" sz="1000" b="1" dirty="0">
                <a:sym typeface="Wingdings" panose="05000000000000000000" pitchFamily="2" charset="2"/>
              </a:rPr>
              <a:t>		</a:t>
            </a:r>
            <a:r>
              <a:rPr lang="fr-FR" sz="2000" b="1" dirty="0">
                <a:sym typeface="Wingdings" panose="05000000000000000000" pitchFamily="2" charset="2"/>
              </a:rPr>
              <a:t>- </a:t>
            </a:r>
            <a:r>
              <a:rPr lang="fr-FR" sz="2000" dirty="0">
                <a:sym typeface="Wingdings" panose="05000000000000000000" pitchFamily="2" charset="2"/>
              </a:rPr>
              <a:t>Doit être fait pour chacun des comptes.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sz="2000" b="1" dirty="0">
                <a:sym typeface="Wingdings" panose="05000000000000000000" pitchFamily="2" charset="2"/>
              </a:rPr>
              <a:t>Forme</a:t>
            </a:r>
            <a:r>
              <a:rPr lang="fr-FR" sz="2000" dirty="0">
                <a:sym typeface="Wingdings" panose="05000000000000000000" pitchFamily="2" charset="2"/>
              </a:rPr>
              <a:t> : 	Pas de forme imposé par la loi. Mais plusieurs informations sont </a:t>
            </a:r>
          </a:p>
          <a:p>
            <a:pPr marL="1828800" lvl="4" indent="0">
              <a:buNone/>
            </a:pPr>
            <a:r>
              <a:rPr lang="fr-FR" sz="2000" dirty="0">
                <a:sym typeface="Wingdings" panose="05000000000000000000" pitchFamily="2" charset="2"/>
              </a:rPr>
              <a:t>obligatoires</a:t>
            </a:r>
            <a:r>
              <a:rPr lang="fr-FR" sz="1000" dirty="0">
                <a:sym typeface="Wingdings" panose="05000000000000000000" pitchFamily="2" charset="2"/>
              </a:rPr>
              <a:t>.</a:t>
            </a:r>
          </a:p>
          <a:p>
            <a:pPr>
              <a:buFont typeface="Wingdings" panose="05000000000000000000" pitchFamily="2" charset="2"/>
              <a:buChar char="è"/>
            </a:pPr>
            <a:endParaRPr lang="fr-FR" sz="2000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è"/>
            </a:pPr>
            <a:r>
              <a:rPr lang="fr-FR" sz="2000" dirty="0">
                <a:sym typeface="Wingdings" panose="05000000000000000000" pitchFamily="2" charset="2"/>
              </a:rPr>
              <a:t> </a:t>
            </a:r>
            <a:r>
              <a:rPr lang="fr-FR" sz="2000" b="1" dirty="0">
                <a:sym typeface="Wingdings" panose="05000000000000000000" pitchFamily="2" charset="2"/>
              </a:rPr>
              <a:t>Solde </a:t>
            </a:r>
            <a:r>
              <a:rPr lang="fr-FR" sz="2000" dirty="0">
                <a:sym typeface="Wingdings" panose="05000000000000000000" pitchFamily="2" charset="2"/>
              </a:rPr>
              <a:t> : </a:t>
            </a:r>
          </a:p>
          <a:p>
            <a:pPr marL="0" indent="0">
              <a:buNone/>
            </a:pPr>
            <a:r>
              <a:rPr lang="fr-FR" sz="1600" dirty="0">
                <a:sym typeface="Wingdings" panose="05000000000000000000" pitchFamily="2" charset="2"/>
              </a:rPr>
              <a:t>∑ crédit &gt; ∑ débit : Solde créditeur</a:t>
            </a:r>
          </a:p>
          <a:p>
            <a:pPr marL="0" indent="0">
              <a:buNone/>
            </a:pPr>
            <a:r>
              <a:rPr lang="fr-FR" sz="1600" dirty="0">
                <a:sym typeface="Wingdings" panose="05000000000000000000" pitchFamily="2" charset="2"/>
              </a:rPr>
              <a:t>∑ crédit &lt; ∑ débit : Solde débiteur</a:t>
            </a:r>
          </a:p>
          <a:p>
            <a:pPr marL="0" indent="0">
              <a:buNone/>
            </a:pPr>
            <a:endParaRPr lang="fr-FR" sz="1600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è"/>
            </a:pPr>
            <a:endParaRPr lang="fr-FR" sz="2000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146999"/>
              </p:ext>
            </p:extLst>
          </p:nvPr>
        </p:nvGraphicFramePr>
        <p:xfrm>
          <a:off x="8761512" y="3431417"/>
          <a:ext cx="2592288" cy="31340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512 Banque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04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Débit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Crédit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3.000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  <a:p>
                      <a:pPr algn="ctr"/>
                      <a:r>
                        <a:rPr lang="fr-FR" dirty="0"/>
                        <a:t>7000</a:t>
                      </a:r>
                    </a:p>
                    <a:p>
                      <a:pPr algn="ctr"/>
                      <a:r>
                        <a:rPr lang="fr-FR" dirty="0"/>
                        <a:t>200</a:t>
                      </a:r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3000</a:t>
                      </a:r>
                    </a:p>
                    <a:p>
                      <a:pPr algn="ctr"/>
                      <a:r>
                        <a:rPr lang="fr-FR" dirty="0">
                          <a:solidFill>
                            <a:srgbClr val="0070C0"/>
                          </a:solidFill>
                        </a:rPr>
                        <a:t>SC 4200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7200</a:t>
                      </a:r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84557010"/>
                  </a:ext>
                </a:extLst>
              </a:tr>
              <a:tr h="744083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7200</a:t>
                      </a:r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7200</a:t>
                      </a:r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8681972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2964873" y="4147128"/>
            <a:ext cx="4063999" cy="369332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fr-FR" dirty="0"/>
              <a:t>- Numéro et intitulé du compte</a:t>
            </a:r>
          </a:p>
        </p:txBody>
      </p:sp>
      <p:cxnSp>
        <p:nvCxnSpPr>
          <p:cNvPr id="11" name="Connecteur droit avec flèche 10"/>
          <p:cNvCxnSpPr>
            <a:stCxn id="9" idx="3"/>
          </p:cNvCxnSpPr>
          <p:nvPr/>
        </p:nvCxnSpPr>
        <p:spPr>
          <a:xfrm flipV="1">
            <a:off x="7028872" y="3639128"/>
            <a:ext cx="2419928" cy="692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2964873" y="4700380"/>
            <a:ext cx="4064000" cy="369332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fr-FR" dirty="0"/>
              <a:t>- Mouvements (1 ligne = 1 opération)</a:t>
            </a:r>
          </a:p>
        </p:txBody>
      </p:sp>
      <p:cxnSp>
        <p:nvCxnSpPr>
          <p:cNvPr id="13" name="Connecteur droit avec flèche 12"/>
          <p:cNvCxnSpPr/>
          <p:nvPr/>
        </p:nvCxnSpPr>
        <p:spPr>
          <a:xfrm flipV="1">
            <a:off x="7057735" y="4342137"/>
            <a:ext cx="2068945" cy="520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>
            <a:stCxn id="12" idx="3"/>
          </p:cNvCxnSpPr>
          <p:nvPr/>
        </p:nvCxnSpPr>
        <p:spPr>
          <a:xfrm flipV="1">
            <a:off x="7028873" y="4667777"/>
            <a:ext cx="3362036" cy="2172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2964872" y="5202796"/>
            <a:ext cx="4064000" cy="369332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fr-FR" dirty="0"/>
              <a:t>- Total avant solde (∑débit et ∑ crédit)</a:t>
            </a:r>
          </a:p>
        </p:txBody>
      </p:sp>
      <p:cxnSp>
        <p:nvCxnSpPr>
          <p:cNvPr id="21" name="Connecteur droit avec flèche 20"/>
          <p:cNvCxnSpPr/>
          <p:nvPr/>
        </p:nvCxnSpPr>
        <p:spPr>
          <a:xfrm flipV="1">
            <a:off x="7041572" y="5270680"/>
            <a:ext cx="2056246" cy="1199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2964872" y="5714925"/>
            <a:ext cx="4064000" cy="369332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fr-FR" dirty="0"/>
              <a:t>- Solde </a:t>
            </a:r>
          </a:p>
        </p:txBody>
      </p:sp>
      <p:cxnSp>
        <p:nvCxnSpPr>
          <p:cNvPr id="24" name="Connecteur droit avec flèche 23"/>
          <p:cNvCxnSpPr>
            <a:stCxn id="23" idx="3"/>
          </p:cNvCxnSpPr>
          <p:nvPr/>
        </p:nvCxnSpPr>
        <p:spPr>
          <a:xfrm flipV="1">
            <a:off x="7028872" y="5572128"/>
            <a:ext cx="1874983" cy="3274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2964872" y="6246354"/>
            <a:ext cx="4064000" cy="369332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fr-FR" dirty="0"/>
              <a:t>- Total après solde (total avant + solde) </a:t>
            </a:r>
          </a:p>
        </p:txBody>
      </p:sp>
      <p:cxnSp>
        <p:nvCxnSpPr>
          <p:cNvPr id="29" name="Connecteur droit avec flèche 28"/>
          <p:cNvCxnSpPr>
            <a:stCxn id="28" idx="3"/>
          </p:cNvCxnSpPr>
          <p:nvPr/>
        </p:nvCxnSpPr>
        <p:spPr>
          <a:xfrm flipV="1">
            <a:off x="7028872" y="5995361"/>
            <a:ext cx="2126672" cy="4356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7041572" y="4885046"/>
            <a:ext cx="33493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2298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0" y="0"/>
            <a:ext cx="12192000" cy="13485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chemeClr val="bg1"/>
                </a:solidFill>
              </a:rPr>
              <a:t>Partie II. Processus comptable </a:t>
            </a:r>
            <a:br>
              <a:rPr lang="fr-FR" dirty="0">
                <a:solidFill>
                  <a:schemeClr val="bg1"/>
                </a:solidFill>
              </a:rPr>
            </a:br>
            <a:r>
              <a:rPr lang="fr-FR" dirty="0">
                <a:solidFill>
                  <a:schemeClr val="bg1"/>
                </a:solidFill>
              </a:rPr>
              <a:t>	3. Grand livre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212436" y="1825625"/>
            <a:ext cx="1114136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b="1" dirty="0"/>
              <a:t>Catégories de comptes</a:t>
            </a:r>
            <a:endParaRPr lang="fr-FR" dirty="0"/>
          </a:p>
          <a:p>
            <a:pPr>
              <a:buFont typeface="Wingdings" panose="05000000000000000000" pitchFamily="2" charset="2"/>
              <a:buChar char="è"/>
            </a:pPr>
            <a:r>
              <a:rPr lang="fr-FR" sz="2000" b="1" dirty="0">
                <a:sym typeface="Wingdings" panose="05000000000000000000" pitchFamily="2" charset="2"/>
              </a:rPr>
              <a:t> Classe 1 : </a:t>
            </a:r>
            <a:r>
              <a:rPr lang="fr-FR" sz="2000" dirty="0">
                <a:sym typeface="Wingdings" panose="05000000000000000000" pitchFamily="2" charset="2"/>
              </a:rPr>
              <a:t>Comptes de capitaux (ex. apports des actionnaires et emprunts)</a:t>
            </a:r>
            <a:endParaRPr lang="fr-FR" altLang="fr-FR" sz="2000" dirty="0"/>
          </a:p>
          <a:p>
            <a:pPr>
              <a:buFont typeface="Wingdings" panose="05000000000000000000" pitchFamily="2" charset="2"/>
              <a:buChar char="è"/>
            </a:pPr>
            <a:r>
              <a:rPr lang="fr-FR" sz="2000" b="1" dirty="0">
                <a:sym typeface="Wingdings" panose="05000000000000000000" pitchFamily="2" charset="2"/>
              </a:rPr>
              <a:t> Classe 2 : </a:t>
            </a:r>
            <a:r>
              <a:rPr lang="fr-FR" sz="2000" dirty="0">
                <a:sym typeface="Wingdings" panose="05000000000000000000" pitchFamily="2" charset="2"/>
              </a:rPr>
              <a:t>Immobilisations</a:t>
            </a:r>
            <a:r>
              <a:rPr lang="fr-FR" sz="2000" b="1" dirty="0">
                <a:sym typeface="Wingdings" panose="05000000000000000000" pitchFamily="2" charset="2"/>
              </a:rPr>
              <a:t> 	</a:t>
            </a:r>
            <a:r>
              <a:rPr lang="fr-FR" sz="1200" dirty="0">
                <a:sym typeface="Wingdings" panose="05000000000000000000" pitchFamily="2" charset="2"/>
              </a:rPr>
              <a:t>	 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sz="2000" dirty="0">
                <a:sym typeface="Wingdings" panose="05000000000000000000" pitchFamily="2" charset="2"/>
              </a:rPr>
              <a:t> </a:t>
            </a:r>
            <a:r>
              <a:rPr lang="fr-FR" sz="2000" b="1" dirty="0">
                <a:sym typeface="Wingdings" panose="05000000000000000000" pitchFamily="2" charset="2"/>
              </a:rPr>
              <a:t>Classe 3</a:t>
            </a:r>
            <a:r>
              <a:rPr lang="fr-FR" sz="2000" dirty="0">
                <a:sym typeface="Wingdings" panose="05000000000000000000" pitchFamily="2" charset="2"/>
              </a:rPr>
              <a:t> : Stocks et en cours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sz="2000" dirty="0">
                <a:sym typeface="Wingdings" panose="05000000000000000000" pitchFamily="2" charset="2"/>
              </a:rPr>
              <a:t> </a:t>
            </a:r>
            <a:r>
              <a:rPr lang="fr-FR" sz="2000" b="1" dirty="0">
                <a:sym typeface="Wingdings" panose="05000000000000000000" pitchFamily="2" charset="2"/>
              </a:rPr>
              <a:t>Classe 4 </a:t>
            </a:r>
            <a:r>
              <a:rPr lang="fr-FR" sz="2000" dirty="0">
                <a:sym typeface="Wingdings" panose="05000000000000000000" pitchFamily="2" charset="2"/>
              </a:rPr>
              <a:t>: Comptes de tiers 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sz="2000" dirty="0">
                <a:sym typeface="Wingdings" panose="05000000000000000000" pitchFamily="2" charset="2"/>
              </a:rPr>
              <a:t> </a:t>
            </a:r>
            <a:r>
              <a:rPr lang="fr-FR" sz="2000" b="1" dirty="0">
                <a:sym typeface="Wingdings" panose="05000000000000000000" pitchFamily="2" charset="2"/>
              </a:rPr>
              <a:t>Classe 5</a:t>
            </a:r>
            <a:r>
              <a:rPr lang="fr-FR" sz="2000" dirty="0">
                <a:sym typeface="Wingdings" panose="05000000000000000000" pitchFamily="2" charset="2"/>
              </a:rPr>
              <a:t> : Comptes financiers</a:t>
            </a:r>
          </a:p>
          <a:p>
            <a:pPr marL="0" indent="0">
              <a:buNone/>
            </a:pPr>
            <a:endParaRPr lang="fr-FR" sz="1600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è"/>
            </a:pPr>
            <a:r>
              <a:rPr lang="fr-FR" sz="2000" b="1" dirty="0">
                <a:sym typeface="Wingdings" panose="05000000000000000000" pitchFamily="2" charset="2"/>
              </a:rPr>
              <a:t>Classe 6 </a:t>
            </a:r>
            <a:r>
              <a:rPr lang="fr-FR" sz="2000" dirty="0">
                <a:sym typeface="Wingdings" panose="05000000000000000000" pitchFamily="2" charset="2"/>
              </a:rPr>
              <a:t>: Comptes de charges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sz="2000" dirty="0">
                <a:sym typeface="Wingdings" panose="05000000000000000000" pitchFamily="2" charset="2"/>
              </a:rPr>
              <a:t> </a:t>
            </a:r>
            <a:r>
              <a:rPr lang="fr-FR" sz="2000" b="1" dirty="0">
                <a:sym typeface="Wingdings" panose="05000000000000000000" pitchFamily="2" charset="2"/>
              </a:rPr>
              <a:t>Classe 7</a:t>
            </a:r>
            <a:r>
              <a:rPr lang="fr-FR" sz="2000" dirty="0">
                <a:sym typeface="Wingdings" panose="05000000000000000000" pitchFamily="2" charset="2"/>
              </a:rPr>
              <a:t> : Compte de produits</a:t>
            </a:r>
          </a:p>
          <a:p>
            <a:pPr>
              <a:buFont typeface="Wingdings" panose="05000000000000000000" pitchFamily="2" charset="2"/>
              <a:buChar char="è"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899563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0" y="0"/>
            <a:ext cx="12192000" cy="13485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chemeClr val="bg1"/>
                </a:solidFill>
              </a:rPr>
              <a:t>Partie II. Processus comptable </a:t>
            </a:r>
            <a:br>
              <a:rPr lang="fr-FR" dirty="0">
                <a:solidFill>
                  <a:schemeClr val="bg1"/>
                </a:solidFill>
              </a:rPr>
            </a:br>
            <a:r>
              <a:rPr lang="fr-FR" dirty="0">
                <a:solidFill>
                  <a:schemeClr val="bg1"/>
                </a:solidFill>
              </a:rPr>
              <a:t>	3. Grand livre</a:t>
            </a:r>
            <a:endParaRPr lang="fr-FR" sz="2400" dirty="0">
              <a:solidFill>
                <a:schemeClr val="bg1"/>
              </a:solidFill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/>
        </p:nvGraphicFramePr>
        <p:xfrm>
          <a:off x="449006" y="3099072"/>
          <a:ext cx="11379201" cy="35770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93067">
                  <a:extLst>
                    <a:ext uri="{9D8B030D-6E8A-4147-A177-3AD203B41FA5}">
                      <a16:colId xmlns:a16="http://schemas.microsoft.com/office/drawing/2014/main" val="1686369220"/>
                    </a:ext>
                  </a:extLst>
                </a:gridCol>
                <a:gridCol w="3793067">
                  <a:extLst>
                    <a:ext uri="{9D8B030D-6E8A-4147-A177-3AD203B41FA5}">
                      <a16:colId xmlns:a16="http://schemas.microsoft.com/office/drawing/2014/main" val="4162317760"/>
                    </a:ext>
                  </a:extLst>
                </a:gridCol>
                <a:gridCol w="3793067">
                  <a:extLst>
                    <a:ext uri="{9D8B030D-6E8A-4147-A177-3AD203B41FA5}">
                      <a16:colId xmlns:a16="http://schemas.microsoft.com/office/drawing/2014/main" val="160681199"/>
                    </a:ext>
                  </a:extLst>
                </a:gridCol>
              </a:tblGrid>
              <a:tr h="71540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Débit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Crédit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024272"/>
                  </a:ext>
                </a:extLst>
              </a:tr>
              <a:tr h="715406">
                <a:tc>
                  <a:txBody>
                    <a:bodyPr/>
                    <a:lstStyle/>
                    <a:p>
                      <a:r>
                        <a:rPr lang="fr-FR" b="1" dirty="0"/>
                        <a:t>Actifs</a:t>
                      </a:r>
                      <a:r>
                        <a:rPr lang="fr-FR" baseline="0" dirty="0"/>
                        <a:t> (classe 2, 3, 4 et 5)</a:t>
                      </a:r>
                    </a:p>
                    <a:p>
                      <a:r>
                        <a:rPr lang="fr-FR" dirty="0"/>
                        <a:t>(Ce que l’on possède / emploi)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8062521"/>
                  </a:ext>
                </a:extLst>
              </a:tr>
              <a:tr h="715406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tx1"/>
                          </a:solidFill>
                        </a:rPr>
                        <a:t>Passifs</a:t>
                      </a:r>
                      <a:r>
                        <a:rPr lang="fr-FR" baseline="0" dirty="0">
                          <a:solidFill>
                            <a:schemeClr val="tx1"/>
                          </a:solidFill>
                        </a:rPr>
                        <a:t> (classe 1, 4 et 5)</a:t>
                      </a:r>
                    </a:p>
                    <a:p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(Ce que l’on doit / ressources)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528487"/>
                  </a:ext>
                </a:extLst>
              </a:tr>
              <a:tr h="715406">
                <a:tc>
                  <a:txBody>
                    <a:bodyPr/>
                    <a:lstStyle/>
                    <a:p>
                      <a:r>
                        <a:rPr lang="fr-FR" b="1" dirty="0"/>
                        <a:t>Charges</a:t>
                      </a:r>
                      <a:r>
                        <a:rPr lang="fr-FR" baseline="0" dirty="0"/>
                        <a:t> (classe 6)</a:t>
                      </a:r>
                    </a:p>
                    <a:p>
                      <a:r>
                        <a:rPr lang="fr-FR" baseline="0" dirty="0"/>
                        <a:t>(Emploi définitif)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574637"/>
                  </a:ext>
                </a:extLst>
              </a:tr>
              <a:tr h="715406">
                <a:tc>
                  <a:txBody>
                    <a:bodyPr/>
                    <a:lstStyle/>
                    <a:p>
                      <a:r>
                        <a:rPr lang="fr-FR" b="1" dirty="0"/>
                        <a:t>Produits</a:t>
                      </a:r>
                      <a:r>
                        <a:rPr lang="fr-FR" baseline="0" dirty="0"/>
                        <a:t> (classe 7)</a:t>
                      </a:r>
                    </a:p>
                    <a:p>
                      <a:r>
                        <a:rPr lang="fr-FR" baseline="0" dirty="0"/>
                        <a:t>(Emploi définitif)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6794540"/>
                  </a:ext>
                </a:extLst>
              </a:tr>
            </a:tbl>
          </a:graphicData>
        </a:graphic>
      </p:graphicFrame>
      <p:sp>
        <p:nvSpPr>
          <p:cNvPr id="4" name="Espace réservé du contenu 2"/>
          <p:cNvSpPr txBox="1">
            <a:spLocks/>
          </p:cNvSpPr>
          <p:nvPr/>
        </p:nvSpPr>
        <p:spPr>
          <a:xfrm>
            <a:off x="235973" y="1622631"/>
            <a:ext cx="1114136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b="1" dirty="0"/>
              <a:t>Compréhension débit/crédit pour chacun des comptes 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b="1" dirty="0" err="1"/>
              <a:t>Kahoot</a:t>
            </a:r>
            <a:r>
              <a:rPr lang="fr-FR" b="1" dirty="0"/>
              <a:t>.  </a:t>
            </a:r>
            <a:endParaRPr lang="fr-FR" dirty="0"/>
          </a:p>
          <a:p>
            <a:pPr marL="0" indent="0">
              <a:buNone/>
            </a:pPr>
            <a:r>
              <a:rPr lang="fr-FR" sz="2000" dirty="0"/>
              <a:t>	</a:t>
            </a:r>
            <a:endParaRPr lang="fr-FR" sz="2000" b="1" dirty="0"/>
          </a:p>
        </p:txBody>
      </p:sp>
      <p:cxnSp>
        <p:nvCxnSpPr>
          <p:cNvPr id="5" name="Connecteur droit avec flèche 4"/>
          <p:cNvCxnSpPr/>
          <p:nvPr/>
        </p:nvCxnSpPr>
        <p:spPr>
          <a:xfrm flipV="1">
            <a:off x="4748981" y="3903406"/>
            <a:ext cx="2821858" cy="4227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>
            <a:off x="8689854" y="3907536"/>
            <a:ext cx="2900516" cy="4944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4688348" y="4640381"/>
            <a:ext cx="2900516" cy="4944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V="1">
            <a:off x="8768512" y="4676192"/>
            <a:ext cx="2821858" cy="4227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V="1">
            <a:off x="4748981" y="5448979"/>
            <a:ext cx="2821858" cy="4227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8616112" y="5369475"/>
            <a:ext cx="2900516" cy="4944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V="1">
            <a:off x="8555479" y="6122910"/>
            <a:ext cx="2821858" cy="4227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4840524" y="6085671"/>
            <a:ext cx="2900516" cy="4944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4761046" y="5339567"/>
            <a:ext cx="30594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Augmentation des charges</a:t>
            </a:r>
          </a:p>
          <a:p>
            <a:r>
              <a:rPr lang="fr-FR" sz="1400" i="1" dirty="0"/>
              <a:t>(Situation normale)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8651939" y="6059312"/>
            <a:ext cx="30594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Augmentation des produits</a:t>
            </a:r>
          </a:p>
          <a:p>
            <a:pPr algn="ctr"/>
            <a:r>
              <a:rPr lang="fr-FR" sz="1400" dirty="0"/>
              <a:t>(Situation normale)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5040558" y="6332876"/>
            <a:ext cx="3059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Diminution des produits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8689854" y="5537113"/>
            <a:ext cx="3059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Diminution des charges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4873483" y="4790274"/>
            <a:ext cx="3059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Diminution des passifs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8610376" y="4090395"/>
            <a:ext cx="3059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Diminution des actifs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4991397" y="4039848"/>
            <a:ext cx="3059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Augmentation des actifs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8887654" y="4804119"/>
            <a:ext cx="3059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Augmentation </a:t>
            </a:r>
            <a:r>
              <a:rPr lang="fr-FR" i="1"/>
              <a:t>des passifs</a:t>
            </a:r>
            <a:endParaRPr lang="fr-FR" i="1" dirty="0"/>
          </a:p>
        </p:txBody>
      </p:sp>
      <p:sp>
        <p:nvSpPr>
          <p:cNvPr id="22" name="Rectangle 21"/>
          <p:cNvSpPr/>
          <p:nvPr/>
        </p:nvSpPr>
        <p:spPr>
          <a:xfrm>
            <a:off x="323271" y="2152175"/>
            <a:ext cx="3075709" cy="4895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Wooclap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7840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0" y="0"/>
            <a:ext cx="12192000" cy="134850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chemeClr val="bg1"/>
                </a:solidFill>
              </a:rPr>
              <a:t>Partie II. Processus comptable </a:t>
            </a:r>
            <a:br>
              <a:rPr lang="fr-FR" dirty="0">
                <a:solidFill>
                  <a:schemeClr val="bg1"/>
                </a:solidFill>
              </a:rPr>
            </a:br>
            <a:r>
              <a:rPr lang="fr-FR" dirty="0">
                <a:solidFill>
                  <a:schemeClr val="bg1"/>
                </a:solidFill>
              </a:rPr>
              <a:t>	3. Balance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517236" y="1391516"/>
            <a:ext cx="1114136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b="1" dirty="0"/>
              <a:t>Balance</a:t>
            </a:r>
            <a:endParaRPr lang="fr-FR" dirty="0"/>
          </a:p>
          <a:p>
            <a:pPr>
              <a:buFont typeface="Wingdings" panose="05000000000000000000" pitchFamily="2" charset="2"/>
              <a:buChar char="è"/>
            </a:pPr>
            <a:r>
              <a:rPr lang="fr-FR" sz="2000" b="1" dirty="0">
                <a:sym typeface="Wingdings" panose="05000000000000000000" pitchFamily="2" charset="2"/>
              </a:rPr>
              <a:t> Définition </a:t>
            </a:r>
            <a:r>
              <a:rPr lang="fr-FR" sz="2000" dirty="0">
                <a:sym typeface="Wingdings" panose="05000000000000000000" pitchFamily="2" charset="2"/>
              </a:rPr>
              <a:t>: Document résumant tous les soldes des comptes (grand livre). </a:t>
            </a:r>
          </a:p>
          <a:p>
            <a:pPr lvl="1">
              <a:buFontTx/>
              <a:buChar char="-"/>
            </a:pPr>
            <a:r>
              <a:rPr lang="fr-FR" sz="1800" dirty="0">
                <a:sym typeface="Wingdings" panose="05000000000000000000" pitchFamily="2" charset="2"/>
              </a:rPr>
              <a:t>Il est utile pour identifier des erreurs comptables (cf. semestres suivants). </a:t>
            </a:r>
          </a:p>
          <a:p>
            <a:pPr lvl="1">
              <a:buFontTx/>
              <a:buChar char="-"/>
            </a:pPr>
            <a:r>
              <a:rPr lang="fr-FR" sz="1800" dirty="0">
                <a:sym typeface="Wingdings" panose="05000000000000000000" pitchFamily="2" charset="2"/>
              </a:rPr>
              <a:t>Il sera utilisé pour établir le bilan et le compte de résultat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sz="2000" dirty="0">
                <a:sym typeface="Wingdings" panose="05000000000000000000" pitchFamily="2" charset="2"/>
              </a:rPr>
              <a:t> </a:t>
            </a:r>
            <a:r>
              <a:rPr lang="fr-FR" sz="2000" b="1" dirty="0">
                <a:sym typeface="Wingdings" panose="05000000000000000000" pitchFamily="2" charset="2"/>
              </a:rPr>
              <a:t>Juridique</a:t>
            </a:r>
            <a:r>
              <a:rPr lang="fr-FR" sz="2000" dirty="0">
                <a:sym typeface="Wingdings" panose="05000000000000000000" pitchFamily="2" charset="2"/>
              </a:rPr>
              <a:t> : </a:t>
            </a:r>
            <a:r>
              <a:rPr lang="fr-FR" sz="2000" b="1" dirty="0">
                <a:sym typeface="Wingdings" panose="05000000000000000000" pitchFamily="2" charset="2"/>
              </a:rPr>
              <a:t> </a:t>
            </a:r>
            <a:r>
              <a:rPr lang="fr-FR" sz="2000" dirty="0">
                <a:sym typeface="Wingdings" panose="05000000000000000000" pitchFamily="2" charset="2"/>
              </a:rPr>
              <a:t>Non-imposé par la loi mais utile dans le processus comptables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sz="2000" dirty="0">
                <a:sym typeface="Wingdings" panose="05000000000000000000" pitchFamily="2" charset="2"/>
              </a:rPr>
              <a:t> </a:t>
            </a:r>
            <a:r>
              <a:rPr lang="fr-FR" sz="2000" b="1" dirty="0">
                <a:sym typeface="Wingdings" panose="05000000000000000000" pitchFamily="2" charset="2"/>
              </a:rPr>
              <a:t>Forme </a:t>
            </a:r>
            <a:r>
              <a:rPr lang="fr-FR" sz="2000" dirty="0">
                <a:sym typeface="Wingdings" panose="05000000000000000000" pitchFamily="2" charset="2"/>
              </a:rPr>
              <a:t>: </a:t>
            </a:r>
            <a:endParaRPr lang="fr-FR" sz="2000" dirty="0"/>
          </a:p>
        </p:txBody>
      </p:sp>
      <p:pic>
        <p:nvPicPr>
          <p:cNvPr id="1026" name="Picture 2" descr="Résultat de recherche d'images pour &quot;balance comptable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211" y="4286249"/>
            <a:ext cx="55911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267855" y="3718214"/>
            <a:ext cx="3186545" cy="378690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fr-FR" dirty="0"/>
              <a:t> Numéro et intitulé du compte</a:t>
            </a:r>
          </a:p>
        </p:txBody>
      </p:sp>
      <p:cxnSp>
        <p:nvCxnSpPr>
          <p:cNvPr id="6" name="Connecteur droit avec flèche 5"/>
          <p:cNvCxnSpPr>
            <a:stCxn id="5" idx="2"/>
          </p:cNvCxnSpPr>
          <p:nvPr/>
        </p:nvCxnSpPr>
        <p:spPr>
          <a:xfrm>
            <a:off x="1861128" y="4096904"/>
            <a:ext cx="1362363" cy="15609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5" idx="2"/>
          </p:cNvCxnSpPr>
          <p:nvPr/>
        </p:nvCxnSpPr>
        <p:spPr>
          <a:xfrm>
            <a:off x="1861128" y="4096904"/>
            <a:ext cx="2156690" cy="15609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4017818" y="3457866"/>
            <a:ext cx="3186545" cy="378690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fr-FR" dirty="0"/>
              <a:t> Total des débits et crédits</a:t>
            </a:r>
          </a:p>
        </p:txBody>
      </p:sp>
      <p:cxnSp>
        <p:nvCxnSpPr>
          <p:cNvPr id="22" name="Connecteur droit avec flèche 21"/>
          <p:cNvCxnSpPr>
            <a:stCxn id="19" idx="2"/>
          </p:cNvCxnSpPr>
          <p:nvPr/>
        </p:nvCxnSpPr>
        <p:spPr>
          <a:xfrm>
            <a:off x="5611091" y="3836556"/>
            <a:ext cx="437284" cy="12157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>
            <a:stCxn id="19" idx="2"/>
          </p:cNvCxnSpPr>
          <p:nvPr/>
        </p:nvCxnSpPr>
        <p:spPr>
          <a:xfrm>
            <a:off x="5611091" y="3836556"/>
            <a:ext cx="1109518" cy="12157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7596332" y="3874945"/>
            <a:ext cx="2129559" cy="378690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 Soldes</a:t>
            </a:r>
          </a:p>
        </p:txBody>
      </p:sp>
      <p:cxnSp>
        <p:nvCxnSpPr>
          <p:cNvPr id="29" name="Connecteur droit avec flèche 28"/>
          <p:cNvCxnSpPr>
            <a:stCxn id="28" idx="2"/>
          </p:cNvCxnSpPr>
          <p:nvPr/>
        </p:nvCxnSpPr>
        <p:spPr>
          <a:xfrm flipH="1">
            <a:off x="8205068" y="4253635"/>
            <a:ext cx="456044" cy="4496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9099550" y="5657850"/>
            <a:ext cx="2956214" cy="646331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 Contrôle (partie double)</a:t>
            </a:r>
          </a:p>
          <a:p>
            <a:pPr algn="ctr"/>
            <a:r>
              <a:rPr lang="fr-FR" dirty="0"/>
              <a:t>∑ Soldes D = ∑ Soldes C</a:t>
            </a:r>
          </a:p>
        </p:txBody>
      </p:sp>
      <p:cxnSp>
        <p:nvCxnSpPr>
          <p:cNvPr id="34" name="Connecteur droit avec flèche 33"/>
          <p:cNvCxnSpPr>
            <a:stCxn id="33" idx="1"/>
          </p:cNvCxnSpPr>
          <p:nvPr/>
        </p:nvCxnSpPr>
        <p:spPr>
          <a:xfrm flipH="1">
            <a:off x="7740074" y="5981016"/>
            <a:ext cx="1359476" cy="6691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>
            <a:stCxn id="33" idx="1"/>
          </p:cNvCxnSpPr>
          <p:nvPr/>
        </p:nvCxnSpPr>
        <p:spPr>
          <a:xfrm flipH="1">
            <a:off x="8433090" y="5981016"/>
            <a:ext cx="666460" cy="6463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8694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0" y="0"/>
            <a:ext cx="12192000" cy="134850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chemeClr val="bg1"/>
                </a:solidFill>
              </a:rPr>
              <a:t>Partie II. Processus comptable</a:t>
            </a:r>
            <a:br>
              <a:rPr lang="fr-FR" dirty="0">
                <a:solidFill>
                  <a:schemeClr val="bg1"/>
                </a:solidFill>
              </a:rPr>
            </a:br>
            <a:r>
              <a:rPr lang="fr-FR" dirty="0">
                <a:solidFill>
                  <a:schemeClr val="bg1"/>
                </a:solidFill>
              </a:rPr>
              <a:t>	</a:t>
            </a:r>
            <a:r>
              <a:rPr lang="fr-FR" sz="3300" dirty="0">
                <a:solidFill>
                  <a:schemeClr val="bg1"/>
                </a:solidFill>
              </a:rPr>
              <a:t>3. Balance et grand livre : exercice 1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517236" y="1391516"/>
            <a:ext cx="1114136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400" b="1" dirty="0"/>
              <a:t>Je souhaite développer mon activité de livreur en vélo. Il s’agira de faire des livraisons </a:t>
            </a:r>
            <a:r>
              <a:rPr lang="fr-FR" sz="2400" b="1" dirty="0" err="1"/>
              <a:t>uber</a:t>
            </a:r>
            <a:r>
              <a:rPr lang="fr-FR" sz="2400" b="1" dirty="0"/>
              <a:t> </a:t>
            </a:r>
            <a:r>
              <a:rPr lang="fr-FR" sz="2400" b="1" dirty="0" err="1"/>
              <a:t>eats</a:t>
            </a:r>
            <a:r>
              <a:rPr lang="fr-FR" sz="2400" b="1" dirty="0"/>
              <a:t>, mais aussi d’autres types de courriers.  L’activité prévue sur la fin de l’année est la suivante : </a:t>
            </a:r>
          </a:p>
          <a:p>
            <a:pPr>
              <a:buFontTx/>
              <a:buChar char="-"/>
            </a:pPr>
            <a:r>
              <a:rPr lang="fr-FR" sz="2000" dirty="0"/>
              <a:t>01/12/N : achat de matériel de transports (vélo) : 500 € </a:t>
            </a:r>
            <a:r>
              <a:rPr lang="fr-FR" sz="2000" dirty="0" err="1"/>
              <a:t>ht</a:t>
            </a:r>
            <a:r>
              <a:rPr lang="fr-FR" sz="2000" dirty="0"/>
              <a:t>. Paiement immédiat – facture b800.</a:t>
            </a:r>
          </a:p>
          <a:p>
            <a:pPr>
              <a:buFontTx/>
              <a:buChar char="-"/>
            </a:pPr>
            <a:r>
              <a:rPr lang="fr-FR" sz="2000" dirty="0"/>
              <a:t>04/12/N : achat de divers équipements pour mon vélo (casque, lumière etc..) 800 € </a:t>
            </a:r>
            <a:r>
              <a:rPr lang="fr-FR" sz="2000" dirty="0" err="1"/>
              <a:t>ht</a:t>
            </a:r>
            <a:r>
              <a:rPr lang="fr-FR" sz="2000" dirty="0"/>
              <a:t> (aucun des éléments pris séparément ne vaut plus de 500 €). Ce matériel sera payé par virement 8 jours plus tard. </a:t>
            </a:r>
          </a:p>
          <a:p>
            <a:pPr>
              <a:buFontTx/>
              <a:buChar char="-"/>
            </a:pPr>
            <a:r>
              <a:rPr lang="fr-FR" sz="2000" dirty="0"/>
              <a:t>15/12/N : La poste me soustraite la livraison d’une partie de ses colissimo pendant une semaine. 900 € </a:t>
            </a:r>
            <a:r>
              <a:rPr lang="fr-FR" sz="2000" dirty="0" err="1"/>
              <a:t>ht</a:t>
            </a:r>
            <a:r>
              <a:rPr lang="fr-FR" sz="2000" dirty="0"/>
              <a:t>. Paiement 60 jours fin de mois (je réalise une prestation de service pour la poste)</a:t>
            </a:r>
          </a:p>
          <a:p>
            <a:pPr>
              <a:buFontTx/>
              <a:buChar char="-"/>
            </a:pPr>
            <a:r>
              <a:rPr lang="fr-FR" sz="2000" dirty="0"/>
              <a:t>31/12/N : virement des courses faites pour </a:t>
            </a:r>
            <a:r>
              <a:rPr lang="fr-FR" sz="2000" dirty="0" err="1"/>
              <a:t>Deliveroo</a:t>
            </a:r>
            <a:r>
              <a:rPr lang="fr-FR" sz="2000" dirty="0"/>
              <a:t> : 650 € </a:t>
            </a:r>
            <a:r>
              <a:rPr lang="fr-FR" sz="2000" dirty="0" err="1"/>
              <a:t>ht</a:t>
            </a:r>
            <a:r>
              <a:rPr lang="fr-FR" sz="2000" dirty="0"/>
              <a:t> pour le mois de novembre.</a:t>
            </a:r>
          </a:p>
          <a:p>
            <a:pPr>
              <a:buFontTx/>
              <a:buChar char="-"/>
            </a:pPr>
            <a:endParaRPr lang="fr-FR" sz="2000" dirty="0"/>
          </a:p>
          <a:p>
            <a:pPr marL="0" indent="0">
              <a:buNone/>
            </a:pPr>
            <a:r>
              <a:rPr lang="fr-FR" sz="2000" b="1" dirty="0"/>
              <a:t>Sachant que l’exercice comptable débute se clôture le 31/12/N :  </a:t>
            </a:r>
          </a:p>
          <a:p>
            <a:pPr>
              <a:buFontTx/>
              <a:buChar char="-"/>
            </a:pPr>
            <a:r>
              <a:rPr lang="fr-FR" sz="1800" b="1" dirty="0"/>
              <a:t>passez les écritures</a:t>
            </a:r>
          </a:p>
          <a:p>
            <a:pPr>
              <a:buFontTx/>
              <a:buChar char="-"/>
            </a:pPr>
            <a:r>
              <a:rPr lang="fr-FR" sz="1800" b="1" dirty="0"/>
              <a:t>Etablir le grand livre </a:t>
            </a:r>
          </a:p>
          <a:p>
            <a:pPr>
              <a:buFontTx/>
              <a:buChar char="-"/>
            </a:pPr>
            <a:r>
              <a:rPr lang="fr-FR" sz="1800" b="1" dirty="0"/>
              <a:t>Etablir la balance</a:t>
            </a:r>
            <a:r>
              <a:rPr lang="fr-FR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0275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0" y="0"/>
            <a:ext cx="12192000" cy="134850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chemeClr val="bg1"/>
                </a:solidFill>
              </a:rPr>
              <a:t>Partie II. Processus comptable</a:t>
            </a:r>
            <a:br>
              <a:rPr lang="fr-FR" dirty="0">
                <a:solidFill>
                  <a:schemeClr val="bg1"/>
                </a:solidFill>
              </a:rPr>
            </a:br>
            <a:r>
              <a:rPr lang="fr-FR" dirty="0">
                <a:solidFill>
                  <a:schemeClr val="bg1"/>
                </a:solidFill>
              </a:rPr>
              <a:t>	</a:t>
            </a:r>
            <a:r>
              <a:rPr lang="fr-FR" sz="3300" dirty="0">
                <a:solidFill>
                  <a:schemeClr val="bg1"/>
                </a:solidFill>
              </a:rPr>
              <a:t>c) Balance et grand livre : exercice 1 (corrigé)</a:t>
            </a:r>
          </a:p>
          <a:p>
            <a:endParaRPr lang="fr-FR" sz="2400" dirty="0">
              <a:solidFill>
                <a:schemeClr val="bg1"/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312825"/>
              </p:ext>
            </p:extLst>
          </p:nvPr>
        </p:nvGraphicFramePr>
        <p:xfrm>
          <a:off x="422565" y="1875545"/>
          <a:ext cx="4611254" cy="1518276"/>
        </p:xfrm>
        <a:graphic>
          <a:graphicData uri="http://schemas.openxmlformats.org/drawingml/2006/table">
            <a:tbl>
              <a:tblPr firstRow="1" bandRow="1"/>
              <a:tblGrid>
                <a:gridCol w="375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8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16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99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10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8284">
                <a:tc gridSpan="2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01/12/N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535">
                <a:tc gridSpan="2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9414044"/>
                  </a:ext>
                </a:extLst>
              </a:tr>
              <a:tr h="16153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2774484"/>
                  </a:ext>
                </a:extLst>
              </a:tr>
              <a:tr h="329556">
                <a:tc gridSpan="6"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Achat vélo – facture B800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318524"/>
              </p:ext>
            </p:extLst>
          </p:nvPr>
        </p:nvGraphicFramePr>
        <p:xfrm>
          <a:off x="422565" y="3522252"/>
          <a:ext cx="4611254" cy="1518276"/>
        </p:xfrm>
        <a:graphic>
          <a:graphicData uri="http://schemas.openxmlformats.org/drawingml/2006/table">
            <a:tbl>
              <a:tblPr firstRow="1" bandRow="1"/>
              <a:tblGrid>
                <a:gridCol w="375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8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16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99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10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8284">
                <a:tc gridSpan="2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04/12/N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r>
                        <a:rPr lang="fr-FR" sz="1200" dirty="0"/>
                        <a:t>605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200" dirty="0"/>
                        <a:t>Equipement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800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535">
                <a:tc gridSpan="2">
                  <a:txBody>
                    <a:bodyPr/>
                    <a:lstStyle/>
                    <a:p>
                      <a:r>
                        <a:rPr lang="fr-FR" sz="1200" dirty="0"/>
                        <a:t>44566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200" dirty="0"/>
                        <a:t>TVA déductible sur ABS.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160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9414044"/>
                  </a:ext>
                </a:extLst>
              </a:tr>
              <a:tr h="16153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401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Fournisseur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960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2774484"/>
                  </a:ext>
                </a:extLst>
              </a:tr>
              <a:tr h="329556">
                <a:tc gridSpan="6"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Achat équipement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9007394"/>
              </p:ext>
            </p:extLst>
          </p:nvPr>
        </p:nvGraphicFramePr>
        <p:xfrm>
          <a:off x="7047346" y="1829825"/>
          <a:ext cx="4611254" cy="1609716"/>
        </p:xfrm>
        <a:graphic>
          <a:graphicData uri="http://schemas.openxmlformats.org/drawingml/2006/table">
            <a:tbl>
              <a:tblPr firstRow="1" bandRow="1"/>
              <a:tblGrid>
                <a:gridCol w="375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8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16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99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10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8284">
                <a:tc gridSpan="2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15/12/N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53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2774484"/>
                  </a:ext>
                </a:extLst>
              </a:tr>
              <a:tr h="16153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0872841"/>
                  </a:ext>
                </a:extLst>
              </a:tr>
              <a:tr h="329556">
                <a:tc gridSpan="6"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Ventes prestation – la poste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001554"/>
              </p:ext>
            </p:extLst>
          </p:nvPr>
        </p:nvGraphicFramePr>
        <p:xfrm>
          <a:off x="422565" y="5197526"/>
          <a:ext cx="4611254" cy="1243956"/>
        </p:xfrm>
        <a:graphic>
          <a:graphicData uri="http://schemas.openxmlformats.org/drawingml/2006/table">
            <a:tbl>
              <a:tblPr firstRow="1" bandRow="1"/>
              <a:tblGrid>
                <a:gridCol w="375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8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16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99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10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8284">
                <a:tc gridSpan="2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11/11/N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r>
                        <a:rPr lang="fr-FR" sz="1200" dirty="0"/>
                        <a:t>401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200" dirty="0"/>
                        <a:t>Fournisseur 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960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53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512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Banque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960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2774484"/>
                  </a:ext>
                </a:extLst>
              </a:tr>
              <a:tr h="329556">
                <a:tc gridSpan="6"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Règlement – équipement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487254"/>
              </p:ext>
            </p:extLst>
          </p:nvPr>
        </p:nvGraphicFramePr>
        <p:xfrm>
          <a:off x="7047346" y="3677594"/>
          <a:ext cx="4611254" cy="1609716"/>
        </p:xfrm>
        <a:graphic>
          <a:graphicData uri="http://schemas.openxmlformats.org/drawingml/2006/table">
            <a:tbl>
              <a:tblPr firstRow="1" bandRow="1"/>
              <a:tblGrid>
                <a:gridCol w="375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8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16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99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10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8284">
                <a:tc gridSpan="2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31/12/N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r>
                        <a:rPr lang="fr-FR" sz="1200" dirty="0"/>
                        <a:t>512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200" dirty="0"/>
                        <a:t>Banque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780</a:t>
                      </a: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53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706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Prestation</a:t>
                      </a:r>
                      <a:r>
                        <a:rPr lang="fr-FR" sz="1200" baseline="0" dirty="0"/>
                        <a:t> de service</a:t>
                      </a:r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650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2774484"/>
                  </a:ext>
                </a:extLst>
              </a:tr>
              <a:tr h="161535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44571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TVA collectée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130</a:t>
                      </a: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0872841"/>
                  </a:ext>
                </a:extLst>
              </a:tr>
              <a:tr h="329556">
                <a:tc gridSpan="6"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Ventes prestation – </a:t>
                      </a:r>
                      <a:r>
                        <a:rPr lang="fr-FR" sz="1200" dirty="0" err="1"/>
                        <a:t>deliveroo</a:t>
                      </a:r>
                      <a:endParaRPr lang="fr-FR" sz="12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908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769262"/>
              </p:ext>
            </p:extLst>
          </p:nvPr>
        </p:nvGraphicFramePr>
        <p:xfrm>
          <a:off x="0" y="4419600"/>
          <a:ext cx="2592288" cy="24439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512 Banque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822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Débit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Crédit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317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  <a:p>
                      <a:pPr algn="ctr"/>
                      <a:endParaRPr lang="fr-FR" sz="1600" dirty="0"/>
                    </a:p>
                    <a:p>
                      <a:pPr algn="ctr"/>
                      <a:endParaRPr lang="fr-FR" sz="16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072"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endParaRPr lang="fr-FR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8455701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8681972"/>
                  </a:ext>
                </a:extLst>
              </a:tr>
            </a:tbl>
          </a:graphicData>
        </a:graphic>
      </p:graphicFrame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736101"/>
              </p:ext>
            </p:extLst>
          </p:nvPr>
        </p:nvGraphicFramePr>
        <p:xfrm>
          <a:off x="0" y="0"/>
          <a:ext cx="2592288" cy="1950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2182 Mat. transport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04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Débit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Crédit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115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500</a:t>
                      </a:r>
                    </a:p>
                    <a:p>
                      <a:pPr algn="ctr"/>
                      <a:endParaRPr lang="fr-FR" sz="1600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197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500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0</a:t>
                      </a:r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84557010"/>
                  </a:ext>
                </a:extLst>
              </a:tr>
              <a:tr h="222197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rgbClr val="0070C0"/>
                          </a:solidFill>
                        </a:rPr>
                        <a:t>SD : 500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51643656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210152"/>
              </p:ext>
            </p:extLst>
          </p:nvPr>
        </p:nvGraphicFramePr>
        <p:xfrm>
          <a:off x="9319445" y="25208"/>
          <a:ext cx="2592288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44562 TVA </a:t>
                      </a:r>
                      <a:r>
                        <a:rPr lang="fr-FR" sz="1600" b="1" dirty="0" err="1"/>
                        <a:t>déd</a:t>
                      </a:r>
                      <a:r>
                        <a:rPr lang="fr-FR" sz="1600" b="1" dirty="0"/>
                        <a:t>. </a:t>
                      </a:r>
                      <a:r>
                        <a:rPr lang="fr-FR" sz="1600" b="1" dirty="0" err="1"/>
                        <a:t>Immo</a:t>
                      </a:r>
                      <a:r>
                        <a:rPr lang="fr-FR" sz="1600" b="1" dirty="0"/>
                        <a:t>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04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Débit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Crédit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115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100</a:t>
                      </a:r>
                    </a:p>
                    <a:p>
                      <a:pPr algn="ctr"/>
                      <a:endParaRPr lang="fr-FR" sz="1600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  <a:p>
                      <a:pPr algn="ctr"/>
                      <a:endParaRPr lang="fr-FR" sz="16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197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100</a:t>
                      </a:r>
                    </a:p>
                    <a:p>
                      <a:pPr algn="ctr"/>
                      <a:r>
                        <a:rPr lang="fr-FR" sz="1600" dirty="0"/>
                        <a:t>-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0</a:t>
                      </a:r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84557010"/>
                  </a:ext>
                </a:extLst>
              </a:tr>
              <a:tr h="22219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rgbClr val="0070C0"/>
                          </a:solidFill>
                        </a:rPr>
                        <a:t>SD 100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88892805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943993"/>
              </p:ext>
            </p:extLst>
          </p:nvPr>
        </p:nvGraphicFramePr>
        <p:xfrm>
          <a:off x="4715719" y="4663440"/>
          <a:ext cx="2592288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605</a:t>
                      </a:r>
                      <a:r>
                        <a:rPr lang="fr-FR" sz="1600" b="1" baseline="0" dirty="0"/>
                        <a:t> Equipement</a:t>
                      </a:r>
                      <a:endParaRPr lang="fr-FR" sz="1600" b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04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Débit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Crédit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115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800</a:t>
                      </a:r>
                    </a:p>
                    <a:p>
                      <a:pPr algn="ctr"/>
                      <a:endParaRPr lang="fr-FR" sz="1600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197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800</a:t>
                      </a:r>
                    </a:p>
                    <a:p>
                      <a:pPr algn="ctr"/>
                      <a:endParaRPr lang="fr-FR" sz="1600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0</a:t>
                      </a:r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84557010"/>
                  </a:ext>
                </a:extLst>
              </a:tr>
              <a:tr h="22219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rgbClr val="0070C0"/>
                          </a:solidFill>
                        </a:rPr>
                        <a:t>SD 800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29670375"/>
                  </a:ext>
                </a:extLst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714019"/>
              </p:ext>
            </p:extLst>
          </p:nvPr>
        </p:nvGraphicFramePr>
        <p:xfrm>
          <a:off x="9599712" y="4671753"/>
          <a:ext cx="2592288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706</a:t>
                      </a:r>
                      <a:r>
                        <a:rPr lang="fr-FR" sz="1600" b="1" baseline="0" dirty="0"/>
                        <a:t> Prestation de service</a:t>
                      </a:r>
                      <a:endParaRPr lang="fr-FR" sz="1600" b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04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Débit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Crédit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96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900</a:t>
                      </a:r>
                    </a:p>
                    <a:p>
                      <a:pPr algn="ctr"/>
                      <a:r>
                        <a:rPr lang="fr-FR" sz="1600" dirty="0"/>
                        <a:t>650</a:t>
                      </a:r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197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1550</a:t>
                      </a:r>
                    </a:p>
                    <a:p>
                      <a:pPr algn="ctr"/>
                      <a:r>
                        <a:rPr lang="fr-FR" sz="1600" dirty="0">
                          <a:solidFill>
                            <a:srgbClr val="0070C0"/>
                          </a:solidFill>
                        </a:rPr>
                        <a:t>-</a:t>
                      </a:r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84557010"/>
                  </a:ext>
                </a:extLst>
              </a:tr>
              <a:tr h="22219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rgbClr val="0070C0"/>
                          </a:solidFill>
                        </a:rPr>
                        <a:t>SC 1550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7452984"/>
                  </a:ext>
                </a:extLst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149585"/>
              </p:ext>
            </p:extLst>
          </p:nvPr>
        </p:nvGraphicFramePr>
        <p:xfrm>
          <a:off x="3492773" y="25208"/>
          <a:ext cx="2592288" cy="1950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401 Fournisseur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04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Débit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Crédit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115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  <a:p>
                      <a:pPr algn="ctr"/>
                      <a:endParaRPr lang="fr-FR" sz="1600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197"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35319382"/>
                  </a:ext>
                </a:extLst>
              </a:tr>
              <a:tr h="222197">
                <a:tc gridSpan="2"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46978015"/>
                  </a:ext>
                </a:extLst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759101"/>
              </p:ext>
            </p:extLst>
          </p:nvPr>
        </p:nvGraphicFramePr>
        <p:xfrm>
          <a:off x="1595315" y="2294611"/>
          <a:ext cx="2592288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44566 TVA </a:t>
                      </a:r>
                      <a:r>
                        <a:rPr lang="fr-FR" sz="1600" b="1" dirty="0" err="1"/>
                        <a:t>dédct</a:t>
                      </a:r>
                      <a:r>
                        <a:rPr lang="fr-FR" sz="1600" b="1" dirty="0"/>
                        <a:t>.</a:t>
                      </a:r>
                      <a:r>
                        <a:rPr lang="fr-FR" sz="1600" b="1" baseline="0" dirty="0"/>
                        <a:t> </a:t>
                      </a:r>
                      <a:r>
                        <a:rPr lang="fr-FR" sz="1600" b="1" dirty="0"/>
                        <a:t>ABS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04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Débit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Crédit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115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160</a:t>
                      </a:r>
                    </a:p>
                    <a:p>
                      <a:pPr algn="ctr"/>
                      <a:endParaRPr lang="fr-FR" sz="1600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  <a:p>
                      <a:pPr algn="ctr"/>
                      <a:endParaRPr lang="fr-FR" sz="16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197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160</a:t>
                      </a:r>
                    </a:p>
                    <a:p>
                      <a:pPr algn="ctr"/>
                      <a:r>
                        <a:rPr lang="fr-FR" sz="1600" dirty="0"/>
                        <a:t>-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0</a:t>
                      </a:r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84557010"/>
                  </a:ext>
                </a:extLst>
              </a:tr>
              <a:tr h="22219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rgbClr val="0070C0"/>
                          </a:solidFill>
                        </a:rPr>
                        <a:t>SD 160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88892805"/>
                  </a:ext>
                </a:extLst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960784"/>
              </p:ext>
            </p:extLst>
          </p:nvPr>
        </p:nvGraphicFramePr>
        <p:xfrm>
          <a:off x="6400739" y="25208"/>
          <a:ext cx="2592288" cy="1950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411 Client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04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Débit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Crédit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115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  <a:p>
                      <a:pPr algn="ctr"/>
                      <a:endParaRPr lang="fr-FR" sz="1600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197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35319382"/>
                  </a:ext>
                </a:extLst>
              </a:tr>
              <a:tr h="222197">
                <a:tc gridSpan="2"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46978015"/>
                  </a:ext>
                </a:extLst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262195"/>
              </p:ext>
            </p:extLst>
          </p:nvPr>
        </p:nvGraphicFramePr>
        <p:xfrm>
          <a:off x="7308007" y="2344324"/>
          <a:ext cx="2592288" cy="1950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44571 TVA collectée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04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Débit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Crédit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115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180</a:t>
                      </a:r>
                    </a:p>
                    <a:p>
                      <a:pPr algn="ctr"/>
                      <a:r>
                        <a:rPr lang="fr-FR" sz="1600" dirty="0"/>
                        <a:t>130</a:t>
                      </a:r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197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310</a:t>
                      </a:r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84557010"/>
                  </a:ext>
                </a:extLst>
              </a:tr>
              <a:tr h="22219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rgbClr val="0070C0"/>
                          </a:solidFill>
                        </a:rPr>
                        <a:t>SC 310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88892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0992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198777"/>
              </p:ext>
            </p:extLst>
          </p:nvPr>
        </p:nvGraphicFramePr>
        <p:xfrm>
          <a:off x="674254" y="1765603"/>
          <a:ext cx="11065164" cy="407701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93984">
                  <a:extLst>
                    <a:ext uri="{9D8B030D-6E8A-4147-A177-3AD203B41FA5}">
                      <a16:colId xmlns:a16="http://schemas.microsoft.com/office/drawing/2014/main" val="3127178796"/>
                    </a:ext>
                  </a:extLst>
                </a:gridCol>
                <a:gridCol w="2794404">
                  <a:extLst>
                    <a:ext uri="{9D8B030D-6E8A-4147-A177-3AD203B41FA5}">
                      <a16:colId xmlns:a16="http://schemas.microsoft.com/office/drawing/2014/main" val="2090865480"/>
                    </a:ext>
                  </a:extLst>
                </a:gridCol>
                <a:gridCol w="1844194">
                  <a:extLst>
                    <a:ext uri="{9D8B030D-6E8A-4147-A177-3AD203B41FA5}">
                      <a16:colId xmlns:a16="http://schemas.microsoft.com/office/drawing/2014/main" val="777872010"/>
                    </a:ext>
                  </a:extLst>
                </a:gridCol>
                <a:gridCol w="1844194">
                  <a:extLst>
                    <a:ext uri="{9D8B030D-6E8A-4147-A177-3AD203B41FA5}">
                      <a16:colId xmlns:a16="http://schemas.microsoft.com/office/drawing/2014/main" val="3032579018"/>
                    </a:ext>
                  </a:extLst>
                </a:gridCol>
                <a:gridCol w="1844194">
                  <a:extLst>
                    <a:ext uri="{9D8B030D-6E8A-4147-A177-3AD203B41FA5}">
                      <a16:colId xmlns:a16="http://schemas.microsoft.com/office/drawing/2014/main" val="455832855"/>
                    </a:ext>
                  </a:extLst>
                </a:gridCol>
                <a:gridCol w="1844194">
                  <a:extLst>
                    <a:ext uri="{9D8B030D-6E8A-4147-A177-3AD203B41FA5}">
                      <a16:colId xmlns:a16="http://schemas.microsoft.com/office/drawing/2014/main" val="250960358"/>
                    </a:ext>
                  </a:extLst>
                </a:gridCol>
              </a:tblGrid>
              <a:tr h="36861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306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771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309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949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462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72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495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013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6638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5080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81757"/>
                  </a:ext>
                </a:extLst>
              </a:tr>
            </a:tbl>
          </a:graphicData>
        </a:graphic>
      </p:graphicFrame>
      <p:sp>
        <p:nvSpPr>
          <p:cNvPr id="4" name="Titre 1"/>
          <p:cNvSpPr txBox="1">
            <a:spLocks/>
          </p:cNvSpPr>
          <p:nvPr/>
        </p:nvSpPr>
        <p:spPr>
          <a:xfrm>
            <a:off x="0" y="0"/>
            <a:ext cx="12192000" cy="134850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chemeClr val="bg1"/>
                </a:solidFill>
              </a:rPr>
              <a:t>Partie II. Processus comptable</a:t>
            </a:r>
            <a:br>
              <a:rPr lang="fr-FR" dirty="0">
                <a:solidFill>
                  <a:schemeClr val="bg1"/>
                </a:solidFill>
              </a:rPr>
            </a:br>
            <a:r>
              <a:rPr lang="fr-FR" dirty="0">
                <a:solidFill>
                  <a:schemeClr val="bg1"/>
                </a:solidFill>
              </a:rPr>
              <a:t>	</a:t>
            </a:r>
            <a:r>
              <a:rPr lang="fr-FR" sz="3300" dirty="0">
                <a:solidFill>
                  <a:schemeClr val="bg1"/>
                </a:solidFill>
              </a:rPr>
              <a:t>3. Balance et grand livre : exercice 1</a:t>
            </a:r>
            <a:endParaRPr lang="fr-F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4245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1128</Words>
  <Application>Microsoft Office PowerPoint</Application>
  <PresentationFormat>Grand écran</PresentationFormat>
  <Paragraphs>282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Universite de Montpellier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n.a.</dc:creator>
  <cp:lastModifiedBy>Guillaume Dumas</cp:lastModifiedBy>
  <cp:revision>51</cp:revision>
  <dcterms:created xsi:type="dcterms:W3CDTF">2019-10-22T09:22:01Z</dcterms:created>
  <dcterms:modified xsi:type="dcterms:W3CDTF">2024-12-09T14:05:50Z</dcterms:modified>
</cp:coreProperties>
</file>