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8" r:id="rId5"/>
    <p:sldId id="261" r:id="rId6"/>
    <p:sldId id="262" r:id="rId7"/>
    <p:sldId id="263" r:id="rId8"/>
    <p:sldId id="270" r:id="rId9"/>
    <p:sldId id="265" r:id="rId10"/>
    <p:sldId id="274" r:id="rId11"/>
    <p:sldId id="27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.a." initials="NA" lastIdx="1" clrIdx="0">
    <p:extLst>
      <p:ext uri="{19B8F6BF-5375-455C-9EA6-DF929625EA0E}">
        <p15:presenceInfo xmlns:p15="http://schemas.microsoft.com/office/powerpoint/2012/main" userId="n.a.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6T10:47:04.423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76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56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69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54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97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40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95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27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31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06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5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FE870-9D26-47F6-9768-F140D1DD978E}" type="datetimeFigureOut">
              <a:rPr lang="fr-FR" smtClean="0"/>
              <a:t>18/10/2022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5732B-BD88-43CB-AFA5-AEAAA130F3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83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4800" dirty="0" smtClean="0"/>
              <a:t>Rappels concernant </a:t>
            </a:r>
            <a:br>
              <a:rPr lang="fr-FR" sz="4800" dirty="0" smtClean="0"/>
            </a:br>
            <a:r>
              <a:rPr lang="fr-FR" sz="4800" b="1" dirty="0" smtClean="0"/>
              <a:t>la comptabilité de gestion</a:t>
            </a:r>
            <a:br>
              <a:rPr lang="fr-FR" sz="4800" b="1" dirty="0" smtClean="0"/>
            </a:br>
            <a:r>
              <a:rPr lang="fr-FR" sz="4800" dirty="0"/>
              <a:t/>
            </a:r>
            <a:br>
              <a:rPr lang="fr-FR" sz="4800" dirty="0"/>
            </a:br>
            <a:r>
              <a:rPr lang="fr-FR" sz="3600" b="1" dirty="0" smtClean="0"/>
              <a:t>M1 EPME</a:t>
            </a:r>
            <a:endParaRPr lang="fr-FR" sz="4800" b="1" dirty="0"/>
          </a:p>
        </p:txBody>
      </p:sp>
    </p:spTree>
    <p:extLst>
      <p:ext uri="{BB962C8B-B14F-4D97-AF65-F5344CB8AC3E}">
        <p14:creationId xmlns:p14="http://schemas.microsoft.com/office/powerpoint/2010/main" val="2930618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430152"/>
              </p:ext>
            </p:extLst>
          </p:nvPr>
        </p:nvGraphicFramePr>
        <p:xfrm>
          <a:off x="717178" y="131183"/>
          <a:ext cx="9765553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775">
                  <a:extLst>
                    <a:ext uri="{9D8B030D-6E8A-4147-A177-3AD203B41FA5}">
                      <a16:colId xmlns:a16="http://schemas.microsoft.com/office/drawing/2014/main" val="17103579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581760325"/>
                    </a:ext>
                  </a:extLst>
                </a:gridCol>
                <a:gridCol w="1029662">
                  <a:extLst>
                    <a:ext uri="{9D8B030D-6E8A-4147-A177-3AD203B41FA5}">
                      <a16:colId xmlns:a16="http://schemas.microsoft.com/office/drawing/2014/main" val="1677821958"/>
                    </a:ext>
                  </a:extLst>
                </a:gridCol>
                <a:gridCol w="1395079">
                  <a:extLst>
                    <a:ext uri="{9D8B030D-6E8A-4147-A177-3AD203B41FA5}">
                      <a16:colId xmlns:a16="http://schemas.microsoft.com/office/drawing/2014/main" val="2103312863"/>
                    </a:ext>
                  </a:extLst>
                </a:gridCol>
                <a:gridCol w="1395079">
                  <a:extLst>
                    <a:ext uri="{9D8B030D-6E8A-4147-A177-3AD203B41FA5}">
                      <a16:colId xmlns:a16="http://schemas.microsoft.com/office/drawing/2014/main" val="3402023638"/>
                    </a:ext>
                  </a:extLst>
                </a:gridCol>
                <a:gridCol w="1395079">
                  <a:extLst>
                    <a:ext uri="{9D8B030D-6E8A-4147-A177-3AD203B41FA5}">
                      <a16:colId xmlns:a16="http://schemas.microsoft.com/office/drawing/2014/main" val="967094473"/>
                    </a:ext>
                  </a:extLst>
                </a:gridCol>
                <a:gridCol w="1395079">
                  <a:extLst>
                    <a:ext uri="{9D8B030D-6E8A-4147-A177-3AD203B41FA5}">
                      <a16:colId xmlns:a16="http://schemas.microsoft.com/office/drawing/2014/main" val="1742662638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Calcul du coût de production </a:t>
                      </a:r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450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140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9744910"/>
                  </a:ext>
                </a:extLst>
              </a:tr>
              <a:tr h="3405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54247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30841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335349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573440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4179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473944926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878541" y="3612776"/>
            <a:ext cx="9281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Détails des calculs</a:t>
            </a:r>
            <a:endParaRPr lang="fr-FR" dirty="0"/>
          </a:p>
        </p:txBody>
      </p:sp>
      <p:sp>
        <p:nvSpPr>
          <p:cNvPr id="4" name="Bulle ronde 3"/>
          <p:cNvSpPr/>
          <p:nvPr/>
        </p:nvSpPr>
        <p:spPr>
          <a:xfrm>
            <a:off x="0" y="277091"/>
            <a:ext cx="2895600" cy="901775"/>
          </a:xfrm>
          <a:prstGeom prst="wedgeEllipseCallout">
            <a:avLst>
              <a:gd name="adj1" fmla="val 47429"/>
              <a:gd name="adj2" fmla="val 5020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78541" y="5567680"/>
            <a:ext cx="9952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Réponse à la question 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00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002828"/>
              </p:ext>
            </p:extLst>
          </p:nvPr>
        </p:nvGraphicFramePr>
        <p:xfrm>
          <a:off x="717178" y="131183"/>
          <a:ext cx="9765552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7678">
                  <a:extLst>
                    <a:ext uri="{9D8B030D-6E8A-4147-A177-3AD203B41FA5}">
                      <a16:colId xmlns:a16="http://schemas.microsoft.com/office/drawing/2014/main" val="171035795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val="3581760325"/>
                    </a:ext>
                  </a:extLst>
                </a:gridCol>
                <a:gridCol w="900954">
                  <a:extLst>
                    <a:ext uri="{9D8B030D-6E8A-4147-A177-3AD203B41FA5}">
                      <a16:colId xmlns:a16="http://schemas.microsoft.com/office/drawing/2014/main" val="1677821958"/>
                    </a:ext>
                  </a:extLst>
                </a:gridCol>
                <a:gridCol w="1220694">
                  <a:extLst>
                    <a:ext uri="{9D8B030D-6E8A-4147-A177-3AD203B41FA5}">
                      <a16:colId xmlns:a16="http://schemas.microsoft.com/office/drawing/2014/main" val="2103312863"/>
                    </a:ext>
                  </a:extLst>
                </a:gridCol>
                <a:gridCol w="1220694">
                  <a:extLst>
                    <a:ext uri="{9D8B030D-6E8A-4147-A177-3AD203B41FA5}">
                      <a16:colId xmlns:a16="http://schemas.microsoft.com/office/drawing/2014/main" val="3402023638"/>
                    </a:ext>
                  </a:extLst>
                </a:gridCol>
                <a:gridCol w="1220694">
                  <a:extLst>
                    <a:ext uri="{9D8B030D-6E8A-4147-A177-3AD203B41FA5}">
                      <a16:colId xmlns:a16="http://schemas.microsoft.com/office/drawing/2014/main" val="967094473"/>
                    </a:ext>
                  </a:extLst>
                </a:gridCol>
                <a:gridCol w="1220694">
                  <a:extLst>
                    <a:ext uri="{9D8B030D-6E8A-4147-A177-3AD203B41FA5}">
                      <a16:colId xmlns:a16="http://schemas.microsoft.com/office/drawing/2014/main" val="1742662638"/>
                    </a:ext>
                  </a:extLst>
                </a:gridCol>
                <a:gridCol w="1220694">
                  <a:extLst>
                    <a:ext uri="{9D8B030D-6E8A-4147-A177-3AD203B41FA5}">
                      <a16:colId xmlns:a16="http://schemas.microsoft.com/office/drawing/2014/main" val="2595182691"/>
                    </a:ext>
                  </a:extLst>
                </a:gridCol>
              </a:tblGrid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Calcul du coût complet</a:t>
                      </a:r>
                      <a:r>
                        <a:rPr lang="fr-FR" baseline="0" dirty="0" smtClean="0"/>
                        <a:t> et résultat par produit</a:t>
                      </a:r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450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0140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9744910"/>
                  </a:ext>
                </a:extLst>
              </a:tr>
              <a:tr h="34056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42477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30841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335349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573440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41790462"/>
                  </a:ext>
                </a:extLst>
              </a:tr>
            </a:tbl>
          </a:graphicData>
        </a:graphic>
      </p:graphicFrame>
      <p:sp>
        <p:nvSpPr>
          <p:cNvPr id="6" name="Bulle ronde 5"/>
          <p:cNvSpPr/>
          <p:nvPr/>
        </p:nvSpPr>
        <p:spPr>
          <a:xfrm>
            <a:off x="-150063" y="301131"/>
            <a:ext cx="2895600" cy="901775"/>
          </a:xfrm>
          <a:prstGeom prst="wedgeEllipseCallout">
            <a:avLst>
              <a:gd name="adj1" fmla="val 50937"/>
              <a:gd name="adj2" fmla="val 3587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78541" y="3612776"/>
            <a:ext cx="9281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Détails des calculs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717178" y="4429760"/>
            <a:ext cx="9765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Comment améliorer la situation : </a:t>
            </a:r>
          </a:p>
          <a:p>
            <a:pPr marL="285750" indent="-285750">
              <a:buFontTx/>
              <a:buChar char="-"/>
            </a:pPr>
            <a:endParaRPr lang="fr-FR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75763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120044" y="-459432"/>
            <a:ext cx="7941568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b="1" dirty="0">
                <a:solidFill>
                  <a:srgbClr val="0070C0"/>
                </a:solidFill>
              </a:rPr>
              <a:t>Cas introductif : comptabilité </a:t>
            </a:r>
            <a:r>
              <a:rPr lang="fr-FR" sz="3600" b="1" dirty="0" smtClean="0">
                <a:solidFill>
                  <a:srgbClr val="0070C0"/>
                </a:solidFill>
              </a:rPr>
              <a:t>de gestion</a:t>
            </a: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837184" y="1143001"/>
            <a:ext cx="85072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Gabin a décidé de créer sa société. Il y travaille seul et vend des chouchous et des </a:t>
            </a:r>
            <a:r>
              <a:rPr lang="fr-FR" dirty="0" smtClean="0"/>
              <a:t>beignets </a:t>
            </a:r>
            <a:r>
              <a:rPr lang="fr-FR" dirty="0"/>
              <a:t>sur la plage. Il a fait un été l’an passé. Il achète et revends ses chouchous (marchandises). En revanche, pour les beignets, il achète et cuisine les matières premières et revends les beignets (produits finis). </a:t>
            </a:r>
          </a:p>
          <a:p>
            <a:pPr algn="just"/>
            <a:endParaRPr lang="fr-FR" dirty="0"/>
          </a:p>
          <a:p>
            <a:r>
              <a:rPr lang="fr-FR" dirty="0"/>
              <a:t>Ci-dessous, un extrait du compte de résultat envoyé par son expert comptable. </a:t>
            </a:r>
          </a:p>
          <a:p>
            <a:endParaRPr lang="fr-FR" dirty="0"/>
          </a:p>
          <a:p>
            <a:pPr algn="ctr"/>
            <a:r>
              <a:rPr lang="fr-FR" b="1" dirty="0"/>
              <a:t>Gabin doit il continuer cette activité ? Si oui, dans quelle conditions ? </a:t>
            </a:r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/>
          </p:nvPr>
        </p:nvGraphicFramePr>
        <p:xfrm>
          <a:off x="1837184" y="3573017"/>
          <a:ext cx="8507288" cy="298107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14952">
                  <a:extLst>
                    <a:ext uri="{9D8B030D-6E8A-4147-A177-3AD203B41FA5}">
                      <a16:colId xmlns:a16="http://schemas.microsoft.com/office/drawing/2014/main" val="1657033388"/>
                    </a:ext>
                  </a:extLst>
                </a:gridCol>
                <a:gridCol w="1092336">
                  <a:extLst>
                    <a:ext uri="{9D8B030D-6E8A-4147-A177-3AD203B41FA5}">
                      <a16:colId xmlns:a16="http://schemas.microsoft.com/office/drawing/2014/main" val="3236233946"/>
                    </a:ext>
                  </a:extLst>
                </a:gridCol>
              </a:tblGrid>
              <a:tr h="208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Produits d'exploitation </a:t>
                      </a:r>
                      <a:endParaRPr lang="fr-FR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184105"/>
                  </a:ext>
                </a:extLst>
              </a:tr>
              <a:tr h="208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r>
                        <a:rPr lang="fr-FR" sz="1800" dirty="0" smtClean="0">
                          <a:effectLst/>
                        </a:rPr>
                        <a:t>Ventes </a:t>
                      </a:r>
                      <a:r>
                        <a:rPr lang="fr-FR" sz="1800" dirty="0">
                          <a:effectLst/>
                        </a:rPr>
                        <a:t>de marchandises (2 * 7500 paquets)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15 000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05692366"/>
                  </a:ext>
                </a:extLst>
              </a:tr>
              <a:tr h="208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r>
                        <a:rPr lang="fr-FR" sz="1800" dirty="0" smtClean="0">
                          <a:effectLst/>
                        </a:rPr>
                        <a:t>Production </a:t>
                      </a:r>
                      <a:r>
                        <a:rPr lang="fr-FR" sz="1800" dirty="0">
                          <a:effectLst/>
                        </a:rPr>
                        <a:t>vendue </a:t>
                      </a:r>
                      <a:r>
                        <a:rPr lang="fr-FR" sz="1800" dirty="0" smtClean="0">
                          <a:effectLst/>
                        </a:rPr>
                        <a:t>(2,5 </a:t>
                      </a:r>
                      <a:r>
                        <a:rPr lang="fr-FR" sz="1800" dirty="0">
                          <a:effectLst/>
                        </a:rPr>
                        <a:t>€ * 10 000 </a:t>
                      </a:r>
                      <a:r>
                        <a:rPr lang="fr-FR" sz="1800" dirty="0" smtClean="0">
                          <a:effectLst/>
                        </a:rPr>
                        <a:t>beignets)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25 000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38169986"/>
                  </a:ext>
                </a:extLst>
              </a:tr>
              <a:tr h="208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Charges </a:t>
                      </a:r>
                      <a:r>
                        <a:rPr lang="fr-FR" sz="2000" b="1" dirty="0" smtClean="0">
                          <a:effectLst/>
                        </a:rPr>
                        <a:t>d'exploitation</a:t>
                      </a:r>
                      <a:endParaRPr lang="fr-FR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654391"/>
                  </a:ext>
                </a:extLst>
              </a:tr>
              <a:tr h="2621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r>
                        <a:rPr lang="fr-FR" sz="1800" dirty="0" smtClean="0">
                          <a:effectLst/>
                        </a:rPr>
                        <a:t>Achats </a:t>
                      </a:r>
                      <a:r>
                        <a:rPr lang="fr-FR" sz="1800" dirty="0">
                          <a:effectLst/>
                        </a:rPr>
                        <a:t>de marchandises (1€ * 7 500 paquets)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7 500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72960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r>
                        <a:rPr lang="fr-FR" sz="1600" dirty="0" smtClean="0">
                          <a:effectLst/>
                        </a:rPr>
                        <a:t>Achats </a:t>
                      </a:r>
                      <a:r>
                        <a:rPr lang="fr-FR" sz="1600" dirty="0">
                          <a:effectLst/>
                        </a:rPr>
                        <a:t>de matières </a:t>
                      </a:r>
                      <a:r>
                        <a:rPr lang="fr-FR" sz="1600" dirty="0" smtClean="0">
                          <a:effectLst/>
                        </a:rPr>
                        <a:t>premières (farine : 8 000 €, huile</a:t>
                      </a:r>
                      <a:r>
                        <a:rPr lang="fr-FR" sz="1600" baseline="0" dirty="0" smtClean="0">
                          <a:effectLst/>
                        </a:rPr>
                        <a:t> : </a:t>
                      </a:r>
                      <a:r>
                        <a:rPr lang="fr-FR" sz="1600" dirty="0" smtClean="0">
                          <a:effectLst/>
                        </a:rPr>
                        <a:t>2000 €</a:t>
                      </a:r>
                      <a:r>
                        <a:rPr lang="fr-FR" sz="1600" baseline="0" dirty="0" smtClean="0">
                          <a:effectLst/>
                        </a:rPr>
                        <a:t> ; Nutella :</a:t>
                      </a:r>
                      <a:r>
                        <a:rPr lang="fr-FR" sz="1600" dirty="0" smtClean="0">
                          <a:effectLst/>
                        </a:rPr>
                        <a:t> 18000)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28 000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52663784"/>
                  </a:ext>
                </a:extLst>
              </a:tr>
              <a:tr h="208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r>
                        <a:rPr lang="fr-FR" sz="1800" dirty="0" smtClean="0">
                          <a:effectLst/>
                        </a:rPr>
                        <a:t>Autres </a:t>
                      </a:r>
                      <a:r>
                        <a:rPr lang="fr-FR" sz="1800" dirty="0">
                          <a:effectLst/>
                        </a:rPr>
                        <a:t>achats et charges externes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400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89053721"/>
                  </a:ext>
                </a:extLst>
              </a:tr>
              <a:tr h="112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r>
                        <a:rPr lang="fr-FR" sz="1800" dirty="0" smtClean="0">
                          <a:effectLst/>
                        </a:rPr>
                        <a:t>Impôts</a:t>
                      </a:r>
                      <a:r>
                        <a:rPr lang="fr-FR" sz="1800" dirty="0">
                          <a:effectLst/>
                        </a:rPr>
                        <a:t>, taxes et versements assimilés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200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83759379"/>
                  </a:ext>
                </a:extLst>
              </a:tr>
              <a:tr h="49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r>
                        <a:rPr lang="fr-FR" sz="1800" dirty="0" smtClean="0">
                          <a:effectLst/>
                        </a:rPr>
                        <a:t>Salaires </a:t>
                      </a:r>
                      <a:r>
                        <a:rPr lang="fr-FR" sz="1800" dirty="0">
                          <a:effectLst/>
                        </a:rPr>
                        <a:t>et traitements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4000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59487088"/>
                  </a:ext>
                </a:extLst>
              </a:tr>
              <a:tr h="295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r>
                        <a:rPr lang="fr-FR" sz="1800" dirty="0" smtClean="0">
                          <a:effectLst/>
                        </a:rPr>
                        <a:t>Amortissement </a:t>
                      </a:r>
                      <a:r>
                        <a:rPr lang="fr-FR" sz="1800" dirty="0">
                          <a:effectLst/>
                        </a:rPr>
                        <a:t>véhicule de </a:t>
                      </a:r>
                      <a:r>
                        <a:rPr lang="fr-FR" sz="1800" dirty="0" smtClean="0">
                          <a:effectLst/>
                        </a:rPr>
                        <a:t>transport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600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212391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51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/>
              <a:t>Calcul du résultat issu de la comptabilité financière 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sz="2400" u="sng" dirty="0"/>
          </a:p>
          <a:p>
            <a:pPr marL="0" indent="0">
              <a:buNone/>
            </a:pPr>
            <a:r>
              <a:rPr lang="fr-FR" u="sng" dirty="0" smtClean="0"/>
              <a:t>Calcul </a:t>
            </a:r>
            <a:r>
              <a:rPr lang="fr-FR" u="sng" dirty="0"/>
              <a:t>du résultat par produit</a:t>
            </a:r>
          </a:p>
          <a:p>
            <a:pPr marL="0" indent="0">
              <a:buNone/>
            </a:pPr>
            <a:endParaRPr lang="fr-FR" u="sng" dirty="0"/>
          </a:p>
        </p:txBody>
      </p:sp>
      <p:sp>
        <p:nvSpPr>
          <p:cNvPr id="5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120044" y="-459432"/>
            <a:ext cx="7941568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b="1" dirty="0">
                <a:solidFill>
                  <a:srgbClr val="0070C0"/>
                </a:solidFill>
              </a:rPr>
              <a:t>Cas introductif : comptabilité de gestion</a:t>
            </a:r>
          </a:p>
        </p:txBody>
      </p:sp>
    </p:spTree>
    <p:extLst>
      <p:ext uri="{BB962C8B-B14F-4D97-AF65-F5344CB8AC3E}">
        <p14:creationId xmlns:p14="http://schemas.microsoft.com/office/powerpoint/2010/main" val="33120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981200" y="28832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0070C0"/>
                </a:solidFill>
              </a:rPr>
              <a:t>2. La notion d’objet de coût </a:t>
            </a:r>
            <a:endParaRPr lang="fr-FR" dirty="0"/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1837368" y="600332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u="sng" dirty="0"/>
              <a:t>Définition : </a:t>
            </a:r>
          </a:p>
          <a:p>
            <a:pPr marL="0" indent="0" algn="just">
              <a:buNone/>
            </a:pPr>
            <a:r>
              <a:rPr lang="fr-FR" sz="2400" u="sng" dirty="0"/>
              <a:t>Objet de coût : </a:t>
            </a:r>
            <a:r>
              <a:rPr lang="fr-FR" sz="2000" dirty="0"/>
              <a:t>un élément significatif de l'entreprise pour lequel une mesure du </a:t>
            </a:r>
            <a:r>
              <a:rPr lang="fr-FR" sz="2000" b="1" dirty="0"/>
              <a:t>coût</a:t>
            </a:r>
            <a:r>
              <a:rPr lang="fr-FR" sz="2000" dirty="0"/>
              <a:t> est jugée utile. Il peut correspondre à un produit, une commande, un projet, un client, un département, une activité … </a:t>
            </a:r>
          </a:p>
          <a:p>
            <a:pPr marL="0" indent="0">
              <a:buNone/>
            </a:pPr>
            <a:r>
              <a:rPr lang="fr-FR" sz="2400" u="sng" dirty="0"/>
              <a:t>Objet de marge </a:t>
            </a:r>
            <a:r>
              <a:rPr lang="fr-FR" sz="2400" dirty="0"/>
              <a:t>: </a:t>
            </a:r>
            <a:r>
              <a:rPr lang="fr-FR" sz="2000" dirty="0"/>
              <a:t>Elément à la fois porteur de coût et de revenus</a:t>
            </a:r>
          </a:p>
          <a:p>
            <a:pPr marL="0" indent="0">
              <a:buNone/>
            </a:pPr>
            <a:endParaRPr lang="fr-FR" sz="2400" u="sng" dirty="0"/>
          </a:p>
          <a:p>
            <a:pPr marL="0" indent="0">
              <a:buNone/>
            </a:pPr>
            <a:endParaRPr lang="fr-FR" sz="2400" u="sng" dirty="0"/>
          </a:p>
          <a:p>
            <a:pPr marL="0" indent="0">
              <a:buNone/>
            </a:pP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069024"/>
              </p:ext>
            </p:extLst>
          </p:nvPr>
        </p:nvGraphicFramePr>
        <p:xfrm>
          <a:off x="1914364" y="2636912"/>
          <a:ext cx="8363272" cy="221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7810">
                  <a:extLst>
                    <a:ext uri="{9D8B030D-6E8A-4147-A177-3AD203B41FA5}">
                      <a16:colId xmlns:a16="http://schemas.microsoft.com/office/drawing/2014/main" val="2406231241"/>
                    </a:ext>
                  </a:extLst>
                </a:gridCol>
                <a:gridCol w="5455462">
                  <a:extLst>
                    <a:ext uri="{9D8B030D-6E8A-4147-A177-3AD203B41FA5}">
                      <a16:colId xmlns:a16="http://schemas.microsoft.com/office/drawing/2014/main" val="212502556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fr-FR" b="1" dirty="0" smtClean="0"/>
                        <a:t>Trouver l’objet (Coût</a:t>
                      </a:r>
                      <a:r>
                        <a:rPr lang="fr-FR" b="1" baseline="0" dirty="0" smtClean="0"/>
                        <a:t> ou marge) </a:t>
                      </a:r>
                      <a:r>
                        <a:rPr lang="fr-FR" b="1" dirty="0" smtClean="0"/>
                        <a:t>pertinent</a:t>
                      </a:r>
                      <a:endParaRPr lang="fr-FR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690408"/>
                  </a:ext>
                </a:extLst>
              </a:tr>
              <a:tr h="349240">
                <a:tc>
                  <a:txBody>
                    <a:bodyPr/>
                    <a:lstStyle/>
                    <a:p>
                      <a:r>
                        <a:rPr lang="fr-FR" dirty="0" smtClean="0"/>
                        <a:t>Gabin</a:t>
                      </a:r>
                      <a:r>
                        <a:rPr lang="fr-FR" baseline="0" dirty="0" smtClean="0"/>
                        <a:t> (vendeur sur plage)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961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Exploitation laitière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821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Peugeot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379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Kalypso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983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Youtubeur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63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38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rgbClr val="0070C0"/>
                </a:solidFill>
              </a:rPr>
              <a:t>3.  Les coûts, la marge et le résultat </a:t>
            </a:r>
            <a:r>
              <a:rPr lang="fr-FR" b="1" dirty="0">
                <a:solidFill>
                  <a:srgbClr val="0070C0"/>
                </a:solidFill>
              </a:rPr>
              <a:t/>
            </a:r>
            <a:br>
              <a:rPr lang="fr-FR" b="1" dirty="0">
                <a:solidFill>
                  <a:srgbClr val="0070C0"/>
                </a:solidFill>
              </a:rPr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03895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/>
              <a:t>Coût</a:t>
            </a:r>
            <a:r>
              <a:rPr lang="fr-FR" dirty="0" smtClean="0"/>
              <a:t> = Somme de charges</a:t>
            </a:r>
          </a:p>
          <a:p>
            <a:pPr marL="0" indent="0">
              <a:buNone/>
            </a:pPr>
            <a:r>
              <a:rPr lang="fr-FR" b="1" dirty="0" smtClean="0"/>
              <a:t>Marge</a:t>
            </a:r>
            <a:r>
              <a:rPr lang="fr-FR" dirty="0" smtClean="0"/>
              <a:t> = Ventes – </a:t>
            </a:r>
            <a:r>
              <a:rPr lang="fr-FR" b="1" dirty="0" smtClean="0"/>
              <a:t>une partie </a:t>
            </a:r>
            <a:r>
              <a:rPr lang="fr-FR" dirty="0" smtClean="0"/>
              <a:t>des charges</a:t>
            </a:r>
          </a:p>
          <a:p>
            <a:pPr marL="0" indent="0">
              <a:buNone/>
            </a:pPr>
            <a:r>
              <a:rPr lang="fr-FR" sz="2400" i="1" dirty="0"/>
              <a:t>Ex. Marge sur coûts variables = Ventes – coûts variables</a:t>
            </a:r>
          </a:p>
          <a:p>
            <a:pPr marL="0" indent="0">
              <a:buNone/>
            </a:pPr>
            <a:endParaRPr lang="fr-FR" sz="700" i="1" dirty="0"/>
          </a:p>
          <a:p>
            <a:pPr marL="0" indent="0">
              <a:buNone/>
            </a:pPr>
            <a:r>
              <a:rPr lang="fr-FR" b="1" dirty="0" smtClean="0"/>
              <a:t>Résultat</a:t>
            </a:r>
            <a:r>
              <a:rPr lang="fr-FR" dirty="0" smtClean="0"/>
              <a:t> </a:t>
            </a:r>
            <a:r>
              <a:rPr lang="fr-FR" dirty="0"/>
              <a:t>= Ventes – </a:t>
            </a:r>
            <a:r>
              <a:rPr lang="fr-FR" b="1" dirty="0" smtClean="0"/>
              <a:t>l’intégralité</a:t>
            </a:r>
            <a:r>
              <a:rPr lang="fr-FR" dirty="0" smtClean="0"/>
              <a:t> des charges</a:t>
            </a:r>
            <a:endParaRPr lang="fr-FR" dirty="0"/>
          </a:p>
          <a:p>
            <a:pPr marL="0" indent="0">
              <a:buNone/>
            </a:pPr>
            <a:r>
              <a:rPr lang="fr-FR" sz="2400" i="1" dirty="0"/>
              <a:t>Ex. Résultat = ∑Produits - ∑charges</a:t>
            </a:r>
          </a:p>
          <a:p>
            <a:pPr marL="0" indent="0">
              <a:buNone/>
            </a:pPr>
            <a:endParaRPr lang="fr-FR" sz="700" i="1" dirty="0"/>
          </a:p>
          <a:p>
            <a:pPr marL="0" indent="0" algn="just">
              <a:buNone/>
            </a:pPr>
            <a:r>
              <a:rPr lang="fr-FR" sz="2400" dirty="0"/>
              <a:t>=&gt; Les marges et résultats peuvent être déterminées soit en </a:t>
            </a:r>
            <a:r>
              <a:rPr lang="fr-FR" sz="2400" b="1" dirty="0"/>
              <a:t>unitaire</a:t>
            </a:r>
            <a:r>
              <a:rPr lang="fr-FR" sz="2400" dirty="0"/>
              <a:t> (pour une marchandise produite ou vendue) soit en </a:t>
            </a:r>
            <a:r>
              <a:rPr lang="fr-FR" sz="2400" b="1" dirty="0"/>
              <a:t>global</a:t>
            </a:r>
            <a:r>
              <a:rPr lang="fr-FR" sz="2400" dirty="0"/>
              <a:t> (pour l’intégralité des marchandises vendues sur la période). Généralement, on notes les deux informations dans le même tableau : </a:t>
            </a:r>
            <a:endParaRPr lang="fr-FR" sz="1800" i="1" dirty="0"/>
          </a:p>
          <a:p>
            <a:pPr marL="0" indent="0">
              <a:buNone/>
            </a:pPr>
            <a:endParaRPr lang="fr-FR" sz="2400" i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4223792" y="5157192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496587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3044274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294136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50702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Objet de coût A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832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Quantité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613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Charge</a:t>
                      </a:r>
                      <a:r>
                        <a:rPr lang="fr-FR" baseline="0" dirty="0" smtClean="0"/>
                        <a:t>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2 €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200 €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933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49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0070C0"/>
                </a:solidFill>
              </a:rPr>
              <a:t>4. Typologie de charges et de coûts</a:t>
            </a:r>
            <a:r>
              <a:rPr lang="fr-FR" b="1" dirty="0">
                <a:solidFill>
                  <a:srgbClr val="0070C0"/>
                </a:solidFill>
              </a:rPr>
              <a:t/>
            </a:r>
            <a:br>
              <a:rPr lang="fr-FR" b="1" dirty="0">
                <a:solidFill>
                  <a:srgbClr val="0070C0"/>
                </a:solidFill>
              </a:rPr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0527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Distinction </a:t>
            </a:r>
          </a:p>
          <a:p>
            <a:pPr marL="0" indent="0" algn="ctr">
              <a:buNone/>
            </a:pPr>
            <a:endParaRPr lang="fr-FR" sz="2400" i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632298"/>
              </p:ext>
            </p:extLst>
          </p:nvPr>
        </p:nvGraphicFramePr>
        <p:xfrm>
          <a:off x="411480" y="1752236"/>
          <a:ext cx="11369040" cy="970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4520">
                  <a:extLst>
                    <a:ext uri="{9D8B030D-6E8A-4147-A177-3AD203B41FA5}">
                      <a16:colId xmlns:a16="http://schemas.microsoft.com/office/drawing/2014/main" val="2159371292"/>
                    </a:ext>
                  </a:extLst>
                </a:gridCol>
                <a:gridCol w="5684520">
                  <a:extLst>
                    <a:ext uri="{9D8B030D-6E8A-4147-A177-3AD203B41FA5}">
                      <a16:colId xmlns:a16="http://schemas.microsoft.com/office/drawing/2014/main" val="4127767583"/>
                    </a:ext>
                  </a:extLst>
                </a:gridCol>
              </a:tblGrid>
              <a:tr h="273449">
                <a:tc>
                  <a:txBody>
                    <a:bodyPr/>
                    <a:lstStyle/>
                    <a:p>
                      <a:pPr algn="ctr"/>
                      <a:r>
                        <a:rPr lang="fr-FR" sz="1800" i="1" dirty="0" smtClean="0"/>
                        <a:t>Coûts directs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dirty="0" smtClean="0"/>
                        <a:t>coûts indirects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786284"/>
                  </a:ext>
                </a:extLst>
              </a:tr>
              <a:tr h="604776">
                <a:tc>
                  <a:txBody>
                    <a:bodyPr/>
                    <a:lstStyle/>
                    <a:p>
                      <a:pPr algn="just"/>
                      <a:r>
                        <a:rPr lang="fr-FR" dirty="0" smtClean="0"/>
                        <a:t>Coûts directement affectable à l’objet de coût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dirty="0" smtClean="0"/>
                        <a:t>Coût non directement affectable à l’objet de coûts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716372"/>
                  </a:ext>
                </a:extLst>
              </a:tr>
            </a:tbl>
          </a:graphicData>
        </a:graphic>
      </p:graphicFrame>
      <p:sp>
        <p:nvSpPr>
          <p:cNvPr id="6" name="Espace réservé du contenu 2"/>
          <p:cNvSpPr txBox="1">
            <a:spLocks/>
          </p:cNvSpPr>
          <p:nvPr/>
        </p:nvSpPr>
        <p:spPr>
          <a:xfrm>
            <a:off x="2126324" y="409381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/>
              <a:t>Pour </a:t>
            </a:r>
            <a:r>
              <a:rPr lang="fr-FR" dirty="0" err="1" smtClean="0"/>
              <a:t>Kalypso</a:t>
            </a:r>
            <a:r>
              <a:rPr lang="fr-FR" dirty="0" smtClean="0"/>
              <a:t>, </a:t>
            </a:r>
            <a:r>
              <a:rPr lang="fr-FR" dirty="0"/>
              <a:t>trouvez</a:t>
            </a:r>
            <a:r>
              <a:rPr lang="fr-FR" sz="2400" dirty="0"/>
              <a:t> </a:t>
            </a:r>
          </a:p>
          <a:p>
            <a:pPr>
              <a:buFontTx/>
              <a:buChar char="-"/>
            </a:pPr>
            <a:r>
              <a:rPr lang="fr-FR" sz="2400" dirty="0" smtClean="0"/>
              <a:t>Les charges directes :</a:t>
            </a:r>
          </a:p>
          <a:p>
            <a:pPr>
              <a:buFontTx/>
              <a:buChar char="-"/>
            </a:pPr>
            <a:endParaRPr lang="fr-FR" sz="2400" dirty="0"/>
          </a:p>
          <a:p>
            <a:pPr>
              <a:buFontTx/>
              <a:buChar char="-"/>
            </a:pPr>
            <a:r>
              <a:rPr lang="fr-FR" sz="2400" dirty="0" smtClean="0"/>
              <a:t>Les</a:t>
            </a:r>
            <a:r>
              <a:rPr lang="fr-FR" sz="2400" dirty="0" smtClean="0"/>
              <a:t> charges indirectes :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86095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981200" y="274638"/>
            <a:ext cx="8229600" cy="850106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dirty="0">
                <a:solidFill>
                  <a:srgbClr val="0070C0"/>
                </a:solidFill>
              </a:rPr>
              <a:t>5. La clé de </a:t>
            </a:r>
            <a:r>
              <a:rPr lang="fr-FR" b="1" dirty="0" smtClean="0">
                <a:solidFill>
                  <a:srgbClr val="0070C0"/>
                </a:solidFill>
              </a:rPr>
              <a:t>répartition (unité d’œuvre)</a:t>
            </a:r>
            <a:r>
              <a:rPr lang="fr-FR" b="1" dirty="0">
                <a:solidFill>
                  <a:srgbClr val="0070C0"/>
                </a:solidFill>
              </a:rPr>
              <a:t/>
            </a:r>
            <a:br>
              <a:rPr lang="fr-FR" b="1" dirty="0">
                <a:solidFill>
                  <a:srgbClr val="0070C0"/>
                </a:solidFill>
              </a:rPr>
            </a:br>
            <a:endParaRPr lang="fr-FR" sz="36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847528" y="908721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u="sng" dirty="0"/>
              <a:t>Définition : </a:t>
            </a:r>
            <a:r>
              <a:rPr lang="fr-FR" sz="2400" dirty="0"/>
              <a:t>Unité de mesure permettant de répartir logiquement la </a:t>
            </a:r>
            <a:r>
              <a:rPr lang="fr-FR" sz="2400" dirty="0" smtClean="0"/>
              <a:t>charge indirecte </a:t>
            </a:r>
            <a:r>
              <a:rPr lang="fr-FR" sz="2400" dirty="0"/>
              <a:t>sur les objet de coûts. </a:t>
            </a:r>
          </a:p>
          <a:p>
            <a:pPr marL="0" indent="0">
              <a:buNone/>
            </a:pPr>
            <a:endParaRPr lang="fr-FR" sz="600" dirty="0"/>
          </a:p>
          <a:p>
            <a:pPr marL="0" indent="0">
              <a:buNone/>
            </a:pPr>
            <a:r>
              <a:rPr lang="fr-FR" sz="2400" u="sng" dirty="0"/>
              <a:t>Principe </a:t>
            </a:r>
            <a:r>
              <a:rPr lang="fr-FR" sz="2400" dirty="0"/>
              <a:t>: La clé de répartition doit permettre de correctement </a:t>
            </a:r>
            <a:r>
              <a:rPr lang="fr-FR" sz="2400" dirty="0" smtClean="0"/>
              <a:t>attribuer les charges aux </a:t>
            </a:r>
            <a:r>
              <a:rPr lang="fr-FR" sz="2400" dirty="0" smtClean="0"/>
              <a:t>objets </a:t>
            </a:r>
            <a:r>
              <a:rPr lang="fr-FR" sz="2400" dirty="0"/>
              <a:t>de coût. </a:t>
            </a:r>
          </a:p>
          <a:p>
            <a:pPr marL="0" indent="0">
              <a:buNone/>
            </a:pPr>
            <a:endParaRPr lang="fr-FR" sz="600" dirty="0"/>
          </a:p>
          <a:p>
            <a:pPr marL="0" indent="0">
              <a:buNone/>
            </a:pPr>
            <a:r>
              <a:rPr lang="fr-FR" sz="2400" u="sng" dirty="0"/>
              <a:t>Méthode de calcul </a:t>
            </a:r>
            <a:r>
              <a:rPr lang="fr-FR" sz="2400" dirty="0"/>
              <a:t>: </a:t>
            </a:r>
          </a:p>
          <a:p>
            <a:pPr marL="0" indent="0">
              <a:buNone/>
            </a:pPr>
            <a:r>
              <a:rPr lang="fr-FR" sz="2000" dirty="0"/>
              <a:t>-&gt; Déterminer le montant de la charge (souvent </a:t>
            </a:r>
            <a:r>
              <a:rPr lang="fr-FR" sz="2000" dirty="0" smtClean="0"/>
              <a:t>donnée </a:t>
            </a:r>
            <a:r>
              <a:rPr lang="fr-FR" sz="2000" dirty="0"/>
              <a:t>dans l’énoncé). </a:t>
            </a:r>
          </a:p>
          <a:p>
            <a:pPr marL="0" indent="0">
              <a:buNone/>
            </a:pPr>
            <a:r>
              <a:rPr lang="fr-FR" sz="2000" dirty="0"/>
              <a:t>-&gt; Déterminer le nombre total de </a:t>
            </a:r>
            <a:r>
              <a:rPr lang="fr-FR" sz="2000" dirty="0" smtClean="0"/>
              <a:t>clé </a:t>
            </a:r>
            <a:r>
              <a:rPr lang="fr-FR" sz="2000" dirty="0"/>
              <a:t>de répartition</a:t>
            </a:r>
          </a:p>
          <a:p>
            <a:pPr marL="0" indent="0">
              <a:buNone/>
            </a:pPr>
            <a:r>
              <a:rPr lang="fr-FR" sz="2000" dirty="0"/>
              <a:t>-&gt; Calculez le coût pour une unité de la clé de répartition (Coût / nb de </a:t>
            </a:r>
            <a:r>
              <a:rPr lang="fr-FR" sz="2000" dirty="0" smtClean="0"/>
              <a:t>clés)</a:t>
            </a:r>
            <a:endParaRPr lang="fr-FR" sz="2000" dirty="0"/>
          </a:p>
          <a:p>
            <a:pPr marL="0" indent="0">
              <a:buNone/>
            </a:pPr>
            <a:endParaRPr lang="fr-FR" sz="600" dirty="0"/>
          </a:p>
          <a:p>
            <a:pPr marL="0" indent="0" algn="just">
              <a:buNone/>
            </a:pPr>
            <a:r>
              <a:rPr lang="fr-FR" sz="2400" u="sng" dirty="0"/>
              <a:t>Remarque </a:t>
            </a:r>
            <a:r>
              <a:rPr lang="fr-FR" sz="2400" dirty="0"/>
              <a:t>: </a:t>
            </a:r>
            <a:r>
              <a:rPr lang="fr-FR" sz="2000" dirty="0"/>
              <a:t>Si la clé de répartition est mal choisie, alors une partie des charges qui aurait dû être </a:t>
            </a:r>
            <a:r>
              <a:rPr lang="fr-FR" sz="2000" dirty="0" smtClean="0"/>
              <a:t>supportée </a:t>
            </a:r>
            <a:r>
              <a:rPr lang="fr-FR" sz="2000" dirty="0"/>
              <a:t>par un objet de coût l’est par un autre objet de coût. On parlera de </a:t>
            </a:r>
            <a:r>
              <a:rPr lang="fr-FR" sz="2000" b="1" dirty="0"/>
              <a:t>subventionnement croisé </a:t>
            </a:r>
            <a:r>
              <a:rPr lang="fr-FR" sz="2000" dirty="0"/>
              <a:t>(un objet de coût supporte des charges affectables à un autre).  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u="sng" dirty="0"/>
          </a:p>
          <a:p>
            <a:pPr marL="0" indent="0">
              <a:buNone/>
            </a:pPr>
            <a:endParaRPr lang="fr-FR" sz="2400" u="sng" dirty="0"/>
          </a:p>
          <a:p>
            <a:pPr mar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4329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396240" y="980729"/>
            <a:ext cx="1129792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/>
              <a:t>Dans une pizzeria le chef travaille 150 heures dans le mois pour un salaire de 2 000 €. Dans ce laps de temps, il a fabriqué  750 pizzas « 4 fromages » et 250 pizzas hawaïennes et 140 </a:t>
            </a:r>
            <a:r>
              <a:rPr lang="fr-FR" sz="2000" dirty="0" err="1" smtClean="0"/>
              <a:t>Margheritas</a:t>
            </a:r>
            <a:r>
              <a:rPr lang="fr-FR" sz="2000" dirty="0" smtClean="0"/>
              <a:t>. </a:t>
            </a:r>
            <a:endParaRPr lang="fr-FR" sz="2000" dirty="0"/>
          </a:p>
          <a:p>
            <a:pPr>
              <a:buAutoNum type="arabicParenR"/>
            </a:pPr>
            <a:r>
              <a:rPr lang="fr-FR" sz="1600" b="1" dirty="0"/>
              <a:t>En supposant que la clé de répartition sera le nombre de </a:t>
            </a:r>
            <a:r>
              <a:rPr lang="fr-FR" sz="1600" b="1" dirty="0" smtClean="0"/>
              <a:t>pizzas fabriquées</a:t>
            </a:r>
            <a:r>
              <a:rPr lang="fr-FR" sz="1600" b="1" dirty="0"/>
              <a:t>, quel sera le coût du salaire supporté par une pizza ? Sur quel hypothèses cette clé de répartition s’appuie t elle ?  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r-FR" sz="1800" dirty="0" smtClean="0"/>
              <a:t>Clé </a:t>
            </a:r>
            <a:r>
              <a:rPr lang="fr-FR" sz="1800" dirty="0"/>
              <a:t>de répartition : nombre de pizzas. 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600" dirty="0"/>
              <a:t>Coût total </a:t>
            </a:r>
            <a:r>
              <a:rPr lang="fr-FR" sz="1600" dirty="0" smtClean="0"/>
              <a:t>:</a:t>
            </a:r>
            <a:endParaRPr lang="fr-FR" sz="16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600" dirty="0"/>
              <a:t> Clé de réparation (nombre de </a:t>
            </a:r>
            <a:r>
              <a:rPr lang="fr-FR" sz="1600" dirty="0" smtClean="0"/>
              <a:t>pizzas) =</a:t>
            </a:r>
            <a:endParaRPr lang="fr-FR" sz="16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600" dirty="0"/>
              <a:t> Coût salarial pour 1 pizza </a:t>
            </a:r>
            <a:r>
              <a:rPr lang="fr-FR" sz="1600" dirty="0" smtClean="0"/>
              <a:t>= </a:t>
            </a:r>
          </a:p>
          <a:p>
            <a:pPr marL="0" indent="0">
              <a:buNone/>
            </a:pPr>
            <a:r>
              <a:rPr lang="fr-FR" sz="1600" b="1" dirty="0" smtClean="0"/>
              <a:t>2. Sachant que la 4 formages nécessite 10 minutes de fabrication alors que les pizzas hawaïennes et Margherita nécessitent 5 min, le coût par clé de répartition serait le suivant. Comparez ces coûts à ceux de la question 1 et commentez les résultats.  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2000" dirty="0" smtClean="0"/>
              <a:t>Coût </a:t>
            </a:r>
            <a:r>
              <a:rPr lang="fr-FR" sz="2000" dirty="0"/>
              <a:t>total : 2000 €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2000" dirty="0"/>
              <a:t> Clé de réparation (nombre de pizza) = 750 * </a:t>
            </a:r>
            <a:r>
              <a:rPr lang="fr-FR" sz="2000" dirty="0" smtClean="0"/>
              <a:t>10 min </a:t>
            </a:r>
            <a:r>
              <a:rPr lang="fr-FR" sz="2000" dirty="0"/>
              <a:t>+ (250 + 140) * 5 </a:t>
            </a:r>
            <a:r>
              <a:rPr lang="fr-FR" sz="2000" dirty="0" smtClean="0"/>
              <a:t>min = </a:t>
            </a:r>
            <a:r>
              <a:rPr lang="fr-FR" sz="2000" dirty="0"/>
              <a:t>9450 minutes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2000" dirty="0"/>
              <a:t> Coût salarial pour 1 minutes de fabrication = 2000 / 9450 = 0,21 € / </a:t>
            </a:r>
            <a:r>
              <a:rPr lang="fr-FR" sz="2000" dirty="0" smtClean="0"/>
              <a:t>minute </a:t>
            </a:r>
            <a:r>
              <a:rPr lang="fr-FR" sz="2000" dirty="0"/>
              <a:t>de fabrication</a:t>
            </a:r>
          </a:p>
          <a:p>
            <a:pPr>
              <a:buFont typeface="Symbol" panose="05050102010706020507" pitchFamily="18" charset="2"/>
              <a:buChar char="Þ"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 </a:t>
            </a:r>
            <a:endParaRPr lang="fr-FR" sz="2000" dirty="0"/>
          </a:p>
          <a:p>
            <a:pPr marL="0" indent="0">
              <a:buNone/>
            </a:pPr>
            <a:endParaRPr lang="fr-FR" sz="2400" u="sng" dirty="0"/>
          </a:p>
          <a:p>
            <a:pPr marL="0" indent="0">
              <a:buNone/>
            </a:pPr>
            <a:endParaRPr lang="fr-FR" sz="2400" u="sng" dirty="0" smtClean="0"/>
          </a:p>
          <a:p>
            <a:pPr marL="0" indent="0">
              <a:buNone/>
            </a:pP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856198"/>
              </p:ext>
            </p:extLst>
          </p:nvPr>
        </p:nvGraphicFramePr>
        <p:xfrm>
          <a:off x="6553199" y="2022689"/>
          <a:ext cx="5405121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1707">
                  <a:extLst>
                    <a:ext uri="{9D8B030D-6E8A-4147-A177-3AD203B41FA5}">
                      <a16:colId xmlns:a16="http://schemas.microsoft.com/office/drawing/2014/main" val="3796987740"/>
                    </a:ext>
                  </a:extLst>
                </a:gridCol>
                <a:gridCol w="1801707">
                  <a:extLst>
                    <a:ext uri="{9D8B030D-6E8A-4147-A177-3AD203B41FA5}">
                      <a16:colId xmlns:a16="http://schemas.microsoft.com/office/drawing/2014/main" val="4091250388"/>
                    </a:ext>
                  </a:extLst>
                </a:gridCol>
                <a:gridCol w="1801707">
                  <a:extLst>
                    <a:ext uri="{9D8B030D-6E8A-4147-A177-3AD203B41FA5}">
                      <a16:colId xmlns:a16="http://schemas.microsoft.com/office/drawing/2014/main" val="283786667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447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292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075853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1981200" y="274638"/>
            <a:ext cx="8229600" cy="850106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dirty="0">
                <a:solidFill>
                  <a:srgbClr val="0070C0"/>
                </a:solidFill>
              </a:rPr>
              <a:t>5. La clé de répartition - corrigé</a:t>
            </a:r>
            <a:br>
              <a:rPr lang="fr-FR" b="1" dirty="0">
                <a:solidFill>
                  <a:srgbClr val="0070C0"/>
                </a:solidFill>
              </a:rPr>
            </a:br>
            <a:endParaRPr lang="fr-FR" sz="36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779911"/>
              </p:ext>
            </p:extLst>
          </p:nvPr>
        </p:nvGraphicFramePr>
        <p:xfrm>
          <a:off x="1981200" y="5029944"/>
          <a:ext cx="8363271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757">
                  <a:extLst>
                    <a:ext uri="{9D8B030D-6E8A-4147-A177-3AD203B41FA5}">
                      <a16:colId xmlns:a16="http://schemas.microsoft.com/office/drawing/2014/main" val="3796987740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4091250388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283786667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ODC : 4 fromages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ODC : </a:t>
                      </a:r>
                      <a:r>
                        <a:rPr lang="fr-FR" dirty="0" err="1" smtClean="0"/>
                        <a:t>Margheritas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ODC : </a:t>
                      </a:r>
                      <a:r>
                        <a:rPr lang="fr-FR" dirty="0" err="1" smtClean="0"/>
                        <a:t>hawaiennes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447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= 0,21 * 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= 0,21 * 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= 0,21 * 5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292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2,1 € / pizza</a:t>
                      </a:r>
                      <a:r>
                        <a:rPr lang="fr-FR" baseline="0" dirty="0" smtClean="0"/>
                        <a:t> 4 fromages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1,05 € par Margherita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1,05 € par hawaïenne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075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595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390100" y="1124744"/>
            <a:ext cx="11609294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 smtClean="0"/>
              <a:t>Le kebab du grand orient va ouvrir dans les prochaines semaines. </a:t>
            </a:r>
            <a:r>
              <a:rPr lang="fr-FR" sz="2000" smtClean="0"/>
              <a:t>Ils </a:t>
            </a:r>
            <a:r>
              <a:rPr lang="fr-FR" sz="2000" smtClean="0"/>
              <a:t>commercialisent 2 </a:t>
            </a:r>
            <a:r>
              <a:rPr lang="fr-FR" sz="2000" dirty="0" smtClean="0"/>
              <a:t>types de produits : (i) le kebab traditionnelle (KEB) et (ii) le kebab sans viande avec </a:t>
            </a:r>
            <a:r>
              <a:rPr lang="fr-FR" sz="2000" dirty="0" err="1" smtClean="0"/>
              <a:t>kefta</a:t>
            </a:r>
            <a:r>
              <a:rPr lang="fr-FR" sz="2000" dirty="0" smtClean="0"/>
              <a:t> (KEF). Ils compte vendre 150 KEB à 5 € et 100 unités de KEF</a:t>
            </a:r>
            <a:r>
              <a:rPr lang="fr-FR" sz="2000" dirty="0"/>
              <a:t> </a:t>
            </a:r>
            <a:r>
              <a:rPr lang="fr-FR" sz="2000" dirty="0" smtClean="0"/>
              <a:t>à 6€ par semaine. </a:t>
            </a:r>
          </a:p>
          <a:p>
            <a:pPr marL="0" indent="0">
              <a:buNone/>
            </a:pPr>
            <a:r>
              <a:rPr lang="fr-FR" sz="2000" dirty="0" smtClean="0"/>
              <a:t>Le coût du pain est de 0,15 € / sandwich, salade tomate oignons = 0,1 € par sandwich. La viande de Kebab revient à 0,85 € par sandwich et 0,65 € pour le </a:t>
            </a:r>
            <a:r>
              <a:rPr lang="fr-FR" sz="2000" dirty="0" err="1" smtClean="0"/>
              <a:t>Kefta</a:t>
            </a:r>
            <a:r>
              <a:rPr lang="fr-FR" sz="2000" dirty="0" smtClean="0"/>
              <a:t>. </a:t>
            </a:r>
          </a:p>
          <a:p>
            <a:pPr marL="0" indent="0">
              <a:buNone/>
            </a:pPr>
            <a:r>
              <a:rPr lang="fr-FR" sz="2000" dirty="0" smtClean="0"/>
              <a:t>Le gérant travaille dans son entreprise et souhaite se verser 1500 € de salaire par mois. La production d’un kebab nécessite 2,5 minutes en moyenne contre 4 minutes pour un KEF (la production de la viande étant plus longue.  </a:t>
            </a:r>
          </a:p>
          <a:p>
            <a:pPr marL="0" indent="0">
              <a:buNone/>
            </a:pPr>
            <a:r>
              <a:rPr lang="fr-FR" sz="2000" dirty="0" smtClean="0"/>
              <a:t>La cuisine (frigo, fours, grill) a été acheté 10 000 €. Ils souhaitent s’en servir sur 5 ans. </a:t>
            </a:r>
          </a:p>
          <a:p>
            <a:pPr marL="0" indent="0">
              <a:buNone/>
            </a:pPr>
            <a:r>
              <a:rPr lang="fr-FR" sz="2000" dirty="0" smtClean="0"/>
              <a:t>Concernant les autres charges (loyers, assurances, communication etc…) représentent environ 2 500 € par mois. </a:t>
            </a:r>
            <a:endParaRPr lang="fr-FR" sz="2000" dirty="0"/>
          </a:p>
          <a:p>
            <a:pPr>
              <a:buAutoNum type="arabicParenR"/>
            </a:pPr>
            <a:r>
              <a:rPr lang="fr-FR" sz="1800" b="1" dirty="0" smtClean="0"/>
              <a:t>Calculez le coût de production.  </a:t>
            </a:r>
          </a:p>
          <a:p>
            <a:pPr>
              <a:buAutoNum type="arabicParenR"/>
            </a:pPr>
            <a:r>
              <a:rPr lang="fr-FR" sz="1800" b="1" dirty="0" smtClean="0"/>
              <a:t>Si l’on produisait 500 sandwichs par semaine, quel serait le coût unitaire du pain et le coût unitaire lié à l’amortissement. </a:t>
            </a:r>
            <a:endParaRPr lang="fr-FR" sz="1800" b="1" dirty="0"/>
          </a:p>
          <a:p>
            <a:pPr>
              <a:buAutoNum type="arabicParenR"/>
            </a:pPr>
            <a:r>
              <a:rPr lang="fr-FR" sz="1800" b="1" dirty="0" smtClean="0"/>
              <a:t>Calculez le coût complet de chacun des sandwich. </a:t>
            </a:r>
            <a:endParaRPr lang="fr-FR" sz="1800" b="1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 </a:t>
            </a:r>
            <a:endParaRPr lang="fr-FR" sz="2000" dirty="0"/>
          </a:p>
          <a:p>
            <a:pPr marL="0" indent="0">
              <a:buNone/>
            </a:pPr>
            <a:endParaRPr lang="fr-FR" sz="2400" u="sng" dirty="0"/>
          </a:p>
          <a:p>
            <a:pPr marL="0" indent="0">
              <a:buNone/>
            </a:pPr>
            <a:endParaRPr lang="fr-FR" sz="2400" u="sng" dirty="0"/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1981200" y="274638"/>
            <a:ext cx="8229600" cy="850106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dirty="0">
                <a:solidFill>
                  <a:srgbClr val="0070C0"/>
                </a:solidFill>
              </a:rPr>
              <a:t>5. La clé de répartition - exercice</a:t>
            </a:r>
            <a:br>
              <a:rPr lang="fr-FR" b="1" dirty="0">
                <a:solidFill>
                  <a:srgbClr val="0070C0"/>
                </a:solidFill>
              </a:rPr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9683111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841</Words>
  <Application>Microsoft Office PowerPoint</Application>
  <PresentationFormat>Grand écran</PresentationFormat>
  <Paragraphs>125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Thème Office</vt:lpstr>
      <vt:lpstr>Rappels concernant  la comptabilité de gestion  M1 EPME</vt:lpstr>
      <vt:lpstr>Présentation PowerPoint</vt:lpstr>
      <vt:lpstr>Présentation PowerPoint</vt:lpstr>
      <vt:lpstr>Présentation PowerPoint</vt:lpstr>
      <vt:lpstr>3.  Les coûts, la marge et le résultat  </vt:lpstr>
      <vt:lpstr>4. Typologie de charges et de coûts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Rappels concernant  les calculs de coûts</dc:title>
  <dc:creator>n.a.</dc:creator>
  <cp:lastModifiedBy>n.a.</cp:lastModifiedBy>
  <cp:revision>17</cp:revision>
  <dcterms:created xsi:type="dcterms:W3CDTF">2021-01-26T08:52:13Z</dcterms:created>
  <dcterms:modified xsi:type="dcterms:W3CDTF">2022-10-18T09:19:16Z</dcterms:modified>
</cp:coreProperties>
</file>