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handoutMasterIdLst>
    <p:handoutMasterId r:id="rId23"/>
  </p:handoutMasterIdLst>
  <p:sldIdLst>
    <p:sldId id="372" r:id="rId2"/>
    <p:sldId id="373" r:id="rId3"/>
    <p:sldId id="374" r:id="rId4"/>
    <p:sldId id="375" r:id="rId5"/>
    <p:sldId id="376" r:id="rId6"/>
    <p:sldId id="377" r:id="rId7"/>
    <p:sldId id="400" r:id="rId8"/>
    <p:sldId id="409" r:id="rId9"/>
    <p:sldId id="382" r:id="rId10"/>
    <p:sldId id="381" r:id="rId11"/>
    <p:sldId id="383" r:id="rId12"/>
    <p:sldId id="385" r:id="rId13"/>
    <p:sldId id="387" r:id="rId14"/>
    <p:sldId id="388" r:id="rId15"/>
    <p:sldId id="403" r:id="rId16"/>
    <p:sldId id="404" r:id="rId17"/>
    <p:sldId id="393" r:id="rId18"/>
    <p:sldId id="408" r:id="rId19"/>
    <p:sldId id="396" r:id="rId20"/>
    <p:sldId id="410" r:id="rId21"/>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915" autoAdjust="0"/>
    <p:restoredTop sz="94660"/>
  </p:normalViewPr>
  <p:slideViewPr>
    <p:cSldViewPr snapToGrid="0">
      <p:cViewPr varScale="1">
        <p:scale>
          <a:sx n="64" d="100"/>
          <a:sy n="64" d="100"/>
        </p:scale>
        <p:origin x="6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5" y="1"/>
            <a:ext cx="2945659" cy="498135"/>
          </a:xfrm>
          <a:prstGeom prst="rect">
            <a:avLst/>
          </a:prstGeom>
        </p:spPr>
        <p:txBody>
          <a:bodyPr vert="horz" lIns="91440" tIns="45720" rIns="91440" bIns="45720" rtlCol="0"/>
          <a:lstStyle>
            <a:lvl1pPr algn="r">
              <a:defRPr sz="1200"/>
            </a:lvl1pPr>
          </a:lstStyle>
          <a:p>
            <a:fld id="{FB2B0877-7158-4906-B7F1-FA0E50DFEB13}" type="datetimeFigureOut">
              <a:rPr lang="fr-FR" smtClean="0"/>
              <a:t>06/01/2025</a:t>
            </a:fld>
            <a:endParaRPr lang="fr-FR"/>
          </a:p>
        </p:txBody>
      </p:sp>
      <p:sp>
        <p:nvSpPr>
          <p:cNvPr id="4" name="Espace réservé du pied de page 3"/>
          <p:cNvSpPr>
            <a:spLocks noGrp="1"/>
          </p:cNvSpPr>
          <p:nvPr>
            <p:ph type="ftr" sz="quarter" idx="2"/>
          </p:nvPr>
        </p:nvSpPr>
        <p:spPr>
          <a:xfrm>
            <a:off x="2"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5" y="9430091"/>
            <a:ext cx="2945659" cy="498134"/>
          </a:xfrm>
          <a:prstGeom prst="rect">
            <a:avLst/>
          </a:prstGeom>
        </p:spPr>
        <p:txBody>
          <a:bodyPr vert="horz" lIns="91440" tIns="45720" rIns="91440" bIns="45720" rtlCol="0" anchor="b"/>
          <a:lstStyle>
            <a:lvl1pPr algn="r">
              <a:defRPr sz="1200"/>
            </a:lvl1pPr>
          </a:lstStyle>
          <a:p>
            <a:fld id="{E46ED610-4212-434C-AE26-517AC9E2A85C}" type="slidenum">
              <a:rPr lang="fr-FR" smtClean="0"/>
              <a:t>‹N°›</a:t>
            </a:fld>
            <a:endParaRPr lang="fr-FR"/>
          </a:p>
        </p:txBody>
      </p:sp>
    </p:spTree>
    <p:extLst>
      <p:ext uri="{BB962C8B-B14F-4D97-AF65-F5344CB8AC3E}">
        <p14:creationId xmlns:p14="http://schemas.microsoft.com/office/powerpoint/2010/main" val="3225258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5" y="1"/>
            <a:ext cx="2945659" cy="498135"/>
          </a:xfrm>
          <a:prstGeom prst="rect">
            <a:avLst/>
          </a:prstGeom>
        </p:spPr>
        <p:txBody>
          <a:bodyPr vert="horz" lIns="91440" tIns="45720" rIns="91440" bIns="45720" rtlCol="0"/>
          <a:lstStyle>
            <a:lvl1pPr algn="r">
              <a:defRPr sz="1200"/>
            </a:lvl1pPr>
          </a:lstStyle>
          <a:p>
            <a:fld id="{B9D3D051-01B0-4327-80C7-2C92C098CD54}" type="datetimeFigureOut">
              <a:rPr lang="fr-FR" smtClean="0"/>
              <a:t>06/01/2025</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959"/>
            <a:ext cx="5438140" cy="3909239"/>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2"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5" y="9430091"/>
            <a:ext cx="2945659" cy="498134"/>
          </a:xfrm>
          <a:prstGeom prst="rect">
            <a:avLst/>
          </a:prstGeom>
        </p:spPr>
        <p:txBody>
          <a:bodyPr vert="horz" lIns="91440" tIns="45720" rIns="91440" bIns="45720" rtlCol="0" anchor="b"/>
          <a:lstStyle>
            <a:lvl1pPr algn="r">
              <a:defRPr sz="1200"/>
            </a:lvl1pPr>
          </a:lstStyle>
          <a:p>
            <a:fld id="{09ED3135-7C0A-4895-8438-63A1BBD32896}" type="slidenum">
              <a:rPr lang="fr-FR" smtClean="0"/>
              <a:t>‹N°›</a:t>
            </a:fld>
            <a:endParaRPr lang="fr-FR"/>
          </a:p>
        </p:txBody>
      </p:sp>
    </p:spTree>
    <p:extLst>
      <p:ext uri="{BB962C8B-B14F-4D97-AF65-F5344CB8AC3E}">
        <p14:creationId xmlns:p14="http://schemas.microsoft.com/office/powerpoint/2010/main" val="1138648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2"/>
            <a:ext cx="1005840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endParaRPr lang="en-US" dirty="0">
              <a:solidFill>
                <a:srgbClr val="E7E6E6"/>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0017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7"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8353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199" y="274640"/>
            <a:ext cx="2336800"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09602" y="274640"/>
            <a:ext cx="8026399"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a:xfrm>
            <a:off x="11328308" y="76519"/>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94211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33471" y="-21453"/>
            <a:ext cx="10160000" cy="570133"/>
          </a:xfrm>
        </p:spPr>
        <p:txBody>
          <a:bodyPr/>
          <a:lstStyle>
            <a:lvl1pPr>
              <a:defRPr sz="3200"/>
            </a:lvl1pPr>
          </a:lstStyle>
          <a:p>
            <a:r>
              <a:rPr lang="fr-FR" dirty="0"/>
              <a:t>Modifiez le style du titre</a:t>
            </a:r>
            <a:endParaRPr lang="en-US" dirty="0"/>
          </a:p>
        </p:txBody>
      </p:sp>
      <p:sp>
        <p:nvSpPr>
          <p:cNvPr id="3" name="Content Placeholder 2"/>
          <p:cNvSpPr>
            <a:spLocks noGrp="1"/>
          </p:cNvSpPr>
          <p:nvPr>
            <p:ph idx="1"/>
          </p:nvPr>
        </p:nvSpPr>
        <p:spPr>
          <a:xfrm>
            <a:off x="33472" y="692696"/>
            <a:ext cx="11150210" cy="5616624"/>
          </a:xfrm>
        </p:spPr>
        <p:txBody>
          <a:bodyPr/>
          <a:lstStyle>
            <a:lvl1pPr marL="571500" indent="-457200">
              <a:buClr>
                <a:srgbClr val="C00000"/>
              </a:buClr>
              <a:buSzPct val="180000"/>
              <a:buFont typeface="Arial" panose="020B0604020202020204" pitchFamily="34" charset="0"/>
              <a:buChar char="•"/>
              <a:defRPr/>
            </a:lvl1pPr>
            <a:lvl2pPr>
              <a:buClr>
                <a:srgbClr val="2E1450"/>
              </a:buClr>
              <a:buSzPct val="120000"/>
              <a:defRPr/>
            </a:lvl2pPr>
            <a:lvl3pPr>
              <a:buClr>
                <a:srgbClr val="C00000"/>
              </a:buClr>
              <a:defRPr/>
            </a:lvl3pPr>
            <a:lvl4pPr>
              <a:buClr>
                <a:srgbClr val="2E1450"/>
              </a:buClr>
              <a:defRPr/>
            </a:lvl4pPr>
            <a:lvl5pPr>
              <a:buClr>
                <a:srgbClr val="C00000"/>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Slide Number Placeholder 5"/>
          <p:cNvSpPr>
            <a:spLocks noGrp="1"/>
          </p:cNvSpPr>
          <p:nvPr>
            <p:ph type="sldNum" sz="quarter" idx="12"/>
          </p:nvPr>
        </p:nvSpPr>
        <p:spPr>
          <a:xfrm>
            <a:off x="11328308" y="76518"/>
            <a:ext cx="731520" cy="396240"/>
          </a:xfrm>
        </p:spPr>
        <p:txBody>
          <a:bodyPr/>
          <a:lstStyle/>
          <a:p>
            <a:fld id="{6E2D2B3B-882E-40F3-A32F-6DD516915044}" type="slidenum">
              <a:rPr lang="en-US" smtClean="0"/>
              <a:pPr/>
              <a:t>‹N°›</a:t>
            </a:fld>
            <a:endParaRPr lang="en-US" dirty="0"/>
          </a:p>
        </p:txBody>
      </p:sp>
    </p:spTree>
    <p:extLst>
      <p:ext uri="{BB962C8B-B14F-4D97-AF65-F5344CB8AC3E}">
        <p14:creationId xmlns:p14="http://schemas.microsoft.com/office/powerpoint/2010/main" val="160840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963085" y="3852863"/>
            <a:ext cx="818091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srgbClr val="E7E6E6"/>
              </a:solidFill>
            </a:endParaRPr>
          </a:p>
        </p:txBody>
      </p:sp>
      <p:sp>
        <p:nvSpPr>
          <p:cNvPr id="6" name="Slide Number Placeholder 5"/>
          <p:cNvSpPr>
            <a:spLocks noGrp="1"/>
          </p:cNvSpPr>
          <p:nvPr>
            <p:ph type="sldNum" sz="quarter" idx="12"/>
          </p:nvPr>
        </p:nvSpPr>
        <p:spPr>
          <a:xfrm>
            <a:off x="11328308" y="44624"/>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391661"/>
            <a:ext cx="2067374" cy="483499"/>
          </a:xfrm>
          <a:prstGeom prst="rect">
            <a:avLst/>
          </a:prstGeom>
        </p:spPr>
      </p:pic>
    </p:spTree>
    <p:extLst>
      <p:ext uri="{BB962C8B-B14F-4D97-AF65-F5344CB8AC3E}">
        <p14:creationId xmlns:p14="http://schemas.microsoft.com/office/powerpoint/2010/main" val="1015109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6096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928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611300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6096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096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928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8928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endParaRPr lang="fr-FR"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4031269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endParaRPr lang="fr-FR"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fr-FR"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6"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17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FR"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fr-FR" dirty="0">
              <a:solidFill>
                <a:prstClr val="black">
                  <a:tint val="75000"/>
                </a:prstClr>
              </a:solidFill>
            </a:endParaRPr>
          </a:p>
        </p:txBody>
      </p:sp>
      <p:sp>
        <p:nvSpPr>
          <p:cNvPr id="4" name="Slide Number Placeholder 3"/>
          <p:cNvSpPr>
            <a:spLocks noGrp="1"/>
          </p:cNvSpPr>
          <p:nvPr>
            <p:ph type="sldNum" sz="quarter" idx="12"/>
          </p:nvPr>
        </p:nvSpPr>
        <p:spPr>
          <a:xfrm>
            <a:off x="11419465" y="0"/>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8272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2" y="5495544"/>
            <a:ext cx="1036320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406399" y="6096000"/>
            <a:ext cx="10363202"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9" name="Content Placeholder 8"/>
          <p:cNvSpPr>
            <a:spLocks noGrp="1"/>
          </p:cNvSpPr>
          <p:nvPr>
            <p:ph sz="quarter" idx="13"/>
          </p:nvPr>
        </p:nvSpPr>
        <p:spPr>
          <a:xfrm>
            <a:off x="406400" y="381000"/>
            <a:ext cx="1036320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0690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1"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1"/>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10" name="Footer Placeholder 9"/>
          <p:cNvSpPr>
            <a:spLocks noGrp="1"/>
          </p:cNvSpPr>
          <p:nvPr>
            <p:ph type="ftr" sz="quarter" idx="12"/>
          </p:nvPr>
        </p:nvSpPr>
        <p:spPr/>
        <p:txBody>
          <a:bodyPr/>
          <a:lstStyle/>
          <a:p>
            <a:endParaRPr lang="fr-FR" dirty="0">
              <a:solidFill>
                <a:prstClr val="black">
                  <a:tint val="75000"/>
                </a:prstClr>
              </a:solidFill>
            </a:endParaRPr>
          </a:p>
        </p:txBody>
      </p:sp>
      <p:sp>
        <p:nvSpPr>
          <p:cNvPr id="11"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856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601" y="38100"/>
            <a:ext cx="11241998" cy="798612"/>
          </a:xfrm>
          <a:prstGeom prst="rect">
            <a:avLst/>
          </a:prstGeom>
        </p:spPr>
        <p:txBody>
          <a:bodyPr vert="horz" lIns="91440" tIns="45720" rIns="91440" bIns="45720" rtlCol="0" anchor="ctr">
            <a:noAutofit/>
          </a:bodyPr>
          <a:lstStyle/>
          <a:p>
            <a:r>
              <a:rPr lang="fr-FR" dirty="0"/>
              <a:t>Modifiez le style du titre</a:t>
            </a:r>
            <a:endParaRPr lang="en-US" dirty="0"/>
          </a:p>
        </p:txBody>
      </p:sp>
      <p:sp>
        <p:nvSpPr>
          <p:cNvPr id="3" name="Text Placeholder 2"/>
          <p:cNvSpPr>
            <a:spLocks noGrp="1"/>
          </p:cNvSpPr>
          <p:nvPr>
            <p:ph type="body" idx="1"/>
          </p:nvPr>
        </p:nvSpPr>
        <p:spPr>
          <a:xfrm>
            <a:off x="27285" y="1600200"/>
            <a:ext cx="11250314" cy="4800600"/>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Rectangle 6"/>
          <p:cNvSpPr/>
          <p:nvPr/>
        </p:nvSpPr>
        <p:spPr>
          <a:xfrm>
            <a:off x="11277601"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4"/>
          </p:nvPr>
        </p:nvSpPr>
        <p:spPr>
          <a:xfrm>
            <a:off x="10038081" y="642020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5" name="Footer Placeholder 4"/>
          <p:cNvSpPr>
            <a:spLocks noGrp="1"/>
          </p:cNvSpPr>
          <p:nvPr>
            <p:ph type="ftr" sz="quarter" idx="3"/>
          </p:nvPr>
        </p:nvSpPr>
        <p:spPr>
          <a:xfrm rot="16200000">
            <a:off x="10510429" y="3987800"/>
            <a:ext cx="2367281" cy="487681"/>
          </a:xfrm>
          <a:prstGeom prst="rect">
            <a:avLst/>
          </a:prstGeom>
        </p:spPr>
        <p:txBody>
          <a:bodyPr vert="horz" lIns="91440" tIns="45720" rIns="91440" bIns="45720" rtlCol="0" anchor="ctr"/>
          <a:lstStyle>
            <a:lvl1pPr algn="r">
              <a:defRPr sz="1200">
                <a:solidFill>
                  <a:schemeClr val="bg2"/>
                </a:solidFill>
              </a:defRPr>
            </a:lvl1pPr>
          </a:lstStyle>
          <a:p>
            <a:endParaRPr lang="en-US" dirty="0">
              <a:solidFill>
                <a:srgbClr val="E7E6E6"/>
              </a:solidFill>
            </a:endParaRPr>
          </a:p>
        </p:txBody>
      </p:sp>
      <p:sp>
        <p:nvSpPr>
          <p:cNvPr id="4" name="Date Placeholder 3"/>
          <p:cNvSpPr>
            <a:spLocks noGrp="1"/>
          </p:cNvSpPr>
          <p:nvPr>
            <p:ph type="dt" sz="half" idx="2"/>
          </p:nvPr>
        </p:nvSpPr>
        <p:spPr>
          <a:xfrm rot="16200000">
            <a:off x="10474870" y="1584960"/>
            <a:ext cx="2438399" cy="487681"/>
          </a:xfrm>
          <a:prstGeom prst="rect">
            <a:avLst/>
          </a:prstGeom>
        </p:spPr>
        <p:txBody>
          <a:bodyPr vert="horz" lIns="91440" tIns="45720" rIns="91440" bIns="45720" rtlCol="0" anchor="ctr"/>
          <a:lstStyle>
            <a:lvl1pPr algn="l">
              <a:defRPr sz="1200">
                <a:solidFill>
                  <a:schemeClr val="bg2"/>
                </a:solidFill>
              </a:defRPr>
            </a:lvl1pPr>
          </a:lstStyle>
          <a:p>
            <a:endParaRPr lang="fr-FR" dirty="0">
              <a:solidFill>
                <a:prstClr val="black">
                  <a:tint val="75000"/>
                </a:prstClr>
              </a:solidFill>
            </a:endParaRPr>
          </a:p>
        </p:txBody>
      </p:sp>
      <p:pic>
        <p:nvPicPr>
          <p:cNvPr id="10" name="Imag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7285" y="6420201"/>
            <a:ext cx="1772691" cy="414581"/>
          </a:xfrm>
          <a:prstGeom prst="rect">
            <a:avLst/>
          </a:prstGeom>
        </p:spPr>
      </p:pic>
      <p:pic>
        <p:nvPicPr>
          <p:cNvPr id="8" name="Image 7"/>
          <p:cNvPicPr>
            <a:picLocks noChangeAspect="1"/>
          </p:cNvPicPr>
          <p:nvPr userDrawn="1"/>
        </p:nvPicPr>
        <p:blipFill>
          <a:blip r:embed="rId14"/>
          <a:stretch>
            <a:fillRect/>
          </a:stretch>
        </p:blipFill>
        <p:spPr>
          <a:xfrm>
            <a:off x="10769601" y="6362048"/>
            <a:ext cx="1422400" cy="506903"/>
          </a:xfrm>
          <a:prstGeom prst="rect">
            <a:avLst/>
          </a:prstGeom>
        </p:spPr>
      </p:pic>
    </p:spTree>
    <p:extLst>
      <p:ext uri="{BB962C8B-B14F-4D97-AF65-F5344CB8AC3E}">
        <p14:creationId xmlns:p14="http://schemas.microsoft.com/office/powerpoint/2010/main" val="34959962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hyperlink" Target="https://apps.apple.com/fr/app/comptadventure/id6499590115" TargetMode="External"/><Relationship Id="rId2" Type="http://schemas.openxmlformats.org/officeDocument/2006/relationships/slideLayout" Target="../slideLayouts/slideLayout7.xml"/><Relationship Id="rId1" Type="http://schemas.openxmlformats.org/officeDocument/2006/relationships/tags" Target="../tags/tag20.xml"/><Relationship Id="rId4" Type="http://schemas.openxmlformats.org/officeDocument/2006/relationships/hyperlink" Target="https://play.google.com/store/apps/details?id=com.outerzone.comptadventure&amp;pcampaignid=web_share" TargetMode="Externa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hyperlink" Target="mailto:guillaume.dumas@umontpellier.fr" TargetMode="External"/></Relationships>
</file>

<file path=ppt/slides/_rels/slide4.xml.rels><?xml version="1.0" encoding="UTF-8" standalone="yes"?>
<Relationships xmlns="http://schemas.openxmlformats.org/package/2006/relationships"><Relationship Id="rId8" Type="http://schemas.openxmlformats.org/officeDocument/2006/relationships/tags" Target="../tags/tag12.xml"/><Relationship Id="rId3" Type="http://schemas.openxmlformats.org/officeDocument/2006/relationships/tags" Target="../tags/tag7.xml"/><Relationship Id="rId7" Type="http://schemas.openxmlformats.org/officeDocument/2006/relationships/tags" Target="../tags/tag1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slideLayout" Target="../slideLayouts/slideLayout7.xml"/><Relationship Id="rId5" Type="http://schemas.openxmlformats.org/officeDocument/2006/relationships/tags" Target="../tags/tag9.xml"/><Relationship Id="rId10" Type="http://schemas.openxmlformats.org/officeDocument/2006/relationships/tags" Target="../tags/tag14.xml"/><Relationship Id="rId4" Type="http://schemas.openxmlformats.org/officeDocument/2006/relationships/tags" Target="../tags/tag8.xml"/><Relationship Id="rId9" Type="http://schemas.openxmlformats.org/officeDocument/2006/relationships/tags" Target="../tags/tag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207568" y="1628801"/>
            <a:ext cx="7545110" cy="2593975"/>
          </a:xfrm>
        </p:spPr>
        <p:txBody>
          <a:bodyPr>
            <a:normAutofit/>
          </a:bodyPr>
          <a:lstStyle/>
          <a:p>
            <a:pPr algn="r"/>
            <a:r>
              <a:rPr lang="fr-FR" sz="2800" dirty="0"/>
              <a:t>Comptabilité de gestion</a:t>
            </a:r>
            <a:br>
              <a:rPr lang="fr-FR" sz="2800" dirty="0"/>
            </a:br>
            <a:br>
              <a:rPr lang="fr-FR" sz="2800" dirty="0"/>
            </a:br>
            <a:r>
              <a:rPr lang="fr-FR" sz="2800" b="1" dirty="0">
                <a:solidFill>
                  <a:srgbClr val="CE2430"/>
                </a:solidFill>
              </a:rPr>
              <a:t>Montpellier Management</a:t>
            </a:r>
            <a:br>
              <a:rPr lang="fr-FR" sz="2800" b="1" dirty="0">
                <a:solidFill>
                  <a:srgbClr val="CE2430"/>
                </a:solidFill>
              </a:rPr>
            </a:br>
            <a:br>
              <a:rPr lang="fr-FR" sz="2800" b="1" dirty="0">
                <a:solidFill>
                  <a:srgbClr val="CE2430"/>
                </a:solidFill>
              </a:rPr>
            </a:br>
            <a:endParaRPr lang="fr-FR" sz="2800" b="1" dirty="0">
              <a:solidFill>
                <a:srgbClr val="CE2430"/>
              </a:solidFill>
            </a:endParaRPr>
          </a:p>
        </p:txBody>
      </p:sp>
      <p:sp>
        <p:nvSpPr>
          <p:cNvPr id="4" name="Sous-titre 3"/>
          <p:cNvSpPr>
            <a:spLocks noGrp="1"/>
          </p:cNvSpPr>
          <p:nvPr>
            <p:ph type="subTitle" idx="1"/>
          </p:nvPr>
        </p:nvSpPr>
        <p:spPr>
          <a:xfrm>
            <a:off x="2209125" y="4572000"/>
            <a:ext cx="6462882" cy="1809328"/>
          </a:xfrm>
        </p:spPr>
        <p:txBody>
          <a:bodyPr>
            <a:normAutofit/>
          </a:bodyPr>
          <a:lstStyle/>
          <a:p>
            <a:r>
              <a:rPr lang="fr-FR" b="1" dirty="0"/>
              <a:t>Guillaume Dumas</a:t>
            </a:r>
          </a:p>
          <a:p>
            <a:r>
              <a:rPr lang="fr-FR" sz="1600" b="1" dirty="0"/>
              <a:t>Maître de Conférences, Université de Montpellier</a:t>
            </a:r>
          </a:p>
          <a:p>
            <a:endParaRPr lang="fr-FR" sz="1000" b="1" dirty="0"/>
          </a:p>
        </p:txBody>
      </p:sp>
    </p:spTree>
    <p:extLst>
      <p:ext uri="{BB962C8B-B14F-4D97-AF65-F5344CB8AC3E}">
        <p14:creationId xmlns:p14="http://schemas.microsoft.com/office/powerpoint/2010/main" val="21291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extLst>
              <p:ext uri="{D42A27DB-BD31-4B8C-83A1-F6EECF244321}">
                <p14:modId xmlns:p14="http://schemas.microsoft.com/office/powerpoint/2010/main" val="1923795173"/>
              </p:ext>
            </p:extLst>
          </p:nvPr>
        </p:nvGraphicFramePr>
        <p:xfrm>
          <a:off x="561186" y="827820"/>
          <a:ext cx="10706582" cy="5120640"/>
        </p:xfrm>
        <a:graphic>
          <a:graphicData uri="http://schemas.openxmlformats.org/drawingml/2006/table">
            <a:tbl>
              <a:tblPr firstRow="1" bandRow="1">
                <a:tableStyleId>{5940675A-B579-460E-94D1-54222C63F5DA}</a:tableStyleId>
              </a:tblPr>
              <a:tblGrid>
                <a:gridCol w="10706582">
                  <a:extLst>
                    <a:ext uri="{9D8B030D-6E8A-4147-A177-3AD203B41FA5}">
                      <a16:colId xmlns:a16="http://schemas.microsoft.com/office/drawing/2014/main" val="1816059726"/>
                    </a:ext>
                  </a:extLst>
                </a:gridCol>
              </a:tblGrid>
              <a:tr h="370840">
                <a:tc>
                  <a:txBody>
                    <a:bodyPr/>
                    <a:lstStyle/>
                    <a:p>
                      <a:pPr marL="0" indent="0">
                        <a:buNone/>
                      </a:pPr>
                      <a:r>
                        <a:rPr lang="fr-FR" sz="2400" b="1" dirty="0"/>
                        <a:t>Comptabilité financière </a:t>
                      </a:r>
                    </a:p>
                    <a:p>
                      <a:pPr marL="0" indent="0">
                        <a:buNone/>
                      </a:pPr>
                      <a:r>
                        <a:rPr lang="fr-FR" sz="2400" dirty="0"/>
                        <a:t>=&gt;</a:t>
                      </a:r>
                      <a:r>
                        <a:rPr lang="fr-FR" sz="2400" baseline="0" dirty="0"/>
                        <a:t> Fournit une information trop générique </a:t>
                      </a:r>
                      <a:r>
                        <a:rPr lang="fr-FR" sz="2400" dirty="0"/>
                        <a:t>(bénéfice ou perte en général)</a:t>
                      </a:r>
                    </a:p>
                    <a:p>
                      <a:pPr marL="0" indent="0">
                        <a:buFont typeface="Symbol" panose="05050102010706020507" pitchFamily="18" charset="2"/>
                        <a:buNone/>
                      </a:pPr>
                      <a:r>
                        <a:rPr lang="fr-FR" sz="2400" baseline="0" dirty="0"/>
                        <a:t>=&gt; Parfois insuffisant pour que le chef d’entreprise dirige et prenne des décisions</a:t>
                      </a:r>
                    </a:p>
                    <a:p>
                      <a:pPr marL="285750" indent="-285750">
                        <a:buFont typeface="Symbol" panose="05050102010706020507" pitchFamily="18" charset="2"/>
                        <a:buChar char="Þ"/>
                      </a:pPr>
                      <a:endParaRPr lang="fr-FR" sz="2400" baseline="0" dirty="0"/>
                    </a:p>
                    <a:p>
                      <a:pPr marL="285750" indent="-285750">
                        <a:buFont typeface="Symbol" panose="05050102010706020507" pitchFamily="18" charset="2"/>
                        <a:buChar char="Þ"/>
                      </a:pPr>
                      <a:endParaRPr lang="fr-FR" sz="2400" baseline="0" dirty="0"/>
                    </a:p>
                    <a:p>
                      <a:pPr marL="0" indent="0">
                        <a:buFont typeface="Symbol" panose="05050102010706020507" pitchFamily="18" charset="2"/>
                        <a:buNone/>
                      </a:pPr>
                      <a:r>
                        <a:rPr lang="fr-FR" sz="2400" b="1" i="1" baseline="0" dirty="0"/>
                        <a:t>Comptabilité analytique </a:t>
                      </a:r>
                      <a:r>
                        <a:rPr lang="fr-FR" sz="2400" baseline="0" dirty="0"/>
                        <a:t>: </a:t>
                      </a:r>
                    </a:p>
                    <a:p>
                      <a:pPr marL="0" indent="0">
                        <a:buFont typeface="Symbol" panose="05050102010706020507" pitchFamily="18" charset="2"/>
                        <a:buNone/>
                      </a:pPr>
                      <a:r>
                        <a:rPr lang="fr-FR" sz="2400" baseline="0" dirty="0"/>
                        <a:t>=&gt; Retraitement des chiffres de la comptabilité financière</a:t>
                      </a:r>
                    </a:p>
                    <a:p>
                      <a:pPr marL="0" indent="0">
                        <a:buFont typeface="Symbol" panose="05050102010706020507" pitchFamily="18" charset="2"/>
                        <a:buNone/>
                      </a:pPr>
                      <a:r>
                        <a:rPr lang="fr-FR" sz="2400" baseline="0" dirty="0"/>
                        <a:t>=&gt; Informer le dirigeant afin qu’il pilote son entreprise</a:t>
                      </a:r>
                    </a:p>
                    <a:p>
                      <a:pPr marL="0" indent="0">
                        <a:buFont typeface="Symbol" panose="05050102010706020507" pitchFamily="18" charset="2"/>
                        <a:buNone/>
                      </a:pPr>
                      <a:r>
                        <a:rPr lang="fr-FR" sz="2400" baseline="0" dirty="0"/>
                        <a:t>=&gt; Permet de réfléchir à comment j’améliore la situation </a:t>
                      </a:r>
                    </a:p>
                    <a:p>
                      <a:pPr marL="457200" lvl="1" indent="0">
                        <a:buFont typeface="Symbol" panose="05050102010706020507" pitchFamily="18" charset="2"/>
                        <a:buNone/>
                      </a:pPr>
                      <a:r>
                        <a:rPr lang="fr-FR" sz="2400" baseline="0" dirty="0"/>
                        <a:t>Arrêt de l’entreprise ?</a:t>
                      </a:r>
                    </a:p>
                    <a:p>
                      <a:pPr marL="457200" lvl="1" indent="0">
                        <a:buFont typeface="Symbol" panose="05050102010706020507" pitchFamily="18" charset="2"/>
                        <a:buNone/>
                      </a:pPr>
                      <a:r>
                        <a:rPr lang="fr-FR" sz="2400" baseline="0" dirty="0"/>
                        <a:t>Continuer à produire ? </a:t>
                      </a:r>
                    </a:p>
                    <a:p>
                      <a:pPr marL="457200" lvl="1" indent="0">
                        <a:buFont typeface="Symbol" panose="05050102010706020507" pitchFamily="18" charset="2"/>
                        <a:buNone/>
                      </a:pPr>
                      <a:r>
                        <a:rPr lang="fr-FR" sz="2400" baseline="0" dirty="0"/>
                        <a:t>Comment améliorer la situation (baisse des charges, augmentation du chiffre d’affaires).</a:t>
                      </a:r>
                    </a:p>
                    <a:p>
                      <a:pPr marL="0" indent="0">
                        <a:buFont typeface="Symbol" panose="05050102010706020507" pitchFamily="18" charset="2"/>
                        <a:buNone/>
                      </a:pPr>
                      <a:endParaRPr lang="fr-FR" sz="1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13267989"/>
                  </a:ext>
                </a:extLst>
              </a:tr>
            </a:tbl>
          </a:graphicData>
        </a:graphic>
      </p:graphicFrame>
      <p:sp>
        <p:nvSpPr>
          <p:cNvPr id="8" name="Titre 1"/>
          <p:cNvSpPr txBox="1">
            <a:spLocks/>
          </p:cNvSpPr>
          <p:nvPr/>
        </p:nvSpPr>
        <p:spPr>
          <a:xfrm>
            <a:off x="0" y="-13692"/>
            <a:ext cx="11267768"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a:solidFill>
                  <a:srgbClr val="0070C0"/>
                </a:solidFill>
              </a:rPr>
              <a:t>1. Différence comptabilité financière et  Comptabilité de gestion (analytique)</a:t>
            </a:r>
            <a:endParaRPr lang="fr-FR" sz="2400" dirty="0"/>
          </a:p>
        </p:txBody>
      </p:sp>
    </p:spTree>
    <p:extLst>
      <p:ext uri="{BB962C8B-B14F-4D97-AF65-F5344CB8AC3E}">
        <p14:creationId xmlns:p14="http://schemas.microsoft.com/office/powerpoint/2010/main" val="65541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951345" y="-36945"/>
            <a:ext cx="10210800" cy="1143000"/>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b="1" dirty="0">
                <a:solidFill>
                  <a:srgbClr val="0070C0"/>
                </a:solidFill>
              </a:rPr>
              <a:t>2. La notion d’objet de coût, marge et résultat </a:t>
            </a:r>
            <a:endParaRPr lang="fr-FR" sz="3200" dirty="0"/>
          </a:p>
        </p:txBody>
      </p:sp>
      <p:sp>
        <p:nvSpPr>
          <p:cNvPr id="3" name="Espace réservé du contenu 2"/>
          <p:cNvSpPr txBox="1">
            <a:spLocks/>
          </p:cNvSpPr>
          <p:nvPr/>
        </p:nvSpPr>
        <p:spPr>
          <a:xfrm>
            <a:off x="653846" y="600333"/>
            <a:ext cx="9423282"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fr-FR" sz="2400" u="sng" dirty="0"/>
              <a:t>Définition d’objet de coût : </a:t>
            </a:r>
            <a:r>
              <a:rPr lang="fr-FR" sz="2000" dirty="0"/>
              <a:t>un élément significatif de l'entreprise pour lequel une mesure du </a:t>
            </a:r>
            <a:r>
              <a:rPr lang="fr-FR" sz="2000" b="1" dirty="0"/>
              <a:t>coût</a:t>
            </a:r>
            <a:r>
              <a:rPr lang="fr-FR" sz="2000" dirty="0"/>
              <a:t> est jugée utile. Il peut correspondre à un produit, une commande, un projet, un client, un département, une activité … </a:t>
            </a:r>
          </a:p>
          <a:p>
            <a:pPr marL="0" indent="0" algn="just">
              <a:buNone/>
            </a:pPr>
            <a:r>
              <a:rPr lang="fr-FR" sz="2400" u="sng" dirty="0"/>
              <a:t>Au-delà du calcul du coûts </a:t>
            </a:r>
            <a:r>
              <a:rPr lang="fr-FR" sz="2000" u="sng" dirty="0"/>
              <a:t>(s’il y a un CA généré et comparable au coût)</a:t>
            </a:r>
            <a:endParaRPr lang="fr-FR" sz="2400" u="sng" dirty="0"/>
          </a:p>
          <a:p>
            <a:pPr marL="0" indent="0">
              <a:buNone/>
            </a:pPr>
            <a:r>
              <a:rPr lang="fr-FR" sz="2000" b="1" dirty="0"/>
              <a:t>Marge</a:t>
            </a:r>
            <a:r>
              <a:rPr lang="fr-FR" sz="2000" dirty="0"/>
              <a:t> = chiffre d’affaires – une </a:t>
            </a:r>
            <a:r>
              <a:rPr lang="fr-FR" sz="2000" u="sng" dirty="0">
                <a:solidFill>
                  <a:srgbClr val="C00000"/>
                </a:solidFill>
              </a:rPr>
              <a:t>partie</a:t>
            </a:r>
            <a:r>
              <a:rPr lang="fr-FR" sz="2000" dirty="0"/>
              <a:t> des coûts</a:t>
            </a:r>
          </a:p>
          <a:p>
            <a:pPr marL="0" indent="0">
              <a:buNone/>
            </a:pPr>
            <a:r>
              <a:rPr lang="fr-FR" sz="2000" dirty="0"/>
              <a:t>Ex. Marge sur coûts variables = chiffre d’affaires – coûts variables</a:t>
            </a:r>
          </a:p>
          <a:p>
            <a:pPr marL="0" indent="0">
              <a:buNone/>
            </a:pPr>
            <a:endParaRPr lang="fr-FR" sz="1050" dirty="0"/>
          </a:p>
          <a:p>
            <a:pPr marL="0" indent="0">
              <a:buNone/>
            </a:pPr>
            <a:r>
              <a:rPr lang="fr-FR" sz="2000" b="1" dirty="0"/>
              <a:t>Résultat</a:t>
            </a:r>
            <a:r>
              <a:rPr lang="fr-FR" sz="2000" dirty="0"/>
              <a:t> = chiffre d’affaires – </a:t>
            </a:r>
            <a:r>
              <a:rPr lang="fr-FR" sz="2000" u="sng" dirty="0">
                <a:solidFill>
                  <a:srgbClr val="C00000"/>
                </a:solidFill>
              </a:rPr>
              <a:t>l’intégralité</a:t>
            </a:r>
            <a:r>
              <a:rPr lang="fr-FR" sz="2000" dirty="0"/>
              <a:t> des coûts</a:t>
            </a:r>
          </a:p>
          <a:p>
            <a:pPr marL="0" indent="0">
              <a:buNone/>
            </a:pPr>
            <a:r>
              <a:rPr lang="fr-FR" sz="2000" dirty="0"/>
              <a:t>Ex. Résultat = ∑Produits - ∑coûts</a:t>
            </a:r>
          </a:p>
          <a:p>
            <a:pPr marL="0" indent="0">
              <a:buNone/>
            </a:pPr>
            <a:endParaRPr lang="fr-FR" sz="1050" dirty="0"/>
          </a:p>
          <a:p>
            <a:pPr marL="0" indent="0" algn="just">
              <a:buNone/>
            </a:pPr>
            <a:r>
              <a:rPr lang="fr-FR" sz="2000" dirty="0"/>
              <a:t>=&gt; Les marges et résultats peuvent être déterminés soit en unitaire (pour une marchandise produite ou vendue) soit en global (pour l’intégralité des marchandises vendues sur la période). Généralement, on note les deux informations dans le même tableau : </a:t>
            </a:r>
          </a:p>
          <a:p>
            <a:pPr marL="0" indent="0">
              <a:buNone/>
            </a:pPr>
            <a:endParaRPr lang="fr-FR" sz="2800" dirty="0"/>
          </a:p>
        </p:txBody>
      </p:sp>
      <p:sp>
        <p:nvSpPr>
          <p:cNvPr id="5" name="Espace réservé du contenu 2"/>
          <p:cNvSpPr txBox="1">
            <a:spLocks/>
          </p:cNvSpPr>
          <p:nvPr/>
        </p:nvSpPr>
        <p:spPr>
          <a:xfrm>
            <a:off x="653846" y="3084063"/>
            <a:ext cx="9556954" cy="4525963"/>
          </a:xfrm>
          <a:prstGeom prst="rect">
            <a:avLst/>
          </a:prstGeom>
        </p:spPr>
        <p:txBody>
          <a:bodyPr>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buFont typeface="Arial" pitchFamily="34" charset="0"/>
              <a:buNone/>
            </a:pPr>
            <a:endParaRPr lang="fr-FR" sz="2400" i="1" dirty="0"/>
          </a:p>
        </p:txBody>
      </p:sp>
      <p:graphicFrame>
        <p:nvGraphicFramePr>
          <p:cNvPr id="6" name="Tableau 5"/>
          <p:cNvGraphicFramePr>
            <a:graphicFrameLocks noGrp="1"/>
          </p:cNvGraphicFramePr>
          <p:nvPr/>
        </p:nvGraphicFramePr>
        <p:xfrm>
          <a:off x="4223792" y="5157192"/>
          <a:ext cx="6096000" cy="111252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34965874"/>
                    </a:ext>
                  </a:extLst>
                </a:gridCol>
                <a:gridCol w="1524000">
                  <a:extLst>
                    <a:ext uri="{9D8B030D-6E8A-4147-A177-3AD203B41FA5}">
                      <a16:colId xmlns:a16="http://schemas.microsoft.com/office/drawing/2014/main" val="2304427401"/>
                    </a:ext>
                  </a:extLst>
                </a:gridCol>
                <a:gridCol w="1524000">
                  <a:extLst>
                    <a:ext uri="{9D8B030D-6E8A-4147-A177-3AD203B41FA5}">
                      <a16:colId xmlns:a16="http://schemas.microsoft.com/office/drawing/2014/main" val="2029413604"/>
                    </a:ext>
                  </a:extLst>
                </a:gridCol>
                <a:gridCol w="1524000">
                  <a:extLst>
                    <a:ext uri="{9D8B030D-6E8A-4147-A177-3AD203B41FA5}">
                      <a16:colId xmlns:a16="http://schemas.microsoft.com/office/drawing/2014/main" val="1350702252"/>
                    </a:ext>
                  </a:extLst>
                </a:gridCol>
              </a:tblGrid>
              <a:tr h="370840">
                <a:tc>
                  <a:txBody>
                    <a:bodyPr/>
                    <a:lstStyle/>
                    <a:p>
                      <a:endParaRPr lang="fr-FR" dirty="0"/>
                    </a:p>
                  </a:txBody>
                  <a:tcPr/>
                </a:tc>
                <a:tc gridSpan="3">
                  <a:txBody>
                    <a:bodyPr/>
                    <a:lstStyle/>
                    <a:p>
                      <a:pPr algn="ctr"/>
                      <a:r>
                        <a:rPr lang="fr-FR" b="1" dirty="0"/>
                        <a:t>Objet de coût A</a:t>
                      </a:r>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964832098"/>
                  </a:ext>
                </a:extLst>
              </a:tr>
              <a:tr h="370840">
                <a:tc>
                  <a:txBody>
                    <a:bodyPr/>
                    <a:lstStyle/>
                    <a:p>
                      <a:endParaRPr lang="fr-FR"/>
                    </a:p>
                  </a:txBody>
                  <a:tcPr/>
                </a:tc>
                <a:tc>
                  <a:txBody>
                    <a:bodyPr/>
                    <a:lstStyle/>
                    <a:p>
                      <a:pPr algn="ctr"/>
                      <a:r>
                        <a:rPr lang="fr-FR" dirty="0"/>
                        <a:t>Quantité</a:t>
                      </a:r>
                    </a:p>
                  </a:txBody>
                  <a:tcPr/>
                </a:tc>
                <a:tc>
                  <a:txBody>
                    <a:bodyPr/>
                    <a:lstStyle/>
                    <a:p>
                      <a:pPr algn="ctr"/>
                      <a:r>
                        <a:rPr lang="fr-FR" dirty="0"/>
                        <a:t>PU</a:t>
                      </a:r>
                    </a:p>
                  </a:txBody>
                  <a:tcPr/>
                </a:tc>
                <a:tc>
                  <a:txBody>
                    <a:bodyPr/>
                    <a:lstStyle/>
                    <a:p>
                      <a:pPr algn="ctr"/>
                      <a:r>
                        <a:rPr lang="fr-FR" dirty="0"/>
                        <a:t>Total</a:t>
                      </a:r>
                    </a:p>
                  </a:txBody>
                  <a:tcPr/>
                </a:tc>
                <a:extLst>
                  <a:ext uri="{0D108BD9-81ED-4DB2-BD59-A6C34878D82A}">
                    <a16:rowId xmlns:a16="http://schemas.microsoft.com/office/drawing/2014/main" val="1826613982"/>
                  </a:ext>
                </a:extLst>
              </a:tr>
              <a:tr h="370840">
                <a:tc>
                  <a:txBody>
                    <a:bodyPr/>
                    <a:lstStyle/>
                    <a:p>
                      <a:r>
                        <a:rPr lang="fr-FR" dirty="0"/>
                        <a:t>Charge</a:t>
                      </a:r>
                      <a:r>
                        <a:rPr lang="fr-FR" baseline="0" dirty="0"/>
                        <a:t> 1</a:t>
                      </a:r>
                      <a:endParaRPr lang="fr-FR" dirty="0"/>
                    </a:p>
                  </a:txBody>
                  <a:tcPr/>
                </a:tc>
                <a:tc>
                  <a:txBody>
                    <a:bodyPr/>
                    <a:lstStyle/>
                    <a:p>
                      <a:pPr algn="ctr"/>
                      <a:r>
                        <a:rPr lang="fr-FR" dirty="0"/>
                        <a:t>100</a:t>
                      </a:r>
                    </a:p>
                  </a:txBody>
                  <a:tcPr/>
                </a:tc>
                <a:tc>
                  <a:txBody>
                    <a:bodyPr/>
                    <a:lstStyle/>
                    <a:p>
                      <a:pPr algn="ctr"/>
                      <a:r>
                        <a:rPr lang="fr-FR" dirty="0"/>
                        <a:t>2 €</a:t>
                      </a:r>
                    </a:p>
                  </a:txBody>
                  <a:tcPr/>
                </a:tc>
                <a:tc>
                  <a:txBody>
                    <a:bodyPr/>
                    <a:lstStyle/>
                    <a:p>
                      <a:pPr algn="ctr"/>
                      <a:r>
                        <a:rPr lang="fr-FR" dirty="0"/>
                        <a:t>200 €</a:t>
                      </a:r>
                    </a:p>
                  </a:txBody>
                  <a:tcPr/>
                </a:tc>
                <a:extLst>
                  <a:ext uri="{0D108BD9-81ED-4DB2-BD59-A6C34878D82A}">
                    <a16:rowId xmlns:a16="http://schemas.microsoft.com/office/drawing/2014/main" val="3300933017"/>
                  </a:ext>
                </a:extLst>
              </a:tr>
            </a:tbl>
          </a:graphicData>
        </a:graphic>
      </p:graphicFrame>
    </p:spTree>
    <p:extLst>
      <p:ext uri="{BB962C8B-B14F-4D97-AF65-F5344CB8AC3E}">
        <p14:creationId xmlns:p14="http://schemas.microsoft.com/office/powerpoint/2010/main" val="925744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229600" cy="850106"/>
          </a:xfrm>
        </p:spPr>
        <p:txBody>
          <a:bodyPr>
            <a:normAutofit fontScale="90000"/>
          </a:bodyPr>
          <a:lstStyle/>
          <a:p>
            <a:pPr algn="l"/>
            <a:r>
              <a:rPr lang="fr-FR" b="1" dirty="0">
                <a:solidFill>
                  <a:srgbClr val="0070C0"/>
                </a:solidFill>
              </a:rPr>
              <a:t>3. Typologie de coûts</a:t>
            </a:r>
            <a:br>
              <a:rPr lang="fr-FR" b="1" dirty="0">
                <a:solidFill>
                  <a:srgbClr val="0070C0"/>
                </a:solidFill>
              </a:rPr>
            </a:br>
            <a:endParaRPr lang="fr-FR" sz="3600" dirty="0"/>
          </a:p>
        </p:txBody>
      </p:sp>
      <p:sp>
        <p:nvSpPr>
          <p:cNvPr id="3" name="Espace réservé du contenu 2"/>
          <p:cNvSpPr>
            <a:spLocks noGrp="1"/>
          </p:cNvSpPr>
          <p:nvPr>
            <p:ph idx="1"/>
          </p:nvPr>
        </p:nvSpPr>
        <p:spPr>
          <a:xfrm>
            <a:off x="489527" y="1052737"/>
            <a:ext cx="10769600" cy="4525963"/>
          </a:xfrm>
        </p:spPr>
        <p:txBody>
          <a:bodyPr/>
          <a:lstStyle/>
          <a:p>
            <a:pPr marL="0" indent="0">
              <a:buNone/>
            </a:pPr>
            <a:r>
              <a:rPr lang="fr-FR" dirty="0"/>
              <a:t>Distinction </a:t>
            </a:r>
          </a:p>
          <a:p>
            <a:pPr marL="0" indent="0" algn="ctr">
              <a:buNone/>
            </a:pPr>
            <a:endParaRPr lang="fr-FR" sz="2400" i="1" dirty="0"/>
          </a:p>
        </p:txBody>
      </p:sp>
      <p:graphicFrame>
        <p:nvGraphicFramePr>
          <p:cNvPr id="4" name="Tableau 3"/>
          <p:cNvGraphicFramePr>
            <a:graphicFrameLocks noGrp="1"/>
          </p:cNvGraphicFramePr>
          <p:nvPr>
            <p:extLst>
              <p:ext uri="{D42A27DB-BD31-4B8C-83A1-F6EECF244321}">
                <p14:modId xmlns:p14="http://schemas.microsoft.com/office/powerpoint/2010/main" val="1553268282"/>
              </p:ext>
            </p:extLst>
          </p:nvPr>
        </p:nvGraphicFramePr>
        <p:xfrm>
          <a:off x="562010" y="1701088"/>
          <a:ext cx="10409384" cy="970536"/>
        </p:xfrm>
        <a:graphic>
          <a:graphicData uri="http://schemas.openxmlformats.org/drawingml/2006/table">
            <a:tbl>
              <a:tblPr firstRow="1" bandRow="1">
                <a:tableStyleId>{5C22544A-7EE6-4342-B048-85BDC9FD1C3A}</a:tableStyleId>
              </a:tblPr>
              <a:tblGrid>
                <a:gridCol w="5204692">
                  <a:extLst>
                    <a:ext uri="{9D8B030D-6E8A-4147-A177-3AD203B41FA5}">
                      <a16:colId xmlns:a16="http://schemas.microsoft.com/office/drawing/2014/main" val="2159371292"/>
                    </a:ext>
                  </a:extLst>
                </a:gridCol>
                <a:gridCol w="5204692">
                  <a:extLst>
                    <a:ext uri="{9D8B030D-6E8A-4147-A177-3AD203B41FA5}">
                      <a16:colId xmlns:a16="http://schemas.microsoft.com/office/drawing/2014/main" val="4127767583"/>
                    </a:ext>
                  </a:extLst>
                </a:gridCol>
              </a:tblGrid>
              <a:tr h="273449">
                <a:tc>
                  <a:txBody>
                    <a:bodyPr/>
                    <a:lstStyle/>
                    <a:p>
                      <a:pPr algn="ctr"/>
                      <a:r>
                        <a:rPr lang="fr-FR" sz="1800" i="1" dirty="0"/>
                        <a:t>Coûts directs</a:t>
                      </a:r>
                      <a:endParaRPr lang="fr-F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i="1" dirty="0"/>
                        <a:t>coûts indirects</a:t>
                      </a:r>
                      <a:endParaRPr lang="fr-FR" dirty="0"/>
                    </a:p>
                  </a:txBody>
                  <a:tcPr/>
                </a:tc>
                <a:extLst>
                  <a:ext uri="{0D108BD9-81ED-4DB2-BD59-A6C34878D82A}">
                    <a16:rowId xmlns:a16="http://schemas.microsoft.com/office/drawing/2014/main" val="2513786284"/>
                  </a:ext>
                </a:extLst>
              </a:tr>
              <a:tr h="604776">
                <a:tc>
                  <a:txBody>
                    <a:bodyPr/>
                    <a:lstStyle/>
                    <a:p>
                      <a:pPr algn="just"/>
                      <a:r>
                        <a:rPr lang="fr-FR" dirty="0"/>
                        <a:t>Coûts directement affectables à l’objet de coût</a:t>
                      </a:r>
                    </a:p>
                  </a:txBody>
                  <a:tcPr/>
                </a:tc>
                <a:tc>
                  <a:txBody>
                    <a:bodyPr/>
                    <a:lstStyle/>
                    <a:p>
                      <a:pPr algn="just"/>
                      <a:r>
                        <a:rPr lang="fr-FR" dirty="0"/>
                        <a:t>Coût non directement affectables à l’objet de coûts</a:t>
                      </a:r>
                    </a:p>
                  </a:txBody>
                  <a:tcPr/>
                </a:tc>
                <a:extLst>
                  <a:ext uri="{0D108BD9-81ED-4DB2-BD59-A6C34878D82A}">
                    <a16:rowId xmlns:a16="http://schemas.microsoft.com/office/drawing/2014/main" val="2419716372"/>
                  </a:ext>
                </a:extLst>
              </a:tr>
            </a:tbl>
          </a:graphicData>
        </a:graphic>
      </p:graphicFrame>
      <p:sp>
        <p:nvSpPr>
          <p:cNvPr id="6" name="Espace réservé du contenu 2"/>
          <p:cNvSpPr txBox="1">
            <a:spLocks/>
          </p:cNvSpPr>
          <p:nvPr/>
        </p:nvSpPr>
        <p:spPr>
          <a:xfrm>
            <a:off x="2135560" y="3117692"/>
            <a:ext cx="8229600" cy="347195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dirty="0"/>
              <a:t>Pour Gabin, vendeur sur plage, trouvez</a:t>
            </a:r>
            <a:r>
              <a:rPr lang="fr-FR" sz="2400" dirty="0"/>
              <a:t> </a:t>
            </a:r>
          </a:p>
          <a:p>
            <a:pPr>
              <a:buFontTx/>
              <a:buChar char="-"/>
            </a:pPr>
            <a:r>
              <a:rPr lang="fr-FR" sz="2400" dirty="0"/>
              <a:t>une charge directe :</a:t>
            </a:r>
          </a:p>
          <a:p>
            <a:pPr>
              <a:buFontTx/>
              <a:buChar char="-"/>
            </a:pPr>
            <a:endParaRPr lang="fr-FR" sz="2400" dirty="0"/>
          </a:p>
          <a:p>
            <a:pPr>
              <a:buFontTx/>
              <a:buChar char="-"/>
            </a:pPr>
            <a:endParaRPr lang="fr-FR" sz="2400" dirty="0"/>
          </a:p>
          <a:p>
            <a:pPr>
              <a:buFontTx/>
              <a:buChar char="-"/>
            </a:pPr>
            <a:r>
              <a:rPr lang="fr-FR" sz="2400" dirty="0"/>
              <a:t>une charge indirecte :</a:t>
            </a:r>
            <a:endParaRPr lang="fr-FR" sz="2400" i="1" dirty="0"/>
          </a:p>
        </p:txBody>
      </p:sp>
    </p:spTree>
    <p:extLst>
      <p:ext uri="{BB962C8B-B14F-4D97-AF65-F5344CB8AC3E}">
        <p14:creationId xmlns:p14="http://schemas.microsoft.com/office/powerpoint/2010/main" val="1184392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24691" y="58615"/>
            <a:ext cx="8229600" cy="850106"/>
          </a:xfrm>
          <a:prstGeom prst="rect">
            <a:avLst/>
          </a:prstGeom>
        </p:spPr>
        <p:txBody>
          <a:bodyP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b="1" dirty="0">
                <a:solidFill>
                  <a:srgbClr val="0070C0"/>
                </a:solidFill>
              </a:rPr>
              <a:t>4. Notion de clé de répartition</a:t>
            </a:r>
            <a:br>
              <a:rPr lang="fr-FR" b="1" dirty="0">
                <a:solidFill>
                  <a:srgbClr val="0070C0"/>
                </a:solidFill>
              </a:rPr>
            </a:br>
            <a:endParaRPr lang="fr-FR" sz="3600" dirty="0"/>
          </a:p>
        </p:txBody>
      </p:sp>
      <p:sp>
        <p:nvSpPr>
          <p:cNvPr id="4" name="Espace réservé du contenu 2"/>
          <p:cNvSpPr txBox="1">
            <a:spLocks/>
          </p:cNvSpPr>
          <p:nvPr/>
        </p:nvSpPr>
        <p:spPr>
          <a:xfrm>
            <a:off x="249381" y="908721"/>
            <a:ext cx="10788073"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400" u="sng" dirty="0"/>
              <a:t>Définition : </a:t>
            </a:r>
            <a:r>
              <a:rPr lang="fr-FR" sz="2400" dirty="0"/>
              <a:t>Unité de mesure permettant de répartir logiquement la charge indirecte sur </a:t>
            </a:r>
            <a:r>
              <a:rPr lang="fr-FR" sz="2400" dirty="0">
                <a:solidFill>
                  <a:srgbClr val="FF0000"/>
                </a:solidFill>
              </a:rPr>
              <a:t>plusieurs</a:t>
            </a:r>
            <a:r>
              <a:rPr lang="fr-FR" sz="2400" dirty="0"/>
              <a:t> objets de coûts. </a:t>
            </a:r>
          </a:p>
          <a:p>
            <a:pPr marL="0" indent="0">
              <a:buNone/>
            </a:pPr>
            <a:endParaRPr lang="fr-FR" sz="600" dirty="0"/>
          </a:p>
          <a:p>
            <a:pPr marL="0" indent="0">
              <a:buNone/>
            </a:pPr>
            <a:r>
              <a:rPr lang="fr-FR" sz="2400" u="sng" dirty="0"/>
              <a:t>Principe </a:t>
            </a:r>
            <a:r>
              <a:rPr lang="fr-FR" sz="2400" dirty="0"/>
              <a:t>: Si un objet de coût consomme beaucoup de clés de répartition, il est logique que le coût associé à la clé de répartition lui soit imputé. </a:t>
            </a:r>
          </a:p>
          <a:p>
            <a:pPr marL="0" indent="0">
              <a:buNone/>
            </a:pPr>
            <a:endParaRPr lang="fr-FR" sz="600" dirty="0"/>
          </a:p>
          <a:p>
            <a:pPr marL="0" indent="0">
              <a:buNone/>
            </a:pPr>
            <a:r>
              <a:rPr lang="fr-FR" sz="2400" u="sng" dirty="0"/>
              <a:t>Méthode de calcul </a:t>
            </a:r>
            <a:r>
              <a:rPr lang="fr-FR" sz="2400" dirty="0"/>
              <a:t>: </a:t>
            </a:r>
          </a:p>
          <a:p>
            <a:pPr marL="0" indent="0">
              <a:buNone/>
            </a:pPr>
            <a:r>
              <a:rPr lang="fr-FR" sz="2000" dirty="0"/>
              <a:t>Étape 1 :  Déterminer le montant de la charge (souvent donnée dans l’énoncé). </a:t>
            </a:r>
          </a:p>
          <a:p>
            <a:pPr marL="0" indent="0">
              <a:buNone/>
            </a:pPr>
            <a:r>
              <a:rPr lang="fr-FR" sz="2000" dirty="0"/>
              <a:t>Etape 2 :  Déterminer le nombre total de clés de répartition.</a:t>
            </a:r>
          </a:p>
          <a:p>
            <a:pPr marL="0" indent="0">
              <a:buNone/>
            </a:pPr>
            <a:r>
              <a:rPr lang="fr-FR" sz="2000" dirty="0"/>
              <a:t>Etape 3 : Calculez le coût pour une unité de la clé de répartition (Coût / nb total de clés).</a:t>
            </a:r>
          </a:p>
          <a:p>
            <a:pPr marL="0" indent="0">
              <a:buNone/>
            </a:pPr>
            <a:r>
              <a:rPr lang="fr-FR" sz="2000" dirty="0"/>
              <a:t>Etape 4 : Calculez le nombre de clés consommées par l’objet de cout et en déterminer le coût associé pour tous les objets de coût (Nb total de clés pour l’objet de coût A * coût unitaire de la clé)</a:t>
            </a:r>
          </a:p>
          <a:p>
            <a:pPr marL="0" indent="0">
              <a:buNone/>
            </a:pPr>
            <a:endParaRPr lang="fr-FR" sz="600" dirty="0"/>
          </a:p>
          <a:p>
            <a:pPr marL="0" indent="0" algn="just">
              <a:buNone/>
            </a:pPr>
            <a:r>
              <a:rPr lang="fr-FR" sz="2400" u="sng" dirty="0"/>
              <a:t>Remarque </a:t>
            </a:r>
            <a:r>
              <a:rPr lang="fr-FR" sz="2400" dirty="0"/>
              <a:t>: </a:t>
            </a:r>
            <a:r>
              <a:rPr lang="fr-FR" sz="2000" dirty="0"/>
              <a:t>Si la clé de répartition est mal choisie, alors une partie des charges qui aurait dû être supportées par un objet de coût l’est par un autre objet de coût. On parlera de </a:t>
            </a:r>
            <a:r>
              <a:rPr lang="fr-FR" sz="2000" dirty="0">
                <a:solidFill>
                  <a:srgbClr val="FF0000"/>
                </a:solidFill>
              </a:rPr>
              <a:t>subventionnement croisé</a:t>
            </a:r>
            <a:r>
              <a:rPr lang="fr-FR" sz="2000" dirty="0"/>
              <a:t> (un objet de coût supporte des charges affectables à un autre).   </a:t>
            </a:r>
          </a:p>
          <a:p>
            <a:pPr marL="0" indent="0">
              <a:buNone/>
            </a:pPr>
            <a:endParaRPr lang="fr-FR" sz="2400" dirty="0"/>
          </a:p>
          <a:p>
            <a:pPr marL="0" indent="0">
              <a:buNone/>
            </a:pPr>
            <a:endParaRPr lang="fr-FR" sz="2400" dirty="0"/>
          </a:p>
          <a:p>
            <a:pPr marL="0" indent="0">
              <a:buNone/>
            </a:pPr>
            <a:endParaRPr lang="fr-FR" sz="2400" u="sng" dirty="0"/>
          </a:p>
          <a:p>
            <a:pPr marL="0" indent="0">
              <a:buNone/>
            </a:pPr>
            <a:endParaRPr lang="fr-FR" sz="2400" u="sng" dirty="0"/>
          </a:p>
          <a:p>
            <a:pPr marL="0" indent="0">
              <a:buNone/>
            </a:pPr>
            <a:endParaRPr lang="fr-FR" sz="2800" dirty="0"/>
          </a:p>
        </p:txBody>
      </p:sp>
    </p:spTree>
    <p:extLst>
      <p:ext uri="{BB962C8B-B14F-4D97-AF65-F5344CB8AC3E}">
        <p14:creationId xmlns:p14="http://schemas.microsoft.com/office/powerpoint/2010/main" val="1985748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nvSpPr>
        <p:spPr>
          <a:xfrm>
            <a:off x="424873" y="555676"/>
            <a:ext cx="9652255"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400" dirty="0"/>
              <a:t>Gabin a touché 4000 €. Il répartit son temps en 2 activités </a:t>
            </a:r>
          </a:p>
          <a:p>
            <a:pPr>
              <a:buFontTx/>
              <a:buChar char="-"/>
            </a:pPr>
            <a:r>
              <a:rPr lang="fr-FR" sz="2400" dirty="0"/>
              <a:t>préparation/cuisine qu’il fait chez lui. Il prépare la pate et fabrique les beignets. Pour les chouchous, il les met en sachet individuel. </a:t>
            </a:r>
          </a:p>
          <a:p>
            <a:pPr>
              <a:buFontTx/>
              <a:buChar char="-"/>
            </a:pPr>
            <a:r>
              <a:rPr lang="fr-FR" sz="2400" dirty="0"/>
              <a:t>Vente : des chouchous et des beignets sur la plage. </a:t>
            </a:r>
          </a:p>
          <a:p>
            <a:pPr marL="0" indent="0">
              <a:buNone/>
            </a:pPr>
            <a:r>
              <a:rPr lang="fr-FR" sz="2400" dirty="0"/>
              <a:t>Pour rappel, Gabin a vendu les produits suivants : 10 000 Beignets et 7 500 chouchous</a:t>
            </a:r>
          </a:p>
          <a:p>
            <a:pPr marL="0" indent="0">
              <a:buNone/>
            </a:pPr>
            <a:r>
              <a:rPr lang="fr-FR" sz="1800" b="1" dirty="0"/>
              <a:t>Q1) En supposant que la clé de répartition sera le nombre de produits vendus, quel sera le coût du salaire supporté par chacun des objets de coûts ? Sur quel hypothèses cette clé de répartition repose t elle ?  </a:t>
            </a:r>
          </a:p>
          <a:p>
            <a:pPr marL="0" indent="0">
              <a:buNone/>
            </a:pPr>
            <a:r>
              <a:rPr lang="fr-FR" sz="1800" b="1" dirty="0"/>
              <a:t>Q2) Sachant que les temps de préparation et de vente sont présentés ci dessous, quelle clé de répartition utiliseriez vous. </a:t>
            </a:r>
            <a:r>
              <a:rPr lang="fr-FR" sz="1800" b="1" dirty="0" err="1"/>
              <a:t>Re-faites</a:t>
            </a:r>
            <a:r>
              <a:rPr lang="fr-FR" sz="1800" b="1" dirty="0"/>
              <a:t> les calculs. Et présentez le subventionnement croisé.</a:t>
            </a:r>
          </a:p>
          <a:p>
            <a:pPr marL="0" indent="0">
              <a:buNone/>
            </a:pPr>
            <a:endParaRPr lang="fr-FR" sz="2400" dirty="0"/>
          </a:p>
          <a:p>
            <a:pPr marL="0" indent="0">
              <a:buNone/>
            </a:pPr>
            <a:r>
              <a:rPr lang="fr-FR" sz="2400" dirty="0"/>
              <a:t> </a:t>
            </a:r>
            <a:endParaRPr lang="fr-FR" sz="2000" dirty="0"/>
          </a:p>
          <a:p>
            <a:pPr marL="0" indent="0">
              <a:buNone/>
            </a:pPr>
            <a:endParaRPr lang="fr-FR" sz="2400" u="sng" dirty="0"/>
          </a:p>
          <a:p>
            <a:pPr marL="0" indent="0">
              <a:buNone/>
            </a:pPr>
            <a:endParaRPr lang="fr-FR" sz="2400" u="sng" dirty="0"/>
          </a:p>
          <a:p>
            <a:pPr marL="0" indent="0">
              <a:buNone/>
            </a:pPr>
            <a:endParaRPr lang="fr-FR" sz="2800" dirty="0"/>
          </a:p>
        </p:txBody>
      </p:sp>
      <p:sp>
        <p:nvSpPr>
          <p:cNvPr id="5" name="Titre 1"/>
          <p:cNvSpPr txBox="1">
            <a:spLocks/>
          </p:cNvSpPr>
          <p:nvPr/>
        </p:nvSpPr>
        <p:spPr>
          <a:xfrm>
            <a:off x="0" y="130623"/>
            <a:ext cx="8229600" cy="850106"/>
          </a:xfrm>
          <a:prstGeom prst="rect">
            <a:avLst/>
          </a:prstGeom>
        </p:spPr>
        <p:txBody>
          <a:bodyP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b="1" dirty="0">
                <a:solidFill>
                  <a:srgbClr val="0070C0"/>
                </a:solidFill>
              </a:rPr>
              <a:t>4. Notion de clé de répartition</a:t>
            </a:r>
            <a:br>
              <a:rPr lang="fr-FR" b="1" dirty="0">
                <a:solidFill>
                  <a:srgbClr val="0070C0"/>
                </a:solidFill>
              </a:rPr>
            </a:br>
            <a:endParaRPr lang="fr-FR" sz="3600" dirty="0"/>
          </a:p>
        </p:txBody>
      </p:sp>
    </p:spTree>
    <p:extLst>
      <p:ext uri="{BB962C8B-B14F-4D97-AF65-F5344CB8AC3E}">
        <p14:creationId xmlns:p14="http://schemas.microsoft.com/office/powerpoint/2010/main" val="3409552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nvSpPr>
        <p:spPr>
          <a:xfrm>
            <a:off x="287178" y="425053"/>
            <a:ext cx="11139054"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000" dirty="0"/>
              <a:t>Gabin a touché 4000 € de salaires. Il répartit son temps en 2 activités </a:t>
            </a:r>
          </a:p>
          <a:p>
            <a:pPr>
              <a:buFontTx/>
              <a:buChar char="-"/>
            </a:pPr>
            <a:r>
              <a:rPr lang="fr-FR" sz="2000" dirty="0"/>
              <a:t>préparation/cuisine qu’il fait chez lui. Il prépare la pate et fabrique les beignets. Pour les chouchous, il les met en sachet individuel. </a:t>
            </a:r>
          </a:p>
          <a:p>
            <a:pPr>
              <a:buFontTx/>
              <a:buChar char="-"/>
            </a:pPr>
            <a:r>
              <a:rPr lang="fr-FR" sz="2000" dirty="0"/>
              <a:t>Vente : des chouchous et des beignets sur la plage. </a:t>
            </a:r>
          </a:p>
          <a:p>
            <a:pPr marL="0" indent="0">
              <a:buNone/>
            </a:pPr>
            <a:r>
              <a:rPr lang="fr-FR" sz="2000" dirty="0"/>
              <a:t>Pour rappel, Gabin a vendu les produits suivants : 10 000 Beignets et 7 500 chouchous</a:t>
            </a:r>
          </a:p>
          <a:p>
            <a:pPr marL="0" indent="0">
              <a:buNone/>
            </a:pPr>
            <a:r>
              <a:rPr lang="fr-FR" sz="1600" b="1" dirty="0"/>
              <a:t>Q1) En supposant que la clé de répartition sera le nombre de produits vendus, quel sera le coût du salaire supporté par chacun des objets de coûts ? Sur quel hypothèses cette clé de répartition repose t elle ?  </a:t>
            </a:r>
          </a:p>
          <a:p>
            <a:pPr>
              <a:buFont typeface="Symbol" panose="05050102010706020507" pitchFamily="18" charset="2"/>
              <a:buChar char="Þ"/>
            </a:pPr>
            <a:r>
              <a:rPr lang="fr-FR" sz="2400" dirty="0"/>
              <a:t>Objet des coûts :  </a:t>
            </a:r>
            <a:r>
              <a:rPr lang="fr-FR" sz="2400" u="sng" dirty="0"/>
              <a:t>Beignets (ODC 1) et Chouchou (ODC 2)</a:t>
            </a:r>
          </a:p>
          <a:p>
            <a:pPr>
              <a:buFont typeface="Symbol" panose="05050102010706020507" pitchFamily="18" charset="2"/>
              <a:buChar char="Þ"/>
            </a:pPr>
            <a:r>
              <a:rPr lang="fr-FR" sz="2400" dirty="0"/>
              <a:t>Clé de répartition </a:t>
            </a:r>
            <a:r>
              <a:rPr lang="fr-FR" sz="2400" u="sng" dirty="0"/>
              <a:t>: Nb de produits vendus</a:t>
            </a:r>
            <a:r>
              <a:rPr lang="fr-FR" sz="2400" dirty="0"/>
              <a:t>. </a:t>
            </a:r>
          </a:p>
          <a:p>
            <a:pPr lvl="1">
              <a:buFont typeface="Symbol" panose="05050102010706020507" pitchFamily="18" charset="2"/>
              <a:buChar char="Þ"/>
            </a:pPr>
            <a:r>
              <a:rPr lang="fr-FR" sz="2000" dirty="0"/>
              <a:t>Coût total :</a:t>
            </a:r>
          </a:p>
          <a:p>
            <a:pPr lvl="1">
              <a:buFont typeface="Symbol" panose="05050102010706020507" pitchFamily="18" charset="2"/>
              <a:buChar char="Þ"/>
            </a:pPr>
            <a:r>
              <a:rPr lang="fr-FR" sz="2000" dirty="0"/>
              <a:t> Clé de réparation (…………………..) =</a:t>
            </a:r>
          </a:p>
          <a:p>
            <a:pPr lvl="1">
              <a:buFont typeface="Symbol" panose="05050102010706020507" pitchFamily="18" charset="2"/>
              <a:buChar char="Þ"/>
            </a:pPr>
            <a:r>
              <a:rPr lang="fr-FR" sz="2000" dirty="0"/>
              <a:t>Coût pour 1 clé de répartition (Ct total / nb total de clés de répartition) =</a:t>
            </a:r>
          </a:p>
          <a:p>
            <a:pPr lvl="1">
              <a:buFont typeface="Symbol" panose="05050102010706020507" pitchFamily="18" charset="2"/>
              <a:buChar char="Þ"/>
            </a:pPr>
            <a:r>
              <a:rPr lang="fr-FR" sz="2000" dirty="0"/>
              <a:t> Coût pour ODC 1 (Nb de clé de répartition consommées pour tous les ODC 1 *  Ct unitaire de la clé de répartition)= </a:t>
            </a:r>
          </a:p>
          <a:p>
            <a:pPr lvl="1">
              <a:buFont typeface="Symbol" panose="05050102010706020507" pitchFamily="18" charset="2"/>
              <a:buChar char="Þ"/>
            </a:pPr>
            <a:r>
              <a:rPr lang="fr-FR" sz="2000" dirty="0"/>
              <a:t>Coût pour ODC 2 (Nb de clé de répartition consommées pour tous les ODC 2 *  Ct unitaire de la clé de répartition) =</a:t>
            </a:r>
          </a:p>
          <a:p>
            <a:pPr lvl="1">
              <a:buFont typeface="Symbol" panose="05050102010706020507" pitchFamily="18" charset="2"/>
              <a:buChar char="Þ"/>
            </a:pPr>
            <a:r>
              <a:rPr lang="fr-FR" sz="2000" dirty="0"/>
              <a:t>Hypothèse : </a:t>
            </a:r>
          </a:p>
          <a:p>
            <a:pPr>
              <a:buFont typeface="Symbol" panose="05050102010706020507" pitchFamily="18" charset="2"/>
              <a:buChar char="Þ"/>
            </a:pPr>
            <a:endParaRPr lang="fr-FR" sz="2400" dirty="0"/>
          </a:p>
          <a:p>
            <a:pPr marL="0" indent="0">
              <a:buNone/>
            </a:pPr>
            <a:r>
              <a:rPr lang="fr-FR" sz="2400" dirty="0"/>
              <a:t> </a:t>
            </a:r>
            <a:endParaRPr lang="fr-FR" sz="2000" dirty="0"/>
          </a:p>
          <a:p>
            <a:pPr marL="0" indent="0">
              <a:buNone/>
            </a:pPr>
            <a:endParaRPr lang="fr-FR" sz="2400" u="sng" dirty="0"/>
          </a:p>
          <a:p>
            <a:pPr marL="0" indent="0">
              <a:buNone/>
            </a:pPr>
            <a:endParaRPr lang="fr-FR" sz="2400" u="sng" dirty="0"/>
          </a:p>
          <a:p>
            <a:pPr marL="0" indent="0">
              <a:buNone/>
            </a:pPr>
            <a:endParaRPr lang="fr-FR" sz="2800" dirty="0"/>
          </a:p>
        </p:txBody>
      </p:sp>
      <p:sp>
        <p:nvSpPr>
          <p:cNvPr id="5" name="Titre 1"/>
          <p:cNvSpPr txBox="1">
            <a:spLocks/>
          </p:cNvSpPr>
          <p:nvPr/>
        </p:nvSpPr>
        <p:spPr>
          <a:xfrm>
            <a:off x="0" y="0"/>
            <a:ext cx="8229600" cy="850106"/>
          </a:xfrm>
          <a:prstGeom prst="rect">
            <a:avLst/>
          </a:prstGeom>
        </p:spPr>
        <p:txBody>
          <a:bodyP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b="1" dirty="0">
                <a:solidFill>
                  <a:srgbClr val="0070C0"/>
                </a:solidFill>
              </a:rPr>
              <a:t>5. La clé de répartition - exercice</a:t>
            </a:r>
            <a:br>
              <a:rPr lang="fr-FR" b="1" dirty="0">
                <a:solidFill>
                  <a:srgbClr val="0070C0"/>
                </a:solidFill>
              </a:rPr>
            </a:br>
            <a:endParaRPr lang="fr-FR" sz="3600" dirty="0"/>
          </a:p>
        </p:txBody>
      </p:sp>
    </p:spTree>
    <p:extLst>
      <p:ext uri="{BB962C8B-B14F-4D97-AF65-F5344CB8AC3E}">
        <p14:creationId xmlns:p14="http://schemas.microsoft.com/office/powerpoint/2010/main" val="2813955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nvSpPr>
        <p:spPr>
          <a:xfrm>
            <a:off x="517235" y="759060"/>
            <a:ext cx="11203709"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000" dirty="0"/>
              <a:t>Gabin a touché 4000 € de salaires. Il répartit son temps en 2 activités  : préparation/cuisine et Vente. </a:t>
            </a:r>
          </a:p>
          <a:p>
            <a:pPr marL="0" indent="0">
              <a:buNone/>
            </a:pPr>
            <a:r>
              <a:rPr lang="fr-FR" sz="2000" dirty="0"/>
              <a:t>Pour rappel, Gabin a vendu les produits suivants : 10 000 Beignets et 7 500 chouchous</a:t>
            </a:r>
          </a:p>
          <a:p>
            <a:pPr marL="0" indent="0">
              <a:buNone/>
            </a:pPr>
            <a:r>
              <a:rPr lang="fr-FR" sz="1600" b="1" dirty="0"/>
              <a:t>Q2) Sachant que les temps de préparation et de vente sont présentés ci dessous, quel clé de répartition utiliseriez vous. </a:t>
            </a:r>
            <a:r>
              <a:rPr lang="fr-FR" sz="1600" b="1" dirty="0" err="1"/>
              <a:t>Re-faites</a:t>
            </a:r>
            <a:r>
              <a:rPr lang="fr-FR" sz="1600" b="1" dirty="0"/>
              <a:t> les calculs. Et présentez le subventionnement croisé.</a:t>
            </a:r>
          </a:p>
          <a:p>
            <a:pPr lvl="1">
              <a:buFont typeface="Symbol" panose="05050102010706020507" pitchFamily="18" charset="2"/>
              <a:buChar char="Þ"/>
            </a:pPr>
            <a:endParaRPr lang="fr-FR" sz="2000" dirty="0"/>
          </a:p>
          <a:p>
            <a:pPr>
              <a:buFont typeface="Symbol" panose="05050102010706020507" pitchFamily="18" charset="2"/>
              <a:buChar char="Þ"/>
            </a:pPr>
            <a:endParaRPr lang="fr-FR" sz="2400" dirty="0"/>
          </a:p>
          <a:p>
            <a:pPr marL="0" indent="0">
              <a:buNone/>
            </a:pPr>
            <a:r>
              <a:rPr lang="fr-FR" sz="2400" dirty="0"/>
              <a:t> </a:t>
            </a:r>
            <a:endParaRPr lang="fr-FR" sz="2000" dirty="0"/>
          </a:p>
          <a:p>
            <a:pPr marL="0" indent="0">
              <a:buNone/>
            </a:pPr>
            <a:endParaRPr lang="fr-FR" sz="2400" u="sng" dirty="0"/>
          </a:p>
          <a:p>
            <a:pPr>
              <a:buFont typeface="Symbol" panose="05050102010706020507" pitchFamily="18" charset="2"/>
              <a:buChar char="Þ"/>
            </a:pPr>
            <a:r>
              <a:rPr lang="fr-FR" sz="2400" dirty="0"/>
              <a:t>Objet des coûts :</a:t>
            </a:r>
          </a:p>
          <a:p>
            <a:pPr>
              <a:buFont typeface="Symbol" panose="05050102010706020507" pitchFamily="18" charset="2"/>
              <a:buChar char="Þ"/>
            </a:pPr>
            <a:r>
              <a:rPr lang="fr-FR" sz="2400" dirty="0"/>
              <a:t>Clé de répartition :</a:t>
            </a:r>
          </a:p>
          <a:p>
            <a:pPr lvl="1">
              <a:buFont typeface="Symbol" panose="05050102010706020507" pitchFamily="18" charset="2"/>
              <a:buChar char="Þ"/>
            </a:pPr>
            <a:r>
              <a:rPr lang="fr-FR" sz="2000" dirty="0"/>
              <a:t>Coût total : …………………………….</a:t>
            </a:r>
          </a:p>
          <a:p>
            <a:pPr lvl="1">
              <a:buFont typeface="Symbol" panose="05050102010706020507" pitchFamily="18" charset="2"/>
              <a:buChar char="Þ"/>
            </a:pPr>
            <a:r>
              <a:rPr lang="fr-FR" sz="2000" dirty="0"/>
              <a:t>Clé de réparation : …………………….</a:t>
            </a:r>
          </a:p>
          <a:p>
            <a:pPr lvl="1">
              <a:buFont typeface="Symbol" panose="05050102010706020507" pitchFamily="18" charset="2"/>
              <a:buChar char="Þ"/>
            </a:pPr>
            <a:r>
              <a:rPr lang="fr-FR" sz="2000" dirty="0"/>
              <a:t>Coût pour 1 clé de répartition : </a:t>
            </a:r>
          </a:p>
          <a:p>
            <a:pPr lvl="1">
              <a:buFont typeface="Symbol" panose="05050102010706020507" pitchFamily="18" charset="2"/>
              <a:buChar char="Þ"/>
            </a:pPr>
            <a:r>
              <a:rPr lang="fr-FR" sz="2000" dirty="0"/>
              <a:t> Coût pour 1 ODC 1 : </a:t>
            </a:r>
          </a:p>
          <a:p>
            <a:pPr lvl="1">
              <a:buFont typeface="Symbol" panose="05050102010706020507" pitchFamily="18" charset="2"/>
              <a:buChar char="Þ"/>
            </a:pPr>
            <a:r>
              <a:rPr lang="fr-FR" sz="2000" dirty="0"/>
              <a:t>Coût pour 1 ODC 2 =</a:t>
            </a:r>
          </a:p>
        </p:txBody>
      </p:sp>
      <p:sp>
        <p:nvSpPr>
          <p:cNvPr id="5" name="ZoneTexte 4"/>
          <p:cNvSpPr txBox="1"/>
          <p:nvPr/>
        </p:nvSpPr>
        <p:spPr>
          <a:xfrm>
            <a:off x="212436" y="6445505"/>
            <a:ext cx="9998364" cy="369332"/>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r>
              <a:rPr lang="fr-FR" u="sng" dirty="0"/>
              <a:t>subventionnement croisé </a:t>
            </a:r>
            <a:r>
              <a:rPr lang="fr-FR" dirty="0"/>
              <a:t>: </a:t>
            </a:r>
          </a:p>
        </p:txBody>
      </p:sp>
      <p:sp>
        <p:nvSpPr>
          <p:cNvPr id="6" name="Titre 1"/>
          <p:cNvSpPr txBox="1">
            <a:spLocks/>
          </p:cNvSpPr>
          <p:nvPr/>
        </p:nvSpPr>
        <p:spPr>
          <a:xfrm>
            <a:off x="0" y="0"/>
            <a:ext cx="8229600" cy="850106"/>
          </a:xfrm>
          <a:prstGeom prst="rect">
            <a:avLst/>
          </a:prstGeom>
        </p:spPr>
        <p:txBody>
          <a:bodyP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b="1" dirty="0">
                <a:solidFill>
                  <a:srgbClr val="0070C0"/>
                </a:solidFill>
              </a:rPr>
              <a:t>5. La clé de répartition - exercice</a:t>
            </a:r>
            <a:br>
              <a:rPr lang="fr-FR" b="1" dirty="0">
                <a:solidFill>
                  <a:srgbClr val="0070C0"/>
                </a:solidFill>
              </a:rPr>
            </a:br>
            <a:endParaRPr lang="fr-FR" sz="3600" dirty="0"/>
          </a:p>
        </p:txBody>
      </p:sp>
      <p:graphicFrame>
        <p:nvGraphicFramePr>
          <p:cNvPr id="7" name="Tableau 6"/>
          <p:cNvGraphicFramePr>
            <a:graphicFrameLocks noGrp="1"/>
          </p:cNvGraphicFramePr>
          <p:nvPr>
            <p:extLst>
              <p:ext uri="{D42A27DB-BD31-4B8C-83A1-F6EECF244321}">
                <p14:modId xmlns:p14="http://schemas.microsoft.com/office/powerpoint/2010/main" val="360063959"/>
              </p:ext>
            </p:extLst>
          </p:nvPr>
        </p:nvGraphicFramePr>
        <p:xfrm>
          <a:off x="1514763" y="2081056"/>
          <a:ext cx="8283171" cy="1381760"/>
        </p:xfrm>
        <a:graphic>
          <a:graphicData uri="http://schemas.openxmlformats.org/drawingml/2006/table">
            <a:tbl>
              <a:tblPr firstRow="1" bandRow="1">
                <a:tableStyleId>{5C22544A-7EE6-4342-B048-85BDC9FD1C3A}</a:tableStyleId>
              </a:tblPr>
              <a:tblGrid>
                <a:gridCol w="1524001">
                  <a:extLst>
                    <a:ext uri="{9D8B030D-6E8A-4147-A177-3AD203B41FA5}">
                      <a16:colId xmlns:a16="http://schemas.microsoft.com/office/drawing/2014/main" val="4160837096"/>
                    </a:ext>
                  </a:extLst>
                </a:gridCol>
                <a:gridCol w="2237047">
                  <a:extLst>
                    <a:ext uri="{9D8B030D-6E8A-4147-A177-3AD203B41FA5}">
                      <a16:colId xmlns:a16="http://schemas.microsoft.com/office/drawing/2014/main" val="2998674948"/>
                    </a:ext>
                  </a:extLst>
                </a:gridCol>
                <a:gridCol w="2451330">
                  <a:extLst>
                    <a:ext uri="{9D8B030D-6E8A-4147-A177-3AD203B41FA5}">
                      <a16:colId xmlns:a16="http://schemas.microsoft.com/office/drawing/2014/main" val="821157025"/>
                    </a:ext>
                  </a:extLst>
                </a:gridCol>
                <a:gridCol w="2070793">
                  <a:extLst>
                    <a:ext uri="{9D8B030D-6E8A-4147-A177-3AD203B41FA5}">
                      <a16:colId xmlns:a16="http://schemas.microsoft.com/office/drawing/2014/main" val="1953210524"/>
                    </a:ext>
                  </a:extLst>
                </a:gridCol>
              </a:tblGrid>
              <a:tr h="370840">
                <a:tc>
                  <a:txBody>
                    <a:bodyPr/>
                    <a:lstStyle/>
                    <a:p>
                      <a:r>
                        <a:rPr lang="fr-FR" dirty="0"/>
                        <a:t>Activité</a:t>
                      </a:r>
                    </a:p>
                  </a:txBody>
                  <a:tcPr/>
                </a:tc>
                <a:tc>
                  <a:txBody>
                    <a:bodyPr/>
                    <a:lstStyle/>
                    <a:p>
                      <a:r>
                        <a:rPr lang="fr-FR" dirty="0"/>
                        <a:t>Temps</a:t>
                      </a:r>
                      <a:r>
                        <a:rPr lang="fr-FR" baseline="0" dirty="0"/>
                        <a:t> unitaire / vente</a:t>
                      </a:r>
                      <a:endParaRPr lang="fr-FR" dirty="0"/>
                    </a:p>
                  </a:txBody>
                  <a:tcPr/>
                </a:tc>
                <a:tc>
                  <a:txBody>
                    <a:bodyPr/>
                    <a:lstStyle/>
                    <a:p>
                      <a:r>
                        <a:rPr lang="fr-FR" dirty="0"/>
                        <a:t>Temps unitaire de préparation</a:t>
                      </a:r>
                    </a:p>
                  </a:txBody>
                  <a:tcPr/>
                </a:tc>
                <a:tc>
                  <a:txBody>
                    <a:bodyPr/>
                    <a:lstStyle/>
                    <a:p>
                      <a:r>
                        <a:rPr lang="fr-FR" dirty="0"/>
                        <a:t>Temps total</a:t>
                      </a:r>
                    </a:p>
                  </a:txBody>
                  <a:tcPr/>
                </a:tc>
                <a:extLst>
                  <a:ext uri="{0D108BD9-81ED-4DB2-BD59-A6C34878D82A}">
                    <a16:rowId xmlns:a16="http://schemas.microsoft.com/office/drawing/2014/main" val="4185939694"/>
                  </a:ext>
                </a:extLst>
              </a:tr>
              <a:tr h="370840">
                <a:tc>
                  <a:txBody>
                    <a:bodyPr/>
                    <a:lstStyle/>
                    <a:p>
                      <a:pPr algn="ctr"/>
                      <a:r>
                        <a:rPr lang="fr-FR" dirty="0"/>
                        <a:t>Beignets </a:t>
                      </a:r>
                    </a:p>
                  </a:txBody>
                  <a:tcPr/>
                </a:tc>
                <a:tc>
                  <a:txBody>
                    <a:bodyPr/>
                    <a:lstStyle/>
                    <a:p>
                      <a:pPr algn="ctr"/>
                      <a:r>
                        <a:rPr lang="fr-FR" dirty="0"/>
                        <a:t>1 minute</a:t>
                      </a:r>
                    </a:p>
                  </a:txBody>
                  <a:tcPr/>
                </a:tc>
                <a:tc>
                  <a:txBody>
                    <a:bodyPr/>
                    <a:lstStyle/>
                    <a:p>
                      <a:pPr algn="ctr"/>
                      <a:r>
                        <a:rPr lang="fr-FR" dirty="0"/>
                        <a:t>4 minutes</a:t>
                      </a:r>
                    </a:p>
                  </a:txBody>
                  <a:tcPr/>
                </a:tc>
                <a:tc>
                  <a:txBody>
                    <a:bodyPr/>
                    <a:lstStyle/>
                    <a:p>
                      <a:pPr algn="ctr"/>
                      <a:r>
                        <a:rPr lang="fr-FR" dirty="0"/>
                        <a:t>5 minutes</a:t>
                      </a:r>
                    </a:p>
                  </a:txBody>
                  <a:tcPr/>
                </a:tc>
                <a:extLst>
                  <a:ext uri="{0D108BD9-81ED-4DB2-BD59-A6C34878D82A}">
                    <a16:rowId xmlns:a16="http://schemas.microsoft.com/office/drawing/2014/main" val="2035768504"/>
                  </a:ext>
                </a:extLst>
              </a:tr>
              <a:tr h="370840">
                <a:tc>
                  <a:txBody>
                    <a:bodyPr/>
                    <a:lstStyle/>
                    <a:p>
                      <a:pPr algn="ctr"/>
                      <a:r>
                        <a:rPr lang="fr-FR" dirty="0"/>
                        <a:t>Chouchous</a:t>
                      </a:r>
                    </a:p>
                  </a:txBody>
                  <a:tcPr/>
                </a:tc>
                <a:tc>
                  <a:txBody>
                    <a:bodyPr/>
                    <a:lstStyle/>
                    <a:p>
                      <a:pPr algn="ctr"/>
                      <a:r>
                        <a:rPr lang="fr-FR" dirty="0"/>
                        <a:t>1 minute</a:t>
                      </a:r>
                    </a:p>
                  </a:txBody>
                  <a:tcPr/>
                </a:tc>
                <a:tc>
                  <a:txBody>
                    <a:bodyPr/>
                    <a:lstStyle/>
                    <a:p>
                      <a:pPr algn="ctr"/>
                      <a:r>
                        <a:rPr lang="fr-FR" dirty="0"/>
                        <a:t>0,5 minute</a:t>
                      </a:r>
                    </a:p>
                  </a:txBody>
                  <a:tcPr/>
                </a:tc>
                <a:tc>
                  <a:txBody>
                    <a:bodyPr/>
                    <a:lstStyle/>
                    <a:p>
                      <a:pPr algn="ctr"/>
                      <a:r>
                        <a:rPr lang="fr-FR" dirty="0"/>
                        <a:t>1,5</a:t>
                      </a:r>
                      <a:r>
                        <a:rPr lang="fr-FR" baseline="0" dirty="0"/>
                        <a:t> minutes</a:t>
                      </a:r>
                      <a:endParaRPr lang="fr-FR" dirty="0"/>
                    </a:p>
                  </a:txBody>
                  <a:tcPr/>
                </a:tc>
                <a:extLst>
                  <a:ext uri="{0D108BD9-81ED-4DB2-BD59-A6C34878D82A}">
                    <a16:rowId xmlns:a16="http://schemas.microsoft.com/office/drawing/2014/main" val="2066004528"/>
                  </a:ext>
                </a:extLst>
              </a:tr>
            </a:tbl>
          </a:graphicData>
        </a:graphic>
      </p:graphicFrame>
    </p:spTree>
    <p:extLst>
      <p:ext uri="{BB962C8B-B14F-4D97-AF65-F5344CB8AC3E}">
        <p14:creationId xmlns:p14="http://schemas.microsoft.com/office/powerpoint/2010/main" val="2861337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custDataLst>
              <p:tags r:id="rId1"/>
            </p:custDataLst>
          </p:nvPr>
        </p:nvSpPr>
        <p:spPr>
          <a:xfrm>
            <a:off x="2125216" y="0"/>
            <a:ext cx="7941568"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4400" b="1" dirty="0">
                <a:solidFill>
                  <a:srgbClr val="0070C0"/>
                </a:solidFill>
              </a:rPr>
              <a:t>Conclusion</a:t>
            </a:r>
          </a:p>
        </p:txBody>
      </p:sp>
      <p:sp>
        <p:nvSpPr>
          <p:cNvPr id="3" name="ZoneTexte 2"/>
          <p:cNvSpPr txBox="1"/>
          <p:nvPr/>
        </p:nvSpPr>
        <p:spPr>
          <a:xfrm>
            <a:off x="812799" y="1143000"/>
            <a:ext cx="10566401" cy="1754326"/>
          </a:xfrm>
          <a:prstGeom prst="rect">
            <a:avLst/>
          </a:prstGeom>
          <a:noFill/>
        </p:spPr>
        <p:txBody>
          <a:bodyPr wrap="square" rtlCol="0">
            <a:spAutoFit/>
          </a:bodyPr>
          <a:lstStyle/>
          <a:p>
            <a:pPr algn="just"/>
            <a:endParaRPr lang="fr-FR" dirty="0"/>
          </a:p>
          <a:p>
            <a:r>
              <a:rPr lang="fr-FR" dirty="0"/>
              <a:t>Ci-dessous, un extrait du compte de résultat envoyé à Gabin par son expert comptable. </a:t>
            </a:r>
          </a:p>
          <a:p>
            <a:endParaRPr lang="fr-FR" dirty="0"/>
          </a:p>
          <a:p>
            <a:r>
              <a:rPr lang="fr-FR" b="1" dirty="0"/>
              <a:t>Remplissez le tableau ci après sachant que les coûts indirects seront affectés </a:t>
            </a:r>
          </a:p>
          <a:p>
            <a:pPr marL="742950" lvl="1" indent="-285750">
              <a:buFontTx/>
              <a:buChar char="-"/>
            </a:pPr>
            <a:r>
              <a:rPr lang="fr-FR" b="1" dirty="0"/>
              <a:t>au temps de travail pour le salaire (cf. slide précédent)</a:t>
            </a:r>
          </a:p>
          <a:p>
            <a:pPr marL="742950" lvl="1" indent="-285750">
              <a:buFontTx/>
              <a:buChar char="-"/>
            </a:pPr>
            <a:r>
              <a:rPr lang="fr-FR" b="1" dirty="0"/>
              <a:t>au prorata du chiffre d’affaires pour les autres coûts indirects.</a:t>
            </a:r>
          </a:p>
        </p:txBody>
      </p:sp>
      <p:graphicFrame>
        <p:nvGraphicFramePr>
          <p:cNvPr id="4" name="Tableau 3"/>
          <p:cNvGraphicFramePr>
            <a:graphicFrameLocks noGrp="1"/>
          </p:cNvGraphicFramePr>
          <p:nvPr>
            <p:extLst>
              <p:ext uri="{D42A27DB-BD31-4B8C-83A1-F6EECF244321}">
                <p14:modId xmlns:p14="http://schemas.microsoft.com/office/powerpoint/2010/main" val="2122724813"/>
              </p:ext>
            </p:extLst>
          </p:nvPr>
        </p:nvGraphicFramePr>
        <p:xfrm>
          <a:off x="556391" y="3117380"/>
          <a:ext cx="10566400" cy="2847467"/>
        </p:xfrm>
        <a:graphic>
          <a:graphicData uri="http://schemas.openxmlformats.org/drawingml/2006/table">
            <a:tbl>
              <a:tblPr firstRow="1" firstCol="1" bandRow="1">
                <a:tableStyleId>{5940675A-B579-460E-94D1-54222C63F5DA}</a:tableStyleId>
              </a:tblPr>
              <a:tblGrid>
                <a:gridCol w="9209674">
                  <a:extLst>
                    <a:ext uri="{9D8B030D-6E8A-4147-A177-3AD203B41FA5}">
                      <a16:colId xmlns:a16="http://schemas.microsoft.com/office/drawing/2014/main" val="1657033388"/>
                    </a:ext>
                  </a:extLst>
                </a:gridCol>
                <a:gridCol w="1356726">
                  <a:extLst>
                    <a:ext uri="{9D8B030D-6E8A-4147-A177-3AD203B41FA5}">
                      <a16:colId xmlns:a16="http://schemas.microsoft.com/office/drawing/2014/main" val="3236233946"/>
                    </a:ext>
                  </a:extLst>
                </a:gridCol>
              </a:tblGrid>
              <a:tr h="208955">
                <a:tc>
                  <a:txBody>
                    <a:bodyPr/>
                    <a:lstStyle/>
                    <a:p>
                      <a:pPr>
                        <a:lnSpc>
                          <a:spcPct val="107000"/>
                        </a:lnSpc>
                        <a:spcAft>
                          <a:spcPts val="0"/>
                        </a:spcAft>
                      </a:pPr>
                      <a:r>
                        <a:rPr lang="fr-FR" sz="2000" b="1" dirty="0">
                          <a:effectLst/>
                        </a:rPr>
                        <a:t>Produits d'exploitation </a:t>
                      </a:r>
                      <a:endParaRPr lang="fr-FR" sz="3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tc>
                  <a:txBody>
                    <a:bodyPr/>
                    <a:lstStyle/>
                    <a:p>
                      <a:pPr algn="r">
                        <a:lnSpc>
                          <a:spcPct val="107000"/>
                        </a:lnSpc>
                        <a:spcAft>
                          <a:spcPts val="0"/>
                        </a:spcAft>
                      </a:pPr>
                      <a:r>
                        <a:rPr lang="fr-FR" sz="2000" dirty="0">
                          <a:effectLst/>
                        </a:rPr>
                        <a:t> </a:t>
                      </a:r>
                      <a:endParaRPr lang="fr-FR"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extLst>
                  <a:ext uri="{0D108BD9-81ED-4DB2-BD59-A6C34878D82A}">
                    <a16:rowId xmlns:a16="http://schemas.microsoft.com/office/drawing/2014/main" val="515184105"/>
                  </a:ext>
                </a:extLst>
              </a:tr>
              <a:tr h="208955">
                <a:tc>
                  <a:txBody>
                    <a:bodyPr/>
                    <a:lstStyle/>
                    <a:p>
                      <a:pPr>
                        <a:lnSpc>
                          <a:spcPct val="107000"/>
                        </a:lnSpc>
                        <a:spcAft>
                          <a:spcPts val="0"/>
                        </a:spcAft>
                      </a:pPr>
                      <a:r>
                        <a:rPr lang="fr-FR" sz="1800" dirty="0">
                          <a:effectLst/>
                        </a:rPr>
                        <a:t> Ventes de marchandises (2 * 7500 paquets de chouchous)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15 000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205692366"/>
                  </a:ext>
                </a:extLst>
              </a:tr>
              <a:tr h="208955">
                <a:tc>
                  <a:txBody>
                    <a:bodyPr/>
                    <a:lstStyle/>
                    <a:p>
                      <a:pPr>
                        <a:lnSpc>
                          <a:spcPct val="107000"/>
                        </a:lnSpc>
                        <a:spcAft>
                          <a:spcPts val="0"/>
                        </a:spcAft>
                      </a:pPr>
                      <a:r>
                        <a:rPr lang="fr-FR" sz="1800" dirty="0">
                          <a:effectLst/>
                        </a:rPr>
                        <a:t> Production vendue (2,5 € * 10 000 beignets)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25 000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638169986"/>
                  </a:ext>
                </a:extLst>
              </a:tr>
              <a:tr h="208955">
                <a:tc>
                  <a:txBody>
                    <a:bodyPr/>
                    <a:lstStyle/>
                    <a:p>
                      <a:pPr>
                        <a:lnSpc>
                          <a:spcPct val="107000"/>
                        </a:lnSpc>
                        <a:spcAft>
                          <a:spcPts val="0"/>
                        </a:spcAft>
                      </a:pPr>
                      <a:r>
                        <a:rPr lang="fr-FR" sz="2000" b="1" dirty="0">
                          <a:effectLst/>
                        </a:rPr>
                        <a:t>Charges d'exploitation</a:t>
                      </a:r>
                      <a:endParaRPr lang="fr-FR" sz="3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tc>
                  <a:txBody>
                    <a:bodyPr/>
                    <a:lstStyle/>
                    <a:p>
                      <a:pPr algn="r">
                        <a:lnSpc>
                          <a:spcPct val="107000"/>
                        </a:lnSpc>
                        <a:spcAft>
                          <a:spcPts val="0"/>
                        </a:spcAft>
                      </a:pPr>
                      <a:r>
                        <a:rPr lang="fr-FR" sz="2000" dirty="0">
                          <a:effectLst/>
                        </a:rPr>
                        <a:t> </a:t>
                      </a:r>
                      <a:endParaRPr lang="fr-FR"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extLst>
                  <a:ext uri="{0D108BD9-81ED-4DB2-BD59-A6C34878D82A}">
                    <a16:rowId xmlns:a16="http://schemas.microsoft.com/office/drawing/2014/main" val="4005654391"/>
                  </a:ext>
                </a:extLst>
              </a:tr>
              <a:tr h="208955">
                <a:tc>
                  <a:txBody>
                    <a:bodyPr/>
                    <a:lstStyle/>
                    <a:p>
                      <a:pPr>
                        <a:lnSpc>
                          <a:spcPct val="107000"/>
                        </a:lnSpc>
                        <a:spcAft>
                          <a:spcPts val="0"/>
                        </a:spcAft>
                      </a:pPr>
                      <a:r>
                        <a:rPr lang="fr-FR" sz="1800" dirty="0">
                          <a:effectLst/>
                        </a:rPr>
                        <a:t> Achats de marchandises (1€ * 7 500 paquets de chouchous)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7 500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772960479"/>
                  </a:ext>
                </a:extLst>
              </a:tr>
              <a:tr h="0">
                <a:tc>
                  <a:txBody>
                    <a:bodyPr/>
                    <a:lstStyle/>
                    <a:p>
                      <a:pPr>
                        <a:lnSpc>
                          <a:spcPct val="107000"/>
                        </a:lnSpc>
                        <a:spcAft>
                          <a:spcPts val="0"/>
                        </a:spcAft>
                      </a:pPr>
                      <a:r>
                        <a:rPr lang="fr-FR" sz="1600" dirty="0">
                          <a:effectLst/>
                        </a:rPr>
                        <a:t> Achats de matières premières (farine : 8 000 €, huile</a:t>
                      </a:r>
                      <a:r>
                        <a:rPr lang="fr-FR" sz="1600" baseline="0" dirty="0">
                          <a:effectLst/>
                        </a:rPr>
                        <a:t> : </a:t>
                      </a:r>
                      <a:r>
                        <a:rPr lang="fr-FR" sz="1600" dirty="0">
                          <a:effectLst/>
                        </a:rPr>
                        <a:t>2000 €</a:t>
                      </a:r>
                      <a:r>
                        <a:rPr lang="fr-FR" sz="1600" baseline="0" dirty="0">
                          <a:effectLst/>
                        </a:rPr>
                        <a:t> ; Nutella :</a:t>
                      </a:r>
                      <a:r>
                        <a:rPr lang="fr-FR" sz="1600" dirty="0">
                          <a:effectLst/>
                        </a:rPr>
                        <a:t> 18000)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28 000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652663784"/>
                  </a:ext>
                </a:extLst>
              </a:tr>
              <a:tr h="208955">
                <a:tc>
                  <a:txBody>
                    <a:bodyPr/>
                    <a:lstStyle/>
                    <a:p>
                      <a:pPr>
                        <a:lnSpc>
                          <a:spcPct val="107000"/>
                        </a:lnSpc>
                        <a:spcAft>
                          <a:spcPts val="0"/>
                        </a:spcAft>
                      </a:pPr>
                      <a:r>
                        <a:rPr lang="fr-FR" sz="1800" dirty="0">
                          <a:effectLst/>
                        </a:rPr>
                        <a:t> Autres achats et charges externes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400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289053721"/>
                  </a:ext>
                </a:extLst>
              </a:tr>
              <a:tr h="112873">
                <a:tc>
                  <a:txBody>
                    <a:bodyPr/>
                    <a:lstStyle/>
                    <a:p>
                      <a:pPr>
                        <a:lnSpc>
                          <a:spcPct val="107000"/>
                        </a:lnSpc>
                        <a:spcAft>
                          <a:spcPts val="0"/>
                        </a:spcAft>
                      </a:pPr>
                      <a:r>
                        <a:rPr lang="fr-FR" sz="1800" dirty="0">
                          <a:effectLst/>
                        </a:rPr>
                        <a:t> Impôts, taxes et versements assimilés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200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83759379"/>
                  </a:ext>
                </a:extLst>
              </a:tr>
              <a:tr h="49878">
                <a:tc>
                  <a:txBody>
                    <a:bodyPr/>
                    <a:lstStyle/>
                    <a:p>
                      <a:pPr>
                        <a:lnSpc>
                          <a:spcPct val="107000"/>
                        </a:lnSpc>
                        <a:spcAft>
                          <a:spcPts val="0"/>
                        </a:spcAft>
                      </a:pPr>
                      <a:r>
                        <a:rPr lang="fr-FR" sz="1800" dirty="0">
                          <a:effectLst/>
                        </a:rPr>
                        <a:t> Salaires et traitements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4000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59487088"/>
                  </a:ext>
                </a:extLst>
              </a:tr>
              <a:tr h="29553">
                <a:tc>
                  <a:txBody>
                    <a:bodyPr/>
                    <a:lstStyle/>
                    <a:p>
                      <a:pPr>
                        <a:lnSpc>
                          <a:spcPct val="100000"/>
                        </a:lnSpc>
                        <a:spcAft>
                          <a:spcPts val="0"/>
                        </a:spcAft>
                      </a:pPr>
                      <a:r>
                        <a:rPr lang="fr-FR" sz="1800" dirty="0">
                          <a:effectLst/>
                        </a:rPr>
                        <a:t> Amortissement véhicule de transport</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0000"/>
                        </a:lnSpc>
                        <a:spcAft>
                          <a:spcPts val="0"/>
                        </a:spcAft>
                      </a:pPr>
                      <a:r>
                        <a:rPr lang="fr-FR" sz="1800" dirty="0">
                          <a:effectLst/>
                        </a:rPr>
                        <a:t>600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212391374"/>
                  </a:ext>
                </a:extLst>
              </a:tr>
            </a:tbl>
          </a:graphicData>
        </a:graphic>
      </p:graphicFrame>
    </p:spTree>
    <p:extLst>
      <p:ext uri="{BB962C8B-B14F-4D97-AF65-F5344CB8AC3E}">
        <p14:creationId xmlns:p14="http://schemas.microsoft.com/office/powerpoint/2010/main" val="2175810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573309613"/>
              </p:ext>
            </p:extLst>
          </p:nvPr>
        </p:nvGraphicFramePr>
        <p:xfrm>
          <a:off x="554181" y="404664"/>
          <a:ext cx="10603347" cy="2952578"/>
        </p:xfrm>
        <a:graphic>
          <a:graphicData uri="http://schemas.openxmlformats.org/drawingml/2006/table">
            <a:tbl>
              <a:tblPr firstRow="1" bandRow="1">
                <a:tableStyleId>{5940675A-B579-460E-94D1-54222C63F5DA}</a:tableStyleId>
              </a:tblPr>
              <a:tblGrid>
                <a:gridCol w="3252506">
                  <a:extLst>
                    <a:ext uri="{9D8B030D-6E8A-4147-A177-3AD203B41FA5}">
                      <a16:colId xmlns:a16="http://schemas.microsoft.com/office/drawing/2014/main" val="20000"/>
                    </a:ext>
                  </a:extLst>
                </a:gridCol>
                <a:gridCol w="1222513">
                  <a:extLst>
                    <a:ext uri="{9D8B030D-6E8A-4147-A177-3AD203B41FA5}">
                      <a16:colId xmlns:a16="http://schemas.microsoft.com/office/drawing/2014/main" val="20001"/>
                    </a:ext>
                  </a:extLst>
                </a:gridCol>
                <a:gridCol w="1172817">
                  <a:extLst>
                    <a:ext uri="{9D8B030D-6E8A-4147-A177-3AD203B41FA5}">
                      <a16:colId xmlns:a16="http://schemas.microsoft.com/office/drawing/2014/main" val="1553399667"/>
                    </a:ext>
                  </a:extLst>
                </a:gridCol>
                <a:gridCol w="1043609">
                  <a:extLst>
                    <a:ext uri="{9D8B030D-6E8A-4147-A177-3AD203B41FA5}">
                      <a16:colId xmlns:a16="http://schemas.microsoft.com/office/drawing/2014/main" val="1365398604"/>
                    </a:ext>
                  </a:extLst>
                </a:gridCol>
                <a:gridCol w="934278">
                  <a:extLst>
                    <a:ext uri="{9D8B030D-6E8A-4147-A177-3AD203B41FA5}">
                      <a16:colId xmlns:a16="http://schemas.microsoft.com/office/drawing/2014/main" val="1617356194"/>
                    </a:ext>
                  </a:extLst>
                </a:gridCol>
                <a:gridCol w="974035">
                  <a:extLst>
                    <a:ext uri="{9D8B030D-6E8A-4147-A177-3AD203B41FA5}">
                      <a16:colId xmlns:a16="http://schemas.microsoft.com/office/drawing/2014/main" val="549269014"/>
                    </a:ext>
                  </a:extLst>
                </a:gridCol>
                <a:gridCol w="906691">
                  <a:extLst>
                    <a:ext uri="{9D8B030D-6E8A-4147-A177-3AD203B41FA5}">
                      <a16:colId xmlns:a16="http://schemas.microsoft.com/office/drawing/2014/main" val="20002"/>
                    </a:ext>
                  </a:extLst>
                </a:gridCol>
                <a:gridCol w="1096898">
                  <a:extLst>
                    <a:ext uri="{9D8B030D-6E8A-4147-A177-3AD203B41FA5}">
                      <a16:colId xmlns:a16="http://schemas.microsoft.com/office/drawing/2014/main" val="2502724386"/>
                    </a:ext>
                  </a:extLst>
                </a:gridCol>
              </a:tblGrid>
              <a:tr h="374671">
                <a:tc>
                  <a:txBody>
                    <a:bodyPr/>
                    <a:lstStyle/>
                    <a:p>
                      <a:endParaRPr lang="fr-FR" dirty="0"/>
                    </a:p>
                  </a:txBody>
                  <a:tcPr/>
                </a:tc>
                <a:tc gridSpan="3">
                  <a:txBody>
                    <a:bodyPr/>
                    <a:lstStyle/>
                    <a:p>
                      <a:pPr algn="ctr"/>
                      <a:endParaRPr lang="fr-FR" b="1" dirty="0"/>
                    </a:p>
                  </a:txBody>
                  <a:tcPr/>
                </a:tc>
                <a:tc hMerge="1">
                  <a:txBody>
                    <a:bodyPr/>
                    <a:lstStyle/>
                    <a:p>
                      <a:pPr algn="ctr"/>
                      <a:endParaRPr lang="fr-FR" b="1" dirty="0"/>
                    </a:p>
                  </a:txBody>
                  <a:tcPr/>
                </a:tc>
                <a:tc hMerge="1">
                  <a:txBody>
                    <a:bodyPr/>
                    <a:lstStyle/>
                    <a:p>
                      <a:pPr algn="ctr"/>
                      <a:endParaRPr lang="fr-FR" b="1" dirty="0"/>
                    </a:p>
                  </a:txBody>
                  <a:tcPr/>
                </a:tc>
                <a:tc gridSpan="3">
                  <a:txBody>
                    <a:bodyPr/>
                    <a:lstStyle/>
                    <a:p>
                      <a:pPr algn="ctr"/>
                      <a:endParaRPr lang="fr-FR" b="1" dirty="0"/>
                    </a:p>
                  </a:txBody>
                  <a:tcPr/>
                </a:tc>
                <a:tc hMerge="1">
                  <a:txBody>
                    <a:bodyPr/>
                    <a:lstStyle/>
                    <a:p>
                      <a:pPr algn="ctr"/>
                      <a:endParaRPr lang="fr-FR" b="1" dirty="0"/>
                    </a:p>
                  </a:txBody>
                  <a:tcPr/>
                </a:tc>
                <a:tc hMerge="1">
                  <a:txBody>
                    <a:bodyPr/>
                    <a:lstStyle/>
                    <a:p>
                      <a:pPr algn="ctr"/>
                      <a:endParaRPr lang="fr-FR" b="1" dirty="0"/>
                    </a:p>
                  </a:txBody>
                  <a:tcPr/>
                </a:tc>
                <a:tc>
                  <a:txBody>
                    <a:bodyPr/>
                    <a:lstStyle/>
                    <a:p>
                      <a:pPr algn="ctr"/>
                      <a:endParaRPr lang="fr-FR" b="1" dirty="0"/>
                    </a:p>
                  </a:txBody>
                  <a:tcPr/>
                </a:tc>
                <a:extLst>
                  <a:ext uri="{0D108BD9-81ED-4DB2-BD59-A6C34878D82A}">
                    <a16:rowId xmlns:a16="http://schemas.microsoft.com/office/drawing/2014/main" val="10000"/>
                  </a:ext>
                </a:extLst>
              </a:tr>
              <a:tr h="352276">
                <a:tc>
                  <a:txBody>
                    <a:bodyPr/>
                    <a:lstStyle/>
                    <a:p>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3544559020"/>
                  </a:ext>
                </a:extLst>
              </a:tr>
              <a:tr h="352276">
                <a:tc>
                  <a:txBody>
                    <a:bodyPr/>
                    <a:lstStyle/>
                    <a:p>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10001"/>
                  </a:ext>
                </a:extLst>
              </a:tr>
              <a:tr h="374671">
                <a:tc>
                  <a:txBody>
                    <a:bodyPr/>
                    <a:lstStyle/>
                    <a:p>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10002"/>
                  </a:ext>
                </a:extLst>
              </a:tr>
              <a:tr h="374671">
                <a:tc>
                  <a:txBody>
                    <a:bodyPr/>
                    <a:lstStyle/>
                    <a:p>
                      <a:endParaRPr lang="fr-FR" sz="1600" b="1" dirty="0"/>
                    </a:p>
                  </a:txBody>
                  <a:tcPr/>
                </a:tc>
                <a:tc>
                  <a:txBody>
                    <a:bodyPr/>
                    <a:lstStyle/>
                    <a:p>
                      <a:pPr algn="ctr"/>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10003"/>
                  </a:ext>
                </a:extLst>
              </a:tr>
              <a:tr h="374671">
                <a:tc>
                  <a:txBody>
                    <a:bodyPr/>
                    <a:lstStyle/>
                    <a:p>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3317838324"/>
                  </a:ext>
                </a:extLst>
              </a:tr>
              <a:tr h="374671">
                <a:tc>
                  <a:txBody>
                    <a:bodyPr/>
                    <a:lstStyle/>
                    <a:p>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1661563023"/>
                  </a:ext>
                </a:extLst>
              </a:tr>
              <a:tr h="374671">
                <a:tc>
                  <a:txBody>
                    <a:bodyPr/>
                    <a:lstStyle/>
                    <a:p>
                      <a:endParaRPr lang="fr-FR" sz="1600" b="1"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tc>
                  <a:txBody>
                    <a:bodyPr/>
                    <a:lstStyle/>
                    <a:p>
                      <a:pPr algn="ctr"/>
                      <a:endParaRPr lang="fr-FR" sz="1600" dirty="0"/>
                    </a:p>
                  </a:txBody>
                  <a:tcPr/>
                </a:tc>
                <a:extLst>
                  <a:ext uri="{0D108BD9-81ED-4DB2-BD59-A6C34878D82A}">
                    <a16:rowId xmlns:a16="http://schemas.microsoft.com/office/drawing/2014/main" val="2635400427"/>
                  </a:ext>
                </a:extLst>
              </a:tr>
            </a:tbl>
          </a:graphicData>
        </a:graphic>
      </p:graphicFrame>
      <p:sp>
        <p:nvSpPr>
          <p:cNvPr id="3" name="ZoneTexte 2"/>
          <p:cNvSpPr txBox="1"/>
          <p:nvPr/>
        </p:nvSpPr>
        <p:spPr>
          <a:xfrm>
            <a:off x="554181" y="3521979"/>
            <a:ext cx="10603347" cy="1200329"/>
          </a:xfrm>
          <a:prstGeom prst="rect">
            <a:avLst/>
          </a:prstGeom>
          <a:noFill/>
        </p:spPr>
        <p:txBody>
          <a:bodyPr wrap="square" rtlCol="0">
            <a:spAutoFit/>
          </a:bodyPr>
          <a:lstStyle/>
          <a:p>
            <a:r>
              <a:rPr lang="fr-FR" dirty="0"/>
              <a:t>Répartition des autres charges indirectes</a:t>
            </a:r>
          </a:p>
          <a:p>
            <a:endParaRPr lang="fr-FR" dirty="0"/>
          </a:p>
          <a:p>
            <a:endParaRPr lang="fr-FR" dirty="0"/>
          </a:p>
          <a:p>
            <a:endParaRPr lang="fr-FR" dirty="0"/>
          </a:p>
        </p:txBody>
      </p:sp>
      <p:sp>
        <p:nvSpPr>
          <p:cNvPr id="4" name="ZoneTexte 3"/>
          <p:cNvSpPr txBox="1"/>
          <p:nvPr/>
        </p:nvSpPr>
        <p:spPr>
          <a:xfrm>
            <a:off x="1965801" y="5229200"/>
            <a:ext cx="8352928"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a:t>Conclusion :</a:t>
            </a:r>
          </a:p>
          <a:p>
            <a:r>
              <a:rPr lang="fr-FR" dirty="0"/>
              <a:t>Résultat global :</a:t>
            </a:r>
          </a:p>
          <a:p>
            <a:r>
              <a:rPr lang="fr-FR" dirty="0"/>
              <a:t>Résultat par produits :</a:t>
            </a:r>
          </a:p>
          <a:p>
            <a:r>
              <a:rPr lang="fr-FR" dirty="0"/>
              <a:t>Comment améliorer la situation : </a:t>
            </a:r>
          </a:p>
          <a:p>
            <a:endParaRPr lang="fr-FR" dirty="0"/>
          </a:p>
        </p:txBody>
      </p:sp>
    </p:spTree>
    <p:extLst>
      <p:ext uri="{BB962C8B-B14F-4D97-AF65-F5344CB8AC3E}">
        <p14:creationId xmlns:p14="http://schemas.microsoft.com/office/powerpoint/2010/main" val="1400040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custDataLst>
              <p:tags r:id="rId1"/>
            </p:custDataLst>
          </p:nvPr>
        </p:nvSpPr>
        <p:spPr>
          <a:xfrm>
            <a:off x="2125216" y="0"/>
            <a:ext cx="7941568"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rgbClr val="0070C0"/>
                </a:solidFill>
              </a:rPr>
              <a:t>Conclusion</a:t>
            </a:r>
          </a:p>
        </p:txBody>
      </p:sp>
      <p:sp>
        <p:nvSpPr>
          <p:cNvPr id="3" name="Espace réservé du contenu 2"/>
          <p:cNvSpPr txBox="1">
            <a:spLocks/>
          </p:cNvSpPr>
          <p:nvPr/>
        </p:nvSpPr>
        <p:spPr>
          <a:xfrm>
            <a:off x="1837184" y="1484785"/>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000" b="1" dirty="0"/>
              <a:t>Comptabilité de gestion doit être utile et  doit les objets de l’information aux dirigeants en vue de la prise de décision.</a:t>
            </a:r>
          </a:p>
          <a:p>
            <a:pPr marL="0" indent="0">
              <a:buNone/>
            </a:pPr>
            <a:endParaRPr lang="fr-FR" sz="2000" dirty="0"/>
          </a:p>
          <a:p>
            <a:pPr marL="0" indent="0">
              <a:buNone/>
            </a:pPr>
            <a:r>
              <a:rPr lang="fr-FR" sz="2000" dirty="0"/>
              <a:t>-&gt; Identifier les objet de coûts (ou de marge). </a:t>
            </a:r>
          </a:p>
          <a:p>
            <a:pPr marL="0" indent="0">
              <a:buNone/>
            </a:pPr>
            <a:endParaRPr lang="fr-FR" sz="2000" dirty="0"/>
          </a:p>
          <a:p>
            <a:pPr marL="0" indent="0">
              <a:buNone/>
            </a:pPr>
            <a:r>
              <a:rPr lang="fr-FR" sz="2000" dirty="0"/>
              <a:t>-&gt; Connaitre les différentes typologies de coûts et de charges</a:t>
            </a:r>
          </a:p>
          <a:p>
            <a:pPr marL="0" indent="0">
              <a:buNone/>
            </a:pPr>
            <a:endParaRPr lang="fr-FR" sz="1600" b="1" dirty="0"/>
          </a:p>
          <a:p>
            <a:pPr marL="0" indent="0">
              <a:buNone/>
            </a:pPr>
            <a:r>
              <a:rPr lang="fr-FR" sz="2000" dirty="0"/>
              <a:t>-&gt; Calculer les marges/résultats </a:t>
            </a:r>
          </a:p>
          <a:p>
            <a:pPr marL="0" indent="0">
              <a:buNone/>
            </a:pPr>
            <a:endParaRPr lang="fr-FR" sz="2000" dirty="0"/>
          </a:p>
          <a:p>
            <a:pPr marL="0" indent="0">
              <a:buNone/>
            </a:pPr>
            <a:r>
              <a:rPr lang="fr-FR" sz="2000" dirty="0"/>
              <a:t>-&gt; Comprendre la situation et utiliser les informations pour prendre les bonnes décisions</a:t>
            </a:r>
          </a:p>
          <a:p>
            <a:pPr marL="0" indent="0">
              <a:buNone/>
            </a:pPr>
            <a:endParaRPr lang="fr-FR" sz="2000" dirty="0"/>
          </a:p>
          <a:p>
            <a:pPr marL="0" indent="0" algn="ctr">
              <a:buNone/>
            </a:pPr>
            <a:r>
              <a:rPr lang="fr-FR" sz="2000" dirty="0">
                <a:solidFill>
                  <a:srgbClr val="FF0000"/>
                </a:solidFill>
              </a:rPr>
              <a:t>Comptabilité de gestion : A l’examen, au moins la moitié des points est donnée pour les commentaires / recommandations issu(e)s des calculs</a:t>
            </a:r>
          </a:p>
          <a:p>
            <a:pPr marL="457200" lvl="1" indent="0">
              <a:buNone/>
            </a:pPr>
            <a:endParaRPr lang="fr-FR" sz="2000" dirty="0"/>
          </a:p>
          <a:p>
            <a:pPr>
              <a:buFont typeface="Symbol" panose="05050102010706020507" pitchFamily="18" charset="2"/>
              <a:buChar char="Þ"/>
            </a:pPr>
            <a:endParaRPr lang="fr-FR" sz="2400" dirty="0"/>
          </a:p>
          <a:p>
            <a:pPr marL="0" indent="0">
              <a:buNone/>
            </a:pPr>
            <a:r>
              <a:rPr lang="fr-FR" sz="2400" dirty="0"/>
              <a:t> </a:t>
            </a:r>
            <a:endParaRPr lang="fr-FR" sz="2000" dirty="0"/>
          </a:p>
          <a:p>
            <a:pPr marL="0" indent="0">
              <a:buNone/>
            </a:pPr>
            <a:endParaRPr lang="fr-FR" sz="2400" u="sng" dirty="0"/>
          </a:p>
          <a:p>
            <a:pPr marL="0" indent="0">
              <a:buNone/>
            </a:pPr>
            <a:endParaRPr lang="fr-FR" sz="2400" u="sng" dirty="0"/>
          </a:p>
          <a:p>
            <a:pPr marL="0" indent="0">
              <a:buNone/>
            </a:pPr>
            <a:endParaRPr lang="fr-FR" sz="2800" dirty="0"/>
          </a:p>
        </p:txBody>
      </p:sp>
      <p:sp>
        <p:nvSpPr>
          <p:cNvPr id="4" name="Rectangle 3"/>
          <p:cNvSpPr/>
          <p:nvPr/>
        </p:nvSpPr>
        <p:spPr>
          <a:xfrm>
            <a:off x="1818861" y="5536096"/>
            <a:ext cx="8247923" cy="983974"/>
          </a:xfrm>
          <a:prstGeom prst="rect">
            <a:avLst/>
          </a:prstGeom>
          <a:noFill/>
          <a:ln>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Tree>
    <p:extLst>
      <p:ext uri="{BB962C8B-B14F-4D97-AF65-F5344CB8AC3E}">
        <p14:creationId xmlns:p14="http://schemas.microsoft.com/office/powerpoint/2010/main" val="2334528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custDataLst>
              <p:tags r:id="rId1"/>
            </p:custDataLst>
          </p:nvPr>
        </p:nvSpPr>
        <p:spPr>
          <a:xfrm>
            <a:off x="1981200" y="125760"/>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a:solidFill>
                  <a:srgbClr val="0070C0"/>
                </a:solidFill>
              </a:rPr>
              <a:t>Présentation</a:t>
            </a:r>
          </a:p>
        </p:txBody>
      </p:sp>
      <p:sp>
        <p:nvSpPr>
          <p:cNvPr id="3" name="Espace réservé du contenu 2"/>
          <p:cNvSpPr txBox="1">
            <a:spLocks/>
          </p:cNvSpPr>
          <p:nvPr>
            <p:custDataLst>
              <p:tags r:id="rId2"/>
            </p:custDataLst>
          </p:nvPr>
        </p:nvSpPr>
        <p:spPr>
          <a:xfrm>
            <a:off x="1955782" y="836712"/>
            <a:ext cx="8229600" cy="5328592"/>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b="1" dirty="0">
                <a:latin typeface="+mj-lt"/>
              </a:rPr>
              <a:t>Guillaume Dumas</a:t>
            </a:r>
          </a:p>
          <a:p>
            <a:pPr marL="0" indent="0" algn="ctr">
              <a:buNone/>
            </a:pPr>
            <a:r>
              <a:rPr lang="fr-FR" b="1" dirty="0">
                <a:latin typeface="+mj-lt"/>
              </a:rPr>
              <a:t>Maître de conférences (enseignant-chercheur)</a:t>
            </a:r>
          </a:p>
          <a:p>
            <a:pPr marL="0" indent="0" algn="ctr">
              <a:buNone/>
            </a:pPr>
            <a:endParaRPr lang="fr-FR" dirty="0">
              <a:latin typeface="+mj-lt"/>
            </a:endParaRPr>
          </a:p>
          <a:p>
            <a:pPr algn="just">
              <a:buFont typeface="Wingdings" panose="05000000000000000000" pitchFamily="2" charset="2"/>
              <a:buChar char="q"/>
            </a:pPr>
            <a:r>
              <a:rPr lang="fr-FR" dirty="0">
                <a:latin typeface="+mj-lt"/>
              </a:rPr>
              <a:t> Diplôme de Comptabilité et Gestion (</a:t>
            </a:r>
            <a:r>
              <a:rPr lang="fr-FR" b="1" dirty="0">
                <a:latin typeface="+mj-lt"/>
              </a:rPr>
              <a:t>DCG</a:t>
            </a:r>
            <a:r>
              <a:rPr lang="fr-FR" dirty="0">
                <a:latin typeface="+mj-lt"/>
              </a:rPr>
              <a:t>)</a:t>
            </a:r>
          </a:p>
          <a:p>
            <a:pPr algn="just">
              <a:buFont typeface="Wingdings" panose="05000000000000000000" pitchFamily="2" charset="2"/>
              <a:buChar char="q"/>
            </a:pPr>
            <a:r>
              <a:rPr lang="fr-FR" dirty="0">
                <a:latin typeface="+mj-lt"/>
              </a:rPr>
              <a:t> Master 1 Contrôle de Gestion Finance (</a:t>
            </a:r>
            <a:r>
              <a:rPr lang="fr-FR" b="1" dirty="0">
                <a:latin typeface="+mj-lt"/>
              </a:rPr>
              <a:t>MOMA</a:t>
            </a:r>
            <a:r>
              <a:rPr lang="fr-FR" dirty="0">
                <a:latin typeface="+mj-lt"/>
              </a:rPr>
              <a:t>)</a:t>
            </a:r>
          </a:p>
          <a:p>
            <a:pPr algn="just">
              <a:buFont typeface="Wingdings" panose="05000000000000000000" pitchFamily="2" charset="2"/>
              <a:buChar char="q"/>
            </a:pPr>
            <a:r>
              <a:rPr lang="fr-FR" dirty="0">
                <a:latin typeface="+mj-lt"/>
              </a:rPr>
              <a:t> Master 2 contrôle de gestion </a:t>
            </a:r>
            <a:r>
              <a:rPr lang="fr-FR" dirty="0"/>
              <a:t>(</a:t>
            </a:r>
            <a:r>
              <a:rPr lang="fr-FR" b="1" dirty="0"/>
              <a:t>Toulouse </a:t>
            </a:r>
            <a:r>
              <a:rPr lang="fr-FR" b="1" dirty="0" err="1"/>
              <a:t>School</a:t>
            </a:r>
            <a:r>
              <a:rPr lang="fr-FR" b="1" dirty="0"/>
              <a:t> of Management</a:t>
            </a:r>
            <a:r>
              <a:rPr lang="fr-FR" dirty="0"/>
              <a:t>)</a:t>
            </a:r>
            <a:endParaRPr lang="fr-FR" dirty="0">
              <a:latin typeface="+mj-lt"/>
            </a:endParaRPr>
          </a:p>
          <a:p>
            <a:pPr algn="just">
              <a:buFont typeface="Wingdings" panose="05000000000000000000" pitchFamily="2" charset="2"/>
              <a:buChar char="q"/>
            </a:pPr>
            <a:r>
              <a:rPr lang="fr-FR" dirty="0">
                <a:latin typeface="+mj-lt"/>
              </a:rPr>
              <a:t> Doctorat : </a:t>
            </a:r>
            <a:r>
              <a:rPr lang="fr-FR" b="1" dirty="0">
                <a:latin typeface="+mj-lt"/>
              </a:rPr>
              <a:t>Manipulation des comptes des entreprises cotées</a:t>
            </a:r>
          </a:p>
          <a:p>
            <a:pPr algn="just">
              <a:buFont typeface="Wingdings" panose="05000000000000000000" pitchFamily="2" charset="2"/>
              <a:buChar char="q"/>
            </a:pPr>
            <a:endParaRPr lang="fr-FR" b="1" dirty="0">
              <a:latin typeface="+mj-lt"/>
            </a:endParaRPr>
          </a:p>
          <a:p>
            <a:pPr algn="just">
              <a:buFont typeface="Symbol" panose="05050102010706020507" pitchFamily="18" charset="2"/>
              <a:buChar char="Þ"/>
            </a:pPr>
            <a:r>
              <a:rPr lang="fr-FR" b="1" dirty="0">
                <a:latin typeface="+mj-lt"/>
              </a:rPr>
              <a:t> Evasion fiscale</a:t>
            </a:r>
          </a:p>
          <a:p>
            <a:pPr algn="just">
              <a:buFont typeface="Symbol" panose="05050102010706020507" pitchFamily="18" charset="2"/>
              <a:buChar char="Þ"/>
            </a:pPr>
            <a:r>
              <a:rPr lang="fr-FR" b="1" dirty="0">
                <a:latin typeface="+mj-lt"/>
              </a:rPr>
              <a:t> Didactique comptable</a:t>
            </a:r>
          </a:p>
        </p:txBody>
      </p:sp>
    </p:spTree>
    <p:extLst>
      <p:ext uri="{BB962C8B-B14F-4D97-AF65-F5344CB8AC3E}">
        <p14:creationId xmlns:p14="http://schemas.microsoft.com/office/powerpoint/2010/main" val="3539007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E4B71-7B53-A46D-9883-E8C37D5F6ED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C0A3FC9-B83F-077B-5CE3-054AF76ABF3F}"/>
              </a:ext>
            </a:extLst>
          </p:cNvPr>
          <p:cNvSpPr txBox="1">
            <a:spLocks/>
          </p:cNvSpPr>
          <p:nvPr>
            <p:custDataLst>
              <p:tags r:id="rId1"/>
            </p:custDataLst>
          </p:nvPr>
        </p:nvSpPr>
        <p:spPr>
          <a:xfrm>
            <a:off x="2125216" y="-263387"/>
            <a:ext cx="7941568"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rgbClr val="0070C0"/>
                </a:solidFill>
              </a:rPr>
              <a:t>Prochain séance de CM</a:t>
            </a:r>
          </a:p>
        </p:txBody>
      </p:sp>
      <p:sp>
        <p:nvSpPr>
          <p:cNvPr id="4" name="Espace réservé du contenu 2">
            <a:extLst>
              <a:ext uri="{FF2B5EF4-FFF2-40B4-BE49-F238E27FC236}">
                <a16:creationId xmlns:a16="http://schemas.microsoft.com/office/drawing/2014/main" id="{AA1D32DB-0D5A-72A2-971A-FDEA89B99F70}"/>
              </a:ext>
            </a:extLst>
          </p:cNvPr>
          <p:cNvSpPr txBox="1">
            <a:spLocks/>
          </p:cNvSpPr>
          <p:nvPr/>
        </p:nvSpPr>
        <p:spPr>
          <a:xfrm>
            <a:off x="1529071" y="2703443"/>
            <a:ext cx="8229600" cy="145111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sz="2000" b="1" dirty="0"/>
              <a:t>Rappels comptables</a:t>
            </a:r>
          </a:p>
          <a:p>
            <a:pPr marL="0" indent="0">
              <a:buNone/>
            </a:pPr>
            <a:endParaRPr lang="fr-FR" sz="2000" b="1" dirty="0"/>
          </a:p>
          <a:p>
            <a:pPr>
              <a:buFont typeface="Symbol" panose="05050102010706020507" pitchFamily="18" charset="2"/>
              <a:buChar char="Þ"/>
            </a:pPr>
            <a:r>
              <a:rPr lang="fr-FR" sz="2000" dirty="0"/>
              <a:t>Télécharger application </a:t>
            </a:r>
            <a:r>
              <a:rPr lang="fr-FR" sz="2000" u="sng" dirty="0">
                <a:solidFill>
                  <a:srgbClr val="FF0000"/>
                </a:solidFill>
              </a:rPr>
              <a:t>comptadventure</a:t>
            </a:r>
            <a:r>
              <a:rPr lang="fr-FR" sz="2000" dirty="0"/>
              <a:t> et faire au moins 10 tours de jeu avant la prochaine séance de TD. </a:t>
            </a:r>
            <a:r>
              <a:rPr lang="fr-FR" sz="2000"/>
              <a:t>Lien vers </a:t>
            </a:r>
            <a:r>
              <a:rPr lang="fr-FR" sz="2000" dirty="0">
                <a:hlinkClick r:id="rId3"/>
              </a:rPr>
              <a:t>IOS</a:t>
            </a:r>
            <a:r>
              <a:rPr lang="fr-FR" sz="2000" dirty="0"/>
              <a:t> ou sur </a:t>
            </a:r>
            <a:r>
              <a:rPr lang="fr-FR" sz="2000" dirty="0">
                <a:hlinkClick r:id="rId4"/>
              </a:rPr>
              <a:t>android</a:t>
            </a:r>
            <a:endParaRPr lang="fr-FR" sz="2000" dirty="0"/>
          </a:p>
          <a:p>
            <a:pPr>
              <a:buFont typeface="Symbol" panose="05050102010706020507" pitchFamily="18" charset="2"/>
              <a:buChar char="Þ"/>
            </a:pPr>
            <a:r>
              <a:rPr lang="fr-FR" sz="2000" dirty="0"/>
              <a:t>  Séance en présentiel en lien avec l’application.</a:t>
            </a:r>
            <a:endParaRPr lang="fr-FR" sz="2800" dirty="0"/>
          </a:p>
        </p:txBody>
      </p:sp>
    </p:spTree>
    <p:extLst>
      <p:ext uri="{BB962C8B-B14F-4D97-AF65-F5344CB8AC3E}">
        <p14:creationId xmlns:p14="http://schemas.microsoft.com/office/powerpoint/2010/main" val="1168167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custDataLst>
              <p:tags r:id="rId1"/>
            </p:custDataLst>
          </p:nvPr>
        </p:nvSpPr>
        <p:spPr>
          <a:xfrm>
            <a:off x="1981200" y="704088"/>
            <a:ext cx="8229600" cy="1143000"/>
          </a:xfrm>
          <a:prstGeom prst="rect">
            <a:avLst/>
          </a:prstGeo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a:solidFill>
                  <a:srgbClr val="0070C0"/>
                </a:solidFill>
              </a:rPr>
              <a:t>Contrat didactique</a:t>
            </a:r>
          </a:p>
        </p:txBody>
      </p:sp>
      <p:sp>
        <p:nvSpPr>
          <p:cNvPr id="3" name="Espace réservé du contenu 2"/>
          <p:cNvSpPr txBox="1">
            <a:spLocks/>
          </p:cNvSpPr>
          <p:nvPr>
            <p:custDataLst>
              <p:tags r:id="rId2"/>
            </p:custDataLst>
          </p:nvPr>
        </p:nvSpPr>
        <p:spPr>
          <a:xfrm>
            <a:off x="248477" y="1935480"/>
            <a:ext cx="10823713" cy="4389120"/>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FR" b="1" dirty="0"/>
              <a:t>Enseignant </a:t>
            </a:r>
          </a:p>
          <a:p>
            <a:pPr algn="just"/>
            <a:r>
              <a:rPr lang="fr-FR" dirty="0"/>
              <a:t>Mettre tout en œuvre pour transmettre des connaissances (par ex. calligraphie, choix des thèmes des cas, tableau </a:t>
            </a:r>
            <a:r>
              <a:rPr lang="fr-FR" dirty="0" err="1"/>
              <a:t>excel</a:t>
            </a:r>
            <a:r>
              <a:rPr lang="fr-FR" dirty="0"/>
              <a:t> pré-tracés …). </a:t>
            </a:r>
          </a:p>
          <a:p>
            <a:pPr algn="just"/>
            <a:r>
              <a:rPr lang="fr-FR" dirty="0"/>
              <a:t>Mettre tout en œuvre pour évaluer l’acquisition des connaissances en étant le moins arbitraire possible (grilles de notation ; type de contrôle de connaissances, cours disponibles sur MOODLE…). </a:t>
            </a:r>
          </a:p>
          <a:p>
            <a:pPr algn="just"/>
            <a:r>
              <a:rPr lang="fr-FR" dirty="0"/>
              <a:t>Disponibilité en dehors des heures de cours (</a:t>
            </a:r>
            <a:r>
              <a:rPr lang="fr-FR" dirty="0">
                <a:hlinkClick r:id="rId4"/>
              </a:rPr>
              <a:t>guillaume.dumas@umontpellier.fr</a:t>
            </a:r>
            <a:r>
              <a:rPr lang="fr-FR" dirty="0"/>
              <a:t>).</a:t>
            </a:r>
          </a:p>
          <a:p>
            <a:pPr algn="just"/>
            <a:endParaRPr lang="fr-FR" dirty="0"/>
          </a:p>
          <a:p>
            <a:pPr marL="0" indent="0" algn="just">
              <a:buNone/>
            </a:pPr>
            <a:r>
              <a:rPr lang="fr-FR" b="1" dirty="0"/>
              <a:t>Etudiant </a:t>
            </a:r>
          </a:p>
          <a:p>
            <a:pPr algn="just"/>
            <a:r>
              <a:rPr lang="fr-FR" dirty="0"/>
              <a:t>Pas d’obligation administrative de présence (cours disponible sur </a:t>
            </a:r>
            <a:r>
              <a:rPr lang="fr-FR" dirty="0" err="1"/>
              <a:t>moodle</a:t>
            </a:r>
            <a:r>
              <a:rPr lang="fr-FR" dirty="0"/>
              <a:t>).</a:t>
            </a:r>
          </a:p>
          <a:p>
            <a:pPr algn="just"/>
            <a:r>
              <a:rPr lang="fr-FR" dirty="0"/>
              <a:t>Ne pas déranger le cours (faire des actes qui pourraient nuire à l’acquisition de connaissances des camarades).</a:t>
            </a:r>
          </a:p>
          <a:p>
            <a:pPr algn="just"/>
            <a:r>
              <a:rPr lang="fr-FR" dirty="0"/>
              <a:t>Prendre les corrigés (ils ne seront pas postés sur </a:t>
            </a:r>
            <a:r>
              <a:rPr lang="fr-FR" dirty="0" err="1"/>
              <a:t>moodle</a:t>
            </a:r>
            <a:r>
              <a:rPr lang="fr-FR" dirty="0"/>
              <a:t>)</a:t>
            </a:r>
          </a:p>
        </p:txBody>
      </p:sp>
    </p:spTree>
    <p:extLst>
      <p:ext uri="{BB962C8B-B14F-4D97-AF65-F5344CB8AC3E}">
        <p14:creationId xmlns:p14="http://schemas.microsoft.com/office/powerpoint/2010/main" val="3779495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2"/>
          <p:cNvSpPr txBox="1">
            <a:spLocks/>
          </p:cNvSpPr>
          <p:nvPr>
            <p:custDataLst>
              <p:tags r:id="rId1"/>
            </p:custDataLst>
          </p:nvPr>
        </p:nvSpPr>
        <p:spPr>
          <a:xfrm>
            <a:off x="1643479" y="1247260"/>
            <a:ext cx="8229600" cy="438912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93192" lvl="1" indent="0" algn="ctr">
              <a:buNone/>
            </a:pPr>
            <a:r>
              <a:rPr lang="fr-FR" b="1" dirty="0">
                <a:latin typeface="+mj-lt"/>
              </a:rPr>
              <a:t>Séances de CM</a:t>
            </a:r>
          </a:p>
        </p:txBody>
      </p:sp>
      <p:sp>
        <p:nvSpPr>
          <p:cNvPr id="3" name="Titre 1"/>
          <p:cNvSpPr txBox="1">
            <a:spLocks/>
          </p:cNvSpPr>
          <p:nvPr>
            <p:custDataLst>
              <p:tags r:id="rId2"/>
            </p:custDataLst>
          </p:nvPr>
        </p:nvSpPr>
        <p:spPr>
          <a:xfrm>
            <a:off x="2125216" y="-36380"/>
            <a:ext cx="7941568"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b="1" dirty="0">
                <a:solidFill>
                  <a:srgbClr val="0070C0"/>
                </a:solidFill>
              </a:rPr>
              <a:t>Déroulement du semestre</a:t>
            </a:r>
          </a:p>
        </p:txBody>
      </p:sp>
      <p:sp>
        <p:nvSpPr>
          <p:cNvPr id="5" name="Flèche vers le bas 4"/>
          <p:cNvSpPr/>
          <p:nvPr>
            <p:custDataLst>
              <p:tags r:id="rId3"/>
            </p:custDataLst>
          </p:nvPr>
        </p:nvSpPr>
        <p:spPr>
          <a:xfrm rot="2139666">
            <a:off x="2628871" y="1985508"/>
            <a:ext cx="360040" cy="64807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dirty="0">
              <a:latin typeface="+mj-lt"/>
            </a:endParaRPr>
          </a:p>
        </p:txBody>
      </p:sp>
      <p:sp>
        <p:nvSpPr>
          <p:cNvPr id="6" name="Flèche vers le bas 5"/>
          <p:cNvSpPr/>
          <p:nvPr>
            <p:custDataLst>
              <p:tags r:id="rId4"/>
            </p:custDataLst>
          </p:nvPr>
        </p:nvSpPr>
        <p:spPr>
          <a:xfrm rot="19343278">
            <a:off x="9084746" y="1942986"/>
            <a:ext cx="360040" cy="64807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dirty="0">
              <a:latin typeface="+mj-lt"/>
            </a:endParaRPr>
          </a:p>
        </p:txBody>
      </p:sp>
      <p:sp>
        <p:nvSpPr>
          <p:cNvPr id="7" name="ZoneTexte 6"/>
          <p:cNvSpPr txBox="1"/>
          <p:nvPr>
            <p:custDataLst>
              <p:tags r:id="rId5"/>
            </p:custDataLst>
          </p:nvPr>
        </p:nvSpPr>
        <p:spPr>
          <a:xfrm>
            <a:off x="3851469" y="2688374"/>
            <a:ext cx="4365523" cy="800219"/>
          </a:xfrm>
          <a:prstGeom prst="rect">
            <a:avLst/>
          </a:prstGeom>
          <a:noFill/>
        </p:spPr>
        <p:txBody>
          <a:bodyPr wrap="square" rtlCol="0">
            <a:spAutoFit/>
          </a:bodyPr>
          <a:lstStyle/>
          <a:p>
            <a:pPr algn="ctr"/>
            <a:r>
              <a:rPr lang="fr-FR" dirty="0">
                <a:solidFill>
                  <a:srgbClr val="0070C0"/>
                </a:solidFill>
                <a:latin typeface="+mj-lt"/>
              </a:rPr>
              <a:t>Coûts complets (Directs/indirects)</a:t>
            </a:r>
          </a:p>
          <a:p>
            <a:pPr algn="ctr"/>
            <a:r>
              <a:rPr lang="fr-FR" sz="1400" dirty="0">
                <a:latin typeface="+mj-lt"/>
              </a:rPr>
              <a:t>(2/3 séance cours)</a:t>
            </a:r>
          </a:p>
          <a:p>
            <a:pPr algn="ctr"/>
            <a:endParaRPr lang="fr-FR" sz="1400" dirty="0">
              <a:solidFill>
                <a:srgbClr val="FF0000"/>
              </a:solidFill>
              <a:latin typeface="+mj-lt"/>
            </a:endParaRPr>
          </a:p>
        </p:txBody>
      </p:sp>
      <p:sp>
        <p:nvSpPr>
          <p:cNvPr id="10" name="ZoneTexte 9"/>
          <p:cNvSpPr txBox="1"/>
          <p:nvPr>
            <p:custDataLst>
              <p:tags r:id="rId6"/>
            </p:custDataLst>
          </p:nvPr>
        </p:nvSpPr>
        <p:spPr>
          <a:xfrm>
            <a:off x="1775520" y="4252762"/>
            <a:ext cx="8640960" cy="149271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lvl="0" algn="ctr"/>
            <a:r>
              <a:rPr lang="fr-FR" b="1" dirty="0"/>
              <a:t>Evaluation</a:t>
            </a:r>
          </a:p>
          <a:p>
            <a:pPr lvl="0" algn="ctr"/>
            <a:endParaRPr lang="fr-FR" sz="900" b="1" dirty="0"/>
          </a:p>
          <a:p>
            <a:pPr marL="285750" indent="-285750">
              <a:buFontTx/>
              <a:buChar char="-"/>
            </a:pPr>
            <a:r>
              <a:rPr lang="fr-FR" dirty="0"/>
              <a:t>Minimum 2 notes de contrôles continus formant une moyenne de TD.</a:t>
            </a:r>
            <a:endParaRPr lang="fr-FR" sz="700" dirty="0"/>
          </a:p>
          <a:p>
            <a:pPr marL="285750" indent="-285750">
              <a:buFontTx/>
              <a:buChar char="-"/>
            </a:pPr>
            <a:r>
              <a:rPr lang="fr-FR" dirty="0"/>
              <a:t>1 note de contrôle terminal.</a:t>
            </a:r>
          </a:p>
          <a:p>
            <a:pPr lvl="0"/>
            <a:endParaRPr lang="fr-FR" sz="1000" dirty="0"/>
          </a:p>
          <a:p>
            <a:pPr lvl="0"/>
            <a:r>
              <a:rPr lang="fr-FR" dirty="0">
                <a:sym typeface="Wingdings" panose="05000000000000000000" pitchFamily="2" charset="2"/>
              </a:rPr>
              <a:t> Répartition des connaissances testées lors des session d’examen.</a:t>
            </a:r>
            <a:endParaRPr lang="fr-FR" dirty="0"/>
          </a:p>
        </p:txBody>
      </p:sp>
      <p:sp>
        <p:nvSpPr>
          <p:cNvPr id="11" name="ZoneTexte 10"/>
          <p:cNvSpPr txBox="1"/>
          <p:nvPr>
            <p:custDataLst>
              <p:tags r:id="rId7"/>
            </p:custDataLst>
          </p:nvPr>
        </p:nvSpPr>
        <p:spPr>
          <a:xfrm>
            <a:off x="8028996" y="2681804"/>
            <a:ext cx="2952328" cy="584775"/>
          </a:xfrm>
          <a:prstGeom prst="rect">
            <a:avLst/>
          </a:prstGeom>
          <a:noFill/>
        </p:spPr>
        <p:txBody>
          <a:bodyPr wrap="square" rtlCol="0">
            <a:spAutoFit/>
          </a:bodyPr>
          <a:lstStyle/>
          <a:p>
            <a:pPr algn="ctr"/>
            <a:r>
              <a:rPr lang="fr-FR" dirty="0">
                <a:solidFill>
                  <a:srgbClr val="0070C0"/>
                </a:solidFill>
                <a:latin typeface="+mj-lt"/>
              </a:rPr>
              <a:t>Coûts variables / fixes</a:t>
            </a:r>
          </a:p>
          <a:p>
            <a:pPr algn="ctr"/>
            <a:r>
              <a:rPr lang="fr-FR" sz="1400" dirty="0">
                <a:latin typeface="+mj-lt"/>
              </a:rPr>
              <a:t>(2/3 séance cours)</a:t>
            </a:r>
          </a:p>
        </p:txBody>
      </p:sp>
      <p:sp>
        <p:nvSpPr>
          <p:cNvPr id="13" name="Flèche vers le bas 12"/>
          <p:cNvSpPr/>
          <p:nvPr>
            <p:custDataLst>
              <p:tags r:id="rId8"/>
            </p:custDataLst>
          </p:nvPr>
        </p:nvSpPr>
        <p:spPr>
          <a:xfrm>
            <a:off x="5970919" y="1978042"/>
            <a:ext cx="360040" cy="648072"/>
          </a:xfrm>
          <a:prstGeom prst="down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dirty="0">
              <a:latin typeface="+mj-lt"/>
            </a:endParaRPr>
          </a:p>
        </p:txBody>
      </p:sp>
      <p:sp>
        <p:nvSpPr>
          <p:cNvPr id="14" name="ZoneTexte 13"/>
          <p:cNvSpPr txBox="1"/>
          <p:nvPr>
            <p:custDataLst>
              <p:tags r:id="rId9"/>
            </p:custDataLst>
          </p:nvPr>
        </p:nvSpPr>
        <p:spPr>
          <a:xfrm>
            <a:off x="1256055" y="2708921"/>
            <a:ext cx="2448272" cy="584775"/>
          </a:xfrm>
          <a:prstGeom prst="rect">
            <a:avLst/>
          </a:prstGeom>
          <a:noFill/>
        </p:spPr>
        <p:txBody>
          <a:bodyPr wrap="square" rtlCol="0">
            <a:spAutoFit/>
          </a:bodyPr>
          <a:lstStyle/>
          <a:p>
            <a:pPr algn="ctr"/>
            <a:r>
              <a:rPr lang="fr-FR" dirty="0">
                <a:solidFill>
                  <a:srgbClr val="0070C0"/>
                </a:solidFill>
                <a:latin typeface="+mj-lt"/>
              </a:rPr>
              <a:t>Séance introductive</a:t>
            </a:r>
          </a:p>
          <a:p>
            <a:pPr algn="ctr"/>
            <a:r>
              <a:rPr lang="fr-FR" sz="1400" dirty="0">
                <a:latin typeface="+mj-lt"/>
              </a:rPr>
              <a:t>(1 séance)</a:t>
            </a:r>
          </a:p>
        </p:txBody>
      </p:sp>
      <p:sp>
        <p:nvSpPr>
          <p:cNvPr id="15" name="ZoneTexte 14"/>
          <p:cNvSpPr txBox="1"/>
          <p:nvPr>
            <p:custDataLst>
              <p:tags r:id="rId10"/>
            </p:custDataLst>
          </p:nvPr>
        </p:nvSpPr>
        <p:spPr>
          <a:xfrm>
            <a:off x="1775520" y="3578290"/>
            <a:ext cx="8640960" cy="584775"/>
          </a:xfrm>
          <a:prstGeom prst="rect">
            <a:avLst/>
          </a:prstGeom>
          <a:ln>
            <a:prstDash val="sysDot"/>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a:solidFill>
                  <a:srgbClr val="0070C0"/>
                </a:solidFill>
                <a:latin typeface="+mj-lt"/>
              </a:rPr>
              <a:t>Séance de révision en </a:t>
            </a:r>
            <a:r>
              <a:rPr lang="fr-FR" dirty="0" err="1">
                <a:solidFill>
                  <a:srgbClr val="0070C0"/>
                </a:solidFill>
                <a:latin typeface="+mj-lt"/>
              </a:rPr>
              <a:t>distanciel</a:t>
            </a:r>
            <a:r>
              <a:rPr lang="fr-FR" dirty="0">
                <a:solidFill>
                  <a:srgbClr val="0070C0"/>
                </a:solidFill>
                <a:latin typeface="+mj-lt"/>
              </a:rPr>
              <a:t> asynchrone </a:t>
            </a:r>
          </a:p>
          <a:p>
            <a:pPr algn="ctr"/>
            <a:r>
              <a:rPr lang="fr-FR" sz="1400" dirty="0">
                <a:latin typeface="+mj-lt"/>
              </a:rPr>
              <a:t>(1 séance)</a:t>
            </a:r>
          </a:p>
        </p:txBody>
      </p:sp>
    </p:spTree>
    <p:extLst>
      <p:ext uri="{BB962C8B-B14F-4D97-AF65-F5344CB8AC3E}">
        <p14:creationId xmlns:p14="http://schemas.microsoft.com/office/powerpoint/2010/main" val="919919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just"/>
            <a:r>
              <a:rPr lang="fr-FR" dirty="0"/>
              <a:t>Plan séance introductive</a:t>
            </a:r>
          </a:p>
        </p:txBody>
      </p:sp>
      <p:sp>
        <p:nvSpPr>
          <p:cNvPr id="3" name="Espace réservé du contenu 2"/>
          <p:cNvSpPr>
            <a:spLocks noGrp="1"/>
          </p:cNvSpPr>
          <p:nvPr>
            <p:ph idx="1"/>
          </p:nvPr>
        </p:nvSpPr>
        <p:spPr>
          <a:xfrm>
            <a:off x="33471" y="692696"/>
            <a:ext cx="11150210" cy="5616624"/>
          </a:xfrm>
        </p:spPr>
        <p:txBody>
          <a:bodyPr>
            <a:normAutofit/>
          </a:bodyPr>
          <a:lstStyle/>
          <a:p>
            <a:pPr marL="0" indent="0">
              <a:buNone/>
            </a:pPr>
            <a:r>
              <a:rPr lang="fr-FR" sz="3600" dirty="0">
                <a:solidFill>
                  <a:srgbClr val="C00000"/>
                </a:solidFill>
              </a:rPr>
              <a:t>0)  </a:t>
            </a:r>
            <a:r>
              <a:rPr lang="fr-FR" sz="2800" dirty="0"/>
              <a:t>Cas introductif</a:t>
            </a:r>
          </a:p>
          <a:p>
            <a:pPr marL="514350" indent="-514350">
              <a:buSzPct val="140000"/>
              <a:buAutoNum type="arabicParenR"/>
            </a:pPr>
            <a:r>
              <a:rPr lang="fr-FR" sz="2800" dirty="0"/>
              <a:t>Différence entre comptabilité financière et comptabilité analytique / de gestion)</a:t>
            </a:r>
          </a:p>
          <a:p>
            <a:pPr marL="514350" indent="-514350">
              <a:buSzPct val="140000"/>
              <a:buAutoNum type="arabicParenR"/>
            </a:pPr>
            <a:r>
              <a:rPr lang="fr-FR" sz="2800" dirty="0"/>
              <a:t>La notion d’objet de coûts, de marge et de résultat</a:t>
            </a:r>
          </a:p>
          <a:p>
            <a:pPr marL="514350" indent="-514350">
              <a:buSzPct val="140000"/>
              <a:buAutoNum type="arabicParenR"/>
            </a:pPr>
            <a:r>
              <a:rPr lang="fr-FR" sz="2800" dirty="0"/>
              <a:t>La notion de coûts / charges</a:t>
            </a:r>
          </a:p>
          <a:p>
            <a:pPr marL="514350" indent="-514350">
              <a:buSzPct val="140000"/>
              <a:buAutoNum type="arabicParenR"/>
            </a:pPr>
            <a:r>
              <a:rPr lang="fr-FR" sz="2800" dirty="0"/>
              <a:t>La notion de clé de répartition</a:t>
            </a:r>
          </a:p>
          <a:p>
            <a:pPr marL="0" indent="0">
              <a:buNone/>
            </a:pPr>
            <a:endParaRPr lang="fr-FR" dirty="0"/>
          </a:p>
        </p:txBody>
      </p:sp>
    </p:spTree>
    <p:extLst>
      <p:ext uri="{BB962C8B-B14F-4D97-AF65-F5344CB8AC3E}">
        <p14:creationId xmlns:p14="http://schemas.microsoft.com/office/powerpoint/2010/main" val="4074099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custDataLst>
              <p:tags r:id="rId1"/>
            </p:custDataLst>
          </p:nvPr>
        </p:nvSpPr>
        <p:spPr>
          <a:xfrm>
            <a:off x="-567160" y="-486136"/>
            <a:ext cx="1060241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600" b="1" dirty="0">
                <a:solidFill>
                  <a:srgbClr val="0070C0"/>
                </a:solidFill>
              </a:rPr>
              <a:t>0. Cas introductif : comptabilité analytique</a:t>
            </a:r>
          </a:p>
        </p:txBody>
      </p:sp>
      <p:sp>
        <p:nvSpPr>
          <p:cNvPr id="4" name="ZoneTexte 3"/>
          <p:cNvSpPr txBox="1"/>
          <p:nvPr/>
        </p:nvSpPr>
        <p:spPr>
          <a:xfrm>
            <a:off x="428263" y="810229"/>
            <a:ext cx="10625560" cy="2908489"/>
          </a:xfrm>
          <a:prstGeom prst="rect">
            <a:avLst/>
          </a:prstGeom>
          <a:noFill/>
        </p:spPr>
        <p:txBody>
          <a:bodyPr wrap="square" rtlCol="0">
            <a:spAutoFit/>
          </a:bodyPr>
          <a:lstStyle/>
          <a:p>
            <a:pPr algn="just"/>
            <a:r>
              <a:rPr lang="fr-FR" sz="2400" dirty="0"/>
              <a:t>Gabin a décidé de créer sa société. Il y travaille seul et vend des chouchous et des beignets sur la plage. Il a fait un été l’an passé. Il achète et revends ses chouchous (marchandises). En revanche, pour les beignets, il achète et cuisine les matières premières et revends les beignets (produits finis). </a:t>
            </a:r>
          </a:p>
          <a:p>
            <a:pPr algn="just"/>
            <a:endParaRPr lang="fr-FR" sz="300" dirty="0"/>
          </a:p>
          <a:p>
            <a:r>
              <a:rPr lang="fr-FR" sz="2400" dirty="0"/>
              <a:t>Ci-dessous, un extrait du compte de résultat envoyé par son expert comptable. </a:t>
            </a:r>
          </a:p>
          <a:p>
            <a:endParaRPr lang="fr-FR" sz="1100" dirty="0"/>
          </a:p>
          <a:p>
            <a:pPr algn="ctr"/>
            <a:r>
              <a:rPr lang="fr-FR" sz="2400" b="1" dirty="0"/>
              <a:t>Gabin doit il continuer cette activité ? Si oui, dans quelle conditions ? </a:t>
            </a:r>
          </a:p>
          <a:p>
            <a:endParaRPr lang="fr-FR" dirty="0"/>
          </a:p>
        </p:txBody>
      </p:sp>
      <p:graphicFrame>
        <p:nvGraphicFramePr>
          <p:cNvPr id="7" name="Tableau 6"/>
          <p:cNvGraphicFramePr>
            <a:graphicFrameLocks noGrp="1"/>
          </p:cNvGraphicFramePr>
          <p:nvPr/>
        </p:nvGraphicFramePr>
        <p:xfrm>
          <a:off x="1837184" y="3573017"/>
          <a:ext cx="8507288" cy="2847467"/>
        </p:xfrm>
        <a:graphic>
          <a:graphicData uri="http://schemas.openxmlformats.org/drawingml/2006/table">
            <a:tbl>
              <a:tblPr firstRow="1" firstCol="1" bandRow="1">
                <a:tableStyleId>{5940675A-B579-460E-94D1-54222C63F5DA}</a:tableStyleId>
              </a:tblPr>
              <a:tblGrid>
                <a:gridCol w="7414952">
                  <a:extLst>
                    <a:ext uri="{9D8B030D-6E8A-4147-A177-3AD203B41FA5}">
                      <a16:colId xmlns:a16="http://schemas.microsoft.com/office/drawing/2014/main" val="1657033388"/>
                    </a:ext>
                  </a:extLst>
                </a:gridCol>
                <a:gridCol w="1092336">
                  <a:extLst>
                    <a:ext uri="{9D8B030D-6E8A-4147-A177-3AD203B41FA5}">
                      <a16:colId xmlns:a16="http://schemas.microsoft.com/office/drawing/2014/main" val="3236233946"/>
                    </a:ext>
                  </a:extLst>
                </a:gridCol>
              </a:tblGrid>
              <a:tr h="208955">
                <a:tc>
                  <a:txBody>
                    <a:bodyPr/>
                    <a:lstStyle/>
                    <a:p>
                      <a:pPr>
                        <a:lnSpc>
                          <a:spcPct val="107000"/>
                        </a:lnSpc>
                        <a:spcAft>
                          <a:spcPts val="0"/>
                        </a:spcAft>
                      </a:pPr>
                      <a:r>
                        <a:rPr lang="fr-FR" sz="2000" b="1" dirty="0">
                          <a:effectLst/>
                        </a:rPr>
                        <a:t>Produits d'exploitation </a:t>
                      </a:r>
                      <a:endParaRPr lang="fr-FR" sz="3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tc>
                  <a:txBody>
                    <a:bodyPr/>
                    <a:lstStyle/>
                    <a:p>
                      <a:pPr algn="r">
                        <a:lnSpc>
                          <a:spcPct val="107000"/>
                        </a:lnSpc>
                        <a:spcAft>
                          <a:spcPts val="0"/>
                        </a:spcAft>
                      </a:pPr>
                      <a:r>
                        <a:rPr lang="fr-FR" sz="2000" dirty="0">
                          <a:effectLst/>
                        </a:rPr>
                        <a:t> </a:t>
                      </a:r>
                      <a:endParaRPr lang="fr-FR"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extLst>
                  <a:ext uri="{0D108BD9-81ED-4DB2-BD59-A6C34878D82A}">
                    <a16:rowId xmlns:a16="http://schemas.microsoft.com/office/drawing/2014/main" val="515184105"/>
                  </a:ext>
                </a:extLst>
              </a:tr>
              <a:tr h="208955">
                <a:tc>
                  <a:txBody>
                    <a:bodyPr/>
                    <a:lstStyle/>
                    <a:p>
                      <a:pPr>
                        <a:lnSpc>
                          <a:spcPct val="107000"/>
                        </a:lnSpc>
                        <a:spcAft>
                          <a:spcPts val="0"/>
                        </a:spcAft>
                      </a:pPr>
                      <a:r>
                        <a:rPr lang="fr-FR" sz="1800" dirty="0">
                          <a:effectLst/>
                        </a:rPr>
                        <a:t> Ventes de marchandises (2 * 7500 paquets)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15 000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205692366"/>
                  </a:ext>
                </a:extLst>
              </a:tr>
              <a:tr h="208955">
                <a:tc>
                  <a:txBody>
                    <a:bodyPr/>
                    <a:lstStyle/>
                    <a:p>
                      <a:pPr>
                        <a:lnSpc>
                          <a:spcPct val="107000"/>
                        </a:lnSpc>
                        <a:spcAft>
                          <a:spcPts val="0"/>
                        </a:spcAft>
                      </a:pPr>
                      <a:r>
                        <a:rPr lang="fr-FR" sz="1800" dirty="0">
                          <a:effectLst/>
                        </a:rPr>
                        <a:t> Production vendue (2,5 € * 10 000 beignets)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25 000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638169986"/>
                  </a:ext>
                </a:extLst>
              </a:tr>
              <a:tr h="208955">
                <a:tc>
                  <a:txBody>
                    <a:bodyPr/>
                    <a:lstStyle/>
                    <a:p>
                      <a:pPr>
                        <a:lnSpc>
                          <a:spcPct val="107000"/>
                        </a:lnSpc>
                        <a:spcAft>
                          <a:spcPts val="0"/>
                        </a:spcAft>
                      </a:pPr>
                      <a:r>
                        <a:rPr lang="fr-FR" sz="2000" b="1" dirty="0">
                          <a:effectLst/>
                        </a:rPr>
                        <a:t>Charges d'exploitation</a:t>
                      </a:r>
                      <a:endParaRPr lang="fr-FR" sz="3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tc>
                  <a:txBody>
                    <a:bodyPr/>
                    <a:lstStyle/>
                    <a:p>
                      <a:pPr algn="r">
                        <a:lnSpc>
                          <a:spcPct val="107000"/>
                        </a:lnSpc>
                        <a:spcAft>
                          <a:spcPts val="0"/>
                        </a:spcAft>
                      </a:pPr>
                      <a:r>
                        <a:rPr lang="fr-FR" sz="2000" dirty="0">
                          <a:effectLst/>
                        </a:rPr>
                        <a:t> </a:t>
                      </a:r>
                      <a:endParaRPr lang="fr-FR"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solidFill>
                      <a:schemeClr val="bg1">
                        <a:lumMod val="95000"/>
                      </a:schemeClr>
                    </a:solidFill>
                  </a:tcPr>
                </a:tc>
                <a:extLst>
                  <a:ext uri="{0D108BD9-81ED-4DB2-BD59-A6C34878D82A}">
                    <a16:rowId xmlns:a16="http://schemas.microsoft.com/office/drawing/2014/main" val="4005654391"/>
                  </a:ext>
                </a:extLst>
              </a:tr>
              <a:tr h="262108">
                <a:tc>
                  <a:txBody>
                    <a:bodyPr/>
                    <a:lstStyle/>
                    <a:p>
                      <a:pPr>
                        <a:lnSpc>
                          <a:spcPct val="107000"/>
                        </a:lnSpc>
                        <a:spcAft>
                          <a:spcPts val="0"/>
                        </a:spcAft>
                      </a:pPr>
                      <a:r>
                        <a:rPr lang="fr-FR" sz="1800" dirty="0">
                          <a:effectLst/>
                        </a:rPr>
                        <a:t> Achats de marchandises (1€ * 7 500 paquets)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7 500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772960479"/>
                  </a:ext>
                </a:extLst>
              </a:tr>
              <a:tr h="0">
                <a:tc>
                  <a:txBody>
                    <a:bodyPr/>
                    <a:lstStyle/>
                    <a:p>
                      <a:pPr>
                        <a:lnSpc>
                          <a:spcPct val="107000"/>
                        </a:lnSpc>
                        <a:spcAft>
                          <a:spcPts val="0"/>
                        </a:spcAft>
                      </a:pPr>
                      <a:r>
                        <a:rPr lang="fr-FR" sz="1600" dirty="0">
                          <a:effectLst/>
                        </a:rPr>
                        <a:t> Achats de matières premières (farine : 8 000 €, huile</a:t>
                      </a:r>
                      <a:r>
                        <a:rPr lang="fr-FR" sz="1600" baseline="0" dirty="0">
                          <a:effectLst/>
                        </a:rPr>
                        <a:t> : </a:t>
                      </a:r>
                      <a:r>
                        <a:rPr lang="fr-FR" sz="1600" dirty="0">
                          <a:effectLst/>
                        </a:rPr>
                        <a:t>2000 €</a:t>
                      </a:r>
                      <a:r>
                        <a:rPr lang="fr-FR" sz="1600" baseline="0" dirty="0">
                          <a:effectLst/>
                        </a:rPr>
                        <a:t> ; Nutella :</a:t>
                      </a:r>
                      <a:r>
                        <a:rPr lang="fr-FR" sz="1600" dirty="0">
                          <a:effectLst/>
                        </a:rPr>
                        <a:t> 18000)</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28 000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2652663784"/>
                  </a:ext>
                </a:extLst>
              </a:tr>
              <a:tr h="208955">
                <a:tc>
                  <a:txBody>
                    <a:bodyPr/>
                    <a:lstStyle/>
                    <a:p>
                      <a:pPr>
                        <a:lnSpc>
                          <a:spcPct val="107000"/>
                        </a:lnSpc>
                        <a:spcAft>
                          <a:spcPts val="0"/>
                        </a:spcAft>
                      </a:pPr>
                      <a:r>
                        <a:rPr lang="fr-FR" sz="1800" dirty="0">
                          <a:effectLst/>
                        </a:rPr>
                        <a:t> Autres achats et charges externes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400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1289053721"/>
                  </a:ext>
                </a:extLst>
              </a:tr>
              <a:tr h="112873">
                <a:tc>
                  <a:txBody>
                    <a:bodyPr/>
                    <a:lstStyle/>
                    <a:p>
                      <a:pPr>
                        <a:lnSpc>
                          <a:spcPct val="107000"/>
                        </a:lnSpc>
                        <a:spcAft>
                          <a:spcPts val="0"/>
                        </a:spcAft>
                      </a:pPr>
                      <a:r>
                        <a:rPr lang="fr-FR" sz="1800" dirty="0">
                          <a:effectLst/>
                        </a:rPr>
                        <a:t> Impôts, taxes et versements assimilés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200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83759379"/>
                  </a:ext>
                </a:extLst>
              </a:tr>
              <a:tr h="49878">
                <a:tc>
                  <a:txBody>
                    <a:bodyPr/>
                    <a:lstStyle/>
                    <a:p>
                      <a:pPr>
                        <a:lnSpc>
                          <a:spcPct val="107000"/>
                        </a:lnSpc>
                        <a:spcAft>
                          <a:spcPts val="0"/>
                        </a:spcAft>
                      </a:pPr>
                      <a:r>
                        <a:rPr lang="fr-FR" sz="1800" dirty="0">
                          <a:effectLst/>
                        </a:rPr>
                        <a:t> Salaires et traitements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7000"/>
                        </a:lnSpc>
                        <a:spcAft>
                          <a:spcPts val="0"/>
                        </a:spcAft>
                      </a:pPr>
                      <a:r>
                        <a:rPr lang="fr-FR" sz="1800" dirty="0">
                          <a:effectLst/>
                        </a:rPr>
                        <a:t>4000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3259487088"/>
                  </a:ext>
                </a:extLst>
              </a:tr>
              <a:tr h="29553">
                <a:tc>
                  <a:txBody>
                    <a:bodyPr/>
                    <a:lstStyle/>
                    <a:p>
                      <a:pPr>
                        <a:lnSpc>
                          <a:spcPct val="100000"/>
                        </a:lnSpc>
                        <a:spcAft>
                          <a:spcPts val="0"/>
                        </a:spcAft>
                      </a:pPr>
                      <a:r>
                        <a:rPr lang="fr-FR" sz="1800" dirty="0">
                          <a:effectLst/>
                        </a:rPr>
                        <a:t> Amortissement véhicule de transport</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r">
                        <a:lnSpc>
                          <a:spcPct val="100000"/>
                        </a:lnSpc>
                        <a:spcAft>
                          <a:spcPts val="0"/>
                        </a:spcAft>
                      </a:pPr>
                      <a:r>
                        <a:rPr lang="fr-FR" sz="1800" dirty="0">
                          <a:effectLst/>
                        </a:rPr>
                        <a:t>600</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450" marR="44450" marT="0" marB="0" anchor="b"/>
                </a:tc>
                <a:extLst>
                  <a:ext uri="{0D108BD9-81ED-4DB2-BD59-A6C34878D82A}">
                    <a16:rowId xmlns:a16="http://schemas.microsoft.com/office/drawing/2014/main" val="4212391374"/>
                  </a:ext>
                </a:extLst>
              </a:tr>
            </a:tbl>
          </a:graphicData>
        </a:graphic>
      </p:graphicFrame>
    </p:spTree>
    <p:extLst>
      <p:ext uri="{BB962C8B-B14F-4D97-AF65-F5344CB8AC3E}">
        <p14:creationId xmlns:p14="http://schemas.microsoft.com/office/powerpoint/2010/main" val="3360811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endParaRPr lang="fr-FR" sz="2800" u="sng" dirty="0"/>
          </a:p>
          <a:p>
            <a:pPr marL="0" indent="0">
              <a:buNone/>
            </a:pPr>
            <a:endParaRPr lang="fr-FR" sz="2800" u="sng" dirty="0"/>
          </a:p>
          <a:p>
            <a:pPr marL="0" indent="0">
              <a:buNone/>
            </a:pPr>
            <a:endParaRPr lang="fr-FR" sz="2800" u="sng" dirty="0"/>
          </a:p>
          <a:p>
            <a:pPr marL="0" indent="0">
              <a:buNone/>
            </a:pPr>
            <a:endParaRPr lang="fr-FR" sz="2800" u="sng" dirty="0"/>
          </a:p>
        </p:txBody>
      </p:sp>
      <p:sp>
        <p:nvSpPr>
          <p:cNvPr id="5" name="Titre 1"/>
          <p:cNvSpPr txBox="1">
            <a:spLocks/>
          </p:cNvSpPr>
          <p:nvPr>
            <p:custDataLst>
              <p:tags r:id="rId1"/>
            </p:custDataLst>
          </p:nvPr>
        </p:nvSpPr>
        <p:spPr>
          <a:xfrm>
            <a:off x="-451413" y="-571500"/>
            <a:ext cx="10165784"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600" b="1" dirty="0">
                <a:solidFill>
                  <a:srgbClr val="0070C0"/>
                </a:solidFill>
              </a:rPr>
              <a:t>0. Cas introductif : comptabilité analytique</a:t>
            </a:r>
          </a:p>
        </p:txBody>
      </p:sp>
      <p:graphicFrame>
        <p:nvGraphicFramePr>
          <p:cNvPr id="2" name="Tableau 1"/>
          <p:cNvGraphicFramePr>
            <a:graphicFrameLocks noGrp="1"/>
          </p:cNvGraphicFramePr>
          <p:nvPr>
            <p:extLst>
              <p:ext uri="{D42A27DB-BD31-4B8C-83A1-F6EECF244321}">
                <p14:modId xmlns:p14="http://schemas.microsoft.com/office/powerpoint/2010/main" val="1861073385"/>
              </p:ext>
            </p:extLst>
          </p:nvPr>
        </p:nvGraphicFramePr>
        <p:xfrm>
          <a:off x="266218" y="719666"/>
          <a:ext cx="10706582" cy="2570480"/>
        </p:xfrm>
        <a:graphic>
          <a:graphicData uri="http://schemas.openxmlformats.org/drawingml/2006/table">
            <a:tbl>
              <a:tblPr firstRow="1" bandRow="1">
                <a:tableStyleId>{5940675A-B579-460E-94D1-54222C63F5DA}</a:tableStyleId>
              </a:tblPr>
              <a:tblGrid>
                <a:gridCol w="10706582">
                  <a:extLst>
                    <a:ext uri="{9D8B030D-6E8A-4147-A177-3AD203B41FA5}">
                      <a16:colId xmlns:a16="http://schemas.microsoft.com/office/drawing/2014/main" val="1816059726"/>
                    </a:ext>
                  </a:extLst>
                </a:gridCol>
              </a:tblGrid>
              <a:tr h="370840">
                <a:tc>
                  <a:txBody>
                    <a:bodyPr/>
                    <a:lstStyle/>
                    <a:p>
                      <a:r>
                        <a:rPr lang="fr-FR" dirty="0"/>
                        <a:t>Calcul</a:t>
                      </a:r>
                      <a:r>
                        <a:rPr lang="fr-FR" baseline="0" dirty="0"/>
                        <a:t> du résultat en comptabilité financière</a:t>
                      </a:r>
                      <a:endParaRPr lang="fr-FR" dirty="0"/>
                    </a:p>
                  </a:txBody>
                  <a:tcPr/>
                </a:tc>
                <a:extLst>
                  <a:ext uri="{0D108BD9-81ED-4DB2-BD59-A6C34878D82A}">
                    <a16:rowId xmlns:a16="http://schemas.microsoft.com/office/drawing/2014/main" val="2388702215"/>
                  </a:ext>
                </a:extLst>
              </a:tr>
              <a:tr h="370840">
                <a:tc>
                  <a:txBody>
                    <a:bodyPr/>
                    <a:lstStyle/>
                    <a:p>
                      <a:endParaRPr lang="fr-FR" dirty="0"/>
                    </a:p>
                    <a:p>
                      <a:endParaRPr lang="fr-FR" dirty="0"/>
                    </a:p>
                  </a:txBody>
                  <a:tcPr/>
                </a:tc>
                <a:extLst>
                  <a:ext uri="{0D108BD9-81ED-4DB2-BD59-A6C34878D82A}">
                    <a16:rowId xmlns:a16="http://schemas.microsoft.com/office/drawing/2014/main" val="2213267989"/>
                  </a:ext>
                </a:extLst>
              </a:tr>
              <a:tr h="370840">
                <a:tc>
                  <a:txBody>
                    <a:bodyPr/>
                    <a:lstStyle/>
                    <a:p>
                      <a:r>
                        <a:rPr lang="fr-FR" dirty="0"/>
                        <a:t>Recommandations : </a:t>
                      </a:r>
                    </a:p>
                  </a:txBody>
                  <a:tcPr/>
                </a:tc>
                <a:extLst>
                  <a:ext uri="{0D108BD9-81ED-4DB2-BD59-A6C34878D82A}">
                    <a16:rowId xmlns:a16="http://schemas.microsoft.com/office/drawing/2014/main" val="2334672368"/>
                  </a:ext>
                </a:extLst>
              </a:tr>
              <a:tr h="370840">
                <a:tc>
                  <a:txBody>
                    <a:bodyPr/>
                    <a:lstStyle/>
                    <a:p>
                      <a:endParaRPr lang="fr-FR" dirty="0"/>
                    </a:p>
                    <a:p>
                      <a:endParaRPr lang="fr-FR" dirty="0"/>
                    </a:p>
                    <a:p>
                      <a:endParaRPr lang="fr-FR" dirty="0"/>
                    </a:p>
                    <a:p>
                      <a:endParaRPr lang="fr-FR" dirty="0"/>
                    </a:p>
                  </a:txBody>
                  <a:tcPr/>
                </a:tc>
                <a:extLst>
                  <a:ext uri="{0D108BD9-81ED-4DB2-BD59-A6C34878D82A}">
                    <a16:rowId xmlns:a16="http://schemas.microsoft.com/office/drawing/2014/main" val="1305770103"/>
                  </a:ext>
                </a:extLst>
              </a:tr>
            </a:tbl>
          </a:graphicData>
        </a:graphic>
      </p:graphicFrame>
    </p:spTree>
    <p:extLst>
      <p:ext uri="{BB962C8B-B14F-4D97-AF65-F5344CB8AC3E}">
        <p14:creationId xmlns:p14="http://schemas.microsoft.com/office/powerpoint/2010/main" val="3700309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endParaRPr lang="fr-FR" sz="2800" u="sng" dirty="0"/>
          </a:p>
          <a:p>
            <a:pPr marL="0" indent="0">
              <a:buNone/>
            </a:pPr>
            <a:endParaRPr lang="fr-FR" sz="2800" u="sng" dirty="0"/>
          </a:p>
          <a:p>
            <a:pPr marL="0" indent="0">
              <a:buNone/>
            </a:pPr>
            <a:endParaRPr lang="fr-FR" sz="2800" u="sng" dirty="0"/>
          </a:p>
          <a:p>
            <a:pPr marL="0" indent="0">
              <a:buNone/>
            </a:pPr>
            <a:endParaRPr lang="fr-FR" sz="2800" u="sng" dirty="0"/>
          </a:p>
        </p:txBody>
      </p:sp>
      <p:sp>
        <p:nvSpPr>
          <p:cNvPr id="5" name="Titre 1"/>
          <p:cNvSpPr txBox="1">
            <a:spLocks/>
          </p:cNvSpPr>
          <p:nvPr>
            <p:custDataLst>
              <p:tags r:id="rId1"/>
            </p:custDataLst>
          </p:nvPr>
        </p:nvSpPr>
        <p:spPr>
          <a:xfrm>
            <a:off x="-451413" y="-571500"/>
            <a:ext cx="10165784"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fr-FR" sz="3600" b="1" dirty="0">
                <a:solidFill>
                  <a:srgbClr val="0070C0"/>
                </a:solidFill>
              </a:rPr>
              <a:t>0. Cas introductif : comptabilité analytique</a:t>
            </a:r>
          </a:p>
        </p:txBody>
      </p:sp>
      <p:graphicFrame>
        <p:nvGraphicFramePr>
          <p:cNvPr id="4" name="Tableau 3"/>
          <p:cNvGraphicFramePr>
            <a:graphicFrameLocks noGrp="1"/>
          </p:cNvGraphicFramePr>
          <p:nvPr>
            <p:extLst>
              <p:ext uri="{D42A27DB-BD31-4B8C-83A1-F6EECF244321}">
                <p14:modId xmlns:p14="http://schemas.microsoft.com/office/powerpoint/2010/main" val="2376695803"/>
              </p:ext>
            </p:extLst>
          </p:nvPr>
        </p:nvGraphicFramePr>
        <p:xfrm>
          <a:off x="255285" y="808173"/>
          <a:ext cx="10706584" cy="2956560"/>
        </p:xfrm>
        <a:graphic>
          <a:graphicData uri="http://schemas.openxmlformats.org/drawingml/2006/table">
            <a:tbl>
              <a:tblPr firstRow="1" bandRow="1">
                <a:tableStyleId>{5940675A-B579-460E-94D1-54222C63F5DA}</a:tableStyleId>
              </a:tblPr>
              <a:tblGrid>
                <a:gridCol w="1529512">
                  <a:extLst>
                    <a:ext uri="{9D8B030D-6E8A-4147-A177-3AD203B41FA5}">
                      <a16:colId xmlns:a16="http://schemas.microsoft.com/office/drawing/2014/main" val="244434732"/>
                    </a:ext>
                  </a:extLst>
                </a:gridCol>
                <a:gridCol w="1529512">
                  <a:extLst>
                    <a:ext uri="{9D8B030D-6E8A-4147-A177-3AD203B41FA5}">
                      <a16:colId xmlns:a16="http://schemas.microsoft.com/office/drawing/2014/main" val="734918458"/>
                    </a:ext>
                  </a:extLst>
                </a:gridCol>
                <a:gridCol w="1529512">
                  <a:extLst>
                    <a:ext uri="{9D8B030D-6E8A-4147-A177-3AD203B41FA5}">
                      <a16:colId xmlns:a16="http://schemas.microsoft.com/office/drawing/2014/main" val="2919122643"/>
                    </a:ext>
                  </a:extLst>
                </a:gridCol>
                <a:gridCol w="1529512">
                  <a:extLst>
                    <a:ext uri="{9D8B030D-6E8A-4147-A177-3AD203B41FA5}">
                      <a16:colId xmlns:a16="http://schemas.microsoft.com/office/drawing/2014/main" val="291114482"/>
                    </a:ext>
                  </a:extLst>
                </a:gridCol>
                <a:gridCol w="1529512">
                  <a:extLst>
                    <a:ext uri="{9D8B030D-6E8A-4147-A177-3AD203B41FA5}">
                      <a16:colId xmlns:a16="http://schemas.microsoft.com/office/drawing/2014/main" val="2453881970"/>
                    </a:ext>
                  </a:extLst>
                </a:gridCol>
                <a:gridCol w="1529512">
                  <a:extLst>
                    <a:ext uri="{9D8B030D-6E8A-4147-A177-3AD203B41FA5}">
                      <a16:colId xmlns:a16="http://schemas.microsoft.com/office/drawing/2014/main" val="3673239216"/>
                    </a:ext>
                  </a:extLst>
                </a:gridCol>
                <a:gridCol w="1529512">
                  <a:extLst>
                    <a:ext uri="{9D8B030D-6E8A-4147-A177-3AD203B41FA5}">
                      <a16:colId xmlns:a16="http://schemas.microsoft.com/office/drawing/2014/main" val="196568112"/>
                    </a:ext>
                  </a:extLst>
                </a:gridCol>
              </a:tblGrid>
              <a:tr h="344644">
                <a:tc gridSpan="7">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dirty="0"/>
                        <a:t>Calcul</a:t>
                      </a:r>
                      <a:r>
                        <a:rPr lang="fr-FR" sz="2000" baseline="0" dirty="0"/>
                        <a:t> du résultat en comptabilité de gestion (analytique)</a:t>
                      </a:r>
                      <a:endParaRPr lang="fr-FR" sz="2000" dirty="0"/>
                    </a:p>
                  </a:txBody>
                  <a:tcPr anchor="ctr">
                    <a:solidFill>
                      <a:schemeClr val="bg1">
                        <a:lumMod val="85000"/>
                      </a:schemeClr>
                    </a:solidFill>
                  </a:tcPr>
                </a:tc>
                <a:tc hMerge="1">
                  <a:txBody>
                    <a:bodyPr/>
                    <a:lstStyle/>
                    <a:p>
                      <a:endParaRPr lang="fr-FR" dirty="0"/>
                    </a:p>
                  </a:txBody>
                  <a:tcP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dirty="0"/>
                    </a:p>
                  </a:txBody>
                  <a:tcPr>
                    <a:solidFill>
                      <a:schemeClr val="bg1">
                        <a:lumMod val="85000"/>
                      </a:schemeClr>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21649920"/>
                  </a:ext>
                </a:extLst>
              </a:tr>
              <a:tr h="344644">
                <a:tc>
                  <a:txBody>
                    <a:bodyPr/>
                    <a:lstStyle/>
                    <a:p>
                      <a:endParaRPr lang="fr-FR" dirty="0"/>
                    </a:p>
                  </a:txBody>
                  <a:tcPr>
                    <a:solidFill>
                      <a:schemeClr val="bg1">
                        <a:lumMod val="85000"/>
                      </a:schemeClr>
                    </a:solidFill>
                  </a:tcPr>
                </a:tc>
                <a:tc gridSpan="3">
                  <a:txBody>
                    <a:bodyPr/>
                    <a:lstStyle/>
                    <a:p>
                      <a:endParaRPr lang="fr-FR" dirty="0"/>
                    </a:p>
                  </a:txBody>
                  <a:tcPr>
                    <a:solidFill>
                      <a:schemeClr val="bg1">
                        <a:lumMod val="85000"/>
                      </a:schemeClr>
                    </a:solidFill>
                  </a:tcPr>
                </a:tc>
                <a:tc hMerge="1">
                  <a:txBody>
                    <a:bodyPr/>
                    <a:lstStyle/>
                    <a:p>
                      <a:endParaRPr lang="fr-FR" dirty="0"/>
                    </a:p>
                  </a:txBody>
                  <a:tcPr>
                    <a:solidFill>
                      <a:schemeClr val="bg1">
                        <a:lumMod val="85000"/>
                      </a:schemeClr>
                    </a:solidFill>
                  </a:tcPr>
                </a:tc>
                <a:tc hMerge="1">
                  <a:txBody>
                    <a:bodyPr/>
                    <a:lstStyle/>
                    <a:p>
                      <a:endParaRPr lang="fr-FR" dirty="0"/>
                    </a:p>
                  </a:txBody>
                  <a:tcPr>
                    <a:solidFill>
                      <a:schemeClr val="bg1">
                        <a:lumMod val="85000"/>
                      </a:schemeClr>
                    </a:solidFill>
                  </a:tcPr>
                </a:tc>
                <a:tc gridSpan="3">
                  <a:txBody>
                    <a:bodyPr/>
                    <a:lstStyle/>
                    <a:p>
                      <a:endParaRPr lang="fr-FR" dirty="0"/>
                    </a:p>
                  </a:txBody>
                  <a:tcPr>
                    <a:solidFill>
                      <a:schemeClr val="bg1">
                        <a:lumMod val="85000"/>
                      </a:schemeClr>
                    </a:solidFill>
                  </a:tcPr>
                </a:tc>
                <a:tc hMerge="1">
                  <a:txBody>
                    <a:bodyPr/>
                    <a:lstStyle/>
                    <a:p>
                      <a:endParaRPr lang="fr-FR" dirty="0"/>
                    </a:p>
                  </a:txBody>
                  <a:tcPr>
                    <a:solidFill>
                      <a:schemeClr val="bg1">
                        <a:lumMod val="85000"/>
                      </a:schemeClr>
                    </a:solidFill>
                  </a:tcPr>
                </a:tc>
                <a:tc hMerge="1">
                  <a:txBody>
                    <a:bodyPr/>
                    <a:lstStyle/>
                    <a:p>
                      <a:endParaRPr lang="fr-FR" dirty="0"/>
                    </a:p>
                  </a:txBody>
                  <a:tcPr>
                    <a:solidFill>
                      <a:schemeClr val="bg1">
                        <a:lumMod val="85000"/>
                      </a:schemeClr>
                    </a:solidFill>
                  </a:tcPr>
                </a:tc>
                <a:extLst>
                  <a:ext uri="{0D108BD9-81ED-4DB2-BD59-A6C34878D82A}">
                    <a16:rowId xmlns:a16="http://schemas.microsoft.com/office/drawing/2014/main" val="3134070831"/>
                  </a:ext>
                </a:extLst>
              </a:tr>
              <a:tr h="280388">
                <a:tc>
                  <a:txBody>
                    <a:bodyPr/>
                    <a:lstStyle/>
                    <a:p>
                      <a:endParaRPr lang="fr-FR" dirty="0"/>
                    </a:p>
                  </a:txBody>
                  <a:tcPr>
                    <a:solidFill>
                      <a:schemeClr val="bg1">
                        <a:lumMod val="85000"/>
                      </a:schemeClr>
                    </a:solidFill>
                  </a:tcPr>
                </a:tc>
                <a:tc>
                  <a:txBody>
                    <a:bodyPr/>
                    <a:lstStyle/>
                    <a:p>
                      <a:endParaRPr lang="fr-FR" dirty="0"/>
                    </a:p>
                  </a:txBody>
                  <a:tcPr>
                    <a:solidFill>
                      <a:schemeClr val="bg1">
                        <a:lumMod val="85000"/>
                      </a:schemeClr>
                    </a:solidFill>
                  </a:tcPr>
                </a:tc>
                <a:tc>
                  <a:txBody>
                    <a:bodyPr/>
                    <a:lstStyle/>
                    <a:p>
                      <a:endParaRPr lang="fr-FR" dirty="0"/>
                    </a:p>
                  </a:txBody>
                  <a:tcPr>
                    <a:solidFill>
                      <a:schemeClr val="bg1">
                        <a:lumMod val="85000"/>
                      </a:schemeClr>
                    </a:solidFill>
                  </a:tcPr>
                </a:tc>
                <a:tc>
                  <a:txBody>
                    <a:bodyPr/>
                    <a:lstStyle/>
                    <a:p>
                      <a:endParaRPr lang="fr-FR" dirty="0"/>
                    </a:p>
                  </a:txBody>
                  <a:tcPr>
                    <a:solidFill>
                      <a:schemeClr val="bg1">
                        <a:lumMod val="85000"/>
                      </a:schemeClr>
                    </a:solidFill>
                  </a:tcPr>
                </a:tc>
                <a:tc>
                  <a:txBody>
                    <a:bodyPr/>
                    <a:lstStyle/>
                    <a:p>
                      <a:endParaRPr lang="fr-FR" dirty="0"/>
                    </a:p>
                  </a:txBody>
                  <a:tcPr>
                    <a:solidFill>
                      <a:schemeClr val="bg1">
                        <a:lumMod val="85000"/>
                      </a:schemeClr>
                    </a:solidFill>
                  </a:tcPr>
                </a:tc>
                <a:tc>
                  <a:txBody>
                    <a:bodyPr/>
                    <a:lstStyle/>
                    <a:p>
                      <a:endParaRPr lang="fr-FR" dirty="0"/>
                    </a:p>
                  </a:txBody>
                  <a:tcPr>
                    <a:solidFill>
                      <a:schemeClr val="bg1">
                        <a:lumMod val="85000"/>
                      </a:schemeClr>
                    </a:solidFill>
                  </a:tcPr>
                </a:tc>
                <a:tc>
                  <a:txBody>
                    <a:bodyPr/>
                    <a:lstStyle/>
                    <a:p>
                      <a:endParaRPr lang="fr-FR" dirty="0"/>
                    </a:p>
                  </a:txBody>
                  <a:tcPr>
                    <a:solidFill>
                      <a:schemeClr val="bg1">
                        <a:lumMod val="85000"/>
                      </a:schemeClr>
                    </a:solidFill>
                  </a:tcPr>
                </a:tc>
                <a:extLst>
                  <a:ext uri="{0D108BD9-81ED-4DB2-BD59-A6C34878D82A}">
                    <a16:rowId xmlns:a16="http://schemas.microsoft.com/office/drawing/2014/main" val="4186711829"/>
                  </a:ext>
                </a:extLst>
              </a:tr>
              <a:tr h="227145">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197824022"/>
                  </a:ext>
                </a:extLst>
              </a:tr>
              <a:tr h="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547150008"/>
                  </a:ext>
                </a:extLst>
              </a:tr>
              <a:tr h="246939">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3663516898"/>
                  </a:ext>
                </a:extLst>
              </a:tr>
              <a:tr h="0">
                <a:tc>
                  <a:txBody>
                    <a:bodyPr/>
                    <a:lstStyle/>
                    <a:p>
                      <a:endParaRPr lang="fr-FR" dirty="0"/>
                    </a:p>
                  </a:txBody>
                  <a:tcPr/>
                </a:tc>
                <a:tc gridSpan="6">
                  <a:txBody>
                    <a:bodyPr/>
                    <a:lstStyle/>
                    <a:p>
                      <a:endParaRPr lang="fr-FR" dirty="0"/>
                    </a:p>
                  </a:txBody>
                  <a:tcPr anchor="ct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3793993504"/>
                  </a:ext>
                </a:extLst>
              </a:tr>
              <a:tr h="0">
                <a:tc>
                  <a:txBody>
                    <a:bodyPr/>
                    <a:lstStyle/>
                    <a:p>
                      <a:endParaRPr lang="fr-FR" dirty="0"/>
                    </a:p>
                  </a:txBody>
                  <a:tcPr/>
                </a:tc>
                <a:tc gridSpan="6">
                  <a:txBody>
                    <a:bodyPr/>
                    <a:lstStyle/>
                    <a:p>
                      <a:endParaRPr lang="fr-FR" dirty="0"/>
                    </a:p>
                  </a:txBody>
                  <a:tcPr anchor="ct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144619955"/>
                  </a:ext>
                </a:extLst>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2904652026"/>
              </p:ext>
            </p:extLst>
          </p:nvPr>
        </p:nvGraphicFramePr>
        <p:xfrm>
          <a:off x="255285" y="4387450"/>
          <a:ext cx="10706582" cy="1559560"/>
        </p:xfrm>
        <a:graphic>
          <a:graphicData uri="http://schemas.openxmlformats.org/drawingml/2006/table">
            <a:tbl>
              <a:tblPr firstRow="1" bandRow="1">
                <a:tableStyleId>{5940675A-B579-460E-94D1-54222C63F5DA}</a:tableStyleId>
              </a:tblPr>
              <a:tblGrid>
                <a:gridCol w="10706582">
                  <a:extLst>
                    <a:ext uri="{9D8B030D-6E8A-4147-A177-3AD203B41FA5}">
                      <a16:colId xmlns:a16="http://schemas.microsoft.com/office/drawing/2014/main" val="1816059726"/>
                    </a:ext>
                  </a:extLst>
                </a:gridCol>
              </a:tblGrid>
              <a:tr h="370840">
                <a:tc>
                  <a:txBody>
                    <a:bodyPr/>
                    <a:lstStyle/>
                    <a:p>
                      <a:r>
                        <a:rPr lang="fr-FR" dirty="0"/>
                        <a:t>Recommandations</a:t>
                      </a:r>
                    </a:p>
                  </a:txBody>
                  <a:tcPr/>
                </a:tc>
                <a:extLst>
                  <a:ext uri="{0D108BD9-81ED-4DB2-BD59-A6C34878D82A}">
                    <a16:rowId xmlns:a16="http://schemas.microsoft.com/office/drawing/2014/main" val="2388702215"/>
                  </a:ext>
                </a:extLst>
              </a:tr>
              <a:tr h="370840">
                <a:tc>
                  <a:txBody>
                    <a:bodyPr/>
                    <a:lstStyle/>
                    <a:p>
                      <a:endParaRPr lang="fr-FR" dirty="0"/>
                    </a:p>
                    <a:p>
                      <a:endParaRPr lang="fr-FR" dirty="0"/>
                    </a:p>
                    <a:p>
                      <a:endParaRPr lang="fr-FR" dirty="0"/>
                    </a:p>
                    <a:p>
                      <a:endParaRPr lang="fr-FR" dirty="0"/>
                    </a:p>
                  </a:txBody>
                  <a:tcPr/>
                </a:tc>
                <a:extLst>
                  <a:ext uri="{0D108BD9-81ED-4DB2-BD59-A6C34878D82A}">
                    <a16:rowId xmlns:a16="http://schemas.microsoft.com/office/drawing/2014/main" val="2213267989"/>
                  </a:ext>
                </a:extLst>
              </a:tr>
            </a:tbl>
          </a:graphicData>
        </a:graphic>
      </p:graphicFrame>
    </p:spTree>
    <p:extLst>
      <p:ext uri="{BB962C8B-B14F-4D97-AF65-F5344CB8AC3E}">
        <p14:creationId xmlns:p14="http://schemas.microsoft.com/office/powerpoint/2010/main" val="2169730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1067596" y="1052165"/>
            <a:ext cx="1872208" cy="7200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dirty="0"/>
              <a:t>Département R&amp;D</a:t>
            </a:r>
          </a:p>
        </p:txBody>
      </p:sp>
      <p:sp>
        <p:nvSpPr>
          <p:cNvPr id="3" name="Ellipse 2"/>
          <p:cNvSpPr/>
          <p:nvPr/>
        </p:nvSpPr>
        <p:spPr>
          <a:xfrm>
            <a:off x="3083820" y="1052165"/>
            <a:ext cx="1872208" cy="7200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dirty="0"/>
              <a:t>Département Production</a:t>
            </a:r>
          </a:p>
        </p:txBody>
      </p:sp>
      <p:sp>
        <p:nvSpPr>
          <p:cNvPr id="4" name="Ellipse 3"/>
          <p:cNvSpPr/>
          <p:nvPr/>
        </p:nvSpPr>
        <p:spPr>
          <a:xfrm>
            <a:off x="5100044" y="1052165"/>
            <a:ext cx="1872208" cy="7200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dirty="0"/>
              <a:t>Département Commercial</a:t>
            </a:r>
          </a:p>
        </p:txBody>
      </p:sp>
      <p:sp>
        <p:nvSpPr>
          <p:cNvPr id="5" name="Ellipse 4"/>
          <p:cNvSpPr/>
          <p:nvPr/>
        </p:nvSpPr>
        <p:spPr>
          <a:xfrm>
            <a:off x="7116268" y="1052165"/>
            <a:ext cx="1872208" cy="7200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dirty="0"/>
              <a:t>Département Administratif</a:t>
            </a:r>
          </a:p>
        </p:txBody>
      </p:sp>
      <p:sp>
        <p:nvSpPr>
          <p:cNvPr id="6" name="Ellipse 5"/>
          <p:cNvSpPr/>
          <p:nvPr/>
        </p:nvSpPr>
        <p:spPr>
          <a:xfrm>
            <a:off x="9157583" y="1052165"/>
            <a:ext cx="1872208" cy="720080"/>
          </a:xfrm>
          <a:prstGeom prst="ellipse">
            <a:avLst/>
          </a:prstGeom>
          <a:ln>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dirty="0"/>
              <a:t>Département          </a:t>
            </a:r>
          </a:p>
          <a:p>
            <a:pPr algn="ctr"/>
            <a:endParaRPr lang="fr-FR" sz="1600" dirty="0"/>
          </a:p>
        </p:txBody>
      </p:sp>
      <p:sp>
        <p:nvSpPr>
          <p:cNvPr id="7" name="Rectangle 6"/>
          <p:cNvSpPr/>
          <p:nvPr/>
        </p:nvSpPr>
        <p:spPr>
          <a:xfrm>
            <a:off x="1571652" y="2204293"/>
            <a:ext cx="7920880" cy="100811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t>Système d’informations comptables </a:t>
            </a:r>
          </a:p>
          <a:p>
            <a:pPr algn="ctr"/>
            <a:r>
              <a:rPr lang="fr-FR" dirty="0"/>
              <a:t>Regroupement d’informations chiffrées</a:t>
            </a:r>
          </a:p>
          <a:p>
            <a:pPr algn="ctr"/>
            <a:r>
              <a:rPr lang="fr-FR" dirty="0"/>
              <a:t>Mesure, enregistrement, codification &amp; synthèse</a:t>
            </a:r>
          </a:p>
        </p:txBody>
      </p:sp>
      <p:cxnSp>
        <p:nvCxnSpPr>
          <p:cNvPr id="8" name="Connecteur droit avec flèche 7"/>
          <p:cNvCxnSpPr>
            <a:stCxn id="2" idx="4"/>
            <a:endCxn id="7" idx="0"/>
          </p:cNvCxnSpPr>
          <p:nvPr/>
        </p:nvCxnSpPr>
        <p:spPr>
          <a:xfrm>
            <a:off x="2003700" y="1772245"/>
            <a:ext cx="3528392"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Connecteur droit avec flèche 8"/>
          <p:cNvCxnSpPr>
            <a:stCxn id="3" idx="4"/>
            <a:endCxn id="7" idx="0"/>
          </p:cNvCxnSpPr>
          <p:nvPr/>
        </p:nvCxnSpPr>
        <p:spPr>
          <a:xfrm>
            <a:off x="4019924" y="1772245"/>
            <a:ext cx="1512168"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0" name="Connecteur droit avec flèche 9"/>
          <p:cNvCxnSpPr>
            <a:stCxn id="4" idx="4"/>
            <a:endCxn id="7" idx="0"/>
          </p:cNvCxnSpPr>
          <p:nvPr/>
        </p:nvCxnSpPr>
        <p:spPr>
          <a:xfrm flipH="1">
            <a:off x="5532092" y="1772245"/>
            <a:ext cx="504056"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1" name="Connecteur droit avec flèche 10"/>
          <p:cNvCxnSpPr>
            <a:stCxn id="5" idx="4"/>
            <a:endCxn id="7" idx="0"/>
          </p:cNvCxnSpPr>
          <p:nvPr/>
        </p:nvCxnSpPr>
        <p:spPr>
          <a:xfrm flipH="1">
            <a:off x="5532092" y="1772245"/>
            <a:ext cx="2520280"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2" name="Rectangle à coins arrondis 11"/>
          <p:cNvSpPr/>
          <p:nvPr/>
        </p:nvSpPr>
        <p:spPr>
          <a:xfrm>
            <a:off x="1211613" y="3641838"/>
            <a:ext cx="4104456" cy="25922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b="1" dirty="0"/>
              <a:t>Comptabilité financière</a:t>
            </a:r>
          </a:p>
          <a:p>
            <a:pPr algn="ctr"/>
            <a:r>
              <a:rPr lang="fr-FR" dirty="0"/>
              <a:t>- </a:t>
            </a:r>
            <a:r>
              <a:rPr lang="fr-FR" u="sng" dirty="0"/>
              <a:t>Obligatoire</a:t>
            </a:r>
            <a:r>
              <a:rPr lang="fr-FR" dirty="0"/>
              <a:t> (Code de commerce)</a:t>
            </a:r>
          </a:p>
          <a:p>
            <a:pPr algn="ctr"/>
            <a:r>
              <a:rPr lang="fr-FR" dirty="0"/>
              <a:t>- </a:t>
            </a:r>
            <a:r>
              <a:rPr lang="fr-FR" u="sng" dirty="0"/>
              <a:t>Etats financiers </a:t>
            </a:r>
            <a:r>
              <a:rPr lang="fr-FR" dirty="0"/>
              <a:t>(Bilan et comptes de résultats)</a:t>
            </a:r>
          </a:p>
          <a:p>
            <a:pPr marL="285750" indent="-285750" algn="ctr">
              <a:buFontTx/>
              <a:buChar char="-"/>
            </a:pPr>
            <a:r>
              <a:rPr lang="fr-FR" u="sng" dirty="0"/>
              <a:t>Information périodique </a:t>
            </a:r>
            <a:r>
              <a:rPr lang="fr-FR" dirty="0"/>
              <a:t>et </a:t>
            </a:r>
          </a:p>
          <a:p>
            <a:pPr marL="285750" indent="-285750" algn="ctr">
              <a:buFontTx/>
              <a:buChar char="-"/>
            </a:pPr>
            <a:r>
              <a:rPr lang="fr-FR" u="sng" dirty="0"/>
              <a:t>Publique  : Dépôt au greffe du TC </a:t>
            </a:r>
            <a:r>
              <a:rPr lang="fr-FR" dirty="0"/>
              <a:t>(visible par dirigeants, clients, actionnaires etc…)</a:t>
            </a:r>
          </a:p>
        </p:txBody>
      </p:sp>
      <p:sp>
        <p:nvSpPr>
          <p:cNvPr id="13" name="Rectangle à coins arrondis 12"/>
          <p:cNvSpPr/>
          <p:nvPr/>
        </p:nvSpPr>
        <p:spPr>
          <a:xfrm>
            <a:off x="5676108" y="3641838"/>
            <a:ext cx="4248472" cy="25922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Comptabilité de gestion</a:t>
            </a:r>
          </a:p>
          <a:p>
            <a:pPr algn="ctr"/>
            <a:r>
              <a:rPr lang="fr-FR" dirty="0"/>
              <a:t>- </a:t>
            </a:r>
            <a:r>
              <a:rPr lang="fr-FR" u="sng" dirty="0"/>
              <a:t>Facultatif</a:t>
            </a:r>
            <a:r>
              <a:rPr lang="fr-FR" dirty="0"/>
              <a:t> (demande du dirigeant)</a:t>
            </a:r>
          </a:p>
          <a:p>
            <a:pPr algn="ctr"/>
            <a:r>
              <a:rPr lang="fr-FR" dirty="0"/>
              <a:t>- </a:t>
            </a:r>
            <a:r>
              <a:rPr lang="fr-FR" u="sng" dirty="0"/>
              <a:t>Informations internes</a:t>
            </a:r>
            <a:r>
              <a:rPr lang="fr-FR" dirty="0"/>
              <a:t> </a:t>
            </a:r>
            <a:r>
              <a:rPr lang="fr-FR" sz="1600" dirty="0"/>
              <a:t>(prévision, marge par produit, évaluation)</a:t>
            </a:r>
          </a:p>
          <a:p>
            <a:pPr marL="285750" indent="-285750" algn="ctr">
              <a:buFontTx/>
              <a:buChar char="-"/>
            </a:pPr>
            <a:r>
              <a:rPr lang="fr-FR" u="sng" dirty="0"/>
              <a:t>Informations prospectives et rétrospectives</a:t>
            </a:r>
            <a:r>
              <a:rPr lang="fr-FR" dirty="0"/>
              <a:t>, </a:t>
            </a:r>
          </a:p>
          <a:p>
            <a:pPr marL="285750" indent="-285750" algn="ctr">
              <a:buFontTx/>
              <a:buChar char="-"/>
            </a:pPr>
            <a:r>
              <a:rPr lang="fr-FR" u="sng" dirty="0"/>
              <a:t>Privées</a:t>
            </a:r>
            <a:r>
              <a:rPr lang="fr-FR" dirty="0"/>
              <a:t> : faites par le contrôle de gestion pour aider les dirigeants à prendre leur décision)</a:t>
            </a:r>
            <a:endParaRPr lang="fr-FR" i="1" dirty="0"/>
          </a:p>
        </p:txBody>
      </p:sp>
      <p:cxnSp>
        <p:nvCxnSpPr>
          <p:cNvPr id="14" name="Connecteur droit avec flèche 13"/>
          <p:cNvCxnSpPr>
            <a:stCxn id="7" idx="2"/>
            <a:endCxn id="12" idx="0"/>
          </p:cNvCxnSpPr>
          <p:nvPr/>
        </p:nvCxnSpPr>
        <p:spPr>
          <a:xfrm flipH="1">
            <a:off x="3263842" y="3212406"/>
            <a:ext cx="2268251" cy="42943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Connecteur droit avec flèche 14"/>
          <p:cNvCxnSpPr>
            <a:stCxn id="7" idx="2"/>
            <a:endCxn id="13" idx="0"/>
          </p:cNvCxnSpPr>
          <p:nvPr/>
        </p:nvCxnSpPr>
        <p:spPr>
          <a:xfrm>
            <a:off x="5532092" y="3212406"/>
            <a:ext cx="2268252" cy="42943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Connecteur droit avec flèche 15"/>
          <p:cNvCxnSpPr>
            <a:stCxn id="12" idx="3"/>
            <a:endCxn id="13" idx="1"/>
          </p:cNvCxnSpPr>
          <p:nvPr/>
        </p:nvCxnSpPr>
        <p:spPr>
          <a:xfrm>
            <a:off x="5316070" y="4937982"/>
            <a:ext cx="360039"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Titre 1"/>
          <p:cNvSpPr txBox="1">
            <a:spLocks/>
          </p:cNvSpPr>
          <p:nvPr/>
        </p:nvSpPr>
        <p:spPr>
          <a:xfrm>
            <a:off x="0" y="-13692"/>
            <a:ext cx="11267768"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b="1" dirty="0">
                <a:solidFill>
                  <a:srgbClr val="0070C0"/>
                </a:solidFill>
              </a:rPr>
              <a:t>1. Différence comptabilité financière et  Comptabilité de gestion (analytique)</a:t>
            </a:r>
            <a:endParaRPr lang="fr-FR" sz="2400" dirty="0"/>
          </a:p>
        </p:txBody>
      </p:sp>
    </p:spTree>
    <p:extLst>
      <p:ext uri="{BB962C8B-B14F-4D97-AF65-F5344CB8AC3E}">
        <p14:creationId xmlns:p14="http://schemas.microsoft.com/office/powerpoint/2010/main" val="1907495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7"/>
</p:tagLst>
</file>

<file path=ppt/tags/tag11.xml><?xml version="1.0" encoding="utf-8"?>
<p:tagLst xmlns:a="http://schemas.openxmlformats.org/drawingml/2006/main" xmlns:r="http://schemas.openxmlformats.org/officeDocument/2006/relationships" xmlns:p="http://schemas.openxmlformats.org/presentationml/2006/main">
  <p:tag name="NUM" val="8"/>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6"/>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4"/>
</p:tagLst>
</file>

<file path=ppt/tags/tag8.xml><?xml version="1.0" encoding="utf-8"?>
<p:tagLst xmlns:a="http://schemas.openxmlformats.org/drawingml/2006/main" xmlns:r="http://schemas.openxmlformats.org/officeDocument/2006/relationships" xmlns:p="http://schemas.openxmlformats.org/presentationml/2006/main">
  <p:tag name="NUM" val="5"/>
</p:tagLst>
</file>

<file path=ppt/tags/tag9.xml><?xml version="1.0" encoding="utf-8"?>
<p:tagLst xmlns:a="http://schemas.openxmlformats.org/drawingml/2006/main" xmlns:r="http://schemas.openxmlformats.org/officeDocument/2006/relationships" xmlns:p="http://schemas.openxmlformats.org/presentationml/2006/main">
  <p:tag name="NUM" val="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ontiguïté">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2808</TotalTime>
  <Words>1974</Words>
  <Application>Microsoft Office PowerPoint</Application>
  <PresentationFormat>Grand écran</PresentationFormat>
  <Paragraphs>271</Paragraphs>
  <Slides>20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Arial</vt:lpstr>
      <vt:lpstr>Calibri</vt:lpstr>
      <vt:lpstr>Cambria</vt:lpstr>
      <vt:lpstr>Symbol</vt:lpstr>
      <vt:lpstr>Times New Roman</vt:lpstr>
      <vt:lpstr>Wingdings</vt:lpstr>
      <vt:lpstr>1_Contiguïté</vt:lpstr>
      <vt:lpstr>Comptabilité de gestion  Montpellier Management  </vt:lpstr>
      <vt:lpstr>Présentation PowerPoint</vt:lpstr>
      <vt:lpstr>Présentation PowerPoint</vt:lpstr>
      <vt:lpstr>Présentation PowerPoint</vt:lpstr>
      <vt:lpstr>Plan séance introductive</vt:lpstr>
      <vt:lpstr>Présentation PowerPoint</vt:lpstr>
      <vt:lpstr>Présentation PowerPoint</vt:lpstr>
      <vt:lpstr>Présentation PowerPoint</vt:lpstr>
      <vt:lpstr>Présentation PowerPoint</vt:lpstr>
      <vt:lpstr>Présentation PowerPoint</vt:lpstr>
      <vt:lpstr>Présentation PowerPoint</vt:lpstr>
      <vt:lpstr>3. Typologie de coûts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Universite de Montpellier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opération en devis</dc:title>
  <dc:creator>DUMAS</dc:creator>
  <cp:lastModifiedBy>Guillaume Dumas</cp:lastModifiedBy>
  <cp:revision>259</cp:revision>
  <cp:lastPrinted>2023-01-10T14:24:22Z</cp:lastPrinted>
  <dcterms:created xsi:type="dcterms:W3CDTF">2019-01-09T13:53:19Z</dcterms:created>
  <dcterms:modified xsi:type="dcterms:W3CDTF">2025-01-06T10:26:08Z</dcterms:modified>
</cp:coreProperties>
</file>