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9" r:id="rId4"/>
    <p:sldId id="258" r:id="rId5"/>
    <p:sldId id="261" r:id="rId6"/>
    <p:sldId id="260" r:id="rId7"/>
    <p:sldId id="265" r:id="rId8"/>
    <p:sldId id="262" r:id="rId9"/>
    <p:sldId id="266" r:id="rId10"/>
    <p:sldId id="263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03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97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323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35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301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23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47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63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95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96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11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66AF2-A496-4EA1-9716-E8C9AFA1147B}" type="datetimeFigureOut">
              <a:rPr lang="en-GB" smtClean="0"/>
              <a:t>07/12/2021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06144-DFE6-44C0-A01F-D7A33D4A5B7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93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2578" y="755108"/>
            <a:ext cx="109292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lphaUcPeriod"/>
            </a:pP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 la base d’une spirométrie de repos, rappelez sur quels paramètres il est possible de diagnostiquer le syndrome obstructif dans le cas d’une BPCO et d’en déterminer la sévérité ?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26721" y="2334986"/>
            <a:ext cx="953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VEMS : volume expiratoire maximale en une seconde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57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062" y="729651"/>
            <a:ext cx="121099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0265" indent="-400050" algn="just">
              <a:spcAft>
                <a:spcPts val="0"/>
              </a:spcAft>
              <a:buAutoNum type="romanLcPeriod"/>
            </a:pPr>
            <a:r>
              <a:rPr lang="fr-FR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Définissez 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quelle(s) dimension(s) de la maladie ne sont pas intégrées dans l’index BODE et qui pourtant sont susceptibles d’impacter le pronostic vital des patients. </a:t>
            </a: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Pour chacune(s) d’elle(s), précisez un outil d’évaluation et un moyen de prise en charge.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25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062" y="729651"/>
            <a:ext cx="121099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0265" indent="-400050" algn="just">
              <a:spcAft>
                <a:spcPts val="0"/>
              </a:spcAft>
              <a:buAutoNum type="romanLcPeriod"/>
            </a:pPr>
            <a:r>
              <a:rPr lang="fr-FR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Définissez 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quelle(s) dimension(s) de la maladie ne sont pas intégrées dans l’index BODE et qui pourtant sont susceptibles d’impacter le pronostic vital des patients. </a:t>
            </a: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265" indent="-400050" algn="just">
              <a:spcAft>
                <a:spcPts val="0"/>
              </a:spcAft>
              <a:buAutoNum type="romanLcPeriod"/>
            </a:pP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Pour chacune(s) d’elle(s), précisez un outil d’évaluation et un moyen de prise en charge.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17685" y="1811215"/>
            <a:ext cx="8124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Force musculaire des quadriceps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La sédentarité</a:t>
            </a:r>
            <a:endParaRPr lang="en-GB" dirty="0"/>
          </a:p>
        </p:txBody>
      </p:sp>
      <p:sp>
        <p:nvSpPr>
          <p:cNvPr id="5" name="ZoneTexte 4"/>
          <p:cNvSpPr txBox="1"/>
          <p:nvPr/>
        </p:nvSpPr>
        <p:spPr>
          <a:xfrm>
            <a:off x="908538" y="4557346"/>
            <a:ext cx="101873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Force musculaire des quadriceps = test force max, prise en charge centrée sur réentraînement à l’effort et des séances de renforcement musculaire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La sédentarité = questionnaire, prise en charge centrée sur modification de comportement de santé et incitation à se développer une mobilité active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03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92100" y="592247"/>
            <a:ext cx="1168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fr-FR" dirty="0" smtClean="0"/>
              <a:t>Compléter le tableau ci-dessous en précisant les items manquants et les examens associés pour évaluer les différentes dimensions du i-BODE.</a:t>
            </a:r>
          </a:p>
          <a:p>
            <a:pPr marL="342900" indent="-342900">
              <a:buAutoNum type="arabicParenR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344599"/>
              </p:ext>
            </p:extLst>
          </p:nvPr>
        </p:nvGraphicFramePr>
        <p:xfrm>
          <a:off x="2150301" y="2594772"/>
          <a:ext cx="7704856" cy="2520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799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4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6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5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95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1799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Items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Paramètres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Points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0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5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B ……………….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…………………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&gt; 21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≤ 21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>
                          <a:effectLst/>
                        </a:rPr>
                        <a:t> 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>
                          <a:effectLst/>
                        </a:rPr>
                        <a:t> 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5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0 .………………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…….…………..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≥ 65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50 - 64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36 – 49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≤ 35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5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D .……………..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</a:rPr>
                        <a:t>mMRC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0 -1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2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3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>
                          <a:effectLst/>
                        </a:rPr>
                        <a:t>4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7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effectLst/>
                        </a:rPr>
                        <a:t>E .……………..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…………………..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≥ 350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250-349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150-249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≤ 149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04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92100" y="592247"/>
            <a:ext cx="1168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fr-FR" dirty="0" smtClean="0"/>
              <a:t>Compléter le tableau ci-dessous en précisant les items manquants et les examens associés pour évaluer les différentes dimensions du i-BODE.</a:t>
            </a:r>
          </a:p>
          <a:p>
            <a:pPr marL="342900" indent="-342900">
              <a:buAutoNum type="arabicParenR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865188"/>
              </p:ext>
            </p:extLst>
          </p:nvPr>
        </p:nvGraphicFramePr>
        <p:xfrm>
          <a:off x="2351686" y="2404273"/>
          <a:ext cx="7704856" cy="2520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799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4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6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5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95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1799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Items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Paramètres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Points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0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</a:t>
                      </a:r>
                      <a:endParaRPr lang="fr-FR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5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Body Mass</a:t>
                      </a:r>
                      <a:r>
                        <a:rPr lang="fr-FR" sz="1400" b="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 Index</a:t>
                      </a:r>
                      <a:endParaRPr lang="fr-FR" sz="16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C00000"/>
                          </a:solidFill>
                          <a:effectLst/>
                        </a:rPr>
                        <a:t>IMC (kg/m</a:t>
                      </a:r>
                      <a:r>
                        <a:rPr lang="en-US" sz="1400" b="0" baseline="30000" dirty="0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r>
                        <a:rPr lang="en-US" sz="1400" b="0" dirty="0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  <a:endParaRPr lang="fr-FR" sz="16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&gt; 21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≤ 21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>
                          <a:effectLst/>
                        </a:rPr>
                        <a:t> 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>
                          <a:effectLst/>
                        </a:rPr>
                        <a:t> 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5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Obstruction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C00000"/>
                          </a:solidFill>
                          <a:effectLst/>
                        </a:rPr>
                        <a:t>VEMS (%)</a:t>
                      </a:r>
                      <a:endParaRPr lang="fr-FR" sz="16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≥ 65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50 - 64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36 – 49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≤ 35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5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 err="1">
                          <a:solidFill>
                            <a:srgbClr val="C00000"/>
                          </a:solidFill>
                          <a:effectLst/>
                        </a:rPr>
                        <a:t>Dyspnea</a:t>
                      </a:r>
                      <a:endParaRPr lang="fr-FR" sz="16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Echelle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</a:rPr>
                        <a:t>mMRC</a:t>
                      </a:r>
                      <a:endParaRPr lang="fr-FR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0 -1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2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3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>
                          <a:effectLst/>
                        </a:rPr>
                        <a:t>4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7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 err="1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Exercise</a:t>
                      </a:r>
                      <a:r>
                        <a:rPr lang="fr-FR" sz="1400" b="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fr-FR" sz="1400" b="0" baseline="0" dirty="0" err="1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capacity</a:t>
                      </a:r>
                      <a:endParaRPr lang="fr-FR" sz="16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C00000"/>
                          </a:solidFill>
                          <a:effectLst/>
                        </a:rPr>
                        <a:t>TDM6 (m)</a:t>
                      </a:r>
                      <a:endParaRPr lang="fr-FR" sz="1600" b="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≥ 350</a:t>
                      </a:r>
                      <a:endParaRPr lang="fr-FR" sz="16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250-349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150-249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≤ 149</a:t>
                      </a:r>
                      <a:endParaRPr lang="fr-FR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01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2142" y="413675"/>
            <a:ext cx="118436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2) A l’entrée dans son programme de réhabilitation, Mr Alvéole a parcouru 140m au test navette, présente un VEMS estimé à 40% des valeurs théoriques, une dyspnée à 4 et un IMC = 18 kg/m², calculer son score pour le i-BODE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3) A l’issue du programme de réhabilitation, Mr Alvéole a progressé de 60 m au test navette et a diminué sa dyspnée d’un point. Quel est alors son nouveau score au i-BODE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0" y="1250630"/>
            <a:ext cx="4859100" cy="178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23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2142" y="413675"/>
            <a:ext cx="118436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2) A l’entrée dans son programme de réhabilitation, Mr Alvéole a parcouru 140m au test navette, présente un VEMS estimé à 40% des valeurs théoriques, une dyspnée à 4 et un IMC = 18 kg/m², calculer son score pour le i-BODE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3) A l’issue du programme de réhabilitation, Mr Alvéole a progressé de 60 m au test navette et a diminué sa dyspnée d’un point. Quel est alors son nouveau score au i-BODE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0" y="1250630"/>
            <a:ext cx="4859100" cy="1785369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085851" y="1608364"/>
            <a:ext cx="50781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 = 1 </a:t>
            </a:r>
          </a:p>
          <a:p>
            <a:r>
              <a:rPr lang="fr-FR" dirty="0" smtClean="0"/>
              <a:t>O = 2</a:t>
            </a:r>
          </a:p>
          <a:p>
            <a:r>
              <a:rPr lang="fr-FR" dirty="0" smtClean="0"/>
              <a:t>D =  3</a:t>
            </a:r>
          </a:p>
          <a:p>
            <a:r>
              <a:rPr lang="fr-FR" dirty="0" smtClean="0"/>
              <a:t>E = 3</a:t>
            </a:r>
          </a:p>
          <a:p>
            <a:endParaRPr lang="fr-FR" dirty="0"/>
          </a:p>
          <a:p>
            <a:r>
              <a:rPr lang="fr-FR" dirty="0" smtClean="0"/>
              <a:t>Total = 9</a:t>
            </a:r>
            <a:endParaRPr lang="en-GB" dirty="0"/>
          </a:p>
        </p:txBody>
      </p:sp>
      <p:sp>
        <p:nvSpPr>
          <p:cNvPr id="6" name="ZoneTexte 5"/>
          <p:cNvSpPr txBox="1"/>
          <p:nvPr/>
        </p:nvSpPr>
        <p:spPr>
          <a:xfrm>
            <a:off x="1279072" y="4806042"/>
            <a:ext cx="50781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Distance = 140 + 60 = 200, Dyspnée = 4- 1 = 3</a:t>
            </a:r>
          </a:p>
          <a:p>
            <a:endParaRPr lang="fr-FR" sz="1400" dirty="0" smtClean="0"/>
          </a:p>
          <a:p>
            <a:r>
              <a:rPr lang="fr-FR" sz="1400" dirty="0" smtClean="0"/>
              <a:t>B = 1 </a:t>
            </a:r>
          </a:p>
          <a:p>
            <a:r>
              <a:rPr lang="fr-FR" sz="1400" dirty="0" smtClean="0"/>
              <a:t>O = 2</a:t>
            </a:r>
          </a:p>
          <a:p>
            <a:r>
              <a:rPr lang="fr-FR" sz="1400" dirty="0" smtClean="0"/>
              <a:t>D =  2</a:t>
            </a:r>
          </a:p>
          <a:p>
            <a:r>
              <a:rPr lang="fr-FR" sz="1400" dirty="0" smtClean="0"/>
              <a:t>E = 2</a:t>
            </a:r>
          </a:p>
          <a:p>
            <a:endParaRPr lang="fr-FR" sz="1400" dirty="0"/>
          </a:p>
          <a:p>
            <a:r>
              <a:rPr lang="fr-FR" sz="1400" dirty="0" smtClean="0"/>
              <a:t>Total = 7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28937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391885"/>
            <a:ext cx="4130901" cy="5683659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19099" y="1813409"/>
            <a:ext cx="6096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678180" algn="l"/>
              </a:tabLst>
            </a:pPr>
            <a:r>
              <a:rPr lang="fr-FR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Monsieur 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et Monsieur Y, âgés respectivement de 63 et 65 ans, viennent d’être admis à la clinique pour un séjour de réhabilitation respiratoire. Complétez le tableau ci-dessous en indiquant le nom des différentes évaluations (tests) que ces patients ont réalisées lors de leur admission.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50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391885"/>
            <a:ext cx="4130901" cy="5683659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19099" y="1813409"/>
            <a:ext cx="6096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tabLst>
                <a:tab pos="678180" algn="l"/>
              </a:tabLst>
            </a:pPr>
            <a:r>
              <a:rPr lang="fr-FR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Monsieur 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et Monsieur Y, âgés respectivement de 63 et 65 ans, viennent d’être admis à la clinique pour un séjour de réhabilitation respiratoire. Complétez le tableau ci-dessous en indiquant le nom des différentes évaluations (tests) que ces patients ont réalisées lors de leur admission.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9797142" y="873579"/>
            <a:ext cx="15103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Spirométrie</a:t>
            </a:r>
          </a:p>
          <a:p>
            <a:r>
              <a:rPr lang="fr-FR" sz="1400" dirty="0" smtClean="0"/>
              <a:t>/ </a:t>
            </a:r>
          </a:p>
          <a:p>
            <a:r>
              <a:rPr lang="fr-FR" sz="1400" dirty="0" smtClean="0"/>
              <a:t>Pléthysmographie</a:t>
            </a:r>
            <a:endParaRPr lang="en-GB" sz="1400" dirty="0"/>
          </a:p>
        </p:txBody>
      </p:sp>
      <p:sp>
        <p:nvSpPr>
          <p:cNvPr id="6" name="ZoneTexte 5"/>
          <p:cNvSpPr txBox="1"/>
          <p:nvPr/>
        </p:nvSpPr>
        <p:spPr>
          <a:xfrm>
            <a:off x="9818913" y="1940379"/>
            <a:ext cx="1510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Test d’effort</a:t>
            </a:r>
            <a:endParaRPr lang="en-GB" sz="1400" dirty="0"/>
          </a:p>
        </p:txBody>
      </p:sp>
      <p:sp>
        <p:nvSpPr>
          <p:cNvPr id="7" name="ZoneTexte 6"/>
          <p:cNvSpPr txBox="1"/>
          <p:nvPr/>
        </p:nvSpPr>
        <p:spPr>
          <a:xfrm>
            <a:off x="9857013" y="2239736"/>
            <a:ext cx="1510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Test d’effort</a:t>
            </a:r>
            <a:endParaRPr lang="en-GB" sz="1400" dirty="0"/>
          </a:p>
        </p:txBody>
      </p:sp>
      <p:sp>
        <p:nvSpPr>
          <p:cNvPr id="8" name="ZoneTexte 7"/>
          <p:cNvSpPr txBox="1"/>
          <p:nvPr/>
        </p:nvSpPr>
        <p:spPr>
          <a:xfrm>
            <a:off x="9862456" y="2539094"/>
            <a:ext cx="1510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Test d’effort</a:t>
            </a:r>
            <a:endParaRPr lang="en-GB" sz="1400" dirty="0"/>
          </a:p>
        </p:txBody>
      </p:sp>
      <p:sp>
        <p:nvSpPr>
          <p:cNvPr id="9" name="ZoneTexte 8"/>
          <p:cNvSpPr txBox="1"/>
          <p:nvPr/>
        </p:nvSpPr>
        <p:spPr>
          <a:xfrm>
            <a:off x="9892391" y="2969080"/>
            <a:ext cx="1510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TDM6</a:t>
            </a:r>
            <a:endParaRPr lang="en-GB" sz="1400" dirty="0"/>
          </a:p>
        </p:txBody>
      </p:sp>
      <p:sp>
        <p:nvSpPr>
          <p:cNvPr id="10" name="ZoneTexte 9"/>
          <p:cNvSpPr txBox="1"/>
          <p:nvPr/>
        </p:nvSpPr>
        <p:spPr>
          <a:xfrm>
            <a:off x="9816191" y="3537859"/>
            <a:ext cx="1510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Pesée</a:t>
            </a:r>
            <a:endParaRPr lang="en-GB" sz="1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9846126" y="3853545"/>
            <a:ext cx="1510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Pesée </a:t>
            </a:r>
            <a:r>
              <a:rPr lang="fr-FR" sz="1400" smtClean="0"/>
              <a:t>/ calcul</a:t>
            </a:r>
            <a:endParaRPr lang="en-GB" sz="1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9843405" y="4193724"/>
            <a:ext cx="1510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 smtClean="0"/>
              <a:t>Impédancemétrie</a:t>
            </a:r>
            <a:endParaRPr lang="en-GB" sz="1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9775369" y="4419602"/>
            <a:ext cx="1510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 smtClean="0"/>
              <a:t>Impédancemétrie</a:t>
            </a:r>
            <a:endParaRPr lang="en-GB" sz="1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9821634" y="4792438"/>
            <a:ext cx="15103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 smtClean="0"/>
              <a:t>Impédancemétrie</a:t>
            </a:r>
            <a:endParaRPr lang="en-GB" sz="1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9745433" y="5173438"/>
            <a:ext cx="1717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Test de force maximale sur banc de force</a:t>
            </a:r>
            <a:endParaRPr lang="en-GB" sz="1200" dirty="0"/>
          </a:p>
        </p:txBody>
      </p:sp>
      <p:sp>
        <p:nvSpPr>
          <p:cNvPr id="17" name="ZoneTexte 16"/>
          <p:cNvSpPr txBox="1"/>
          <p:nvPr/>
        </p:nvSpPr>
        <p:spPr>
          <a:xfrm>
            <a:off x="9783533" y="5791202"/>
            <a:ext cx="1717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Echelle EVA test TDM6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23795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build="p"/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4" grpId="0" build="p"/>
      <p:bldP spid="15" grpId="0" build="p"/>
      <p:bldP spid="16" grpId="0" build="p"/>
      <p:bldP spid="1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6829" y="217775"/>
            <a:ext cx="9002486" cy="1375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partir de vos connaissances sur la BPCO et de ces 2 graphiques, </a:t>
            </a:r>
            <a:endParaRPr lang="en-GB" sz="12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pouvez-vous conclure sur l’impact de l’atteinte musculaire dans la BPCO ?</a:t>
            </a:r>
            <a:endParaRPr lang="en-GB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Montrez en quoi les Activités Physiques Adaptées peuvent jouer un rôle majeur face à ce problème.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622" y="2257379"/>
            <a:ext cx="7396163" cy="3501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073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6829" y="217775"/>
            <a:ext cx="10625294" cy="1675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partir de vos connaissances sur la BPCO et de ces 2 graphiques, </a:t>
            </a:r>
            <a:endParaRPr lang="en-GB" sz="12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pouvez-vous conclure sur l’impact de l’atteinte musculaire dans la BPCO ?</a:t>
            </a:r>
            <a:endParaRPr lang="en-GB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fr-FR" sz="12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Que les patients BPCO atteints d’une atteinte musculaire ont une probabilité de survie </a:t>
            </a:r>
            <a:r>
              <a:rPr lang="fr-FR" sz="12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diminué </a:t>
            </a:r>
            <a:r>
              <a:rPr lang="fr-FR" sz="12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façon significative</a:t>
            </a:r>
            <a:endParaRPr lang="en-GB" sz="1200" b="1" dirty="0" smtClean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Montrez en quoi les Activités Physiques Adaptées peuvent jouer un rôle majeur face à ce problème.</a:t>
            </a:r>
            <a:endParaRPr lang="fr-FR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fr-FR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fr-FR" sz="12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Augmentation masse maigre, augmentation force musculaire, notamment quadriceps, permet in fine de limiter l’atteinte musculaire</a:t>
            </a:r>
            <a:endParaRPr lang="en-GB" sz="12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622" y="2257379"/>
            <a:ext cx="7396163" cy="3501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15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692</Words>
  <Application>Microsoft Office PowerPoint</Application>
  <PresentationFormat>Grand écran</PresentationFormat>
  <Paragraphs>160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hognon louis</dc:creator>
  <cp:lastModifiedBy>hognon louis</cp:lastModifiedBy>
  <cp:revision>7</cp:revision>
  <dcterms:created xsi:type="dcterms:W3CDTF">2021-12-05T16:20:43Z</dcterms:created>
  <dcterms:modified xsi:type="dcterms:W3CDTF">2021-12-07T07:55:24Z</dcterms:modified>
</cp:coreProperties>
</file>