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64" r:id="rId3"/>
    <p:sldId id="294" r:id="rId4"/>
    <p:sldId id="283" r:id="rId5"/>
    <p:sldId id="295" r:id="rId6"/>
    <p:sldId id="307" r:id="rId7"/>
    <p:sldId id="296" r:id="rId8"/>
    <p:sldId id="297" r:id="rId9"/>
    <p:sldId id="298" r:id="rId10"/>
    <p:sldId id="299" r:id="rId11"/>
    <p:sldId id="306" r:id="rId12"/>
    <p:sldId id="305" r:id="rId13"/>
    <p:sldId id="300" r:id="rId14"/>
    <p:sldId id="301" r:id="rId15"/>
    <p:sldId id="302" r:id="rId16"/>
    <p:sldId id="303" r:id="rId17"/>
    <p:sldId id="30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5" d="100"/>
          <a:sy n="75" d="100"/>
        </p:scale>
        <p:origin x="456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fr-FR">
                <a:solidFill>
                  <a:schemeClr val="tx2"/>
                </a:solidFill>
              </a:rPr>
              <a:t>30/11/2021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‹N°›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fr-FR"/>
              <a:pPr/>
              <a:t>30/11/2021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fr-FR"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fr-FR"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fr-FR"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fr-FR"/>
              <a:t>30/11/2021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fr-FR"/>
              <a:t>30/11/2021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fr-FR"/>
              <a:t>30/11/2021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fr-FR"/>
              <a:pPr/>
              <a:t>30/11/2021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204" y="2276872"/>
            <a:ext cx="7458752" cy="3298825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fr-FR" b="1" dirty="0"/>
              <a:t>TD n°9: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Réentrainement à l’effort du malade respiratoire chronique :  intensités, fréquences, composantes</a:t>
            </a:r>
            <a:endParaRPr lang="fr-FR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324" y="45988"/>
            <a:ext cx="2214117" cy="517624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000" b="0" i="0" dirty="0">
                <a:solidFill>
                  <a:srgbClr val="374C81"/>
                </a:solidFill>
              </a:rPr>
              <a:t>TD L3 APA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407560" y="6561233"/>
            <a:ext cx="2781265" cy="296767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74C81"/>
                </a:solidFill>
              </a:rPr>
              <a:t>francois.alexandre@korian.fr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086C72-F1E4-4F94-99AE-2DF46B6B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" y="366712"/>
            <a:ext cx="11525250" cy="61245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CF35A62-0DEB-49EB-AD1D-6D9E6F33FF32}"/>
              </a:ext>
            </a:extLst>
          </p:cNvPr>
          <p:cNvSpPr txBox="1"/>
          <p:nvPr/>
        </p:nvSpPr>
        <p:spPr>
          <a:xfrm>
            <a:off x="9550796" y="1844824"/>
            <a:ext cx="18002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>
                <a:solidFill>
                  <a:srgbClr val="C00000"/>
                </a:solidFill>
              </a:rPr>
              <a:t>p = 0.89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67205C-4083-4FF4-9FC6-C2CE90BC1CFA}"/>
              </a:ext>
            </a:extLst>
          </p:cNvPr>
          <p:cNvSpPr txBox="1"/>
          <p:nvPr/>
        </p:nvSpPr>
        <p:spPr>
          <a:xfrm>
            <a:off x="9262764" y="4077072"/>
            <a:ext cx="18002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r-FR" sz="1600" dirty="0">
                <a:solidFill>
                  <a:srgbClr val="C00000"/>
                </a:solidFill>
              </a:rPr>
              <a:t>p = 0.38</a:t>
            </a:r>
          </a:p>
        </p:txBody>
      </p:sp>
    </p:spTree>
    <p:extLst>
      <p:ext uri="{BB962C8B-B14F-4D97-AF65-F5344CB8AC3E}">
        <p14:creationId xmlns:p14="http://schemas.microsoft.com/office/powerpoint/2010/main" val="21192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D92A2D5-4C58-4BB3-83D7-29834617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0" y="146021"/>
            <a:ext cx="10098223" cy="65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3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Entraînement en continu versus entraînement par intervalle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AE9CA-5B97-403B-A1E2-5D06FA7E43A7}"/>
              </a:ext>
            </a:extLst>
          </p:cNvPr>
          <p:cNvSpPr/>
          <p:nvPr/>
        </p:nvSpPr>
        <p:spPr>
          <a:xfrm>
            <a:off x="436927" y="1186672"/>
            <a:ext cx="1131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Décrivez puis interprétez la figure 2, extraite de l’article de </a:t>
            </a:r>
            <a:r>
              <a:rPr lang="fr-FR" sz="1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Gloeckl</a:t>
            </a: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B06FC-7DD6-4C27-ACCA-FBAC19407B69}"/>
              </a:ext>
            </a:extLst>
          </p:cNvPr>
          <p:cNvSpPr/>
          <p:nvPr/>
        </p:nvSpPr>
        <p:spPr>
          <a:xfrm>
            <a:off x="423014" y="1634377"/>
            <a:ext cx="11156916" cy="193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Les graphiques représentent les différences d’évolution au test de marche de 6 minutes et à la puissance maximale atteinte à l’épreuve d’effort entre le début et la fin du séjour de réhabilitation, pour le groupe entraîné en continu vs le groupe entraîné par intervalle.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Sur chaque graphique, le carré représente la différence moyenne et les barres les intervalles de confiance à 95%. 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Les résultats mettent en évidence l’absence de différence d’évolution significative pour ces 2 paramètres entre les 2 groupes.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endParaRPr lang="fr-FR" sz="18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1D540-FD6D-4D62-89BF-D51FB1175EC7}"/>
              </a:ext>
            </a:extLst>
          </p:cNvPr>
          <p:cNvSpPr/>
          <p:nvPr/>
        </p:nvSpPr>
        <p:spPr>
          <a:xfrm>
            <a:off x="479106" y="3501008"/>
            <a:ext cx="11156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4) A partir du tableau extrait de l’article de </a:t>
            </a:r>
            <a:r>
              <a:rPr lang="fr-FR" altLang="fr-FR" sz="18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Gloeckl</a:t>
            </a:r>
            <a:r>
              <a:rPr lang="fr-FR" alt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, identifiez les différences existantes entre les 2 modalités d’entraînement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ABBA5-2B78-4616-8D9E-9F02628F8128}"/>
              </a:ext>
            </a:extLst>
          </p:cNvPr>
          <p:cNvSpPr/>
          <p:nvPr/>
        </p:nvSpPr>
        <p:spPr>
          <a:xfrm>
            <a:off x="405780" y="4147339"/>
            <a:ext cx="11156916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Le niveau de dyspnée total au cours de l’effort était significativement supérieur chez le groupe entraîné en continu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Le nombre et la durée des pauses non attendus au cours de l’exercice étaient significativement supérieurs chez le groupe entraîné en continu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6D35B-E148-4027-8429-5764E0B0979F}"/>
              </a:ext>
            </a:extLst>
          </p:cNvPr>
          <p:cNvSpPr/>
          <p:nvPr/>
        </p:nvSpPr>
        <p:spPr>
          <a:xfrm>
            <a:off x="500877" y="5301996"/>
            <a:ext cx="11156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5) Pour quel profil de patients privilégieriez-vous l’une ou l’autre des deux modalités d’entraînement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75C9F-394B-4659-9B05-BF3C5617373F}"/>
              </a:ext>
            </a:extLst>
          </p:cNvPr>
          <p:cNvSpPr/>
          <p:nvPr/>
        </p:nvSpPr>
        <p:spPr>
          <a:xfrm>
            <a:off x="417926" y="5661248"/>
            <a:ext cx="11509134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L’entraînement par intervalle peut être privilégié chez les patients les plus sévères (moins de pauses, moins de dyspnée)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L’entraînement en continu peut être privilégié chez les patients avec troubles ostéoarticulaires (limitation fonctionnelle, douleur…) ne permettant pas le travail à haute intensité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Dans tous les cas, l’avis du patient devrait compter car plus l’exercice est plaisant, plus il sera adhérent !</a:t>
            </a:r>
          </a:p>
        </p:txBody>
      </p:sp>
    </p:spTree>
    <p:extLst>
      <p:ext uri="{BB962C8B-B14F-4D97-AF65-F5344CB8AC3E}">
        <p14:creationId xmlns:p14="http://schemas.microsoft.com/office/powerpoint/2010/main" val="13997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86" y="3284984"/>
            <a:ext cx="7586079" cy="1930400"/>
          </a:xfrm>
        </p:spPr>
        <p:txBody>
          <a:bodyPr>
            <a:noAutofit/>
          </a:bodyPr>
          <a:lstStyle/>
          <a:p>
            <a:r>
              <a:rPr lang="fr-FR" sz="4000" b="1" dirty="0"/>
              <a:t>Présentation succincte des recommandations pratiques de </a:t>
            </a:r>
            <a:r>
              <a:rPr lang="fr-FR" sz="4000" b="1" dirty="0" err="1"/>
              <a:t>Gloeckl</a:t>
            </a:r>
            <a:r>
              <a:rPr lang="fr-FR" sz="4000" b="1" dirty="0"/>
              <a:t> et al. (2013) sur la mise en œuvre du réentraînement à l’effort chez les patients atteints de BPCO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86" y="1916832"/>
            <a:ext cx="7008574" cy="1296987"/>
          </a:xfrm>
        </p:spPr>
        <p:txBody>
          <a:bodyPr/>
          <a:lstStyle/>
          <a:p>
            <a:r>
              <a:rPr lang="en-US" dirty="0"/>
              <a:t>PARTIE 4: </a:t>
            </a:r>
          </a:p>
        </p:txBody>
      </p:sp>
    </p:spTree>
    <p:extLst>
      <p:ext uri="{BB962C8B-B14F-4D97-AF65-F5344CB8AC3E}">
        <p14:creationId xmlns:p14="http://schemas.microsoft.com/office/powerpoint/2010/main" val="37473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4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Présentation des recommandations de </a:t>
            </a:r>
            <a:r>
              <a:rPr lang="fr-FR" sz="2400" b="1" i="1" dirty="0" err="1"/>
              <a:t>Gloeckl</a:t>
            </a:r>
            <a:r>
              <a:rPr lang="fr-FR" sz="2400" b="1" i="1" dirty="0"/>
              <a:t> et al. 2013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B4892D-3411-47FE-88D9-CE16CA99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060848"/>
            <a:ext cx="8119461" cy="36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4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Présentation des recommandations de </a:t>
            </a:r>
            <a:r>
              <a:rPr lang="fr-FR" sz="2400" b="1" i="1" dirty="0" err="1"/>
              <a:t>Gloeckl</a:t>
            </a:r>
            <a:r>
              <a:rPr lang="fr-FR" sz="2400" b="1" i="1" dirty="0"/>
              <a:t> et al. 2013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670E25-73B7-4D78-AFBE-B3255E8F7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7" y="1412776"/>
            <a:ext cx="10893689" cy="48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4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Présentation des recommandations de </a:t>
            </a:r>
            <a:r>
              <a:rPr lang="fr-FR" sz="2400" b="1" i="1" dirty="0" err="1"/>
              <a:t>Gloeckl</a:t>
            </a:r>
            <a:r>
              <a:rPr lang="fr-FR" sz="2400" b="1" i="1" dirty="0"/>
              <a:t> et al. 2013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F6CE23-A3CE-4691-A357-A6F881D2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772816"/>
            <a:ext cx="6898422" cy="39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i="1" dirty="0"/>
              <a:t>Intérêt du réentraînement à l’effort chez les malades respiratoires chroniques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PARTIE 1:</a:t>
            </a:r>
          </a:p>
        </p:txBody>
      </p:sp>
    </p:spTree>
    <p:extLst>
      <p:ext uri="{BB962C8B-B14F-4D97-AF65-F5344CB8AC3E}">
        <p14:creationId xmlns:p14="http://schemas.microsoft.com/office/powerpoint/2010/main" val="35000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Intérêt du réentraînement à l’effort chez les malades respiratoires chroniques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7837" y="1134649"/>
            <a:ext cx="10796875" cy="115113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Répondez aux questions suivantes à partir du résumé de l’étude de Emery et al. (1998):</a:t>
            </a: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796" y="1710217"/>
            <a:ext cx="11516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1) Quels sont les bénéfices du réentraînement à l’effort des patients BPCO, identifiés dans cette étude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DB84C-10A4-4091-9BB7-33168ECF7307}"/>
              </a:ext>
            </a:extLst>
          </p:cNvPr>
          <p:cNvSpPr/>
          <p:nvPr/>
        </p:nvSpPr>
        <p:spPr>
          <a:xfrm>
            <a:off x="617815" y="2138988"/>
            <a:ext cx="11156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Amélioration de l’endurance, réduction de l’anxiété et amélioration des fonctions cognitives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72735-4E3B-48FE-B01A-7A4909B1254B}"/>
              </a:ext>
            </a:extLst>
          </p:cNvPr>
          <p:cNvSpPr/>
          <p:nvPr/>
        </p:nvSpPr>
        <p:spPr>
          <a:xfrm>
            <a:off x="436237" y="2565423"/>
            <a:ext cx="1151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2) En quoi les résultats renforcent l’idée selon laquelle le REE est la pierre angulaire de la réhabilitation respiratoire?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5527D6-42BC-445A-B02F-7788AE2CA868}"/>
              </a:ext>
            </a:extLst>
          </p:cNvPr>
          <p:cNvSpPr/>
          <p:nvPr/>
        </p:nvSpPr>
        <p:spPr>
          <a:xfrm>
            <a:off x="515954" y="3198012"/>
            <a:ext cx="111569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- Cette étude démontre que le REE agit sur de nombreuses complications de la BPCO, y compris celles qui ne sont pas directement liées à l’intolérance à l’effort (anxiété, dysfonction cognitive). </a:t>
            </a:r>
          </a:p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- Dans cette étude, le REE était même un prérequis à l’amélioration de l’anxiété et de la cognition (les séances d’éducation thérapeutique ou de gestion du stress seules, ne sont pas suffisantes)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5A4D9-8F4F-4E49-BFE5-DBA62550122E}"/>
              </a:ext>
            </a:extLst>
          </p:cNvPr>
          <p:cNvSpPr/>
          <p:nvPr/>
        </p:nvSpPr>
        <p:spPr>
          <a:xfrm>
            <a:off x="436237" y="4581128"/>
            <a:ext cx="1151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3) Quels sont les autres bénéfices </a:t>
            </a:r>
            <a:r>
              <a:rPr lang="fr-FR" altLang="fr-FR" sz="20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psycho-pyhsiologiques</a:t>
            </a: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, non rapportés par Emery, potentiellement associés à la pratique de l’exercice physique chez les patients atteints de BPCO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2335A-B398-4665-A7F5-26206D5E787C}"/>
              </a:ext>
            </a:extLst>
          </p:cNvPr>
          <p:cNvSpPr/>
          <p:nvPr/>
        </p:nvSpPr>
        <p:spPr>
          <a:xfrm>
            <a:off x="588039" y="5255431"/>
            <a:ext cx="111569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- Amélioration de la capacité oxydative musculaire et de l’efficience énergétique musculaire, entraînant une réduction de la demande ventilatoire </a:t>
            </a: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 réduction de l’hyperinflation dynamique et de la dyspnée</a:t>
            </a:r>
          </a:p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- Amélioration de la force et de la masse musculaire</a:t>
            </a:r>
            <a:endParaRPr lang="fr-FR" sz="2000" dirty="0">
              <a:solidFill>
                <a:srgbClr val="C000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- Amélioration de la fonction cardiovasculaire</a:t>
            </a:r>
            <a:endParaRPr lang="fr-FR" sz="2000" dirty="0">
              <a:solidFill>
                <a:srgbClr val="C000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- Réduction de la fatigue, de la dépression, amélioration de la qualité de vie</a:t>
            </a:r>
            <a:endParaRPr lang="fr-FR" sz="20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4445000"/>
            <a:ext cx="7586079" cy="1930400"/>
          </a:xfrm>
        </p:spPr>
        <p:txBody>
          <a:bodyPr>
            <a:noAutofit/>
          </a:bodyPr>
          <a:lstStyle/>
          <a:p>
            <a:r>
              <a:rPr lang="fr-FR" sz="4000" b="1" dirty="0"/>
              <a:t>Les principales composantes du réentraînement à l’effort du malade respiratoire chronique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PARTIE 2:</a:t>
            </a:r>
          </a:p>
        </p:txBody>
      </p:sp>
    </p:spTree>
    <p:extLst>
      <p:ext uri="{BB962C8B-B14F-4D97-AF65-F5344CB8AC3E}">
        <p14:creationId xmlns:p14="http://schemas.microsoft.com/office/powerpoint/2010/main" val="4520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Les principales composantes du réentraînement à l’effort du malade respiratoire chronique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7837" y="1134649"/>
            <a:ext cx="10796875" cy="115113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A partir du résumé et de la figure 1 de l’article de Bernard et al. (1999), répondez aux questions suivantes :</a:t>
            </a: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573" y="2285785"/>
            <a:ext cx="11516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1) Décrivez et interprétez la figure 1, extrait de cet article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092" y="2780928"/>
            <a:ext cx="4896544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40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2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Les principales composantes du réentraînement à l’effort du malade respiratoire chronique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7837" y="1134649"/>
            <a:ext cx="10796875" cy="115113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A partir du résumé et de la figure 1 de l’article de Bernard et al. (1999), répondez aux questions suivantes :</a:t>
            </a: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573" y="2285785"/>
            <a:ext cx="11516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1) Décrivez et interprétez la figure 1, extrait de cet article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DB84C-10A4-4091-9BB7-33168ECF7307}"/>
              </a:ext>
            </a:extLst>
          </p:cNvPr>
          <p:cNvSpPr/>
          <p:nvPr/>
        </p:nvSpPr>
        <p:spPr>
          <a:xfrm>
            <a:off x="641592" y="2714556"/>
            <a:ext cx="11156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La figure représente l’évolution de la taille et de la force musculaire chez des patients BPCO avant-après un programme de réentraînement en aérobie ou en </a:t>
            </a:r>
            <a:r>
              <a:rPr lang="fr-FR" sz="20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force+aérobie</a:t>
            </a: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Le premier graphique représente l’évolution en % de la surface de section de la cuisse et les 3 suivants l’évolution de la force du quadriceps, du grand pectoral et du grand dorsal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Les patients du groupe aérobie ont une amélioration significative de la force du quadriceps uniquement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Les patients du groupe </a:t>
            </a:r>
            <a:r>
              <a:rPr lang="fr-FR" sz="20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force+aérobie</a:t>
            </a: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 ont une amélioration significative des 4 paramètres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De plus, les patients du groupe </a:t>
            </a:r>
            <a:r>
              <a:rPr lang="fr-FR" sz="20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force+aérobie</a:t>
            </a: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 progressent significativement </a:t>
            </a:r>
            <a:r>
              <a:rPr lang="fr-FR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d’avantage </a:t>
            </a: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que les patients du groupe aérobie sur les 4 paramètres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fr-FR" sz="20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fr-FR" sz="20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I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Les principales composantes du réentraînement à l’effort du malade respiratoire chronique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7837" y="1134649"/>
            <a:ext cx="10796875" cy="1151136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altLang="fr-FR" b="1" i="1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A partir du résumé et de la figure 1 de l’article de Bernard et al. (1999), répondez aux questions suivantes :</a:t>
            </a: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72735-4E3B-48FE-B01A-7A4909B1254B}"/>
              </a:ext>
            </a:extLst>
          </p:cNvPr>
          <p:cNvSpPr/>
          <p:nvPr/>
        </p:nvSpPr>
        <p:spPr>
          <a:xfrm>
            <a:off x="476876" y="2060848"/>
            <a:ext cx="112350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2) A partir du résumé :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eriod"/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Donnez la liste des autres paramètres pour lesquels les différences d’évolution entre les 2 groupes ont été investiguées. 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eriod"/>
            </a:pPr>
            <a:endParaRPr lang="fr-FR" altLang="fr-FR" sz="18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eriod"/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eriod" startAt="2"/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Quels sont les résultats obtenus pour chacun de ces paramètres ?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eriod" startAt="2"/>
            </a:pPr>
            <a:endParaRPr lang="fr-FR" altLang="fr-FR" sz="18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6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lphaLcPeriod" startAt="3"/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Qu’en concluez-vous sur l’intérêt ou non de combiner l’entraînement aérobie et l’entraînement en force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 chez les patients BPCO ? Justifiez votre réponse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5527D6-42BC-445A-B02F-7788AE2CA868}"/>
              </a:ext>
            </a:extLst>
          </p:cNvPr>
          <p:cNvSpPr/>
          <p:nvPr/>
        </p:nvSpPr>
        <p:spPr>
          <a:xfrm>
            <a:off x="565908" y="3026738"/>
            <a:ext cx="1115691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Puissance maximale atteinte à l’épreuve d’effort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Distance au test de marche de 6 minutes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Score de qualité de vie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D5DA4-3F5E-401F-A7E0-AF5A165EFCDC}"/>
              </a:ext>
            </a:extLst>
          </p:cNvPr>
          <p:cNvSpPr/>
          <p:nvPr/>
        </p:nvSpPr>
        <p:spPr>
          <a:xfrm>
            <a:off x="565908" y="4415338"/>
            <a:ext cx="11156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Aucune différence d’évolution entre les 2 groupes aérobie et </a:t>
            </a:r>
            <a:r>
              <a:rPr lang="fr-FR" sz="20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force+aérobie</a:t>
            </a:r>
            <a:endParaRPr lang="fr-FR" sz="20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46FE75-1DB9-440F-8445-32E13784F7CF}"/>
              </a:ext>
            </a:extLst>
          </p:cNvPr>
          <p:cNvSpPr/>
          <p:nvPr/>
        </p:nvSpPr>
        <p:spPr>
          <a:xfrm>
            <a:off x="565908" y="5588746"/>
            <a:ext cx="115051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Bien que l’aérobie seule permette d’obtenir des gains comparable à l’entraînement combiné sur les principaux paramètres évalués en réhabilitation respiratoire, l’entraînement combiné est intéressant car il permet d’améliorer la structure et la fonction musculaire, 2 prédicteurs indépendants de la survie des patients BPCO.</a:t>
            </a:r>
          </a:p>
        </p:txBody>
      </p:sp>
    </p:spTree>
    <p:extLst>
      <p:ext uri="{BB962C8B-B14F-4D97-AF65-F5344CB8AC3E}">
        <p14:creationId xmlns:p14="http://schemas.microsoft.com/office/powerpoint/2010/main" val="10017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4445000"/>
            <a:ext cx="7586079" cy="1930400"/>
          </a:xfrm>
        </p:spPr>
        <p:txBody>
          <a:bodyPr>
            <a:noAutofit/>
          </a:bodyPr>
          <a:lstStyle/>
          <a:p>
            <a:r>
              <a:rPr lang="fr-FR" sz="4000" b="1" dirty="0"/>
              <a:t>Entraînement en continu versus entraînement par intervalle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PARTIE 3: </a:t>
            </a:r>
          </a:p>
        </p:txBody>
      </p:sp>
    </p:spTree>
    <p:extLst>
      <p:ext uri="{BB962C8B-B14F-4D97-AF65-F5344CB8AC3E}">
        <p14:creationId xmlns:p14="http://schemas.microsoft.com/office/powerpoint/2010/main" val="28392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327795"/>
            <a:ext cx="10157354" cy="780504"/>
          </a:xfrm>
        </p:spPr>
        <p:txBody>
          <a:bodyPr>
            <a:noAutofit/>
          </a:bodyPr>
          <a:lstStyle/>
          <a:p>
            <a:r>
              <a:rPr lang="fr-FR" sz="2400" b="1" i="1" dirty="0"/>
              <a:t>Partie 3 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b="1" i="1" dirty="0"/>
              <a:t>Entraînement en continu versus entraînement par intervalle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82112" y="4077072"/>
            <a:ext cx="11156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2) La charge de travail théorique était-elle comparable au sein de chaque séance entre les 2 modalités d’exercice ? Pour vous aider, prenez l’exemple d’un patient dont la puissance maximale atteinte à l’épreuve d’effort est de 40 watts.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DB84C-10A4-4091-9BB7-33168ECF7307}"/>
              </a:ext>
            </a:extLst>
          </p:cNvPr>
          <p:cNvSpPr/>
          <p:nvPr/>
        </p:nvSpPr>
        <p:spPr>
          <a:xfrm>
            <a:off x="515954" y="3429000"/>
            <a:ext cx="11156916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Entraînement continu : 30 minutes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Entraînement par intervalle : 18 minutes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endParaRPr lang="fr-FR" sz="18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AE9CA-5B97-403B-A1E2-5D06FA7E43A7}"/>
              </a:ext>
            </a:extLst>
          </p:cNvPr>
          <p:cNvSpPr/>
          <p:nvPr/>
        </p:nvSpPr>
        <p:spPr>
          <a:xfrm>
            <a:off x="436927" y="1052736"/>
            <a:ext cx="1131497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Dans une expérimentation scientifique, </a:t>
            </a:r>
            <a:r>
              <a:rPr lang="fr-FR" sz="18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Gloeckl</a:t>
            </a: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 et al. (2012) ont comparé 2 modalités d’entraînement en endurance pendant 3 semaines à raison de 5 fois par semaine, chez 71 patients BPCO :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 groupe 1, 35 patients se sont entraînés en continu sur ergocycle à 60% de leur puissance maximale atteinte à l’épreuve d’effort. Les séances duraient 30 minutes.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groupe 2, 36 patients se sont entraînés en intervalle (30 secondes d’effort – 30 secondes de récupération) sur ergocycle à 100% de leur puissance maximale atteinte à l’épreuve d’effort. Les séances duraient 36 minutes.</a:t>
            </a:r>
          </a:p>
          <a:p>
            <a:pPr marL="342900" lvl="0" indent="-342900" algn="just">
              <a:spcAft>
                <a:spcPts val="0"/>
              </a:spcAft>
              <a:buFont typeface="Calibri Light" panose="020F0302020204030204" pitchFamily="34" charset="0"/>
              <a:buChar char="-"/>
            </a:pPr>
            <a:endParaRPr lang="fr-FR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800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Répondez aux questions suivantes :</a:t>
            </a:r>
            <a:endParaRPr lang="fr-FR" sz="1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fr-FR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était la durée d’exercice effective dans chacune des modalités d’entraînement 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29E593-7BB8-4D8C-8977-0E2AE37E5039}"/>
              </a:ext>
            </a:extLst>
          </p:cNvPr>
          <p:cNvSpPr/>
          <p:nvPr/>
        </p:nvSpPr>
        <p:spPr>
          <a:xfrm>
            <a:off x="515954" y="4723490"/>
            <a:ext cx="11156916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Oui, charge de travail comparable. Démonstration </a:t>
            </a: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</a:t>
            </a:r>
            <a:endParaRPr lang="fr-FR" sz="18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Rappel : le travail est exprimé en Joules. 1 Joules = 1 watts/sec.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CDB58-F497-49D9-878D-99544B14E5DE}"/>
              </a:ext>
            </a:extLst>
          </p:cNvPr>
          <p:cNvSpPr/>
          <p:nvPr/>
        </p:nvSpPr>
        <p:spPr>
          <a:xfrm>
            <a:off x="333772" y="5332307"/>
            <a:ext cx="6092825" cy="14080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Entraînement en continu : 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60’’ x 30’ = 1800 secondes d’effort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40 watts x 60% = 24 watts.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Le patient développe donc 24 J à chaque seconde 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Travail au sein d’une séance = 24 J x 1800’’ = </a:t>
            </a:r>
            <a:r>
              <a:rPr lang="fr-FR" sz="1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43 200 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8F72B-BB2C-4165-B0EC-D4FD8B497D77}"/>
              </a:ext>
            </a:extLst>
          </p:cNvPr>
          <p:cNvSpPr/>
          <p:nvPr/>
        </p:nvSpPr>
        <p:spPr>
          <a:xfrm>
            <a:off x="5950396" y="5333290"/>
            <a:ext cx="6092825" cy="14080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Entraînement par intervalle : 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60’’ * 18’ = 1080 secondes d’effort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40 watts x 100% = 40 watts.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Le patient développe donc 40 J à chaque seconde </a:t>
            </a:r>
          </a:p>
          <a:p>
            <a:pPr marL="952393" lvl="1" indent="-342900">
              <a:lnSpc>
                <a:spcPct val="95000"/>
              </a:lnSpc>
              <a:buFontTx/>
              <a:buChar char="-"/>
            </a:pPr>
            <a:r>
              <a:rPr lang="fr-FR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Travail au sein d’une séance = 40 J x 1080’’ = </a:t>
            </a:r>
            <a:r>
              <a:rPr lang="fr-FR" sz="1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43 200 J</a:t>
            </a:r>
          </a:p>
        </p:txBody>
      </p:sp>
    </p:spTree>
    <p:extLst>
      <p:ext uri="{BB962C8B-B14F-4D97-AF65-F5344CB8AC3E}">
        <p14:creationId xmlns:p14="http://schemas.microsoft.com/office/powerpoint/2010/main" val="1406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65BA21F-A28F-46C6-A70A-21E993F8C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Rayons de bibliothèque bleu (grand écran)</Template>
  <TotalTime>0</TotalTime>
  <Words>1119</Words>
  <Application>Microsoft Office PowerPoint</Application>
  <PresentationFormat>Personnalisé</PresentationFormat>
  <Paragraphs>92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Century Gothic</vt:lpstr>
      <vt:lpstr>Times New Roman</vt:lpstr>
      <vt:lpstr>Wingdings</vt:lpstr>
      <vt:lpstr>Books_16x9</vt:lpstr>
      <vt:lpstr>TD n°9:  Réentrainement à l’effort du malade respiratoire chronique :  intensités, fréquences, composantes</vt:lpstr>
      <vt:lpstr>Intérêt du réentraînement à l’effort chez les malades respiratoires chroniques</vt:lpstr>
      <vt:lpstr>Partie I :  Intérêt du réentraînement à l’effort chez les malades respiratoires chroniques</vt:lpstr>
      <vt:lpstr>Les principales composantes du réentraînement à l’effort du malade respiratoire chronique</vt:lpstr>
      <vt:lpstr>Partie 2 :  Les principales composantes du réentraînement à l’effort du malade respiratoire chronique</vt:lpstr>
      <vt:lpstr>Partie 2 :  Les principales composantes du réentraînement à l’effort du malade respiratoire chronique</vt:lpstr>
      <vt:lpstr>Partie I :  Les principales composantes du réentraînement à l’effort du malade respiratoire chronique</vt:lpstr>
      <vt:lpstr>Entraînement en continu versus entraînement par intervalle</vt:lpstr>
      <vt:lpstr>Partie 3 :  Entraînement en continu versus entraînement par intervalle</vt:lpstr>
      <vt:lpstr>Présentation PowerPoint</vt:lpstr>
      <vt:lpstr>Présentation PowerPoint</vt:lpstr>
      <vt:lpstr>Partie 3 :  Entraînement en continu versus entraînement par intervalle</vt:lpstr>
      <vt:lpstr>Présentation succincte des recommandations pratiques de Gloeckl et al. (2013) sur la mise en œuvre du réentraînement à l’effort chez les patients atteints de BPCO</vt:lpstr>
      <vt:lpstr>Partie 4 :  Présentation des recommandations de Gloeckl et al. 2013</vt:lpstr>
      <vt:lpstr>Partie 4 :  Présentation des recommandations de Gloeckl et al. 2013</vt:lpstr>
      <vt:lpstr>Partie 4 :  Présentation des recommandations de Gloeckl et al. 2013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2015-10-02T14:46:37Z</dcterms:created>
  <dcterms:modified xsi:type="dcterms:W3CDTF">2021-11-30T08:32:56Z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