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64" r:id="rId3"/>
    <p:sldId id="294" r:id="rId4"/>
    <p:sldId id="283" r:id="rId5"/>
    <p:sldId id="281" r:id="rId6"/>
    <p:sldId id="282" r:id="rId7"/>
    <p:sldId id="276" r:id="rId8"/>
    <p:sldId id="284" r:id="rId9"/>
    <p:sldId id="285" r:id="rId10"/>
    <p:sldId id="287" r:id="rId11"/>
    <p:sldId id="289" r:id="rId12"/>
    <p:sldId id="290" r:id="rId13"/>
    <p:sldId id="291" r:id="rId14"/>
    <p:sldId id="292" r:id="rId15"/>
    <p:sldId id="293" r:id="rId16"/>
    <p:sldId id="295" r:id="rId17"/>
    <p:sldId id="297" r:id="rId18"/>
    <p:sldId id="305" r:id="rId19"/>
    <p:sldId id="299" r:id="rId20"/>
    <p:sldId id="304" r:id="rId21"/>
    <p:sldId id="303" r:id="rId22"/>
    <p:sldId id="306" r:id="rId23"/>
    <p:sldId id="307" r:id="rId24"/>
    <p:sldId id="309" r:id="rId25"/>
    <p:sldId id="308" r:id="rId26"/>
    <p:sldId id="266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5" d="100"/>
          <a:sy n="75" d="100"/>
        </p:scale>
        <p:origin x="456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fr-FR">
                <a:solidFill>
                  <a:schemeClr val="tx2"/>
                </a:solidFill>
              </a:rPr>
              <a:t>30/11/2021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‹N°›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fr-FR"/>
              <a:pPr/>
              <a:t>30/11/2021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fr-FR"/>
              <a:t>30/11/2021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fr-FR"/>
              <a:t>30/11/2021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fr-FR"/>
              <a:t>30/11/2021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30/11/2021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30/11/2021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30/11/2021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30/11/2021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fr-FR"/>
              <a:t>30/11/2021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fr-FR"/>
              <a:t>30/11/2021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fr-FR"/>
              <a:pPr/>
              <a:t>30/11/2021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2" y="2276872"/>
            <a:ext cx="7008574" cy="3298825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fr-FR" b="1" dirty="0"/>
              <a:t>TD n°8: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Le BODE index </a:t>
            </a:r>
            <a:br>
              <a:rPr lang="fr-FR" b="1" dirty="0"/>
            </a:br>
            <a:r>
              <a:rPr lang="fr-FR" b="1" dirty="0"/>
              <a:t>et </a:t>
            </a:r>
            <a:br>
              <a:rPr lang="fr-FR" b="1" dirty="0"/>
            </a:br>
            <a:r>
              <a:rPr lang="fr-FR" b="1" dirty="0"/>
              <a:t>l’évaluation de la Dyspnée</a:t>
            </a:r>
            <a:endParaRPr lang="fr-FR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5324" y="45988"/>
            <a:ext cx="2214117" cy="517624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2000" b="0" i="0" dirty="0">
                <a:solidFill>
                  <a:srgbClr val="374C81"/>
                </a:solidFill>
              </a:rPr>
              <a:t>TD L3 APA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407560" y="6561233"/>
            <a:ext cx="2781265" cy="296767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75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74C81"/>
                </a:solidFill>
              </a:rPr>
              <a:t>francois.alexandre@korian.fr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45976" y="1431793"/>
            <a:ext cx="10157354" cy="4895552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2</a:t>
            </a:r>
            <a:r>
              <a:rPr lang="fr-FR" altLang="fr-FR" sz="2000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Méthodologie et intérêt du BODE index dans la BPCO</a:t>
            </a:r>
            <a:endParaRPr lang="fr-FR" altLang="fr-FR" sz="1800" dirty="0"/>
          </a:p>
          <a:p>
            <a:pPr mar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1900" dirty="0">
                <a:latin typeface="Calibri Light" panose="020F0302020204030204" pitchFamily="34" charset="0"/>
                <a:ea typeface="Times New Roman" panose="02020603050405020304" pitchFamily="18" charset="0"/>
              </a:rPr>
              <a:t>b) </a:t>
            </a:r>
            <a:r>
              <a:rPr lang="fr-FR" sz="1600" dirty="0"/>
              <a:t>Commenter et interpréter les figures ci-dessous (issue de l’article complet de </a:t>
            </a:r>
            <a:r>
              <a:rPr lang="fr-FR" sz="1600" dirty="0" err="1"/>
              <a:t>Celli</a:t>
            </a:r>
            <a:r>
              <a:rPr lang="fr-FR" sz="1600" dirty="0"/>
              <a:t> </a:t>
            </a:r>
            <a:r>
              <a:rPr lang="fr-FR" sz="1600" i="1" dirty="0"/>
              <a:t>et al</a:t>
            </a:r>
            <a:r>
              <a:rPr lang="fr-FR" sz="1600" dirty="0"/>
              <a:t>).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9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90" y="2997394"/>
            <a:ext cx="4172814" cy="28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98" y="2275078"/>
            <a:ext cx="57245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750596" y="6004508"/>
            <a:ext cx="3415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Stage I = VEMS &gt; 50 % de la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valeur</a:t>
            </a: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prédite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Stage II = VEMS entre 36 et 50% de la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valeur</a:t>
            </a: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prédite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Stage III = VEMS &lt; 36% de la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valeur</a:t>
            </a: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prédite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4116" y="3140968"/>
            <a:ext cx="61926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b="1" u="sng" dirty="0">
                <a:solidFill>
                  <a:srgbClr val="C00000"/>
                </a:solidFill>
              </a:rPr>
              <a:t>Commenter:</a:t>
            </a:r>
            <a:r>
              <a:rPr lang="fr-FR" sz="1600" u="sng" dirty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Courbe de survie des patients BPCO en fonction des stage du GOLD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En abscisse les mois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En ordonnée la probabilité de survie 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1 signifie que la probabilité de survie est bonne (100%)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Chaque stage présente une probabilité de survie différente. 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endParaRPr lang="fr-FR" sz="1600" dirty="0">
              <a:solidFill>
                <a:srgbClr val="C00000"/>
              </a:solidFill>
            </a:endParaRPr>
          </a:p>
          <a:p>
            <a:pPr>
              <a:lnSpc>
                <a:spcPct val="95000"/>
              </a:lnSpc>
            </a:pPr>
            <a:r>
              <a:rPr lang="fr-FR" sz="1600" b="1" u="sng" dirty="0">
                <a:solidFill>
                  <a:srgbClr val="C00000"/>
                </a:solidFill>
              </a:rPr>
              <a:t>Interpréter: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Plus le stage du GOLD est haut, plus la probabilité de survie est faible (ex 80% pour le stage I vs 40 % pour le stage III à 52 mois)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endParaRPr lang="fr-FR" sz="1600" dirty="0"/>
          </a:p>
          <a:p>
            <a:pPr>
              <a:lnSpc>
                <a:spcPct val="95000"/>
              </a:lnSpc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349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45976" y="1431793"/>
            <a:ext cx="10157354" cy="4895552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2</a:t>
            </a:r>
            <a:r>
              <a:rPr lang="fr-FR" altLang="fr-FR" sz="2000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Méthodologie et intérêt du BODE index dans la BPCO</a:t>
            </a:r>
            <a:endParaRPr lang="fr-FR" altLang="fr-FR" sz="1800" dirty="0"/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800" dirty="0"/>
              <a:t>c) </a:t>
            </a:r>
            <a:r>
              <a:rPr lang="fr-FR" sz="1600" dirty="0"/>
              <a:t>Expliquer pourquoi </a:t>
            </a:r>
            <a:r>
              <a:rPr lang="fr-FR" sz="1600" dirty="0" err="1"/>
              <a:t>Celli</a:t>
            </a:r>
            <a:r>
              <a:rPr lang="fr-FR" sz="1600" dirty="0"/>
              <a:t> </a:t>
            </a:r>
            <a:r>
              <a:rPr lang="fr-FR" sz="1600" i="1" dirty="0"/>
              <a:t>et al</a:t>
            </a:r>
            <a:r>
              <a:rPr lang="fr-FR" sz="1600" dirty="0"/>
              <a:t>. tirent la conclusion que le BODE index est un meilleur prédicteur que le VEMS ?  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9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72125" y="2708920"/>
            <a:ext cx="9505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1800" dirty="0">
                <a:solidFill>
                  <a:srgbClr val="C00000"/>
                </a:solidFill>
              </a:rPr>
              <a:t>Le score BODE inclut le paramètre qui quantifie </a:t>
            </a:r>
            <a:r>
              <a:rPr lang="fr-FR" sz="1800" b="1" dirty="0">
                <a:solidFill>
                  <a:srgbClr val="C00000"/>
                </a:solidFill>
              </a:rPr>
              <a:t>l’obstruction bronchique </a:t>
            </a:r>
            <a:r>
              <a:rPr lang="fr-FR" sz="1800" dirty="0">
                <a:solidFill>
                  <a:srgbClr val="C00000"/>
                </a:solidFill>
              </a:rPr>
              <a:t>(VEMS), le paramètre qui capture la perception des </a:t>
            </a:r>
            <a:r>
              <a:rPr lang="fr-FR" sz="1800" b="1" dirty="0">
                <a:solidFill>
                  <a:srgbClr val="C00000"/>
                </a:solidFill>
              </a:rPr>
              <a:t>symptômes de l’obstruction </a:t>
            </a:r>
            <a:r>
              <a:rPr lang="fr-FR" sz="1800" dirty="0">
                <a:solidFill>
                  <a:srgbClr val="C00000"/>
                </a:solidFill>
              </a:rPr>
              <a:t>par le patient (la dyspnée par l’échelle </a:t>
            </a:r>
            <a:r>
              <a:rPr lang="fr-FR" sz="1800" dirty="0" err="1">
                <a:solidFill>
                  <a:srgbClr val="C00000"/>
                </a:solidFill>
              </a:rPr>
              <a:t>mMRC</a:t>
            </a:r>
            <a:r>
              <a:rPr lang="fr-FR" sz="1800" dirty="0">
                <a:solidFill>
                  <a:srgbClr val="C00000"/>
                </a:solidFill>
              </a:rPr>
              <a:t>), et 2 paramètres indépendants qui expriment les </a:t>
            </a:r>
            <a:r>
              <a:rPr lang="fr-FR" sz="1800" b="1" dirty="0">
                <a:solidFill>
                  <a:srgbClr val="C00000"/>
                </a:solidFill>
              </a:rPr>
              <a:t>conséquences systémiques </a:t>
            </a:r>
            <a:r>
              <a:rPr lang="fr-FR" sz="1800" dirty="0">
                <a:solidFill>
                  <a:srgbClr val="C00000"/>
                </a:solidFill>
              </a:rPr>
              <a:t>de la BPCO : la distance au TDM6 et l’indice de masse corporelle.</a:t>
            </a:r>
          </a:p>
          <a:p>
            <a:pPr marL="342900" indent="-342900">
              <a:buFontTx/>
              <a:buChar char="-"/>
            </a:pPr>
            <a:endParaRPr lang="fr-FR" sz="1800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1800" dirty="0">
                <a:solidFill>
                  <a:srgbClr val="C00000"/>
                </a:solidFill>
              </a:rPr>
              <a:t>Le risque de mortalité est plus grand lorsque l’on prend en compte tous les paramètres pulmonaires et systémiques de la maladie</a:t>
            </a:r>
          </a:p>
          <a:p>
            <a:pPr marL="342900" indent="-342900">
              <a:buFontTx/>
              <a:buChar char="-"/>
            </a:pPr>
            <a:endParaRPr lang="fr-FR" sz="1800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1800" dirty="0">
                <a:solidFill>
                  <a:srgbClr val="C00000"/>
                </a:solidFill>
              </a:rPr>
              <a:t>D’un point de vue statistique, la capacité du BODE index à prédire le risque de mortalité est meilleure que celle du VEMS. (voir conclusion de l’abstract) </a:t>
            </a:r>
          </a:p>
        </p:txBody>
      </p:sp>
    </p:spTree>
    <p:extLst>
      <p:ext uri="{BB962C8B-B14F-4D97-AF65-F5344CB8AC3E}">
        <p14:creationId xmlns:p14="http://schemas.microsoft.com/office/powerpoint/2010/main" val="27595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45976" y="1431793"/>
            <a:ext cx="10157354" cy="4895552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3</a:t>
            </a:r>
            <a:r>
              <a:rPr lang="fr-FR" altLang="fr-FR" sz="2000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Applications</a:t>
            </a: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800" dirty="0"/>
              <a:t>Voici les données médicales de 3 patients BPCO.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800" dirty="0"/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9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05332"/>
              </p:ext>
            </p:extLst>
          </p:nvPr>
        </p:nvGraphicFramePr>
        <p:xfrm>
          <a:off x="1701924" y="2420888"/>
          <a:ext cx="6840761" cy="266429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820"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Mme A.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Mr B.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Mr C.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Age (années)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49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72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Poids (kg)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45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68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79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Taille (cm)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165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178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182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VEMS (% théo)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45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30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70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Score mMRC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4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Dist TDM6 (m)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302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120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538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01924" y="5356446"/>
            <a:ext cx="67687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Calculer le score BODE de ces 3 patients 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Dans quels quartiles du BODE se trouvent-ils ? 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En déduire la probabilité de survie de nos 3 </a:t>
            </a:r>
            <a:r>
              <a:rPr lang="fr-FR" sz="18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patients à 24 mois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45976" y="1431793"/>
            <a:ext cx="10157354" cy="4895552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3</a:t>
            </a:r>
            <a:r>
              <a:rPr lang="fr-FR" altLang="fr-FR" sz="2000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Applications</a:t>
            </a: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800" dirty="0"/>
              <a:t>Voici les données médicales de 3 patients BPCO.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800" dirty="0"/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9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94641"/>
              </p:ext>
            </p:extLst>
          </p:nvPr>
        </p:nvGraphicFramePr>
        <p:xfrm>
          <a:off x="1701924" y="2420888"/>
          <a:ext cx="6840761" cy="36395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820"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Mme A.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Mr B.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Mr C.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Age (années)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49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72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Poids (kg)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45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68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79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Taille (cm)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165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178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182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VEMS (% théo)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45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30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70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Score mMRC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4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</a:rPr>
                        <a:t>Dist</a:t>
                      </a:r>
                      <a:r>
                        <a:rPr lang="fr-FR" sz="1600" kern="1200" dirty="0">
                          <a:effectLst/>
                        </a:rPr>
                        <a:t> TDM6 (m)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302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</a:rPr>
                        <a:t>120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538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kern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 BODE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Quartiles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1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45976" y="1431793"/>
            <a:ext cx="10157354" cy="4895552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3</a:t>
            </a:r>
            <a:r>
              <a:rPr lang="fr-FR" altLang="fr-FR" sz="2000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Applications</a:t>
            </a: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800" dirty="0"/>
              <a:t>Voici les données médicales de 3 patients BPCO.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800" dirty="0"/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9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36427"/>
              </p:ext>
            </p:extLst>
          </p:nvPr>
        </p:nvGraphicFramePr>
        <p:xfrm>
          <a:off x="6714356" y="2420888"/>
          <a:ext cx="5400600" cy="24482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8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180">
                <a:tc>
                  <a:txBody>
                    <a:bodyPr/>
                    <a:lstStyle/>
                    <a:p>
                      <a:endParaRPr lang="fr-F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Mme A.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Mr B.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Mr C.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Age (années)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49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72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Poids (kg)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45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68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79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Taille (cm)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165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178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182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VEMS (% théo)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45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30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70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Score mMRC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effectLst/>
                        </a:rPr>
                        <a:t>Dist</a:t>
                      </a:r>
                      <a:r>
                        <a:rPr lang="fr-FR" sz="1200" kern="1200" dirty="0">
                          <a:effectLst/>
                        </a:rPr>
                        <a:t> TDM6 (m)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302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120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538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 BODE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Quartiles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/>
          <a:stretch/>
        </p:blipFill>
        <p:spPr bwMode="auto">
          <a:xfrm>
            <a:off x="683840" y="2420888"/>
            <a:ext cx="5914628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V="1">
            <a:off x="3862164" y="2636912"/>
            <a:ext cx="0" cy="2808312"/>
          </a:xfrm>
          <a:prstGeom prst="straightConnector1">
            <a:avLst/>
          </a:prstGeom>
          <a:ln w="127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2205980" y="3573016"/>
            <a:ext cx="1656184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2205980" y="3140968"/>
            <a:ext cx="1656184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2205980" y="2924944"/>
            <a:ext cx="1656184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442548" y="5075262"/>
            <a:ext cx="84830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dirty="0">
                <a:solidFill>
                  <a:srgbClr val="FF0000"/>
                </a:solidFill>
              </a:rPr>
              <a:t>85 %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781278" y="5075262"/>
            <a:ext cx="84830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dirty="0">
                <a:solidFill>
                  <a:srgbClr val="FF0000"/>
                </a:solidFill>
              </a:rPr>
              <a:t>70 %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068266" y="5075262"/>
            <a:ext cx="84830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dirty="0">
                <a:solidFill>
                  <a:srgbClr val="FF0000"/>
                </a:solidFill>
              </a:rPr>
              <a:t>95 %</a:t>
            </a:r>
          </a:p>
        </p:txBody>
      </p:sp>
    </p:spTree>
    <p:extLst>
      <p:ext uri="{BB962C8B-B14F-4D97-AF65-F5344CB8AC3E}">
        <p14:creationId xmlns:p14="http://schemas.microsoft.com/office/powerpoint/2010/main" val="26281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/>
              <a:t>Méthodes d’évaluation de la Dyspnée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PARTIE 2:</a:t>
            </a:r>
          </a:p>
        </p:txBody>
      </p:sp>
    </p:spTree>
    <p:extLst>
      <p:ext uri="{BB962C8B-B14F-4D97-AF65-F5344CB8AC3E}">
        <p14:creationId xmlns:p14="http://schemas.microsoft.com/office/powerpoint/2010/main" val="4520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2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Méthodes d’évaluation de la dyspnée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04056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ea typeface="Times New Roman" panose="02020603050405020304" pitchFamily="18" charset="0"/>
              </a:rPr>
              <a:t>1</a:t>
            </a:r>
            <a:r>
              <a:rPr lang="fr-FR" altLang="fr-FR" sz="2000" b="1" i="1" u="sng" baseline="30000" dirty="0">
                <a:ea typeface="Times New Roman" panose="02020603050405020304" pitchFamily="18" charset="0"/>
              </a:rPr>
              <a:t>ère</a:t>
            </a:r>
            <a:r>
              <a:rPr lang="fr-FR" altLang="fr-FR" sz="2000" b="1" i="1" u="sng" dirty="0">
                <a:ea typeface="Times New Roman" panose="02020603050405020304" pitchFamily="18" charset="0"/>
              </a:rPr>
              <a:t> Question : Définition de la Dyspnée</a:t>
            </a:r>
            <a:endParaRPr lang="fr-FR" alt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1017848" y="3167129"/>
            <a:ext cx="10153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/>
              <a:t>2) Par quel type d’outil peut-on (exclusivement) évaluer la dyspnée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C2D8F-4E3E-4617-B7C8-1ED456C69945}"/>
              </a:ext>
            </a:extLst>
          </p:cNvPr>
          <p:cNvSpPr/>
          <p:nvPr/>
        </p:nvSpPr>
        <p:spPr>
          <a:xfrm>
            <a:off x="1008529" y="4209197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3) Quelles sont les 3 dimensions de la dyspnée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C01A55-73A6-4C4C-9FD0-51FF95345B03}"/>
              </a:ext>
            </a:extLst>
          </p:cNvPr>
          <p:cNvSpPr/>
          <p:nvPr/>
        </p:nvSpPr>
        <p:spPr>
          <a:xfrm>
            <a:off x="975406" y="2012235"/>
            <a:ext cx="10441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1) Quelle différence faites-vous entre dyspnée et essoufflement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C13577-1F7C-490A-9411-8A9B5D956B31}"/>
              </a:ext>
            </a:extLst>
          </p:cNvPr>
          <p:cNvSpPr/>
          <p:nvPr/>
        </p:nvSpPr>
        <p:spPr>
          <a:xfrm>
            <a:off x="975406" y="5305303"/>
            <a:ext cx="10693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4) Quels sont les autres symptômes fréquemment rencontrés dans les maladies respiratoires chroniques, pour lesquels cette définition en 3 dimensions pourrait également s’appliquer ? Justifiez vos réponses.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623FCA-F34B-4335-9C9A-14B3ADE5EA01}"/>
              </a:ext>
            </a:extLst>
          </p:cNvPr>
          <p:cNvSpPr txBox="1"/>
          <p:nvPr/>
        </p:nvSpPr>
        <p:spPr>
          <a:xfrm>
            <a:off x="1017848" y="2394171"/>
            <a:ext cx="968507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800" dirty="0">
                <a:solidFill>
                  <a:srgbClr val="C00000"/>
                </a:solidFill>
              </a:rPr>
              <a:t>L’essoufflement est l’expression physique de la dyspnée. L’essoufflement n’intègre pas l’expression psychologique/qualitative de la dyspnée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147F73-6420-468C-8AB0-7A9E978AFD1C}"/>
              </a:ext>
            </a:extLst>
          </p:cNvPr>
          <p:cNvSpPr/>
          <p:nvPr/>
        </p:nvSpPr>
        <p:spPr>
          <a:xfrm>
            <a:off x="1024084" y="3547874"/>
            <a:ext cx="7294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C00000"/>
                </a:solidFill>
              </a:rPr>
              <a:t>Outils qualitatifs (questionnaires) </a:t>
            </a:r>
            <a:r>
              <a:rPr lang="fr-FR" sz="1800" dirty="0">
                <a:solidFill>
                  <a:srgbClr val="C00000"/>
                </a:solidFill>
                <a:sym typeface="Wingdings" panose="05000000000000000000" pitchFamily="2" charset="2"/>
              </a:rPr>
              <a:t> symptôme subjectif</a:t>
            </a:r>
            <a:endParaRPr lang="fr-FR" sz="1800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4EC57-6A4B-4B83-9036-90F291E2DEA4}"/>
              </a:ext>
            </a:extLst>
          </p:cNvPr>
          <p:cNvSpPr/>
          <p:nvPr/>
        </p:nvSpPr>
        <p:spPr>
          <a:xfrm>
            <a:off x="1017848" y="4622123"/>
            <a:ext cx="7294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C00000"/>
                </a:solidFill>
              </a:rPr>
              <a:t>Sensoriel, affectif et impact engendré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64A4C9-1A54-460A-AE82-FBA7E3B4CC59}"/>
              </a:ext>
            </a:extLst>
          </p:cNvPr>
          <p:cNvSpPr/>
          <p:nvPr/>
        </p:nvSpPr>
        <p:spPr>
          <a:xfrm>
            <a:off x="975406" y="6302332"/>
            <a:ext cx="7294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C00000"/>
                </a:solidFill>
              </a:rPr>
              <a:t>Fatigue, douleur</a:t>
            </a:r>
          </a:p>
        </p:txBody>
      </p:sp>
    </p:spTree>
    <p:extLst>
      <p:ext uri="{BB962C8B-B14F-4D97-AF65-F5344CB8AC3E}">
        <p14:creationId xmlns:p14="http://schemas.microsoft.com/office/powerpoint/2010/main" val="18281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2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Méthodes d’évaluation de la dyspnée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04056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ea typeface="Times New Roman" panose="02020603050405020304" pitchFamily="18" charset="0"/>
              </a:rPr>
              <a:t>2</a:t>
            </a:r>
            <a:r>
              <a:rPr lang="fr-FR" altLang="fr-FR" sz="2000" b="1" i="1" u="sng" baseline="30000" dirty="0"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ea typeface="Times New Roman" panose="02020603050405020304" pitchFamily="18" charset="0"/>
              </a:rPr>
              <a:t> Question : Evaluation de la Dyspnée</a:t>
            </a:r>
            <a:endParaRPr lang="fr-FR" alt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8A429-4245-492D-B434-FAF691277850}"/>
              </a:ext>
            </a:extLst>
          </p:cNvPr>
          <p:cNvSpPr/>
          <p:nvPr/>
        </p:nvSpPr>
        <p:spPr>
          <a:xfrm>
            <a:off x="1106322" y="1916832"/>
            <a:ext cx="10593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1) Quelles sont les deux grandes limites du questionnaire </a:t>
            </a:r>
            <a:r>
              <a:rPr lang="fr-FR" sz="2000" dirty="0" err="1"/>
              <a:t>mMRC</a:t>
            </a:r>
            <a:r>
              <a:rPr lang="fr-FR" sz="2000" dirty="0"/>
              <a:t> (affiché au tableau et utilisé dans l’index BODE) pour évaluer la dyspnée avant-après un programme de réhabilitation respiratoire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D5E9C-285A-45D3-9348-40F6B641C9E9}"/>
              </a:ext>
            </a:extLst>
          </p:cNvPr>
          <p:cNvSpPr/>
          <p:nvPr/>
        </p:nvSpPr>
        <p:spPr>
          <a:xfrm>
            <a:off x="1106322" y="3773725"/>
            <a:ext cx="10582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2) A partir de votre imagination et de votre perception de la maladie respiratoire chronique, proposez un questionnaire complet d’évaluation de la dyspnée permettant de répondre aux limites identifiées à la question précédente.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6F34C1-77D3-4855-B982-1C181B0F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22" y="3621611"/>
            <a:ext cx="10344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2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Méthodes d’évaluation de la dyspnée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04056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ea typeface="Times New Roman" panose="02020603050405020304" pitchFamily="18" charset="0"/>
              </a:rPr>
              <a:t>2</a:t>
            </a:r>
            <a:r>
              <a:rPr lang="fr-FR" altLang="fr-FR" sz="2000" b="1" i="1" u="sng" baseline="30000" dirty="0"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ea typeface="Times New Roman" panose="02020603050405020304" pitchFamily="18" charset="0"/>
              </a:rPr>
              <a:t> Question : Evaluation de la Dyspnée</a:t>
            </a:r>
            <a:endParaRPr lang="fr-FR" alt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8A429-4245-492D-B434-FAF691277850}"/>
              </a:ext>
            </a:extLst>
          </p:cNvPr>
          <p:cNvSpPr/>
          <p:nvPr/>
        </p:nvSpPr>
        <p:spPr>
          <a:xfrm>
            <a:off x="1106322" y="1916832"/>
            <a:ext cx="10593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1) Quelles sont les deux grandes limites du questionnaire </a:t>
            </a:r>
            <a:r>
              <a:rPr lang="fr-FR" sz="2000" dirty="0" err="1"/>
              <a:t>mMRC</a:t>
            </a:r>
            <a:r>
              <a:rPr lang="fr-FR" sz="2000" dirty="0"/>
              <a:t> (affiché au tableau et utilisé dans l’index BODE) pour évaluer la dyspnée avant-après un programme de réhabilitation respiratoire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1A050A-8BCE-4C7B-9DFE-4FC36C396144}"/>
              </a:ext>
            </a:extLst>
          </p:cNvPr>
          <p:cNvSpPr txBox="1"/>
          <p:nvPr/>
        </p:nvSpPr>
        <p:spPr>
          <a:xfrm>
            <a:off x="1106322" y="2956597"/>
            <a:ext cx="968507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800" dirty="0">
                <a:solidFill>
                  <a:srgbClr val="C00000"/>
                </a:solidFill>
              </a:rPr>
              <a:t>- Peu sensible à une intervention (échelle en 5 points)</a:t>
            </a:r>
          </a:p>
          <a:p>
            <a:pPr>
              <a:lnSpc>
                <a:spcPct val="95000"/>
              </a:lnSpc>
            </a:pPr>
            <a:r>
              <a:rPr lang="fr-FR" sz="1800" dirty="0">
                <a:solidFill>
                  <a:srgbClr val="C00000"/>
                </a:solidFill>
              </a:rPr>
              <a:t>- N’évalue qu’une seule des 3 dimensions de la dyspnée (impact)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D5E9C-285A-45D3-9348-40F6B641C9E9}"/>
              </a:ext>
            </a:extLst>
          </p:cNvPr>
          <p:cNvSpPr/>
          <p:nvPr/>
        </p:nvSpPr>
        <p:spPr>
          <a:xfrm>
            <a:off x="1106322" y="3773725"/>
            <a:ext cx="10582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2) A partir de votre imagination et de votre perception de la maladie respiratoire chronique, proposez un questionnaire complet d’évaluation de la dyspnée permettant de répondre aux limites identifiées à la question précédente.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6F34C1-77D3-4855-B982-1C181B0F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22" y="3621611"/>
            <a:ext cx="10344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2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Méthodes d’évaluation de la dyspnée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04056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ea typeface="Times New Roman" panose="02020603050405020304" pitchFamily="18" charset="0"/>
              </a:rPr>
              <a:t>2</a:t>
            </a:r>
            <a:r>
              <a:rPr lang="fr-FR" altLang="fr-FR" sz="2000" b="1" i="1" u="sng" baseline="30000" dirty="0"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ea typeface="Times New Roman" panose="02020603050405020304" pitchFamily="18" charset="0"/>
              </a:rPr>
              <a:t> Question : Evaluation de la Dyspnée</a:t>
            </a:r>
            <a:endParaRPr lang="fr-FR" altLang="fr-FR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D5E9C-285A-45D3-9348-40F6B641C9E9}"/>
              </a:ext>
            </a:extLst>
          </p:cNvPr>
          <p:cNvSpPr/>
          <p:nvPr/>
        </p:nvSpPr>
        <p:spPr>
          <a:xfrm>
            <a:off x="1084937" y="1988840"/>
            <a:ext cx="10582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2) A partir de votre imagination et de votre perception de la maladie respiratoire chronique, proposez un questionnaire complet d’évaluation de la dyspnée permettant de répondre aux limites identifiées à la question précédente. </a:t>
            </a:r>
          </a:p>
        </p:txBody>
      </p:sp>
    </p:spTree>
    <p:extLst>
      <p:ext uri="{BB962C8B-B14F-4D97-AF65-F5344CB8AC3E}">
        <p14:creationId xmlns:p14="http://schemas.microsoft.com/office/powerpoint/2010/main" val="40870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i="1" dirty="0"/>
              <a:t>Le BODE index : </a:t>
            </a:r>
            <a:br>
              <a:rPr lang="fr-FR" sz="4000" b="1" i="1" dirty="0"/>
            </a:br>
            <a:r>
              <a:rPr lang="fr-FR" sz="4000" b="1" i="1" dirty="0"/>
              <a:t>intérêts et utilisation chez des patients BPCO</a:t>
            </a:r>
            <a:r>
              <a:rPr lang="en-US" sz="40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PARTIE 1:</a:t>
            </a:r>
          </a:p>
        </p:txBody>
      </p:sp>
    </p:spTree>
    <p:extLst>
      <p:ext uri="{BB962C8B-B14F-4D97-AF65-F5344CB8AC3E}">
        <p14:creationId xmlns:p14="http://schemas.microsoft.com/office/powerpoint/2010/main" val="35000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626D58-09D6-4D01-931A-B3375ED7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8530"/>
            <a:ext cx="4908014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53C1C48-7B5D-43A8-97F3-1F263B4FF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142" y="-27384"/>
            <a:ext cx="4649633" cy="61653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D4FF31-B0A3-489B-8DF6-2AD109A26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142" y="6136621"/>
            <a:ext cx="4649632" cy="7329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C74D29-D4B8-4AAA-9DC2-D9DC5B1B39A3}"/>
              </a:ext>
            </a:extLst>
          </p:cNvPr>
          <p:cNvSpPr/>
          <p:nvPr/>
        </p:nvSpPr>
        <p:spPr>
          <a:xfrm>
            <a:off x="6958508" y="4192807"/>
            <a:ext cx="4104456" cy="19155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017166-639D-4AAF-AD68-890293A27B0B}"/>
              </a:ext>
            </a:extLst>
          </p:cNvPr>
          <p:cNvSpPr/>
          <p:nvPr/>
        </p:nvSpPr>
        <p:spPr>
          <a:xfrm>
            <a:off x="6955100" y="1128575"/>
            <a:ext cx="4104456" cy="306423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E630E35-E60C-4DF0-B852-FA32529DE576}"/>
              </a:ext>
            </a:extLst>
          </p:cNvPr>
          <p:cNvCxnSpPr/>
          <p:nvPr/>
        </p:nvCxnSpPr>
        <p:spPr>
          <a:xfrm>
            <a:off x="8683328" y="6503075"/>
            <a:ext cx="324000" cy="1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D2E4240-016F-4034-B56F-2BFA5E8ED809}"/>
              </a:ext>
            </a:extLst>
          </p:cNvPr>
          <p:cNvSpPr txBox="1"/>
          <p:nvPr/>
        </p:nvSpPr>
        <p:spPr>
          <a:xfrm>
            <a:off x="8963609" y="6376368"/>
            <a:ext cx="232481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200" dirty="0">
                <a:solidFill>
                  <a:schemeClr val="tx2"/>
                </a:solidFill>
              </a:rPr>
              <a:t>Dimension sensorielle</a:t>
            </a:r>
          </a:p>
          <a:p>
            <a:pPr>
              <a:lnSpc>
                <a:spcPct val="95000"/>
              </a:lnSpc>
            </a:pPr>
            <a:r>
              <a:rPr lang="fr-FR" sz="1200" dirty="0">
                <a:solidFill>
                  <a:schemeClr val="tx2"/>
                </a:solidFill>
              </a:rPr>
              <a:t>Dimension affective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3C343E4-BB40-44AA-A8D0-D93320CCDA96}"/>
              </a:ext>
            </a:extLst>
          </p:cNvPr>
          <p:cNvCxnSpPr/>
          <p:nvPr/>
        </p:nvCxnSpPr>
        <p:spPr>
          <a:xfrm>
            <a:off x="8683328" y="6698427"/>
            <a:ext cx="324000" cy="1"/>
          </a:xfrm>
          <a:prstGeom prst="line">
            <a:avLst/>
          </a:prstGeom>
          <a:ln w="5715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2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Méthodes d’évaluation de la dyspnée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04056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ea typeface="Times New Roman" panose="02020603050405020304" pitchFamily="18" charset="0"/>
              </a:rPr>
              <a:t>3</a:t>
            </a:r>
            <a:r>
              <a:rPr lang="fr-FR" altLang="fr-FR" sz="2000" b="1" i="1" u="sng" baseline="30000" dirty="0"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ea typeface="Times New Roman" panose="02020603050405020304" pitchFamily="18" charset="0"/>
              </a:rPr>
              <a:t> Question : Application</a:t>
            </a:r>
            <a:endParaRPr lang="fr-FR" altLang="fr-FR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D5E9C-285A-45D3-9348-40F6B641C9E9}"/>
              </a:ext>
            </a:extLst>
          </p:cNvPr>
          <p:cNvSpPr/>
          <p:nvPr/>
        </p:nvSpPr>
        <p:spPr>
          <a:xfrm>
            <a:off x="1117309" y="1916832"/>
            <a:ext cx="10582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1) Calculez et interprétez les scores de dyspnée des 2 patients présentés au tableau. </a:t>
            </a:r>
          </a:p>
        </p:txBody>
      </p:sp>
    </p:spTree>
    <p:extLst>
      <p:ext uri="{BB962C8B-B14F-4D97-AF65-F5344CB8AC3E}">
        <p14:creationId xmlns:p14="http://schemas.microsoft.com/office/powerpoint/2010/main" val="29157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626D58-09D6-4D01-931A-B3375ED7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1530"/>
            <a:ext cx="4908014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53C1C48-7B5D-43A8-97F3-1F263B4FF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53" y="4693"/>
            <a:ext cx="4649633" cy="61653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D4FF31-B0A3-489B-8DF6-2AD109A26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853" y="6168698"/>
            <a:ext cx="4649632" cy="7329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3A4792A-C188-492D-BABB-66B51BF9CF66}"/>
              </a:ext>
            </a:extLst>
          </p:cNvPr>
          <p:cNvSpPr txBox="1"/>
          <p:nvPr/>
        </p:nvSpPr>
        <p:spPr>
          <a:xfrm>
            <a:off x="5246483" y="476672"/>
            <a:ext cx="1695857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dirty="0"/>
              <a:t>Patient 1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28C639-23AB-4875-8B6A-2A74A67B9E2C}"/>
              </a:ext>
            </a:extLst>
          </p:cNvPr>
          <p:cNvSpPr txBox="1"/>
          <p:nvPr/>
        </p:nvSpPr>
        <p:spPr>
          <a:xfrm>
            <a:off x="5246482" y="1052736"/>
            <a:ext cx="1695857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dirty="0"/>
              <a:t>Patient 2 :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BFBF9D-3655-4A37-B507-882D3E728F35}"/>
              </a:ext>
            </a:extLst>
          </p:cNvPr>
          <p:cNvCxnSpPr>
            <a:endCxn id="5" idx="3"/>
          </p:cNvCxnSpPr>
          <p:nvPr/>
        </p:nvCxnSpPr>
        <p:spPr>
          <a:xfrm>
            <a:off x="6454452" y="639793"/>
            <a:ext cx="487888" cy="1"/>
          </a:xfrm>
          <a:prstGeom prst="line">
            <a:avLst/>
          </a:prstGeom>
          <a:ln w="57150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D9C7827-CEE4-4559-AFA8-D9D4338FF1FB}"/>
              </a:ext>
            </a:extLst>
          </p:cNvPr>
          <p:cNvCxnSpPr/>
          <p:nvPr/>
        </p:nvCxnSpPr>
        <p:spPr>
          <a:xfrm>
            <a:off x="6454452" y="1251920"/>
            <a:ext cx="487888" cy="1"/>
          </a:xfrm>
          <a:prstGeom prst="line">
            <a:avLst/>
          </a:prstGeom>
          <a:ln w="57150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1E7EE54-AF24-4970-B4F6-6134B278E802}"/>
              </a:ext>
            </a:extLst>
          </p:cNvPr>
          <p:cNvCxnSpPr/>
          <p:nvPr/>
        </p:nvCxnSpPr>
        <p:spPr>
          <a:xfrm>
            <a:off x="3204665" y="4374531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D1507E3-94E5-473B-B788-502B75DA9CD4}"/>
              </a:ext>
            </a:extLst>
          </p:cNvPr>
          <p:cNvCxnSpPr/>
          <p:nvPr/>
        </p:nvCxnSpPr>
        <p:spPr>
          <a:xfrm>
            <a:off x="2854052" y="4509120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6291611-46C7-4795-9E34-3A4C16AD8ADE}"/>
              </a:ext>
            </a:extLst>
          </p:cNvPr>
          <p:cNvCxnSpPr/>
          <p:nvPr/>
        </p:nvCxnSpPr>
        <p:spPr>
          <a:xfrm>
            <a:off x="2861795" y="4634282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9D944E7-1879-43A0-B241-15866D257A91}"/>
              </a:ext>
            </a:extLst>
          </p:cNvPr>
          <p:cNvCxnSpPr/>
          <p:nvPr/>
        </p:nvCxnSpPr>
        <p:spPr>
          <a:xfrm>
            <a:off x="2854052" y="477829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14346EB-CE33-43FA-BE71-E8AF145830C3}"/>
              </a:ext>
            </a:extLst>
          </p:cNvPr>
          <p:cNvCxnSpPr/>
          <p:nvPr/>
        </p:nvCxnSpPr>
        <p:spPr>
          <a:xfrm>
            <a:off x="3195238" y="510403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F873212-1FDF-4251-8114-C3CA71FF4091}"/>
              </a:ext>
            </a:extLst>
          </p:cNvPr>
          <p:cNvCxnSpPr/>
          <p:nvPr/>
        </p:nvCxnSpPr>
        <p:spPr>
          <a:xfrm>
            <a:off x="3511551" y="536378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1A7EFA0-C37F-4D80-8BC1-C341081240CD}"/>
              </a:ext>
            </a:extLst>
          </p:cNvPr>
          <p:cNvCxnSpPr/>
          <p:nvPr/>
        </p:nvCxnSpPr>
        <p:spPr>
          <a:xfrm>
            <a:off x="2863479" y="5617521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324F7CB-BF75-4E0B-B292-61635F1D5C5C}"/>
              </a:ext>
            </a:extLst>
          </p:cNvPr>
          <p:cNvCxnSpPr/>
          <p:nvPr/>
        </p:nvCxnSpPr>
        <p:spPr>
          <a:xfrm>
            <a:off x="2854052" y="5492359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EE02436-C27C-4CF1-B54D-BEC535682B87}"/>
              </a:ext>
            </a:extLst>
          </p:cNvPr>
          <p:cNvCxnSpPr/>
          <p:nvPr/>
        </p:nvCxnSpPr>
        <p:spPr>
          <a:xfrm>
            <a:off x="3195238" y="5733256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27275A9-008F-400C-B331-8EDBB5E2E3AC}"/>
              </a:ext>
            </a:extLst>
          </p:cNvPr>
          <p:cNvCxnSpPr/>
          <p:nvPr/>
        </p:nvCxnSpPr>
        <p:spPr>
          <a:xfrm>
            <a:off x="2868701" y="621845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A77B398-9B7B-44D4-8B4C-18C2B3D73A9A}"/>
              </a:ext>
            </a:extLst>
          </p:cNvPr>
          <p:cNvCxnSpPr/>
          <p:nvPr/>
        </p:nvCxnSpPr>
        <p:spPr>
          <a:xfrm>
            <a:off x="3845034" y="6077850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8156E20-07B8-4463-BED4-B532D2050B23}"/>
              </a:ext>
            </a:extLst>
          </p:cNvPr>
          <p:cNvCxnSpPr/>
          <p:nvPr/>
        </p:nvCxnSpPr>
        <p:spPr>
          <a:xfrm>
            <a:off x="2530036" y="6813375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6E0A15B-FC7B-484D-936C-C692FBC99BD6}"/>
              </a:ext>
            </a:extLst>
          </p:cNvPr>
          <p:cNvCxnSpPr/>
          <p:nvPr/>
        </p:nvCxnSpPr>
        <p:spPr>
          <a:xfrm>
            <a:off x="2854052" y="5229200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D561024-6515-4A8C-B5BC-78E9609FEDC2}"/>
              </a:ext>
            </a:extLst>
          </p:cNvPr>
          <p:cNvCxnSpPr/>
          <p:nvPr/>
        </p:nvCxnSpPr>
        <p:spPr>
          <a:xfrm>
            <a:off x="2869498" y="6550216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6A996A7-99D0-4F3D-8A28-62770A05B2DB}"/>
              </a:ext>
            </a:extLst>
          </p:cNvPr>
          <p:cNvCxnSpPr/>
          <p:nvPr/>
        </p:nvCxnSpPr>
        <p:spPr>
          <a:xfrm>
            <a:off x="2531720" y="6688214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3736251-3DD8-427D-8A2D-22173607753B}"/>
              </a:ext>
            </a:extLst>
          </p:cNvPr>
          <p:cNvCxnSpPr/>
          <p:nvPr/>
        </p:nvCxnSpPr>
        <p:spPr>
          <a:xfrm>
            <a:off x="3840235" y="4365104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AA04F98-88FB-4405-BD47-84C7DCF13B96}"/>
              </a:ext>
            </a:extLst>
          </p:cNvPr>
          <p:cNvCxnSpPr/>
          <p:nvPr/>
        </p:nvCxnSpPr>
        <p:spPr>
          <a:xfrm>
            <a:off x="3840235" y="4507329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35F9C92-464C-4C8D-8E6A-653FBB5A782C}"/>
              </a:ext>
            </a:extLst>
          </p:cNvPr>
          <p:cNvCxnSpPr/>
          <p:nvPr/>
        </p:nvCxnSpPr>
        <p:spPr>
          <a:xfrm>
            <a:off x="3537869" y="4637170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E067FAB-1E96-45ED-9693-4DAF79612358}"/>
              </a:ext>
            </a:extLst>
          </p:cNvPr>
          <p:cNvCxnSpPr/>
          <p:nvPr/>
        </p:nvCxnSpPr>
        <p:spPr>
          <a:xfrm>
            <a:off x="3840235" y="5094610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DFC74A4-D336-4670-9863-11594755CD78}"/>
              </a:ext>
            </a:extLst>
          </p:cNvPr>
          <p:cNvCxnSpPr/>
          <p:nvPr/>
        </p:nvCxnSpPr>
        <p:spPr>
          <a:xfrm>
            <a:off x="4169050" y="5484322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6B73EF5-3CBD-4503-9991-5527DE1298D9}"/>
              </a:ext>
            </a:extLst>
          </p:cNvPr>
          <p:cNvCxnSpPr/>
          <p:nvPr/>
        </p:nvCxnSpPr>
        <p:spPr>
          <a:xfrm>
            <a:off x="4172106" y="6094878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E550F86-6EBF-47CD-BAAD-FBBF1AEED2F6}"/>
              </a:ext>
            </a:extLst>
          </p:cNvPr>
          <p:cNvCxnSpPr/>
          <p:nvPr/>
        </p:nvCxnSpPr>
        <p:spPr>
          <a:xfrm>
            <a:off x="4211385" y="6223807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D0A478D-8326-49BF-8EDE-A3134D41FF77}"/>
              </a:ext>
            </a:extLst>
          </p:cNvPr>
          <p:cNvCxnSpPr/>
          <p:nvPr/>
        </p:nvCxnSpPr>
        <p:spPr>
          <a:xfrm>
            <a:off x="4192531" y="6554005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4848547-B8C3-4CDF-B527-50F9E3DB592D}"/>
              </a:ext>
            </a:extLst>
          </p:cNvPr>
          <p:cNvCxnSpPr/>
          <p:nvPr/>
        </p:nvCxnSpPr>
        <p:spPr>
          <a:xfrm>
            <a:off x="4169050" y="6681676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8A4C5B98-AA82-4FE4-9C99-6B0517ACD4D3}"/>
              </a:ext>
            </a:extLst>
          </p:cNvPr>
          <p:cNvCxnSpPr>
            <a:cxnSpLocks/>
          </p:cNvCxnSpPr>
          <p:nvPr/>
        </p:nvCxnSpPr>
        <p:spPr>
          <a:xfrm>
            <a:off x="10774932" y="2132856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91483AD-1903-458C-8984-286928712951}"/>
              </a:ext>
            </a:extLst>
          </p:cNvPr>
          <p:cNvCxnSpPr/>
          <p:nvPr/>
        </p:nvCxnSpPr>
        <p:spPr>
          <a:xfrm>
            <a:off x="4185801" y="6815379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9614E77-26BA-4CE1-A40B-E960C540D1AB}"/>
              </a:ext>
            </a:extLst>
          </p:cNvPr>
          <p:cNvCxnSpPr/>
          <p:nvPr/>
        </p:nvCxnSpPr>
        <p:spPr>
          <a:xfrm>
            <a:off x="11423004" y="1700808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F101FC8-046D-4D65-9DBC-11FC53F7A08B}"/>
              </a:ext>
            </a:extLst>
          </p:cNvPr>
          <p:cNvCxnSpPr/>
          <p:nvPr/>
        </p:nvCxnSpPr>
        <p:spPr>
          <a:xfrm>
            <a:off x="11318778" y="2466376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42BCC975-5AB5-4D37-B6D2-057C9A17A8AB}"/>
              </a:ext>
            </a:extLst>
          </p:cNvPr>
          <p:cNvCxnSpPr/>
          <p:nvPr/>
        </p:nvCxnSpPr>
        <p:spPr>
          <a:xfrm>
            <a:off x="11333004" y="2832181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1A119A4-2F61-45AC-BBB1-23BBE10F7257}"/>
              </a:ext>
            </a:extLst>
          </p:cNvPr>
          <p:cNvCxnSpPr/>
          <p:nvPr/>
        </p:nvCxnSpPr>
        <p:spPr>
          <a:xfrm>
            <a:off x="8683328" y="6503075"/>
            <a:ext cx="324000" cy="1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980C45D6-3A8D-433C-8F28-E42C0C676441}"/>
              </a:ext>
            </a:extLst>
          </p:cNvPr>
          <p:cNvSpPr txBox="1"/>
          <p:nvPr/>
        </p:nvSpPr>
        <p:spPr>
          <a:xfrm>
            <a:off x="8963609" y="6376368"/>
            <a:ext cx="232481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200" dirty="0">
                <a:solidFill>
                  <a:schemeClr val="tx2"/>
                </a:solidFill>
              </a:rPr>
              <a:t>Dimension sensorielle</a:t>
            </a:r>
          </a:p>
          <a:p>
            <a:pPr>
              <a:lnSpc>
                <a:spcPct val="95000"/>
              </a:lnSpc>
            </a:pPr>
            <a:r>
              <a:rPr lang="fr-FR" sz="1200" dirty="0">
                <a:solidFill>
                  <a:schemeClr val="tx2"/>
                </a:solidFill>
              </a:rPr>
              <a:t>Dimension affective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2075E7E-02E4-4D4B-88C4-E9F8E379A92C}"/>
              </a:ext>
            </a:extLst>
          </p:cNvPr>
          <p:cNvCxnSpPr/>
          <p:nvPr/>
        </p:nvCxnSpPr>
        <p:spPr>
          <a:xfrm>
            <a:off x="8683328" y="6698427"/>
            <a:ext cx="324000" cy="1"/>
          </a:xfrm>
          <a:prstGeom prst="line">
            <a:avLst/>
          </a:prstGeom>
          <a:ln w="5715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5B0FD3E-312D-4397-BBAD-75B1BFB733FB}"/>
              </a:ext>
            </a:extLst>
          </p:cNvPr>
          <p:cNvCxnSpPr/>
          <p:nvPr/>
        </p:nvCxnSpPr>
        <p:spPr>
          <a:xfrm>
            <a:off x="11333004" y="3257385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29E2D16F-EE72-4D2D-A2C2-4F3975350267}"/>
              </a:ext>
            </a:extLst>
          </p:cNvPr>
          <p:cNvCxnSpPr/>
          <p:nvPr/>
        </p:nvCxnSpPr>
        <p:spPr>
          <a:xfrm>
            <a:off x="11408778" y="3682589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29ED87CE-C777-49C4-AAF9-5ECB51936DC7}"/>
              </a:ext>
            </a:extLst>
          </p:cNvPr>
          <p:cNvCxnSpPr/>
          <p:nvPr/>
        </p:nvCxnSpPr>
        <p:spPr>
          <a:xfrm>
            <a:off x="11344929" y="4028967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0DEE459-5449-4F2F-AFBC-166DD4867BA2}"/>
              </a:ext>
            </a:extLst>
          </p:cNvPr>
          <p:cNvCxnSpPr/>
          <p:nvPr/>
        </p:nvCxnSpPr>
        <p:spPr>
          <a:xfrm>
            <a:off x="10774932" y="4374531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BBE612-ECE6-427C-A6D8-0981494CF268}"/>
              </a:ext>
            </a:extLst>
          </p:cNvPr>
          <p:cNvCxnSpPr/>
          <p:nvPr/>
        </p:nvCxnSpPr>
        <p:spPr>
          <a:xfrm>
            <a:off x="11359929" y="4800549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00C46D42-FD63-4DEA-BAD5-97B0235EEDAF}"/>
              </a:ext>
            </a:extLst>
          </p:cNvPr>
          <p:cNvCxnSpPr/>
          <p:nvPr/>
        </p:nvCxnSpPr>
        <p:spPr>
          <a:xfrm>
            <a:off x="10774932" y="5223912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AC30C43-1604-4457-8B76-152DE95B265B}"/>
              </a:ext>
            </a:extLst>
          </p:cNvPr>
          <p:cNvCxnSpPr/>
          <p:nvPr/>
        </p:nvCxnSpPr>
        <p:spPr>
          <a:xfrm>
            <a:off x="10198868" y="5617485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CBE2ADD-0D93-43EA-BEB2-33E36A4F4528}"/>
              </a:ext>
            </a:extLst>
          </p:cNvPr>
          <p:cNvCxnSpPr/>
          <p:nvPr/>
        </p:nvCxnSpPr>
        <p:spPr>
          <a:xfrm>
            <a:off x="10198868" y="5945871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9563282E-071F-4BDB-8D61-A0422C4B130D}"/>
              </a:ext>
            </a:extLst>
          </p:cNvPr>
          <p:cNvCxnSpPr/>
          <p:nvPr/>
        </p:nvCxnSpPr>
        <p:spPr>
          <a:xfrm>
            <a:off x="10198868" y="1714216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F116F2BB-6146-47BF-8BE2-E31432A05F5A}"/>
              </a:ext>
            </a:extLst>
          </p:cNvPr>
          <p:cNvCxnSpPr/>
          <p:nvPr/>
        </p:nvCxnSpPr>
        <p:spPr>
          <a:xfrm>
            <a:off x="10774932" y="2174134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4EEC76C-416B-41F7-AC25-A3EC4459EBC0}"/>
              </a:ext>
            </a:extLst>
          </p:cNvPr>
          <p:cNvCxnSpPr/>
          <p:nvPr/>
        </p:nvCxnSpPr>
        <p:spPr>
          <a:xfrm>
            <a:off x="10149679" y="2466376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ECF653-A5F8-48F4-B567-19882A2FA4E4}"/>
              </a:ext>
            </a:extLst>
          </p:cNvPr>
          <p:cNvCxnSpPr/>
          <p:nvPr/>
        </p:nvCxnSpPr>
        <p:spPr>
          <a:xfrm>
            <a:off x="10149679" y="286984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90A09BA-3BEE-4F15-B725-2172FBDA2BF9}"/>
              </a:ext>
            </a:extLst>
          </p:cNvPr>
          <p:cNvCxnSpPr/>
          <p:nvPr/>
        </p:nvCxnSpPr>
        <p:spPr>
          <a:xfrm>
            <a:off x="10766135" y="3233054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71E823C7-4BDC-429E-97F7-F7CFDD5B66F5}"/>
              </a:ext>
            </a:extLst>
          </p:cNvPr>
          <p:cNvCxnSpPr/>
          <p:nvPr/>
        </p:nvCxnSpPr>
        <p:spPr>
          <a:xfrm>
            <a:off x="10197392" y="3657182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F54FAAA0-9A25-4879-9881-146C54C23257}"/>
              </a:ext>
            </a:extLst>
          </p:cNvPr>
          <p:cNvCxnSpPr/>
          <p:nvPr/>
        </p:nvCxnSpPr>
        <p:spPr>
          <a:xfrm>
            <a:off x="10188892" y="4022987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2FB57CD1-4389-4D1B-8624-4955446F9604}"/>
              </a:ext>
            </a:extLst>
          </p:cNvPr>
          <p:cNvCxnSpPr/>
          <p:nvPr/>
        </p:nvCxnSpPr>
        <p:spPr>
          <a:xfrm>
            <a:off x="11359929" y="4426441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A8C583C5-5BBB-4E97-8DEB-0BE55779F9D5}"/>
              </a:ext>
            </a:extLst>
          </p:cNvPr>
          <p:cNvCxnSpPr/>
          <p:nvPr/>
        </p:nvCxnSpPr>
        <p:spPr>
          <a:xfrm>
            <a:off x="10239679" y="4778297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80E729B-645C-4255-A442-12E81E6A1044}"/>
              </a:ext>
            </a:extLst>
          </p:cNvPr>
          <p:cNvCxnSpPr/>
          <p:nvPr/>
        </p:nvCxnSpPr>
        <p:spPr>
          <a:xfrm>
            <a:off x="11359929" y="5223911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6C631DA7-1270-4887-B0C4-5C9A579304FC}"/>
              </a:ext>
            </a:extLst>
          </p:cNvPr>
          <p:cNvCxnSpPr/>
          <p:nvPr/>
        </p:nvCxnSpPr>
        <p:spPr>
          <a:xfrm>
            <a:off x="10775976" y="5589717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11F0971C-209F-468E-AA29-5D022565AEE2}"/>
              </a:ext>
            </a:extLst>
          </p:cNvPr>
          <p:cNvCxnSpPr/>
          <p:nvPr/>
        </p:nvCxnSpPr>
        <p:spPr>
          <a:xfrm>
            <a:off x="10774932" y="5949279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F2E84A7-FC5B-4984-9593-B833E70F417D}"/>
              </a:ext>
            </a:extLst>
          </p:cNvPr>
          <p:cNvSpPr/>
          <p:nvPr/>
        </p:nvSpPr>
        <p:spPr>
          <a:xfrm>
            <a:off x="7669161" y="4221088"/>
            <a:ext cx="4104456" cy="19155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E468720-C07B-4E58-BB12-489D478B3B62}"/>
              </a:ext>
            </a:extLst>
          </p:cNvPr>
          <p:cNvSpPr/>
          <p:nvPr/>
        </p:nvSpPr>
        <p:spPr>
          <a:xfrm>
            <a:off x="7665753" y="1156856"/>
            <a:ext cx="4104456" cy="306423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8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626D58-09D6-4D01-931A-B3375ED7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1530"/>
            <a:ext cx="4908014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53C1C48-7B5D-43A8-97F3-1F263B4FF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53" y="4693"/>
            <a:ext cx="4649633" cy="61653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D4FF31-B0A3-489B-8DF6-2AD109A26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853" y="6168698"/>
            <a:ext cx="4649632" cy="7329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3A4792A-C188-492D-BABB-66B51BF9CF66}"/>
              </a:ext>
            </a:extLst>
          </p:cNvPr>
          <p:cNvSpPr txBox="1"/>
          <p:nvPr/>
        </p:nvSpPr>
        <p:spPr>
          <a:xfrm>
            <a:off x="5246483" y="476672"/>
            <a:ext cx="1695857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dirty="0"/>
              <a:t>Patient 1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28C639-23AB-4875-8B6A-2A74A67B9E2C}"/>
              </a:ext>
            </a:extLst>
          </p:cNvPr>
          <p:cNvSpPr txBox="1"/>
          <p:nvPr/>
        </p:nvSpPr>
        <p:spPr>
          <a:xfrm>
            <a:off x="5246482" y="1052736"/>
            <a:ext cx="1695857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dirty="0"/>
              <a:t>Patient 2 :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BFBF9D-3655-4A37-B507-882D3E728F35}"/>
              </a:ext>
            </a:extLst>
          </p:cNvPr>
          <p:cNvCxnSpPr>
            <a:endCxn id="5" idx="3"/>
          </p:cNvCxnSpPr>
          <p:nvPr/>
        </p:nvCxnSpPr>
        <p:spPr>
          <a:xfrm>
            <a:off x="6454452" y="639793"/>
            <a:ext cx="487888" cy="1"/>
          </a:xfrm>
          <a:prstGeom prst="line">
            <a:avLst/>
          </a:prstGeom>
          <a:ln w="57150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D9C7827-CEE4-4559-AFA8-D9D4338FF1FB}"/>
              </a:ext>
            </a:extLst>
          </p:cNvPr>
          <p:cNvCxnSpPr/>
          <p:nvPr/>
        </p:nvCxnSpPr>
        <p:spPr>
          <a:xfrm>
            <a:off x="6454452" y="1251920"/>
            <a:ext cx="487888" cy="1"/>
          </a:xfrm>
          <a:prstGeom prst="line">
            <a:avLst/>
          </a:prstGeom>
          <a:ln w="57150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1E7EE54-AF24-4970-B4F6-6134B278E802}"/>
              </a:ext>
            </a:extLst>
          </p:cNvPr>
          <p:cNvCxnSpPr/>
          <p:nvPr/>
        </p:nvCxnSpPr>
        <p:spPr>
          <a:xfrm>
            <a:off x="3204665" y="4374531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D1507E3-94E5-473B-B788-502B75DA9CD4}"/>
              </a:ext>
            </a:extLst>
          </p:cNvPr>
          <p:cNvCxnSpPr/>
          <p:nvPr/>
        </p:nvCxnSpPr>
        <p:spPr>
          <a:xfrm>
            <a:off x="2854052" y="4509120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6291611-46C7-4795-9E34-3A4C16AD8ADE}"/>
              </a:ext>
            </a:extLst>
          </p:cNvPr>
          <p:cNvCxnSpPr/>
          <p:nvPr/>
        </p:nvCxnSpPr>
        <p:spPr>
          <a:xfrm>
            <a:off x="2861795" y="4634282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9D944E7-1879-43A0-B241-15866D257A91}"/>
              </a:ext>
            </a:extLst>
          </p:cNvPr>
          <p:cNvCxnSpPr/>
          <p:nvPr/>
        </p:nvCxnSpPr>
        <p:spPr>
          <a:xfrm>
            <a:off x="2854052" y="477829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14346EB-CE33-43FA-BE71-E8AF145830C3}"/>
              </a:ext>
            </a:extLst>
          </p:cNvPr>
          <p:cNvCxnSpPr/>
          <p:nvPr/>
        </p:nvCxnSpPr>
        <p:spPr>
          <a:xfrm>
            <a:off x="3195238" y="510403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F873212-1FDF-4251-8114-C3CA71FF4091}"/>
              </a:ext>
            </a:extLst>
          </p:cNvPr>
          <p:cNvCxnSpPr/>
          <p:nvPr/>
        </p:nvCxnSpPr>
        <p:spPr>
          <a:xfrm>
            <a:off x="3511551" y="536378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1A7EFA0-C37F-4D80-8BC1-C341081240CD}"/>
              </a:ext>
            </a:extLst>
          </p:cNvPr>
          <p:cNvCxnSpPr/>
          <p:nvPr/>
        </p:nvCxnSpPr>
        <p:spPr>
          <a:xfrm>
            <a:off x="2863479" y="5617521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324F7CB-BF75-4E0B-B292-61635F1D5C5C}"/>
              </a:ext>
            </a:extLst>
          </p:cNvPr>
          <p:cNvCxnSpPr/>
          <p:nvPr/>
        </p:nvCxnSpPr>
        <p:spPr>
          <a:xfrm>
            <a:off x="2854052" y="5492359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EE02436-C27C-4CF1-B54D-BEC535682B87}"/>
              </a:ext>
            </a:extLst>
          </p:cNvPr>
          <p:cNvCxnSpPr/>
          <p:nvPr/>
        </p:nvCxnSpPr>
        <p:spPr>
          <a:xfrm>
            <a:off x="3195238" y="5733256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27275A9-008F-400C-B331-8EDBB5E2E3AC}"/>
              </a:ext>
            </a:extLst>
          </p:cNvPr>
          <p:cNvCxnSpPr/>
          <p:nvPr/>
        </p:nvCxnSpPr>
        <p:spPr>
          <a:xfrm>
            <a:off x="2868701" y="621845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A77B398-9B7B-44D4-8B4C-18C2B3D73A9A}"/>
              </a:ext>
            </a:extLst>
          </p:cNvPr>
          <p:cNvCxnSpPr/>
          <p:nvPr/>
        </p:nvCxnSpPr>
        <p:spPr>
          <a:xfrm>
            <a:off x="3845034" y="6077850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8156E20-07B8-4463-BED4-B532D2050B23}"/>
              </a:ext>
            </a:extLst>
          </p:cNvPr>
          <p:cNvCxnSpPr/>
          <p:nvPr/>
        </p:nvCxnSpPr>
        <p:spPr>
          <a:xfrm>
            <a:off x="2530036" y="6813375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6E0A15B-FC7B-484D-936C-C692FBC99BD6}"/>
              </a:ext>
            </a:extLst>
          </p:cNvPr>
          <p:cNvCxnSpPr/>
          <p:nvPr/>
        </p:nvCxnSpPr>
        <p:spPr>
          <a:xfrm>
            <a:off x="2854052" y="5229200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D561024-6515-4A8C-B5BC-78E9609FEDC2}"/>
              </a:ext>
            </a:extLst>
          </p:cNvPr>
          <p:cNvCxnSpPr/>
          <p:nvPr/>
        </p:nvCxnSpPr>
        <p:spPr>
          <a:xfrm>
            <a:off x="2869498" y="6550216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6A996A7-99D0-4F3D-8A28-62770A05B2DB}"/>
              </a:ext>
            </a:extLst>
          </p:cNvPr>
          <p:cNvCxnSpPr/>
          <p:nvPr/>
        </p:nvCxnSpPr>
        <p:spPr>
          <a:xfrm>
            <a:off x="2531720" y="6688214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3736251-3DD8-427D-8A2D-22173607753B}"/>
              </a:ext>
            </a:extLst>
          </p:cNvPr>
          <p:cNvCxnSpPr/>
          <p:nvPr/>
        </p:nvCxnSpPr>
        <p:spPr>
          <a:xfrm>
            <a:off x="3840235" y="4365104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AA04F98-88FB-4405-BD47-84C7DCF13B96}"/>
              </a:ext>
            </a:extLst>
          </p:cNvPr>
          <p:cNvCxnSpPr/>
          <p:nvPr/>
        </p:nvCxnSpPr>
        <p:spPr>
          <a:xfrm>
            <a:off x="3840235" y="4507329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35F9C92-464C-4C8D-8E6A-653FBB5A782C}"/>
              </a:ext>
            </a:extLst>
          </p:cNvPr>
          <p:cNvCxnSpPr/>
          <p:nvPr/>
        </p:nvCxnSpPr>
        <p:spPr>
          <a:xfrm>
            <a:off x="3537869" y="4637170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E067FAB-1E96-45ED-9693-4DAF79612358}"/>
              </a:ext>
            </a:extLst>
          </p:cNvPr>
          <p:cNvCxnSpPr/>
          <p:nvPr/>
        </p:nvCxnSpPr>
        <p:spPr>
          <a:xfrm>
            <a:off x="3840235" y="5094610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DFC74A4-D336-4670-9863-11594755CD78}"/>
              </a:ext>
            </a:extLst>
          </p:cNvPr>
          <p:cNvCxnSpPr/>
          <p:nvPr/>
        </p:nvCxnSpPr>
        <p:spPr>
          <a:xfrm>
            <a:off x="4169050" y="5484322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6B73EF5-3CBD-4503-9991-5527DE1298D9}"/>
              </a:ext>
            </a:extLst>
          </p:cNvPr>
          <p:cNvCxnSpPr/>
          <p:nvPr/>
        </p:nvCxnSpPr>
        <p:spPr>
          <a:xfrm>
            <a:off x="4172106" y="6094878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E550F86-6EBF-47CD-BAAD-FBBF1AEED2F6}"/>
              </a:ext>
            </a:extLst>
          </p:cNvPr>
          <p:cNvCxnSpPr/>
          <p:nvPr/>
        </p:nvCxnSpPr>
        <p:spPr>
          <a:xfrm>
            <a:off x="4211385" y="6223807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D0A478D-8326-49BF-8EDE-A3134D41FF77}"/>
              </a:ext>
            </a:extLst>
          </p:cNvPr>
          <p:cNvCxnSpPr/>
          <p:nvPr/>
        </p:nvCxnSpPr>
        <p:spPr>
          <a:xfrm>
            <a:off x="4192531" y="6554005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4848547-B8C3-4CDF-B527-50F9E3DB592D}"/>
              </a:ext>
            </a:extLst>
          </p:cNvPr>
          <p:cNvCxnSpPr/>
          <p:nvPr/>
        </p:nvCxnSpPr>
        <p:spPr>
          <a:xfrm>
            <a:off x="4169050" y="6681676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8A4C5B98-AA82-4FE4-9C99-6B0517ACD4D3}"/>
              </a:ext>
            </a:extLst>
          </p:cNvPr>
          <p:cNvCxnSpPr>
            <a:cxnSpLocks/>
          </p:cNvCxnSpPr>
          <p:nvPr/>
        </p:nvCxnSpPr>
        <p:spPr>
          <a:xfrm>
            <a:off x="10774932" y="2132856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91483AD-1903-458C-8984-286928712951}"/>
              </a:ext>
            </a:extLst>
          </p:cNvPr>
          <p:cNvCxnSpPr/>
          <p:nvPr/>
        </p:nvCxnSpPr>
        <p:spPr>
          <a:xfrm>
            <a:off x="4185801" y="6815379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9614E77-26BA-4CE1-A40B-E960C540D1AB}"/>
              </a:ext>
            </a:extLst>
          </p:cNvPr>
          <p:cNvCxnSpPr/>
          <p:nvPr/>
        </p:nvCxnSpPr>
        <p:spPr>
          <a:xfrm>
            <a:off x="11423004" y="1700808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F101FC8-046D-4D65-9DBC-11FC53F7A08B}"/>
              </a:ext>
            </a:extLst>
          </p:cNvPr>
          <p:cNvCxnSpPr/>
          <p:nvPr/>
        </p:nvCxnSpPr>
        <p:spPr>
          <a:xfrm>
            <a:off x="11318778" y="2466376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42BCC975-5AB5-4D37-B6D2-057C9A17A8AB}"/>
              </a:ext>
            </a:extLst>
          </p:cNvPr>
          <p:cNvCxnSpPr/>
          <p:nvPr/>
        </p:nvCxnSpPr>
        <p:spPr>
          <a:xfrm>
            <a:off x="11333004" y="2832181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1A119A4-2F61-45AC-BBB1-23BBE10F7257}"/>
              </a:ext>
            </a:extLst>
          </p:cNvPr>
          <p:cNvCxnSpPr/>
          <p:nvPr/>
        </p:nvCxnSpPr>
        <p:spPr>
          <a:xfrm>
            <a:off x="8683328" y="6503075"/>
            <a:ext cx="324000" cy="1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980C45D6-3A8D-433C-8F28-E42C0C676441}"/>
              </a:ext>
            </a:extLst>
          </p:cNvPr>
          <p:cNvSpPr txBox="1"/>
          <p:nvPr/>
        </p:nvSpPr>
        <p:spPr>
          <a:xfrm>
            <a:off x="8963609" y="6376368"/>
            <a:ext cx="232481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200" dirty="0">
                <a:solidFill>
                  <a:schemeClr val="tx2"/>
                </a:solidFill>
              </a:rPr>
              <a:t>Dimension sensorielle</a:t>
            </a:r>
          </a:p>
          <a:p>
            <a:pPr>
              <a:lnSpc>
                <a:spcPct val="95000"/>
              </a:lnSpc>
            </a:pPr>
            <a:r>
              <a:rPr lang="fr-FR" sz="1200" dirty="0">
                <a:solidFill>
                  <a:schemeClr val="tx2"/>
                </a:solidFill>
              </a:rPr>
              <a:t>Dimension affective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2075E7E-02E4-4D4B-88C4-E9F8E379A92C}"/>
              </a:ext>
            </a:extLst>
          </p:cNvPr>
          <p:cNvCxnSpPr/>
          <p:nvPr/>
        </p:nvCxnSpPr>
        <p:spPr>
          <a:xfrm>
            <a:off x="8683328" y="6698427"/>
            <a:ext cx="324000" cy="1"/>
          </a:xfrm>
          <a:prstGeom prst="line">
            <a:avLst/>
          </a:prstGeom>
          <a:ln w="5715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5B0FD3E-312D-4397-BBAD-75B1BFB733FB}"/>
              </a:ext>
            </a:extLst>
          </p:cNvPr>
          <p:cNvCxnSpPr/>
          <p:nvPr/>
        </p:nvCxnSpPr>
        <p:spPr>
          <a:xfrm>
            <a:off x="11333004" y="3257385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29E2D16F-EE72-4D2D-A2C2-4F3975350267}"/>
              </a:ext>
            </a:extLst>
          </p:cNvPr>
          <p:cNvCxnSpPr/>
          <p:nvPr/>
        </p:nvCxnSpPr>
        <p:spPr>
          <a:xfrm>
            <a:off x="11408778" y="3682589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29ED87CE-C777-49C4-AAF9-5ECB51936DC7}"/>
              </a:ext>
            </a:extLst>
          </p:cNvPr>
          <p:cNvCxnSpPr/>
          <p:nvPr/>
        </p:nvCxnSpPr>
        <p:spPr>
          <a:xfrm>
            <a:off x="11344929" y="4028967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0DEE459-5449-4F2F-AFBC-166DD4867BA2}"/>
              </a:ext>
            </a:extLst>
          </p:cNvPr>
          <p:cNvCxnSpPr/>
          <p:nvPr/>
        </p:nvCxnSpPr>
        <p:spPr>
          <a:xfrm>
            <a:off x="10774932" y="4374531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BBE612-ECE6-427C-A6D8-0981494CF268}"/>
              </a:ext>
            </a:extLst>
          </p:cNvPr>
          <p:cNvCxnSpPr/>
          <p:nvPr/>
        </p:nvCxnSpPr>
        <p:spPr>
          <a:xfrm>
            <a:off x="11359929" y="4800549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00C46D42-FD63-4DEA-BAD5-97B0235EEDAF}"/>
              </a:ext>
            </a:extLst>
          </p:cNvPr>
          <p:cNvCxnSpPr/>
          <p:nvPr/>
        </p:nvCxnSpPr>
        <p:spPr>
          <a:xfrm>
            <a:off x="10774932" y="5223912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AC30C43-1604-4457-8B76-152DE95B265B}"/>
              </a:ext>
            </a:extLst>
          </p:cNvPr>
          <p:cNvCxnSpPr/>
          <p:nvPr/>
        </p:nvCxnSpPr>
        <p:spPr>
          <a:xfrm>
            <a:off x="10198868" y="5617485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CBE2ADD-0D93-43EA-BEB2-33E36A4F4528}"/>
              </a:ext>
            </a:extLst>
          </p:cNvPr>
          <p:cNvCxnSpPr/>
          <p:nvPr/>
        </p:nvCxnSpPr>
        <p:spPr>
          <a:xfrm>
            <a:off x="10198868" y="5945871"/>
            <a:ext cx="180000" cy="1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9563282E-071F-4BDB-8D61-A0422C4B130D}"/>
              </a:ext>
            </a:extLst>
          </p:cNvPr>
          <p:cNvCxnSpPr/>
          <p:nvPr/>
        </p:nvCxnSpPr>
        <p:spPr>
          <a:xfrm>
            <a:off x="10198868" y="1714216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F116F2BB-6146-47BF-8BE2-E31432A05F5A}"/>
              </a:ext>
            </a:extLst>
          </p:cNvPr>
          <p:cNvCxnSpPr/>
          <p:nvPr/>
        </p:nvCxnSpPr>
        <p:spPr>
          <a:xfrm>
            <a:off x="10774932" y="2174134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4EEC76C-416B-41F7-AC25-A3EC4459EBC0}"/>
              </a:ext>
            </a:extLst>
          </p:cNvPr>
          <p:cNvCxnSpPr/>
          <p:nvPr/>
        </p:nvCxnSpPr>
        <p:spPr>
          <a:xfrm>
            <a:off x="10149679" y="2466376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ECF653-A5F8-48F4-B567-19882A2FA4E4}"/>
              </a:ext>
            </a:extLst>
          </p:cNvPr>
          <p:cNvCxnSpPr/>
          <p:nvPr/>
        </p:nvCxnSpPr>
        <p:spPr>
          <a:xfrm>
            <a:off x="10149679" y="2869848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90A09BA-3BEE-4F15-B725-2172FBDA2BF9}"/>
              </a:ext>
            </a:extLst>
          </p:cNvPr>
          <p:cNvCxnSpPr/>
          <p:nvPr/>
        </p:nvCxnSpPr>
        <p:spPr>
          <a:xfrm>
            <a:off x="10766135" y="3233054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71E823C7-4BDC-429E-97F7-F7CFDD5B66F5}"/>
              </a:ext>
            </a:extLst>
          </p:cNvPr>
          <p:cNvCxnSpPr/>
          <p:nvPr/>
        </p:nvCxnSpPr>
        <p:spPr>
          <a:xfrm>
            <a:off x="10197392" y="3657182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F54FAAA0-9A25-4879-9881-146C54C23257}"/>
              </a:ext>
            </a:extLst>
          </p:cNvPr>
          <p:cNvCxnSpPr/>
          <p:nvPr/>
        </p:nvCxnSpPr>
        <p:spPr>
          <a:xfrm>
            <a:off x="10188892" y="4022987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2FB57CD1-4389-4D1B-8624-4955446F9604}"/>
              </a:ext>
            </a:extLst>
          </p:cNvPr>
          <p:cNvCxnSpPr/>
          <p:nvPr/>
        </p:nvCxnSpPr>
        <p:spPr>
          <a:xfrm>
            <a:off x="11359929" y="4426441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A8C583C5-5BBB-4E97-8DEB-0BE55779F9D5}"/>
              </a:ext>
            </a:extLst>
          </p:cNvPr>
          <p:cNvCxnSpPr/>
          <p:nvPr/>
        </p:nvCxnSpPr>
        <p:spPr>
          <a:xfrm>
            <a:off x="10239679" y="4778297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80E729B-645C-4255-A442-12E81E6A1044}"/>
              </a:ext>
            </a:extLst>
          </p:cNvPr>
          <p:cNvCxnSpPr/>
          <p:nvPr/>
        </p:nvCxnSpPr>
        <p:spPr>
          <a:xfrm>
            <a:off x="11359929" y="5223911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6C631DA7-1270-4887-B0C4-5C9A579304FC}"/>
              </a:ext>
            </a:extLst>
          </p:cNvPr>
          <p:cNvCxnSpPr/>
          <p:nvPr/>
        </p:nvCxnSpPr>
        <p:spPr>
          <a:xfrm>
            <a:off x="10775976" y="5589717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11F0971C-209F-468E-AA29-5D022565AEE2}"/>
              </a:ext>
            </a:extLst>
          </p:cNvPr>
          <p:cNvCxnSpPr/>
          <p:nvPr/>
        </p:nvCxnSpPr>
        <p:spPr>
          <a:xfrm>
            <a:off x="10774932" y="5949279"/>
            <a:ext cx="180000" cy="1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17D91480-8F16-4CCA-8B75-EA09609BDBFC}"/>
              </a:ext>
            </a:extLst>
          </p:cNvPr>
          <p:cNvSpPr txBox="1"/>
          <p:nvPr/>
        </p:nvSpPr>
        <p:spPr>
          <a:xfrm>
            <a:off x="5338149" y="2060848"/>
            <a:ext cx="1782427" cy="306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dirty="0"/>
              <a:t>Patient 1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LCADL : 21/75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D-12 : 20/36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Sensoriel : 9/21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Affectif : 11/15</a:t>
            </a:r>
          </a:p>
          <a:p>
            <a:pPr>
              <a:lnSpc>
                <a:spcPct val="95000"/>
              </a:lnSpc>
            </a:pPr>
            <a:endParaRPr lang="fr-FR" sz="1600" dirty="0"/>
          </a:p>
          <a:p>
            <a:pPr>
              <a:lnSpc>
                <a:spcPct val="95000"/>
              </a:lnSpc>
            </a:pPr>
            <a:endParaRPr lang="fr-FR" sz="1600" dirty="0"/>
          </a:p>
          <a:p>
            <a:pPr>
              <a:lnSpc>
                <a:spcPct val="95000"/>
              </a:lnSpc>
            </a:pPr>
            <a:r>
              <a:rPr lang="fr-FR" sz="1600" dirty="0"/>
              <a:t>Patient 2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LCADL : 45/75 </a:t>
            </a:r>
            <a:r>
              <a:rPr lang="fr-FR" sz="1100" dirty="0"/>
              <a:t>(données manquantes)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D-12 : 29/36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Sensoriel : 20/21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Affectif : 9/15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2E84A7-FC5B-4984-9593-B833E70F417D}"/>
              </a:ext>
            </a:extLst>
          </p:cNvPr>
          <p:cNvSpPr/>
          <p:nvPr/>
        </p:nvSpPr>
        <p:spPr>
          <a:xfrm>
            <a:off x="7669161" y="4221088"/>
            <a:ext cx="4104456" cy="19155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E468720-C07B-4E58-BB12-489D478B3B62}"/>
              </a:ext>
            </a:extLst>
          </p:cNvPr>
          <p:cNvSpPr/>
          <p:nvPr/>
        </p:nvSpPr>
        <p:spPr>
          <a:xfrm>
            <a:off x="7665753" y="1156856"/>
            <a:ext cx="4104456" cy="306423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6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2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Méthodes d’évaluation de la dyspnée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04056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ea typeface="Times New Roman" panose="02020603050405020304" pitchFamily="18" charset="0"/>
              </a:rPr>
              <a:t>3</a:t>
            </a:r>
            <a:r>
              <a:rPr lang="fr-FR" altLang="fr-FR" sz="2000" b="1" i="1" u="sng" baseline="30000" dirty="0"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ea typeface="Times New Roman" panose="02020603050405020304" pitchFamily="18" charset="0"/>
              </a:rPr>
              <a:t> Question : Application</a:t>
            </a:r>
            <a:endParaRPr lang="fr-FR" altLang="fr-FR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D5E9C-285A-45D3-9348-40F6B641C9E9}"/>
              </a:ext>
            </a:extLst>
          </p:cNvPr>
          <p:cNvSpPr/>
          <p:nvPr/>
        </p:nvSpPr>
        <p:spPr>
          <a:xfrm>
            <a:off x="1117309" y="1916832"/>
            <a:ext cx="10582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1) Calculez et interprétez les scores de dyspnée des 2 patients présentés au tableau.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21B59F-AD1F-459E-A484-688D18EA71B2}"/>
              </a:ext>
            </a:extLst>
          </p:cNvPr>
          <p:cNvSpPr txBox="1"/>
          <p:nvPr/>
        </p:nvSpPr>
        <p:spPr>
          <a:xfrm>
            <a:off x="1105293" y="2414096"/>
            <a:ext cx="9685076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800" dirty="0">
                <a:solidFill>
                  <a:srgbClr val="C00000"/>
                </a:solidFill>
              </a:rPr>
              <a:t>Patient 1 : 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</a:rPr>
              <a:t>Dimension impact engendrée peu élevée, à part montée d’escalier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</a:rPr>
              <a:t>Dimension affective (anxiété) importante </a:t>
            </a:r>
          </a:p>
          <a:p>
            <a:pPr>
              <a:lnSpc>
                <a:spcPct val="95000"/>
              </a:lnSpc>
            </a:pPr>
            <a:r>
              <a:rPr lang="fr-FR" sz="1800" dirty="0">
                <a:solidFill>
                  <a:srgbClr val="C00000"/>
                </a:solidFill>
              </a:rPr>
              <a:t>Patient 2 :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</a:rPr>
              <a:t>Sévèrement atteint dans toutes les dimensions de la dyspnée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</a:rPr>
              <a:t>Patient probablement très inactif au domicile car n’a pas su répondre aux questions concernant les activités domestiques du LCADL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0AE2D-795C-4D82-A8B7-A10D839DFA65}"/>
              </a:ext>
            </a:extLst>
          </p:cNvPr>
          <p:cNvSpPr/>
          <p:nvPr/>
        </p:nvSpPr>
        <p:spPr>
          <a:xfrm>
            <a:off x="1157588" y="4715898"/>
            <a:ext cx="10502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2)	Quelle différence de prise en charge proposez-vous à ces patients ? Illustrez par des exemples concrets de prise en charge. 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76C758-1C2C-4E71-8F6C-E4B9C195C0F1}"/>
              </a:ext>
            </a:extLst>
          </p:cNvPr>
          <p:cNvSpPr txBox="1"/>
          <p:nvPr/>
        </p:nvSpPr>
        <p:spPr>
          <a:xfrm>
            <a:off x="1157588" y="5452423"/>
            <a:ext cx="1033742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800" dirty="0">
                <a:solidFill>
                  <a:srgbClr val="C00000"/>
                </a:solidFill>
              </a:rPr>
              <a:t>Patient 1 : 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</a:rPr>
              <a:t>Travail dimension affective : relaxation, hypnose, gestion du stress…</a:t>
            </a:r>
          </a:p>
          <a:p>
            <a:pPr>
              <a:lnSpc>
                <a:spcPct val="95000"/>
              </a:lnSpc>
            </a:pPr>
            <a:r>
              <a:rPr lang="fr-FR" sz="1800" dirty="0">
                <a:solidFill>
                  <a:srgbClr val="C00000"/>
                </a:solidFill>
              </a:rPr>
              <a:t>Patient 2 :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</a:rPr>
              <a:t>Travail sur toutes les dimensions, réentraînement à l’effort prioritaire (dimension impact)</a:t>
            </a:r>
          </a:p>
        </p:txBody>
      </p:sp>
    </p:spTree>
    <p:extLst>
      <p:ext uri="{BB962C8B-B14F-4D97-AF65-F5344CB8AC3E}">
        <p14:creationId xmlns:p14="http://schemas.microsoft.com/office/powerpoint/2010/main" val="17041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772"/>
          <a:stretch/>
        </p:blipFill>
        <p:spPr>
          <a:xfrm>
            <a:off x="1117309" y="2679874"/>
            <a:ext cx="5193127" cy="28582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1151136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1</a:t>
            </a:r>
            <a:r>
              <a:rPr lang="fr-FR" altLang="fr-FR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ère</a:t>
            </a:r>
            <a:r>
              <a:rPr lang="fr-FR" altLang="fr-FR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Paramètres pour l’évaluation de la sévérité de la maladie</a:t>
            </a:r>
            <a:endParaRPr lang="fr-FR" altLang="fr-FR" sz="2000" dirty="0"/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Vous avez vu au cours du premier TD, que les patients BPCO étaient classés sur la base de leur niveau d’obstruction bronchique. 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2993" y="2563912"/>
            <a:ext cx="5502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A partir de vos connaissances sur la physiopathologie de la BPCO, pensez-vous que le VEMS soit le seul critère objectivable pour classifier les patients atteints d’une BPCO ?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Si oui pourquoi ?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Si non pourquoi 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23003" y="5202069"/>
            <a:ext cx="116089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400" i="1" dirty="0"/>
              <a:t>GOLD 2015</a:t>
            </a:r>
          </a:p>
        </p:txBody>
      </p:sp>
    </p:spTree>
    <p:extLst>
      <p:ext uri="{BB962C8B-B14F-4D97-AF65-F5344CB8AC3E}">
        <p14:creationId xmlns:p14="http://schemas.microsoft.com/office/powerpoint/2010/main" val="39208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772"/>
          <a:stretch/>
        </p:blipFill>
        <p:spPr>
          <a:xfrm>
            <a:off x="1117309" y="2679874"/>
            <a:ext cx="4368453" cy="24043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1151136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1</a:t>
            </a:r>
            <a:r>
              <a:rPr lang="fr-FR" altLang="fr-FR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ère</a:t>
            </a:r>
            <a:r>
              <a:rPr lang="fr-FR" altLang="fr-FR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Paramètres pour l’évaluation de la sévérité de la maladie</a:t>
            </a:r>
            <a:endParaRPr lang="fr-FR" altLang="fr-FR" sz="2000" dirty="0"/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Vous avez vu au cours du premier TD, que les patients BPCO étaient classés sur la base de leur niveau d’obstruction bronchique. 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5763" y="2563912"/>
            <a:ext cx="63692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A partir de vos connaissances sur la physiopathologie de la BPCO, pensez-vous que le VEMS soit le seul critère objectivable pour classifier les patients atteints d’une BPCO ?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Si oui pourquoi ?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Si non pourquoi 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17309" y="5102145"/>
            <a:ext cx="116089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400" i="1" dirty="0"/>
              <a:t>GOLD 2015</a:t>
            </a:r>
          </a:p>
        </p:txBody>
      </p:sp>
      <p:pic>
        <p:nvPicPr>
          <p:cNvPr id="21" name="Image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572" y="3715048"/>
            <a:ext cx="4320417" cy="2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3718148" y="5761705"/>
            <a:ext cx="396044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800" dirty="0"/>
              <a:t>Même VEMS …</a:t>
            </a:r>
          </a:p>
          <a:p>
            <a:pPr>
              <a:lnSpc>
                <a:spcPct val="95000"/>
              </a:lnSpc>
            </a:pPr>
            <a:r>
              <a:rPr lang="fr-FR" sz="1800" dirty="0"/>
              <a:t>… Même stade de la maladie ? </a:t>
            </a:r>
          </a:p>
        </p:txBody>
      </p:sp>
    </p:spTree>
    <p:extLst>
      <p:ext uri="{BB962C8B-B14F-4D97-AF65-F5344CB8AC3E}">
        <p14:creationId xmlns:p14="http://schemas.microsoft.com/office/powerpoint/2010/main" val="41978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887065"/>
          </a:xfrm>
        </p:spPr>
        <p:txBody>
          <a:bodyPr/>
          <a:lstStyle/>
          <a:p>
            <a:r>
              <a:rPr lang="fr-FR" altLang="fr-FR" dirty="0">
                <a:latin typeface="Calibri Light" panose="020F0302020204030204" pitchFamily="34" charset="0"/>
                <a:ea typeface="Times New Roman" panose="02020603050405020304" pitchFamily="18" charset="0"/>
              </a:rPr>
              <a:t>Selon vous, quels autres paramètres permettraient de mieux prendre en compte la </a:t>
            </a:r>
            <a:r>
              <a:rPr lang="fr-FR" altLang="fr-FR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multifactorialité</a:t>
            </a:r>
            <a:r>
              <a:rPr lang="fr-FR" altLang="fr-FR" dirty="0">
                <a:latin typeface="Calibri Light" panose="020F0302020204030204" pitchFamily="34" charset="0"/>
                <a:ea typeface="Times New Roman" panose="02020603050405020304" pitchFamily="18" charset="0"/>
              </a:rPr>
              <a:t> de la maladie et l’ensemble de ses répercussions ?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8392032" y="3906681"/>
            <a:ext cx="3696174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dirty="0"/>
              <a:t>La dyspnée 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Le muscle 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Les données anthropométriques</a:t>
            </a:r>
          </a:p>
          <a:p>
            <a:pPr>
              <a:lnSpc>
                <a:spcPct val="95000"/>
              </a:lnSpc>
            </a:pPr>
            <a:r>
              <a:rPr lang="fr-FR" sz="1600" dirty="0"/>
              <a:t>L’état psychologique   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4" y="2805741"/>
            <a:ext cx="191673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2 7"/>
          <p:cNvSpPr/>
          <p:nvPr/>
        </p:nvSpPr>
        <p:spPr>
          <a:xfrm rot="2682638">
            <a:off x="1424168" y="3995372"/>
            <a:ext cx="478802" cy="55116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57251" y="5674300"/>
            <a:ext cx="1412635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r-FR" sz="1600" b="1" dirty="0">
                <a:solidFill>
                  <a:srgbClr val="FF0000"/>
                </a:solidFill>
              </a:rPr>
              <a:t>Atteinte pulmonaire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8" r="50393" b="5932"/>
          <a:stretch/>
        </p:blipFill>
        <p:spPr>
          <a:xfrm>
            <a:off x="3178414" y="2326677"/>
            <a:ext cx="4226890" cy="4440322"/>
          </a:xfrm>
          <a:prstGeom prst="rect">
            <a:avLst/>
          </a:prstGeom>
        </p:spPr>
      </p:pic>
      <p:sp>
        <p:nvSpPr>
          <p:cNvPr id="18" name="Flèche droite 17"/>
          <p:cNvSpPr/>
          <p:nvPr/>
        </p:nvSpPr>
        <p:spPr>
          <a:xfrm>
            <a:off x="2490325" y="4140819"/>
            <a:ext cx="630328" cy="34637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7583504" y="4097767"/>
            <a:ext cx="630328" cy="34637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2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45976" y="1412776"/>
            <a:ext cx="10157354" cy="4895552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2</a:t>
            </a:r>
            <a:r>
              <a:rPr lang="fr-FR" altLang="fr-FR" sz="2000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Méthodologie et intérêt du BODE index dans la BPCO</a:t>
            </a:r>
            <a:endParaRPr lang="fr-FR" altLang="fr-FR" sz="1800" dirty="0"/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600" dirty="0" err="1"/>
              <a:t>Celli</a:t>
            </a:r>
            <a:r>
              <a:rPr lang="fr-FR" sz="1600" dirty="0"/>
              <a:t> </a:t>
            </a:r>
            <a:r>
              <a:rPr lang="fr-FR" sz="1600" i="1" dirty="0"/>
              <a:t>et al.,</a:t>
            </a:r>
            <a:r>
              <a:rPr lang="fr-FR" sz="1600" dirty="0"/>
              <a:t> en 2004 ont proposé un nouvel index, offrant une nouvelle classification de la BPCO et prenant en compte différents paramètres déterminants de la maladie : l’index </a:t>
            </a:r>
            <a:r>
              <a:rPr lang="fr-FR" sz="1600" dirty="0">
                <a:latin typeface="Calibri Light" panose="020F0302020204030204" pitchFamily="34" charset="0"/>
                <a:ea typeface="Times New Roman" panose="02020603050405020304" pitchFamily="18" charset="0"/>
              </a:rPr>
              <a:t>de</a:t>
            </a:r>
            <a:r>
              <a:rPr lang="fr-FR" sz="1600" dirty="0"/>
              <a:t> BODE.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6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600" dirty="0"/>
              <a:t>a) A partir du résumé de l’article ci-dessus, identifiez les différents paramètres que </a:t>
            </a:r>
            <a:r>
              <a:rPr lang="fr-FR" sz="1600" dirty="0" err="1"/>
              <a:t>Celli</a:t>
            </a:r>
            <a:r>
              <a:rPr lang="fr-FR" sz="1600" dirty="0"/>
              <a:t> </a:t>
            </a:r>
            <a:r>
              <a:rPr lang="fr-FR" sz="1600" i="1" dirty="0"/>
              <a:t>et al</a:t>
            </a:r>
            <a:r>
              <a:rPr lang="fr-FR" sz="1600" dirty="0"/>
              <a:t>., intègrent dans ce nouvel index (et justifiant son nom BODE !!) et complétez le tableau ci-dessous. 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9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69632"/>
              </p:ext>
            </p:extLst>
          </p:nvPr>
        </p:nvGraphicFramePr>
        <p:xfrm>
          <a:off x="2133972" y="3501008"/>
          <a:ext cx="7704856" cy="2520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79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79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Items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Paramètres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Points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0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3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</a:rPr>
                        <a:t>B ……………….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…………………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&gt; 21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≤ 21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effectLst/>
                        </a:rPr>
                        <a:t> 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effectLst/>
                        </a:rPr>
                        <a:t> 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</a:rPr>
                        <a:t>0 .………………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…….…………..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≥ 65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50 - 64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36 – 49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≤ 35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</a:rPr>
                        <a:t>D .……………..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mMRC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0 -1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effectLst/>
                        </a:rPr>
                        <a:t>4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</a:rPr>
                        <a:t>E .……………..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…………………..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≥ 350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250-349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150-249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≤ 149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45976" y="1412776"/>
            <a:ext cx="10157354" cy="4895552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2</a:t>
            </a:r>
            <a:r>
              <a:rPr lang="fr-FR" altLang="fr-FR" sz="2000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Méthodologie et intérêt du BODE index dans la BPCO</a:t>
            </a:r>
            <a:endParaRPr lang="fr-FR" altLang="fr-FR" sz="1800" dirty="0"/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600" dirty="0" err="1"/>
              <a:t>Celli</a:t>
            </a:r>
            <a:r>
              <a:rPr lang="fr-FR" sz="1600" dirty="0"/>
              <a:t> </a:t>
            </a:r>
            <a:r>
              <a:rPr lang="fr-FR" sz="1600" i="1" dirty="0"/>
              <a:t>et al.,</a:t>
            </a:r>
            <a:r>
              <a:rPr lang="fr-FR" sz="1600" dirty="0"/>
              <a:t> en 2004 ont proposé un nouvel index, offrant une nouvelle classification de la BPCO et prenant en compte différents paramètres déterminants de la maladie : l’index </a:t>
            </a:r>
            <a:r>
              <a:rPr lang="fr-FR" sz="1600" dirty="0">
                <a:latin typeface="Calibri Light" panose="020F0302020204030204" pitchFamily="34" charset="0"/>
                <a:ea typeface="Times New Roman" panose="02020603050405020304" pitchFamily="18" charset="0"/>
              </a:rPr>
              <a:t>de</a:t>
            </a:r>
            <a:r>
              <a:rPr lang="fr-FR" sz="1600" dirty="0"/>
              <a:t> BODE.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6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sz="1600" dirty="0"/>
              <a:t>a) A partir du résumé de l’article ci-dessus, identifiez les différents paramètres que </a:t>
            </a:r>
            <a:r>
              <a:rPr lang="fr-FR" sz="1600" dirty="0" err="1"/>
              <a:t>Celli</a:t>
            </a:r>
            <a:r>
              <a:rPr lang="fr-FR" sz="1600" dirty="0"/>
              <a:t> </a:t>
            </a:r>
            <a:r>
              <a:rPr lang="fr-FR" sz="1600" i="1" dirty="0"/>
              <a:t>et al</a:t>
            </a:r>
            <a:r>
              <a:rPr lang="fr-FR" sz="1600" dirty="0"/>
              <a:t>., intègrent dans ce nouvel index (et justifiant son nom BODE !!) et complétez le tableau ci-dessous. 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9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74145"/>
              </p:ext>
            </p:extLst>
          </p:nvPr>
        </p:nvGraphicFramePr>
        <p:xfrm>
          <a:off x="2133972" y="3501008"/>
          <a:ext cx="7704856" cy="2520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79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79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Items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Paramètres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Points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0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3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Body Mass</a:t>
                      </a:r>
                      <a:r>
                        <a:rPr lang="fr-FR" sz="1400" b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 Index</a:t>
                      </a:r>
                      <a:endParaRPr lang="fr-FR" sz="16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</a:rPr>
                        <a:t>IMC (kg/m</a:t>
                      </a:r>
                      <a:r>
                        <a:rPr lang="en-US" sz="1400" b="0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fr-FR" sz="16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&gt; 21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≤ 21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effectLst/>
                        </a:rPr>
                        <a:t> 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effectLst/>
                        </a:rPr>
                        <a:t> 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Obstruction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</a:rPr>
                        <a:t>VEMS (%)</a:t>
                      </a:r>
                      <a:endParaRPr lang="fr-FR" sz="16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≥ 65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50 - 64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36 – 49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≤ 35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rgbClr val="C00000"/>
                          </a:solidFill>
                          <a:effectLst/>
                        </a:rPr>
                        <a:t>Dyspnea</a:t>
                      </a:r>
                      <a:endParaRPr lang="fr-FR" sz="16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Echelle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mMRC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0 -1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>
                          <a:effectLst/>
                        </a:rPr>
                        <a:t>4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Exercise</a:t>
                      </a:r>
                      <a:r>
                        <a:rPr lang="fr-FR" sz="1400" b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fr-FR" sz="1400" b="0" baseline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capacity</a:t>
                      </a:r>
                      <a:endParaRPr lang="fr-FR" sz="16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</a:rPr>
                        <a:t>TDM6 (m)</a:t>
                      </a:r>
                      <a:endParaRPr lang="fr-FR" sz="16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≥ 350</a:t>
                      </a:r>
                      <a:endParaRPr lang="fr-FR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250-349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150-249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≤ 149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065851" y="4758609"/>
            <a:ext cx="1721946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r-FR" sz="1800" dirty="0">
                <a:solidFill>
                  <a:srgbClr val="FF0000"/>
                </a:solidFill>
              </a:rPr>
              <a:t>Maximum de </a:t>
            </a:r>
          </a:p>
          <a:p>
            <a:pPr algn="ctr">
              <a:lnSpc>
                <a:spcPct val="95000"/>
              </a:lnSpc>
            </a:pPr>
            <a:r>
              <a:rPr lang="fr-FR" sz="1800" dirty="0">
                <a:solidFill>
                  <a:srgbClr val="FF0000"/>
                </a:solidFill>
              </a:rPr>
              <a:t>10 points</a:t>
            </a:r>
          </a:p>
        </p:txBody>
      </p:sp>
    </p:spTree>
    <p:extLst>
      <p:ext uri="{BB962C8B-B14F-4D97-AF65-F5344CB8AC3E}">
        <p14:creationId xmlns:p14="http://schemas.microsoft.com/office/powerpoint/2010/main" val="29277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45976" y="1431793"/>
            <a:ext cx="10157354" cy="4895552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2</a:t>
            </a:r>
            <a:r>
              <a:rPr lang="fr-FR" altLang="fr-FR" sz="2000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Méthodologie et intérêt du BODE index dans la BPCO</a:t>
            </a:r>
            <a:endParaRPr lang="fr-FR" altLang="fr-FR" sz="1800" dirty="0"/>
          </a:p>
          <a:p>
            <a:pPr mar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1900" dirty="0">
                <a:latin typeface="Calibri Light" panose="020F0302020204030204" pitchFamily="34" charset="0"/>
                <a:ea typeface="Times New Roman" panose="02020603050405020304" pitchFamily="18" charset="0"/>
              </a:rPr>
              <a:t>b) </a:t>
            </a:r>
            <a:r>
              <a:rPr lang="fr-FR" sz="1600" dirty="0"/>
              <a:t>Commenter et interpréter les figures ci-dessous (issue de l’article complet en annexe).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9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/>
          <a:stretch/>
        </p:blipFill>
        <p:spPr bwMode="auto">
          <a:xfrm>
            <a:off x="1428198" y="2997394"/>
            <a:ext cx="3863262" cy="282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90" y="2997394"/>
            <a:ext cx="4172814" cy="28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98" y="2275078"/>
            <a:ext cx="57245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45940" y="5819513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200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Données : 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BODE </a:t>
            </a: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Quartile 1=  score entre  0 et 2, </a:t>
            </a: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BODE quartile 2 = score entre 3 et 4, </a:t>
            </a: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BODE quartile 3 = score entre 5 et 6, </a:t>
            </a: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BODE quartile 4 = score entre 7 et 10.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0596" y="6004508"/>
            <a:ext cx="3415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Stage I = VEMS &gt; 50 % de la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valeur</a:t>
            </a: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prédite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Stage II = VEMS entre 36 et 50% de la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valeur</a:t>
            </a: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prédite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Stage III = VEMS &lt; 36% de la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valeur</a:t>
            </a: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200" i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prédite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 BODE index : intérêts et utilisation chez des patients BPCO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45976" y="1431793"/>
            <a:ext cx="10157354" cy="4895552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2</a:t>
            </a:r>
            <a:r>
              <a:rPr lang="fr-FR" altLang="fr-FR" sz="2000" b="1" i="1" u="sng" baseline="30000" dirty="0">
                <a:latin typeface="Calibri Light" panose="020F03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altLang="fr-FR" sz="2000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 Question : Méthodologie et intérêt du BODE index dans la BPCO</a:t>
            </a:r>
            <a:endParaRPr lang="fr-FR" altLang="fr-FR" sz="1800" dirty="0"/>
          </a:p>
          <a:p>
            <a:pPr mar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sz="1900" dirty="0">
                <a:latin typeface="Calibri Light" panose="020F0302020204030204" pitchFamily="34" charset="0"/>
                <a:ea typeface="Times New Roman" panose="02020603050405020304" pitchFamily="18" charset="0"/>
              </a:rPr>
              <a:t>b) </a:t>
            </a:r>
            <a:r>
              <a:rPr lang="fr-FR" sz="1600" dirty="0"/>
              <a:t>Commenter et interpréter les figures ci-dessous (issue de l’article complet de </a:t>
            </a:r>
            <a:r>
              <a:rPr lang="fr-FR" sz="1600" dirty="0" err="1"/>
              <a:t>Celli</a:t>
            </a:r>
            <a:r>
              <a:rPr lang="fr-FR" sz="1600" dirty="0"/>
              <a:t> </a:t>
            </a:r>
            <a:r>
              <a:rPr lang="fr-FR" sz="1600" i="1" dirty="0"/>
              <a:t>et al</a:t>
            </a:r>
            <a:r>
              <a:rPr lang="fr-FR" sz="1600" dirty="0"/>
              <a:t>).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19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/>
          <a:stretch/>
        </p:blipFill>
        <p:spPr bwMode="auto">
          <a:xfrm>
            <a:off x="1428198" y="2997394"/>
            <a:ext cx="3863262" cy="282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98" y="2275078"/>
            <a:ext cx="57245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45940" y="5819513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200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Données : 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BODE </a:t>
            </a: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Quartile 1=  score entre  0 et 2, </a:t>
            </a: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BODE quartile 2 = score entre 3 et 4, </a:t>
            </a: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BODE quartile 3 = score entre 5 et 6, </a:t>
            </a:r>
          </a:p>
          <a:p>
            <a:pPr algn="just">
              <a:spcAft>
                <a:spcPts val="0"/>
              </a:spcAft>
            </a:pPr>
            <a:r>
              <a:rPr lang="en-GB" sz="12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BODE quartile 4 = score entre 7 et 10.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73682" y="3225112"/>
            <a:ext cx="61926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b="1" u="sng" dirty="0">
                <a:solidFill>
                  <a:srgbClr val="C00000"/>
                </a:solidFill>
              </a:rPr>
              <a:t>Commenter:</a:t>
            </a:r>
            <a:r>
              <a:rPr lang="fr-FR" sz="1600" u="sng" dirty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Courbe de survie des patients BPCO en fonction des quartiles du score BODE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En abscisse les mois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En ordonnée la probabilité de survie 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1 signifie que la probabilité de survie est bonne (100%)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Chaque quartile présente une probabilité de survie différente. 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endParaRPr lang="fr-FR" sz="1600" dirty="0">
              <a:solidFill>
                <a:srgbClr val="C00000"/>
              </a:solidFill>
            </a:endParaRPr>
          </a:p>
          <a:p>
            <a:pPr>
              <a:lnSpc>
                <a:spcPct val="95000"/>
              </a:lnSpc>
            </a:pPr>
            <a:r>
              <a:rPr lang="fr-FR" sz="1600" b="1" u="sng" dirty="0">
                <a:solidFill>
                  <a:srgbClr val="C00000"/>
                </a:solidFill>
              </a:rPr>
              <a:t>Interpréter: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fr-FR" sz="1600" dirty="0">
                <a:solidFill>
                  <a:srgbClr val="C00000"/>
                </a:solidFill>
              </a:rPr>
              <a:t>Plus le quartile du BODE est haut, plus la probabilité de survie est faible (ex 85% pour le quartile 1 vs 20 % pour le quartile 4 à 52 mois)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endParaRPr lang="fr-FR" sz="1600" dirty="0"/>
          </a:p>
          <a:p>
            <a:pPr>
              <a:lnSpc>
                <a:spcPct val="95000"/>
              </a:lnSpc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652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65BA21F-A28F-46C6-A70A-21E993F8C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Rayons de bibliothèque bleu (grand écran)</Template>
  <TotalTime>0</TotalTime>
  <Words>1317</Words>
  <Application>Microsoft Office PowerPoint</Application>
  <PresentationFormat>Personnalisé</PresentationFormat>
  <Paragraphs>332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 Light</vt:lpstr>
      <vt:lpstr>Century Gothic</vt:lpstr>
      <vt:lpstr>Times New Roman</vt:lpstr>
      <vt:lpstr>Wingdings</vt:lpstr>
      <vt:lpstr>Books_16x9</vt:lpstr>
      <vt:lpstr>TD n°8:  Le BODE index  et  l’évaluation de la Dyspnée</vt:lpstr>
      <vt:lpstr>Le BODE index :  intérêts et utilisation chez des patients BPCO 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Partie I :  Le BODE index : intérêts et utilisation chez des patients BPCO</vt:lpstr>
      <vt:lpstr>Méthodes d’évaluation de la Dyspnée </vt:lpstr>
      <vt:lpstr>Partie 2 :  Méthodes d’évaluation de la dyspnée</vt:lpstr>
      <vt:lpstr>Partie 2 :  Méthodes d’évaluation de la dyspnée</vt:lpstr>
      <vt:lpstr>Partie 2 :  Méthodes d’évaluation de la dyspnée</vt:lpstr>
      <vt:lpstr>Partie 2 :  Méthodes d’évaluation de la dyspnée</vt:lpstr>
      <vt:lpstr>Présentation PowerPoint</vt:lpstr>
      <vt:lpstr>Partie 2 :  Méthodes d’évaluation de la dyspnée</vt:lpstr>
      <vt:lpstr>Présentation PowerPoint</vt:lpstr>
      <vt:lpstr>Présentation PowerPoint</vt:lpstr>
      <vt:lpstr>Partie 2 :  Méthodes d’évaluation de la dyspnée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2015-10-02T14:46:37Z</dcterms:created>
  <dcterms:modified xsi:type="dcterms:W3CDTF">2021-11-30T10:02:51Z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