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369" r:id="rId3"/>
    <p:sldId id="338" r:id="rId4"/>
    <p:sldId id="303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48" r:id="rId13"/>
    <p:sldId id="360" r:id="rId14"/>
    <p:sldId id="361" r:id="rId15"/>
    <p:sldId id="362" r:id="rId16"/>
    <p:sldId id="363" r:id="rId17"/>
    <p:sldId id="352" r:id="rId18"/>
    <p:sldId id="304" r:id="rId19"/>
    <p:sldId id="370" r:id="rId20"/>
  </p:sldIdLst>
  <p:sldSz cx="12192000" cy="6858000"/>
  <p:notesSz cx="6797675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929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E58FB-2DBD-4583-A7B4-5F59CE4DAF84}" type="datetimeFigureOut">
              <a:rPr lang="fr-FR" smtClean="0"/>
              <a:t>23/09/2024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4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62219-FC69-4B53-B918-6360F9E3732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2057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F7FC-DCE9-4CB9-AFFA-7627384D508A}" type="datetimeFigureOut">
              <a:rPr lang="fr-FR" smtClean="0"/>
              <a:t>23/09/2024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B9B00-42D7-4741-8122-1807B0778C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406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F7FC-DCE9-4CB9-AFFA-7627384D508A}" type="datetimeFigureOut">
              <a:rPr lang="fr-FR" smtClean="0"/>
              <a:t>23/09/2024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B9B00-42D7-4741-8122-1807B0778C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782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F7FC-DCE9-4CB9-AFFA-7627384D508A}" type="datetimeFigureOut">
              <a:rPr lang="fr-FR" smtClean="0"/>
              <a:t>23/09/2024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B9B00-42D7-4741-8122-1807B0778C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5690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F7FC-DCE9-4CB9-AFFA-7627384D508A}" type="datetimeFigureOut">
              <a:rPr lang="fr-FR" smtClean="0"/>
              <a:t>23/09/2024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B9B00-42D7-4741-8122-1807B0778C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8470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F7FC-DCE9-4CB9-AFFA-7627384D508A}" type="datetimeFigureOut">
              <a:rPr lang="fr-FR" smtClean="0"/>
              <a:t>23/09/2024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B9B00-42D7-4741-8122-1807B0778C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3799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F7FC-DCE9-4CB9-AFFA-7627384D508A}" type="datetimeFigureOut">
              <a:rPr lang="fr-FR" smtClean="0"/>
              <a:t>23/09/2024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B9B00-42D7-4741-8122-1807B0778C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328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F7FC-DCE9-4CB9-AFFA-7627384D508A}" type="datetimeFigureOut">
              <a:rPr lang="fr-FR" smtClean="0"/>
              <a:t>23/09/2024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B9B00-42D7-4741-8122-1807B0778C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188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F7FC-DCE9-4CB9-AFFA-7627384D508A}" type="datetimeFigureOut">
              <a:rPr lang="fr-FR" smtClean="0"/>
              <a:t>23/09/2024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B9B00-42D7-4741-8122-1807B0778C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987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F7FC-DCE9-4CB9-AFFA-7627384D508A}" type="datetimeFigureOut">
              <a:rPr lang="fr-FR" smtClean="0"/>
              <a:t>23/09/2024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B9B00-42D7-4741-8122-1807B0778C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733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F7FC-DCE9-4CB9-AFFA-7627384D508A}" type="datetimeFigureOut">
              <a:rPr lang="fr-FR" smtClean="0"/>
              <a:t>23/09/2024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B9B00-42D7-4741-8122-1807B0778C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3790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F7FC-DCE9-4CB9-AFFA-7627384D508A}" type="datetimeFigureOut">
              <a:rPr lang="fr-FR" smtClean="0"/>
              <a:t>23/09/2024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B9B00-42D7-4741-8122-1807B0778C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430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AF7FC-DCE9-4CB9-AFFA-7627384D508A}" type="datetimeFigureOut">
              <a:rPr lang="fr-FR" smtClean="0"/>
              <a:t>23/09/2024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B9B00-42D7-4741-8122-1807B0778C5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6675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Partie 2 </a:t>
            </a:r>
            <a:br>
              <a:rPr lang="fr-FR" dirty="0" smtClean="0"/>
            </a:br>
            <a:r>
              <a:rPr lang="fr-FR" dirty="0" smtClean="0"/>
              <a:t>Langage comptable 1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L1 Gestion </a:t>
            </a:r>
          </a:p>
          <a:p>
            <a:r>
              <a:rPr lang="fr-FR" dirty="0" smtClean="0"/>
              <a:t>Institut Montpellier Management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003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853862" y="2842264"/>
            <a:ext cx="194421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r>
              <a:rPr lang="fr-FR" dirty="0"/>
              <a:t>Entreprise</a:t>
            </a:r>
          </a:p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940289" y="1311152"/>
            <a:ext cx="8293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b="1" dirty="0"/>
              <a:t>Exemple </a:t>
            </a:r>
            <a:r>
              <a:rPr lang="fr-FR" sz="2400" b="1" dirty="0">
                <a:solidFill>
                  <a:schemeClr val="accent3">
                    <a:lumMod val="75000"/>
                  </a:schemeClr>
                </a:solidFill>
              </a:rPr>
              <a:t>flux (2)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/>
          </p:nvPr>
        </p:nvGraphicFramePr>
        <p:xfrm>
          <a:off x="1849509" y="4054192"/>
          <a:ext cx="80648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30/04/N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512</a:t>
                      </a:r>
                      <a:endParaRPr lang="fr-F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Banque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4.000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7xx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Vente de Marchandise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4.000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r>
                        <a:rPr lang="fr-FR" i="1" dirty="0" smtClean="0"/>
                        <a:t>Vente comptant</a:t>
                      </a:r>
                      <a:r>
                        <a:rPr lang="fr-FR" i="1" baseline="0" dirty="0" smtClean="0"/>
                        <a:t> des casquettes</a:t>
                      </a:r>
                      <a:endParaRPr lang="fr-FR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2558770" y="1728470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Histoire : J’achète des casquettes et je les revends sur mon site web.</a:t>
            </a:r>
          </a:p>
          <a:p>
            <a:r>
              <a:rPr lang="fr-FR" dirty="0"/>
              <a:t>- Revente de casquette, paiement comptant : 4.000 €</a:t>
            </a:r>
          </a:p>
        </p:txBody>
      </p:sp>
      <p:sp>
        <p:nvSpPr>
          <p:cNvPr id="11" name="Flèche droite 10"/>
          <p:cNvSpPr/>
          <p:nvPr/>
        </p:nvSpPr>
        <p:spPr>
          <a:xfrm>
            <a:off x="6960096" y="2977942"/>
            <a:ext cx="4199060" cy="576064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Ressources</a:t>
            </a:r>
          </a:p>
          <a:p>
            <a:r>
              <a:rPr lang="fr-FR" sz="1600" b="1" dirty="0" smtClean="0">
                <a:solidFill>
                  <a:srgbClr val="C00000"/>
                </a:solidFill>
              </a:rPr>
              <a:t>Marchandises</a:t>
            </a:r>
            <a:endParaRPr lang="fr-FR" sz="800" b="1" dirty="0">
              <a:solidFill>
                <a:srgbClr val="C00000"/>
              </a:solidFill>
            </a:endParaRPr>
          </a:p>
          <a:p>
            <a:pPr algn="ctr"/>
            <a:r>
              <a:rPr lang="fr-FR" dirty="0" smtClean="0">
                <a:solidFill>
                  <a:srgbClr val="C00000"/>
                </a:solidFill>
              </a:rPr>
              <a:t>Flux sortant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2" name="Flèche droite 11"/>
          <p:cNvSpPr/>
          <p:nvPr/>
        </p:nvSpPr>
        <p:spPr>
          <a:xfrm>
            <a:off x="492784" y="3026951"/>
            <a:ext cx="4199060" cy="602933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Emploi</a:t>
            </a:r>
          </a:p>
          <a:p>
            <a:pPr algn="r"/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</a:rPr>
              <a:t>Trésorerie</a:t>
            </a:r>
            <a:endParaRPr lang="fr-FR" sz="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Flux entrant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III Processus comptable - </a:t>
            </a:r>
            <a:r>
              <a:rPr lang="fr-FR" sz="3600" dirty="0" smtClean="0"/>
              <a:t> Généralités </a:t>
            </a:r>
          </a:p>
          <a:p>
            <a:r>
              <a:rPr lang="fr-FR" sz="3600" dirty="0"/>
              <a:t>	</a:t>
            </a:r>
            <a:r>
              <a:rPr lang="fr-FR" sz="3600" dirty="0" smtClean="0"/>
              <a:t>(c) Principe de la partie double</a:t>
            </a:r>
            <a:endParaRPr lang="fr-FR" sz="3300" dirty="0" smtClean="0"/>
          </a:p>
        </p:txBody>
      </p:sp>
    </p:spTree>
    <p:extLst>
      <p:ext uri="{BB962C8B-B14F-4D97-AF65-F5344CB8AC3E}">
        <p14:creationId xmlns:p14="http://schemas.microsoft.com/office/powerpoint/2010/main" val="152279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4853862" y="2842264"/>
            <a:ext cx="194421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r>
              <a:rPr lang="fr-FR" dirty="0"/>
              <a:t>Entreprise</a:t>
            </a:r>
          </a:p>
          <a:p>
            <a:pPr algn="ctr"/>
            <a:endParaRPr lang="fr-FR" dirty="0"/>
          </a:p>
        </p:txBody>
      </p:sp>
      <p:sp>
        <p:nvSpPr>
          <p:cNvPr id="11" name="Flèche droite 10"/>
          <p:cNvSpPr/>
          <p:nvPr/>
        </p:nvSpPr>
        <p:spPr>
          <a:xfrm>
            <a:off x="6960096" y="3015897"/>
            <a:ext cx="2880320" cy="576064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C00000"/>
                </a:solidFill>
              </a:rPr>
              <a:t>Marchandise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940289" y="1311152"/>
            <a:ext cx="8293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b="1" dirty="0"/>
              <a:t>Exemple </a:t>
            </a:r>
            <a:r>
              <a:rPr lang="fr-FR" sz="2400" b="1" dirty="0">
                <a:solidFill>
                  <a:schemeClr val="accent3">
                    <a:lumMod val="75000"/>
                  </a:schemeClr>
                </a:solidFill>
              </a:rPr>
              <a:t>flux (2)</a:t>
            </a:r>
          </a:p>
        </p:txBody>
      </p:sp>
      <p:sp>
        <p:nvSpPr>
          <p:cNvPr id="13" name="Flèche droite 12"/>
          <p:cNvSpPr/>
          <p:nvPr/>
        </p:nvSpPr>
        <p:spPr>
          <a:xfrm>
            <a:off x="1811524" y="2989029"/>
            <a:ext cx="2880320" cy="602933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Créances clients</a:t>
            </a:r>
          </a:p>
        </p:txBody>
      </p:sp>
      <p:graphicFrame>
        <p:nvGraphicFramePr>
          <p:cNvPr id="14" name="Tableau 13"/>
          <p:cNvGraphicFramePr>
            <a:graphicFrameLocks noGrp="1"/>
          </p:cNvGraphicFramePr>
          <p:nvPr>
            <p:extLst/>
          </p:nvPr>
        </p:nvGraphicFramePr>
        <p:xfrm>
          <a:off x="1849509" y="4054192"/>
          <a:ext cx="80648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30/04/N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411</a:t>
                      </a:r>
                      <a:endParaRPr lang="fr-F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Clients</a:t>
                      </a:r>
                      <a:endParaRPr lang="fr-F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4.000</a:t>
                      </a:r>
                      <a:endParaRPr lang="fr-F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7xx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Marchandise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4.000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r>
                        <a:rPr lang="fr-FR" i="1" dirty="0" smtClean="0"/>
                        <a:t>Vente </a:t>
                      </a:r>
                      <a:r>
                        <a:rPr lang="fr-FR" i="1" baseline="0" dirty="0" smtClean="0"/>
                        <a:t>des casquettes, paiement à 60 jours</a:t>
                      </a:r>
                      <a:endParaRPr lang="fr-FR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2558770" y="1728470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Histoire : J’achète des casquettes et je les revends sur mon site web.</a:t>
            </a:r>
          </a:p>
          <a:p>
            <a:r>
              <a:rPr lang="fr-FR" dirty="0"/>
              <a:t>Revente de casquette, 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paiement à 60 jours </a:t>
            </a:r>
            <a:r>
              <a:rPr lang="fr-FR" dirty="0"/>
              <a:t>: 4.000 €</a:t>
            </a: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III Processus comptable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600" dirty="0"/>
              <a:t> </a:t>
            </a:r>
            <a:r>
              <a:rPr lang="fr-FR" sz="3600" dirty="0" smtClean="0"/>
              <a:t>Généralités (c) le principe de la partie double</a:t>
            </a:r>
            <a:endParaRPr lang="fr-FR" sz="3300" dirty="0" smtClean="0"/>
          </a:p>
        </p:txBody>
      </p:sp>
    </p:spTree>
    <p:extLst>
      <p:ext uri="{BB962C8B-B14F-4D97-AF65-F5344CB8AC3E}">
        <p14:creationId xmlns:p14="http://schemas.microsoft.com/office/powerpoint/2010/main" val="138259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04800" y="552199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b="1" dirty="0" smtClean="0"/>
              <a:t>Schématisez les opérations suivantes et passez les écritures (sans numéro de compte)</a:t>
            </a:r>
            <a:endParaRPr lang="fr-FR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86657" y="1459192"/>
            <a:ext cx="11018685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MOMA junior conseil</a:t>
            </a:r>
            <a:r>
              <a:rPr lang="fr-FR" dirty="0" smtClean="0"/>
              <a:t> regroupe des étudiants de l’université qui réalisent de prestations de service (ex. comptabilité, analyse de rentabilité, étude de marché etc…) pour des entreprises extérieures.  Au cours de l’année </a:t>
            </a:r>
            <a:r>
              <a:rPr lang="fr-FR" dirty="0"/>
              <a:t>N</a:t>
            </a:r>
            <a:r>
              <a:rPr lang="fr-FR" dirty="0" smtClean="0"/>
              <a:t>, </a:t>
            </a:r>
            <a:r>
              <a:rPr lang="fr-FR" dirty="0" smtClean="0"/>
              <a:t>MOMA Junior conseil réalise les opérations suivantes : </a:t>
            </a:r>
          </a:p>
          <a:p>
            <a:endParaRPr lang="fr-FR" dirty="0"/>
          </a:p>
          <a:p>
            <a:endParaRPr lang="fr-FR" dirty="0" smtClean="0"/>
          </a:p>
          <a:p>
            <a:pPr marL="342900" indent="-342900" algn="just">
              <a:spcAft>
                <a:spcPts val="600"/>
              </a:spcAft>
              <a:buAutoNum type="arabicParenR"/>
            </a:pPr>
            <a:r>
              <a:rPr lang="fr-FR" dirty="0" smtClean="0"/>
              <a:t>01/09/N, achat de fournitures de matériel de bureau (stylo, carnets, </a:t>
            </a:r>
            <a:r>
              <a:rPr lang="fr-FR" dirty="0" err="1" smtClean="0"/>
              <a:t>ect</a:t>
            </a:r>
            <a:r>
              <a:rPr lang="fr-FR" dirty="0" smtClean="0"/>
              <a:t>…) avec le logo MOMA, paiement comptant, facture FNT101. Valeur 500 €.</a:t>
            </a:r>
          </a:p>
          <a:p>
            <a:pPr marL="342900" indent="-342900" algn="just">
              <a:spcAft>
                <a:spcPts val="600"/>
              </a:spcAft>
              <a:buAutoNum type="arabicParenR"/>
            </a:pPr>
            <a:r>
              <a:rPr lang="fr-FR" dirty="0" smtClean="0"/>
              <a:t>Vente d’une étude de concurrence pour un entrepreneur qui voudrait installer un bar sur le bassin jacques cœur (étude (n°34) livrée le 12/09, payé par chèque n° 672 à cette même date ; coût 1 000 euros). </a:t>
            </a:r>
          </a:p>
          <a:p>
            <a:pPr marL="342900" indent="-342900" algn="just">
              <a:spcAft>
                <a:spcPts val="600"/>
              </a:spcAft>
              <a:buAutoNum type="arabicParenR"/>
            </a:pPr>
            <a:r>
              <a:rPr lang="fr-FR" dirty="0" smtClean="0"/>
              <a:t>Vente d’une étude de la viabilité financière d’une </a:t>
            </a:r>
            <a:r>
              <a:rPr lang="fr-FR" dirty="0" err="1" smtClean="0"/>
              <a:t>strat</a:t>
            </a:r>
            <a:r>
              <a:rPr lang="fr-FR" dirty="0" smtClean="0"/>
              <a:t> up du numérique. Etude n° 35 livrée le 14/09. coût 5 000 €. Paiement 20% comptant en espèce et 80 % par chèque sous 60 jours. </a:t>
            </a:r>
          </a:p>
          <a:p>
            <a:pPr marL="342900" indent="-342900" algn="just">
              <a:spcAft>
                <a:spcPts val="600"/>
              </a:spcAft>
              <a:buAutoNum type="arabicParenR"/>
            </a:pPr>
            <a:r>
              <a:rPr lang="fr-FR" dirty="0" smtClean="0"/>
              <a:t>Versement d’une prime de 1250 euros en liquide aux étudiants de la Junior (bulletin salaire n°FNT102) le 21/09/N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III Processus comptable - </a:t>
            </a:r>
            <a:r>
              <a:rPr lang="fr-FR" sz="3600" dirty="0" smtClean="0"/>
              <a:t> Généralités </a:t>
            </a:r>
          </a:p>
          <a:p>
            <a:r>
              <a:rPr lang="fr-FR" sz="3600" dirty="0"/>
              <a:t>	</a:t>
            </a:r>
            <a:r>
              <a:rPr lang="fr-FR" sz="3600" dirty="0" smtClean="0"/>
              <a:t>(c) Principe de la partie double (exercice)</a:t>
            </a:r>
            <a:endParaRPr lang="fr-FR" sz="3300" dirty="0" smtClean="0"/>
          </a:p>
        </p:txBody>
      </p:sp>
    </p:spTree>
    <p:extLst>
      <p:ext uri="{BB962C8B-B14F-4D97-AF65-F5344CB8AC3E}">
        <p14:creationId xmlns:p14="http://schemas.microsoft.com/office/powerpoint/2010/main" val="419431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853862" y="2842264"/>
            <a:ext cx="194421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r>
              <a:rPr lang="fr-FR" dirty="0"/>
              <a:t>Entreprise</a:t>
            </a:r>
          </a:p>
          <a:p>
            <a:pPr algn="ctr"/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626425"/>
              </p:ext>
            </p:extLst>
          </p:nvPr>
        </p:nvGraphicFramePr>
        <p:xfrm>
          <a:off x="1932636" y="4360088"/>
          <a:ext cx="80648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r-FR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endParaRPr lang="fr-F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endParaRPr lang="fr-FR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lèche droite 3"/>
          <p:cNvSpPr/>
          <p:nvPr/>
        </p:nvSpPr>
        <p:spPr>
          <a:xfrm>
            <a:off x="6941624" y="2987178"/>
            <a:ext cx="4199060" cy="576064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Ressources</a:t>
            </a:r>
          </a:p>
          <a:p>
            <a:pPr algn="ctr"/>
            <a:endParaRPr lang="fr-FR" dirty="0" smtClean="0">
              <a:solidFill>
                <a:srgbClr val="C00000"/>
              </a:solidFill>
            </a:endParaRPr>
          </a:p>
          <a:p>
            <a:pPr algn="ctr"/>
            <a:r>
              <a:rPr lang="fr-FR" dirty="0" smtClean="0">
                <a:solidFill>
                  <a:srgbClr val="C00000"/>
                </a:solidFill>
              </a:rPr>
              <a:t>flux sortant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5" name="Flèche droite 4"/>
          <p:cNvSpPr/>
          <p:nvPr/>
        </p:nvSpPr>
        <p:spPr>
          <a:xfrm>
            <a:off x="492784" y="3026951"/>
            <a:ext cx="4199060" cy="602933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Emploi</a:t>
            </a:r>
          </a:p>
          <a:p>
            <a:pPr algn="r"/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Flux entrant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92784" y="1525529"/>
            <a:ext cx="10666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AutoNum type="arabicParenR"/>
            </a:pPr>
            <a:r>
              <a:rPr lang="fr-FR" dirty="0" smtClean="0"/>
              <a:t>Le 01/09/N, achat </a:t>
            </a:r>
            <a:r>
              <a:rPr lang="fr-FR" dirty="0"/>
              <a:t>de matériel de bureau (stylo, carnets, </a:t>
            </a:r>
            <a:r>
              <a:rPr lang="fr-FR" dirty="0" err="1"/>
              <a:t>ect</a:t>
            </a:r>
            <a:r>
              <a:rPr lang="fr-FR" dirty="0"/>
              <a:t>…) avec le logo MOMA, paiement comptant, facture FNT101. Valeur 500 €.</a:t>
            </a: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0" y="0"/>
            <a:ext cx="12192000" cy="13485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III Processus comptable - </a:t>
            </a:r>
            <a:r>
              <a:rPr lang="fr-FR" sz="3600" dirty="0" smtClean="0"/>
              <a:t> Généralités </a:t>
            </a:r>
          </a:p>
          <a:p>
            <a:r>
              <a:rPr lang="fr-FR" sz="3600" dirty="0"/>
              <a:t>	</a:t>
            </a:r>
            <a:r>
              <a:rPr lang="fr-FR" sz="3600" dirty="0" smtClean="0"/>
              <a:t>(c) Principe de la partie double (corrigé)</a:t>
            </a:r>
            <a:endParaRPr lang="fr-FR" sz="3300" dirty="0" smtClean="0"/>
          </a:p>
        </p:txBody>
      </p:sp>
    </p:spTree>
    <p:extLst>
      <p:ext uri="{BB962C8B-B14F-4D97-AF65-F5344CB8AC3E}">
        <p14:creationId xmlns:p14="http://schemas.microsoft.com/office/powerpoint/2010/main" val="98860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853862" y="2842264"/>
            <a:ext cx="194421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r>
              <a:rPr lang="fr-FR" dirty="0"/>
              <a:t>Entreprise</a:t>
            </a:r>
          </a:p>
          <a:p>
            <a:pPr algn="ctr"/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266058"/>
              </p:ext>
            </p:extLst>
          </p:nvPr>
        </p:nvGraphicFramePr>
        <p:xfrm>
          <a:off x="1932636" y="4360088"/>
          <a:ext cx="80648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endParaRPr lang="fr-F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endParaRPr lang="fr-FR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lèche droite 3"/>
          <p:cNvSpPr/>
          <p:nvPr/>
        </p:nvSpPr>
        <p:spPr>
          <a:xfrm>
            <a:off x="6960096" y="2977942"/>
            <a:ext cx="4199060" cy="576064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Ressources</a:t>
            </a:r>
          </a:p>
          <a:p>
            <a:pPr algn="ctr"/>
            <a:endParaRPr lang="fr-FR" dirty="0" smtClean="0">
              <a:solidFill>
                <a:srgbClr val="C00000"/>
              </a:solidFill>
            </a:endParaRPr>
          </a:p>
          <a:p>
            <a:pPr algn="ctr"/>
            <a:r>
              <a:rPr lang="fr-FR" dirty="0" smtClean="0">
                <a:solidFill>
                  <a:srgbClr val="C00000"/>
                </a:solidFill>
              </a:rPr>
              <a:t>Flux sortant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5" name="Flèche droite 4"/>
          <p:cNvSpPr/>
          <p:nvPr/>
        </p:nvSpPr>
        <p:spPr>
          <a:xfrm>
            <a:off x="492784" y="3026951"/>
            <a:ext cx="4199060" cy="602933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Emploi</a:t>
            </a:r>
          </a:p>
          <a:p>
            <a:pPr algn="r"/>
            <a:endParaRPr lang="fr-FR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Flux entrant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92784" y="1525529"/>
            <a:ext cx="10666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dirty="0" smtClean="0"/>
              <a:t>2) Etude </a:t>
            </a:r>
            <a:r>
              <a:rPr lang="fr-FR" dirty="0"/>
              <a:t>de concurrence pour un entrepreneur qui voudrait installer un bar sur le bassin jacques cœur (étude (n°34) livrée le 12/09, payé par chèque 672 à cette même date ; coût 1 000 euros). </a:t>
            </a: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III Processus comptable - </a:t>
            </a:r>
            <a:r>
              <a:rPr lang="fr-FR" sz="3600" dirty="0" smtClean="0"/>
              <a:t> Généralités </a:t>
            </a:r>
          </a:p>
          <a:p>
            <a:r>
              <a:rPr lang="fr-FR" sz="3600" dirty="0"/>
              <a:t>	</a:t>
            </a:r>
            <a:r>
              <a:rPr lang="fr-FR" sz="3600" dirty="0" smtClean="0"/>
              <a:t>(c) Principe de la partie double </a:t>
            </a:r>
            <a:r>
              <a:rPr lang="fr-FR" sz="3200" dirty="0"/>
              <a:t>(corrigé)</a:t>
            </a:r>
          </a:p>
          <a:p>
            <a:endParaRPr lang="fr-FR" sz="3300" dirty="0" smtClean="0"/>
          </a:p>
        </p:txBody>
      </p:sp>
    </p:spTree>
    <p:extLst>
      <p:ext uri="{BB962C8B-B14F-4D97-AF65-F5344CB8AC3E}">
        <p14:creationId xmlns:p14="http://schemas.microsoft.com/office/powerpoint/2010/main" val="373653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960287"/>
              </p:ext>
            </p:extLst>
          </p:nvPr>
        </p:nvGraphicFramePr>
        <p:xfrm>
          <a:off x="2063552" y="4606267"/>
          <a:ext cx="8064896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endParaRPr lang="fr-F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05682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endParaRPr lang="fr-FR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5099787" y="3297899"/>
            <a:ext cx="194421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r>
              <a:rPr lang="fr-FR" dirty="0"/>
              <a:t>Entreprise</a:t>
            </a:r>
          </a:p>
          <a:p>
            <a:pPr algn="ctr"/>
            <a:endParaRPr lang="fr-FR" dirty="0"/>
          </a:p>
        </p:txBody>
      </p:sp>
      <p:sp>
        <p:nvSpPr>
          <p:cNvPr id="8" name="Flèche droite 7"/>
          <p:cNvSpPr/>
          <p:nvPr/>
        </p:nvSpPr>
        <p:spPr>
          <a:xfrm>
            <a:off x="7239290" y="3257839"/>
            <a:ext cx="2880320" cy="1026837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9" name="Flèche droite 8"/>
          <p:cNvSpPr/>
          <p:nvPr/>
        </p:nvSpPr>
        <p:spPr>
          <a:xfrm>
            <a:off x="2141430" y="3234136"/>
            <a:ext cx="2880320" cy="386519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92784" y="1525529"/>
            <a:ext cx="10666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dirty="0" smtClean="0"/>
              <a:t>3) Etude </a:t>
            </a:r>
            <a:r>
              <a:rPr lang="fr-FR" dirty="0"/>
              <a:t>de la viabilité financière d’une </a:t>
            </a:r>
            <a:r>
              <a:rPr lang="fr-FR" dirty="0" err="1"/>
              <a:t>strat</a:t>
            </a:r>
            <a:r>
              <a:rPr lang="fr-FR" dirty="0"/>
              <a:t> up du numérique. Etude n° 35 livrée le 14/09. coût 5 000 €. Paiement 20% comptant en espèce et 80 % par chèque sous 60 jours. </a:t>
            </a:r>
          </a:p>
        </p:txBody>
      </p:sp>
      <p:sp>
        <p:nvSpPr>
          <p:cNvPr id="13" name="Flèche droite 12"/>
          <p:cNvSpPr/>
          <p:nvPr/>
        </p:nvSpPr>
        <p:spPr>
          <a:xfrm>
            <a:off x="2180449" y="3545011"/>
            <a:ext cx="2880320" cy="739665"/>
          </a:xfrm>
          <a:prstGeom prst="rightArrow">
            <a:avLst>
              <a:gd name="adj1" fmla="val 50000"/>
              <a:gd name="adj2" fmla="val 3251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III Processus comptable - </a:t>
            </a:r>
            <a:r>
              <a:rPr lang="fr-FR" sz="3600" dirty="0" smtClean="0"/>
              <a:t> Généralités </a:t>
            </a:r>
          </a:p>
          <a:p>
            <a:r>
              <a:rPr lang="fr-FR" sz="3600" dirty="0"/>
              <a:t>	</a:t>
            </a:r>
            <a:r>
              <a:rPr lang="fr-FR" sz="3600" dirty="0" smtClean="0"/>
              <a:t>(c) Principe de la partie double </a:t>
            </a:r>
            <a:r>
              <a:rPr lang="fr-FR" sz="3200" dirty="0"/>
              <a:t>(corrigé)</a:t>
            </a:r>
          </a:p>
          <a:p>
            <a:endParaRPr lang="fr-FR" sz="3300" dirty="0" smtClean="0"/>
          </a:p>
        </p:txBody>
      </p:sp>
    </p:spTree>
    <p:extLst>
      <p:ext uri="{BB962C8B-B14F-4D97-AF65-F5344CB8AC3E}">
        <p14:creationId xmlns:p14="http://schemas.microsoft.com/office/powerpoint/2010/main" val="226471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853862" y="2842264"/>
            <a:ext cx="194421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r>
              <a:rPr lang="fr-FR" dirty="0"/>
              <a:t>Entreprise</a:t>
            </a:r>
          </a:p>
          <a:p>
            <a:pPr algn="ctr"/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074745"/>
              </p:ext>
            </p:extLst>
          </p:nvPr>
        </p:nvGraphicFramePr>
        <p:xfrm>
          <a:off x="1932636" y="4360088"/>
          <a:ext cx="80648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endParaRPr lang="fr-F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endParaRPr lang="fr-FR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lèche droite 3"/>
          <p:cNvSpPr/>
          <p:nvPr/>
        </p:nvSpPr>
        <p:spPr>
          <a:xfrm>
            <a:off x="6960096" y="2977942"/>
            <a:ext cx="4199060" cy="576064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Ressources</a:t>
            </a:r>
          </a:p>
          <a:p>
            <a:pPr algn="ctr"/>
            <a:endParaRPr lang="fr-FR" sz="800" b="1" dirty="0">
              <a:solidFill>
                <a:srgbClr val="C00000"/>
              </a:solidFill>
            </a:endParaRPr>
          </a:p>
          <a:p>
            <a:pPr algn="ctr"/>
            <a:r>
              <a:rPr lang="fr-FR" dirty="0" smtClean="0">
                <a:solidFill>
                  <a:srgbClr val="C00000"/>
                </a:solidFill>
              </a:rPr>
              <a:t>Flux sortant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5" name="Flèche droite 4"/>
          <p:cNvSpPr/>
          <p:nvPr/>
        </p:nvSpPr>
        <p:spPr>
          <a:xfrm>
            <a:off x="492784" y="3026951"/>
            <a:ext cx="4199060" cy="602933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Emploi</a:t>
            </a:r>
          </a:p>
          <a:p>
            <a:pPr algn="r"/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Flux entrant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92784" y="1525529"/>
            <a:ext cx="10666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dirty="0" smtClean="0"/>
              <a:t>4) Versement </a:t>
            </a:r>
            <a:r>
              <a:rPr lang="fr-FR" dirty="0"/>
              <a:t>d’une prime de 1250 euros en liquide aux étudiants de la Junior </a:t>
            </a:r>
            <a:r>
              <a:rPr lang="fr-FR" dirty="0" smtClean="0"/>
              <a:t>(le 31/09/N facture </a:t>
            </a:r>
            <a:r>
              <a:rPr lang="fr-FR" dirty="0"/>
              <a:t>FNT 102).</a:t>
            </a: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III Processus comptable - </a:t>
            </a:r>
            <a:r>
              <a:rPr lang="fr-FR" sz="3600" dirty="0" smtClean="0"/>
              <a:t> Généralités </a:t>
            </a:r>
          </a:p>
          <a:p>
            <a:r>
              <a:rPr lang="fr-FR" sz="3600" dirty="0"/>
              <a:t>	</a:t>
            </a:r>
            <a:r>
              <a:rPr lang="fr-FR" sz="3600" dirty="0" smtClean="0"/>
              <a:t>(c) Principe de la partie double </a:t>
            </a:r>
            <a:r>
              <a:rPr lang="fr-FR" sz="3200" dirty="0"/>
              <a:t>(corrigé)</a:t>
            </a:r>
          </a:p>
          <a:p>
            <a:endParaRPr lang="fr-FR" sz="3300" dirty="0" smtClean="0"/>
          </a:p>
        </p:txBody>
      </p:sp>
    </p:spTree>
    <p:extLst>
      <p:ext uri="{BB962C8B-B14F-4D97-AF65-F5344CB8AC3E}">
        <p14:creationId xmlns:p14="http://schemas.microsoft.com/office/powerpoint/2010/main" val="8653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11166" y="1431482"/>
            <a:ext cx="11780834" cy="657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Comptes de classe </a:t>
            </a:r>
            <a:r>
              <a:rPr lang="fr-FR" b="1" dirty="0" smtClean="0"/>
              <a:t>1</a:t>
            </a:r>
            <a:r>
              <a:rPr lang="fr-FR" dirty="0" smtClean="0"/>
              <a:t> : Capitaux </a:t>
            </a:r>
          </a:p>
          <a:p>
            <a:r>
              <a:rPr lang="fr-FR" i="1" dirty="0"/>
              <a:t>	</a:t>
            </a:r>
            <a:r>
              <a:rPr lang="fr-FR" i="1" dirty="0" smtClean="0"/>
              <a:t>=&gt; Fonds versés sur le long terme (actionnaires, banque, subventions etc…)</a:t>
            </a:r>
          </a:p>
          <a:p>
            <a:endParaRPr lang="fr-FR" sz="700" i="1" dirty="0" smtClean="0"/>
          </a:p>
          <a:p>
            <a:r>
              <a:rPr lang="fr-FR" dirty="0"/>
              <a:t>Comptes de classe </a:t>
            </a:r>
            <a:r>
              <a:rPr lang="fr-FR" b="1" dirty="0" smtClean="0"/>
              <a:t>2</a:t>
            </a:r>
            <a:r>
              <a:rPr lang="fr-FR" dirty="0" smtClean="0"/>
              <a:t> </a:t>
            </a:r>
            <a:r>
              <a:rPr lang="fr-FR" dirty="0"/>
              <a:t>: </a:t>
            </a:r>
            <a:r>
              <a:rPr lang="fr-FR" dirty="0" smtClean="0"/>
              <a:t>Immobilisation </a:t>
            </a:r>
            <a:endParaRPr lang="fr-FR" dirty="0"/>
          </a:p>
          <a:p>
            <a:r>
              <a:rPr lang="fr-FR" i="1" dirty="0"/>
              <a:t>	=&gt; </a:t>
            </a:r>
            <a:r>
              <a:rPr lang="fr-FR" i="1" dirty="0" smtClean="0"/>
              <a:t>Eléments acquis par l’entreprise sur le long terme </a:t>
            </a:r>
          </a:p>
          <a:p>
            <a:endParaRPr lang="fr-FR" sz="600" i="1" dirty="0" smtClean="0"/>
          </a:p>
          <a:p>
            <a:endParaRPr lang="fr-FR" sz="400" i="1" dirty="0"/>
          </a:p>
          <a:p>
            <a:r>
              <a:rPr lang="fr-FR" dirty="0"/>
              <a:t>Comptes de classe </a:t>
            </a:r>
            <a:r>
              <a:rPr lang="fr-FR" b="1" dirty="0" smtClean="0"/>
              <a:t>3</a:t>
            </a:r>
            <a:r>
              <a:rPr lang="fr-FR" dirty="0" smtClean="0"/>
              <a:t> </a:t>
            </a:r>
            <a:r>
              <a:rPr lang="fr-FR" dirty="0"/>
              <a:t>: </a:t>
            </a:r>
            <a:r>
              <a:rPr lang="fr-FR" dirty="0" smtClean="0"/>
              <a:t>Stocks et en cours </a:t>
            </a:r>
            <a:endParaRPr lang="fr-FR" dirty="0"/>
          </a:p>
          <a:p>
            <a:r>
              <a:rPr lang="fr-FR" i="1" dirty="0"/>
              <a:t>	=&gt; </a:t>
            </a:r>
            <a:r>
              <a:rPr lang="fr-FR" i="1" dirty="0" smtClean="0"/>
              <a:t>Semestre 3</a:t>
            </a:r>
          </a:p>
          <a:p>
            <a:endParaRPr lang="fr-FR" sz="600" dirty="0"/>
          </a:p>
          <a:p>
            <a:r>
              <a:rPr lang="fr-FR" sz="2000" b="1" i="1" dirty="0" smtClean="0">
                <a:solidFill>
                  <a:srgbClr val="FF0000"/>
                </a:solidFill>
              </a:rPr>
              <a:t> </a:t>
            </a:r>
            <a:r>
              <a:rPr lang="fr-FR" sz="2000" b="1" dirty="0">
                <a:solidFill>
                  <a:srgbClr val="FF0000"/>
                </a:solidFill>
              </a:rPr>
              <a:t>Comptes de classe </a:t>
            </a:r>
            <a:r>
              <a:rPr lang="fr-FR" sz="2000" b="1" dirty="0" smtClean="0">
                <a:solidFill>
                  <a:srgbClr val="FF0000"/>
                </a:solidFill>
              </a:rPr>
              <a:t>4 </a:t>
            </a:r>
            <a:r>
              <a:rPr lang="fr-FR" sz="2000" b="1" dirty="0">
                <a:solidFill>
                  <a:srgbClr val="FF0000"/>
                </a:solidFill>
              </a:rPr>
              <a:t>: </a:t>
            </a:r>
            <a:r>
              <a:rPr lang="fr-FR" sz="2000" b="1" dirty="0" smtClean="0">
                <a:solidFill>
                  <a:srgbClr val="FF0000"/>
                </a:solidFill>
              </a:rPr>
              <a:t>tiers </a:t>
            </a:r>
            <a:endParaRPr lang="fr-FR" sz="2000" b="1" dirty="0">
              <a:solidFill>
                <a:srgbClr val="FF0000"/>
              </a:solidFill>
            </a:endParaRPr>
          </a:p>
          <a:p>
            <a:r>
              <a:rPr lang="fr-FR" sz="2000" b="1" i="1" dirty="0">
                <a:solidFill>
                  <a:srgbClr val="FF0000"/>
                </a:solidFill>
              </a:rPr>
              <a:t>	</a:t>
            </a:r>
            <a:r>
              <a:rPr lang="fr-FR" sz="2000" dirty="0"/>
              <a:t>=&gt; </a:t>
            </a:r>
            <a:r>
              <a:rPr lang="fr-FR" sz="2000" dirty="0" smtClean="0"/>
              <a:t>Dettes et créances</a:t>
            </a:r>
          </a:p>
          <a:p>
            <a:endParaRPr lang="fr-FR" sz="400" dirty="0" smtClean="0"/>
          </a:p>
          <a:p>
            <a:r>
              <a:rPr lang="fr-FR" sz="2000" b="1" dirty="0" smtClean="0">
                <a:solidFill>
                  <a:srgbClr val="FF0000"/>
                </a:solidFill>
              </a:rPr>
              <a:t>Comptes </a:t>
            </a:r>
            <a:r>
              <a:rPr lang="fr-FR" sz="2000" b="1" dirty="0">
                <a:solidFill>
                  <a:srgbClr val="FF0000"/>
                </a:solidFill>
              </a:rPr>
              <a:t>de classe </a:t>
            </a:r>
            <a:r>
              <a:rPr lang="fr-FR" sz="2000" b="1" dirty="0" smtClean="0">
                <a:solidFill>
                  <a:srgbClr val="FF0000"/>
                </a:solidFill>
              </a:rPr>
              <a:t>5 </a:t>
            </a:r>
            <a:r>
              <a:rPr lang="fr-FR" sz="2000" b="1" dirty="0">
                <a:solidFill>
                  <a:srgbClr val="FF0000"/>
                </a:solidFill>
              </a:rPr>
              <a:t>: </a:t>
            </a:r>
            <a:r>
              <a:rPr lang="fr-FR" sz="2000" b="1" dirty="0" smtClean="0">
                <a:solidFill>
                  <a:srgbClr val="FF0000"/>
                </a:solidFill>
              </a:rPr>
              <a:t>financiers </a:t>
            </a:r>
            <a:endParaRPr lang="fr-FR" sz="2000" b="1" dirty="0">
              <a:solidFill>
                <a:srgbClr val="FF0000"/>
              </a:solidFill>
            </a:endParaRPr>
          </a:p>
          <a:p>
            <a:r>
              <a:rPr lang="fr-FR" sz="2000" b="1" i="1" dirty="0">
                <a:solidFill>
                  <a:srgbClr val="FF0000"/>
                </a:solidFill>
              </a:rPr>
              <a:t>	</a:t>
            </a:r>
            <a:r>
              <a:rPr lang="fr-FR" sz="2000" dirty="0"/>
              <a:t>=&gt; </a:t>
            </a:r>
            <a:r>
              <a:rPr lang="fr-FR" sz="2000" dirty="0" smtClean="0"/>
              <a:t>Mouvement relatif à la trésorerie (compte en banque, caisse etc…)</a:t>
            </a:r>
          </a:p>
          <a:p>
            <a:endParaRPr lang="fr-FR" sz="400" dirty="0" smtClean="0"/>
          </a:p>
          <a:p>
            <a:r>
              <a:rPr lang="fr-FR" sz="2000" b="1" dirty="0" smtClean="0">
                <a:solidFill>
                  <a:srgbClr val="FF0000"/>
                </a:solidFill>
              </a:rPr>
              <a:t>Comptes </a:t>
            </a:r>
            <a:r>
              <a:rPr lang="fr-FR" sz="2000" b="1" dirty="0">
                <a:solidFill>
                  <a:srgbClr val="FF0000"/>
                </a:solidFill>
              </a:rPr>
              <a:t>de classe </a:t>
            </a:r>
            <a:r>
              <a:rPr lang="fr-FR" sz="2000" b="1" dirty="0" smtClean="0">
                <a:solidFill>
                  <a:srgbClr val="FF0000"/>
                </a:solidFill>
              </a:rPr>
              <a:t>6 </a:t>
            </a:r>
            <a:r>
              <a:rPr lang="fr-FR" sz="2000" b="1" dirty="0">
                <a:solidFill>
                  <a:srgbClr val="FF0000"/>
                </a:solidFill>
              </a:rPr>
              <a:t>: </a:t>
            </a:r>
            <a:r>
              <a:rPr lang="fr-FR" sz="2000" b="1" dirty="0" smtClean="0">
                <a:solidFill>
                  <a:srgbClr val="FF0000"/>
                </a:solidFill>
              </a:rPr>
              <a:t>charges </a:t>
            </a:r>
            <a:endParaRPr lang="fr-FR" sz="2000" b="1" dirty="0">
              <a:solidFill>
                <a:srgbClr val="FF0000"/>
              </a:solidFill>
            </a:endParaRPr>
          </a:p>
          <a:p>
            <a:r>
              <a:rPr lang="fr-FR" sz="2000" dirty="0"/>
              <a:t>	=&gt; </a:t>
            </a:r>
            <a:r>
              <a:rPr lang="fr-FR" sz="2000" dirty="0" smtClean="0"/>
              <a:t>Appauvrissement (achat, personnel, impôt, perte de valeur…)</a:t>
            </a:r>
          </a:p>
          <a:p>
            <a:endParaRPr lang="fr-FR" sz="400" dirty="0" smtClean="0"/>
          </a:p>
          <a:p>
            <a:r>
              <a:rPr lang="fr-FR" sz="2000" b="1" dirty="0" smtClean="0">
                <a:solidFill>
                  <a:srgbClr val="FF0000"/>
                </a:solidFill>
              </a:rPr>
              <a:t>Comptes </a:t>
            </a:r>
            <a:r>
              <a:rPr lang="fr-FR" sz="2000" b="1" dirty="0">
                <a:solidFill>
                  <a:srgbClr val="FF0000"/>
                </a:solidFill>
              </a:rPr>
              <a:t>de classe </a:t>
            </a:r>
            <a:r>
              <a:rPr lang="fr-FR" sz="2000" b="1" dirty="0" smtClean="0">
                <a:solidFill>
                  <a:srgbClr val="FF0000"/>
                </a:solidFill>
              </a:rPr>
              <a:t>7 </a:t>
            </a:r>
            <a:r>
              <a:rPr lang="fr-FR" sz="2000" b="1" dirty="0">
                <a:solidFill>
                  <a:srgbClr val="FF0000"/>
                </a:solidFill>
              </a:rPr>
              <a:t>: </a:t>
            </a:r>
            <a:r>
              <a:rPr lang="fr-FR" sz="2000" b="1" dirty="0" smtClean="0">
                <a:solidFill>
                  <a:srgbClr val="FF0000"/>
                </a:solidFill>
              </a:rPr>
              <a:t>produits </a:t>
            </a:r>
            <a:endParaRPr lang="fr-FR" sz="2000" b="1" dirty="0">
              <a:solidFill>
                <a:srgbClr val="FF0000"/>
              </a:solidFill>
            </a:endParaRPr>
          </a:p>
          <a:p>
            <a:r>
              <a:rPr lang="fr-FR" sz="2000" dirty="0"/>
              <a:t>	=&gt; </a:t>
            </a:r>
            <a:r>
              <a:rPr lang="fr-FR" sz="2000" dirty="0" smtClean="0"/>
              <a:t>Enrichissement (chiffre d’affaires, ventes …)</a:t>
            </a:r>
          </a:p>
          <a:p>
            <a:endParaRPr lang="fr-FR" sz="600" dirty="0"/>
          </a:p>
          <a:p>
            <a:r>
              <a:rPr lang="fr-FR" sz="2000" dirty="0"/>
              <a:t>Comptes de classe </a:t>
            </a:r>
            <a:r>
              <a:rPr lang="fr-FR" sz="2000" b="1" dirty="0" smtClean="0"/>
              <a:t>8</a:t>
            </a:r>
            <a:r>
              <a:rPr lang="fr-FR" sz="2000" dirty="0" smtClean="0"/>
              <a:t> </a:t>
            </a:r>
            <a:r>
              <a:rPr lang="fr-FR" sz="2000" dirty="0"/>
              <a:t>: </a:t>
            </a:r>
            <a:r>
              <a:rPr lang="fr-FR" sz="2000" dirty="0" smtClean="0"/>
              <a:t>Comptes spéciaux</a:t>
            </a:r>
            <a:endParaRPr lang="fr-FR" sz="2000" dirty="0"/>
          </a:p>
          <a:p>
            <a:r>
              <a:rPr lang="fr-FR" sz="2000" i="1" dirty="0"/>
              <a:t>	=&gt; </a:t>
            </a:r>
            <a:r>
              <a:rPr lang="fr-FR" sz="2000" i="1" dirty="0" smtClean="0"/>
              <a:t>Jamais utilisés</a:t>
            </a:r>
            <a:endParaRPr lang="fr-FR" sz="2000" i="1" dirty="0"/>
          </a:p>
          <a:p>
            <a:endParaRPr lang="fr-FR" sz="2000" b="1" i="1" dirty="0">
              <a:solidFill>
                <a:srgbClr val="FF0000"/>
              </a:solidFill>
            </a:endParaRPr>
          </a:p>
          <a:p>
            <a:endParaRPr lang="fr-FR" sz="2000" b="1" dirty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III Processus comptable - </a:t>
            </a:r>
            <a:r>
              <a:rPr lang="fr-FR" sz="3600" dirty="0" smtClean="0"/>
              <a:t> Généralités </a:t>
            </a:r>
          </a:p>
          <a:p>
            <a:r>
              <a:rPr lang="fr-FR" sz="3600" dirty="0"/>
              <a:t>	</a:t>
            </a:r>
            <a:r>
              <a:rPr lang="fr-FR" sz="3600" dirty="0" smtClean="0"/>
              <a:t>(c) Principe de la partie double</a:t>
            </a:r>
            <a:endParaRPr lang="fr-FR" sz="3300" dirty="0" smtClean="0"/>
          </a:p>
        </p:txBody>
      </p:sp>
    </p:spTree>
    <p:extLst>
      <p:ext uri="{BB962C8B-B14F-4D97-AF65-F5344CB8AC3E}">
        <p14:creationId xmlns:p14="http://schemas.microsoft.com/office/powerpoint/2010/main" val="33461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III Processus comptable - Généralité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600" dirty="0"/>
              <a:t> </a:t>
            </a:r>
            <a:r>
              <a:rPr lang="fr-FR" sz="3600" dirty="0" smtClean="0"/>
              <a:t>Note à l’examen</a:t>
            </a:r>
            <a:endParaRPr lang="fr-FR" sz="3300" dirty="0" smtClean="0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0" y="1348508"/>
            <a:ext cx="12192000" cy="55094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Evaluation lors du partiel (si l’écriture vaut 1 point)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897311"/>
              </p:ext>
            </p:extLst>
          </p:nvPr>
        </p:nvGraphicFramePr>
        <p:xfrm>
          <a:off x="427305" y="3565662"/>
          <a:ext cx="11164331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9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7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471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4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942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accent1"/>
                          </a:solidFill>
                        </a:rPr>
                        <a:t>30/04/N</a:t>
                      </a:r>
                      <a:endParaRPr lang="fr-FR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Débit</a:t>
                      </a:r>
                      <a:endParaRPr lang="fr-FR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Crédit</a:t>
                      </a:r>
                      <a:endParaRPr lang="fr-FR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487"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601 22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Achat</a:t>
                      </a:r>
                      <a:r>
                        <a:rPr lang="fr-FR" baseline="0" dirty="0" smtClean="0">
                          <a:solidFill>
                            <a:srgbClr val="C00000"/>
                          </a:solidFill>
                        </a:rPr>
                        <a:t> de matières premières (tissu)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3.000</a:t>
                      </a:r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512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Banque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3.000</a:t>
                      </a:r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r>
                        <a:rPr lang="fr-FR" i="1" dirty="0" smtClean="0"/>
                        <a:t>Achat comptant de MP (facture n° A001)</a:t>
                      </a:r>
                      <a:endParaRPr lang="fr-FR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6" name="Connecteur droit avec flèche 5"/>
          <p:cNvCxnSpPr>
            <a:stCxn id="20" idx="0"/>
          </p:cNvCxnSpPr>
          <p:nvPr/>
        </p:nvCxnSpPr>
        <p:spPr>
          <a:xfrm flipH="1" flipV="1">
            <a:off x="8774546" y="4297182"/>
            <a:ext cx="929526" cy="14829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>
            <a:stCxn id="20" idx="0"/>
          </p:cNvCxnSpPr>
          <p:nvPr/>
        </p:nvCxnSpPr>
        <p:spPr>
          <a:xfrm flipV="1">
            <a:off x="9704072" y="4501766"/>
            <a:ext cx="345806" cy="127837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H="1" flipV="1">
            <a:off x="997527" y="4297182"/>
            <a:ext cx="1147092" cy="113900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V="1">
            <a:off x="2144619" y="4297182"/>
            <a:ext cx="1947090" cy="113900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stCxn id="13" idx="2"/>
          </p:cNvCxnSpPr>
          <p:nvPr/>
        </p:nvCxnSpPr>
        <p:spPr>
          <a:xfrm flipH="1">
            <a:off x="6169891" y="3042384"/>
            <a:ext cx="870686" cy="7163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5813895" y="2673052"/>
            <a:ext cx="245336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Oubli de la date : - </a:t>
            </a:r>
            <a:r>
              <a:rPr lang="fr-FR" dirty="0">
                <a:solidFill>
                  <a:srgbClr val="0070C0"/>
                </a:solidFill>
              </a:rPr>
              <a:t>1</a:t>
            </a:r>
          </a:p>
        </p:txBody>
      </p:sp>
      <p:cxnSp>
        <p:nvCxnSpPr>
          <p:cNvPr id="14" name="Connecteur droit avec flèche 13"/>
          <p:cNvCxnSpPr>
            <a:stCxn id="15" idx="0"/>
          </p:cNvCxnSpPr>
          <p:nvPr/>
        </p:nvCxnSpPr>
        <p:spPr>
          <a:xfrm flipH="1" flipV="1">
            <a:off x="5403273" y="5028702"/>
            <a:ext cx="18728" cy="4405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4195319" y="5469228"/>
            <a:ext cx="245336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Oubli du libellé : - </a:t>
            </a:r>
            <a:r>
              <a:rPr lang="fr-F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911818" y="5436186"/>
            <a:ext cx="2453364" cy="369332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Mauvais compte : - </a:t>
            </a:r>
            <a:r>
              <a:rPr lang="fr-FR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8342980" y="5780140"/>
            <a:ext cx="2722183" cy="64633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Erreur débit/crédit : -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fr-FR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Erreur montant : -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9093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III Processus comptable - Généralité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600" dirty="0"/>
              <a:t> </a:t>
            </a:r>
            <a:r>
              <a:rPr lang="fr-FR" sz="3600" dirty="0" smtClean="0"/>
              <a:t>Note à l’examen</a:t>
            </a:r>
            <a:endParaRPr lang="fr-FR" sz="3300" dirty="0" smtClean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711649"/>
              </p:ext>
            </p:extLst>
          </p:nvPr>
        </p:nvGraphicFramePr>
        <p:xfrm>
          <a:off x="2032000" y="3695948"/>
          <a:ext cx="8128000" cy="64008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8500088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err="1" smtClean="0"/>
                        <a:t>Wooclap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45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94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44074" y="908720"/>
            <a:ext cx="9143999" cy="5949280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1626399" y="620688"/>
            <a:ext cx="83818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200" b="1" dirty="0" smtClean="0"/>
              <a:t>Processus comptable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2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200" b="1" dirty="0" smtClean="0"/>
          </a:p>
          <a:p>
            <a:r>
              <a:rPr lang="fr-FR" dirty="0" smtClean="0"/>
              <a:t>	</a:t>
            </a:r>
            <a:endParaRPr lang="fr-FR" sz="2200" b="1" dirty="0"/>
          </a:p>
        </p:txBody>
      </p:sp>
      <p:sp>
        <p:nvSpPr>
          <p:cNvPr id="4" name="Rectangle 3"/>
          <p:cNvSpPr/>
          <p:nvPr/>
        </p:nvSpPr>
        <p:spPr>
          <a:xfrm>
            <a:off x="3911817" y="1484784"/>
            <a:ext cx="4320480" cy="6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911817" y="2132856"/>
            <a:ext cx="4320480" cy="1008112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4064217" y="3883360"/>
            <a:ext cx="5608240" cy="69776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179832" y="5229200"/>
            <a:ext cx="4636641" cy="1440160"/>
          </a:xfrm>
          <a:prstGeom prst="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377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III Processus comptable - </a:t>
            </a:r>
            <a:r>
              <a:rPr lang="fr-FR" sz="3600" dirty="0" smtClean="0"/>
              <a:t> Généralités </a:t>
            </a:r>
          </a:p>
          <a:p>
            <a:r>
              <a:rPr lang="fr-FR" sz="3600" dirty="0"/>
              <a:t>	</a:t>
            </a:r>
            <a:r>
              <a:rPr lang="fr-FR" sz="3600" dirty="0" smtClean="0"/>
              <a:t>(a) la normalisation</a:t>
            </a:r>
            <a:endParaRPr lang="fr-FR" sz="3300" dirty="0" smtClean="0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0" y="1348508"/>
            <a:ext cx="12192000" cy="55094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/>
              <a:t>«  </a:t>
            </a:r>
            <a:r>
              <a:rPr lang="fr-FR" i="1" dirty="0" smtClean="0"/>
              <a:t>Tout enregistrement comptable précise l’origine, le contenu et l’imputation de chaque données, ainsi que les références de la pièces justificatives qui l’appuie </a:t>
            </a:r>
            <a:r>
              <a:rPr lang="fr-FR" dirty="0" smtClean="0"/>
              <a:t>» (Décret 83-1020 du 29 nov. 1983)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/>
              <a:t>	</a:t>
            </a:r>
            <a:r>
              <a:rPr lang="fr-FR" sz="2400" dirty="0" smtClean="0"/>
              <a:t>=&gt; </a:t>
            </a:r>
            <a:r>
              <a:rPr lang="fr-FR" sz="2400" i="1" dirty="0" smtClean="0"/>
              <a:t>Origine 			= </a:t>
            </a:r>
            <a:r>
              <a:rPr lang="fr-FR" sz="2400" i="1" dirty="0" smtClean="0">
                <a:solidFill>
                  <a:srgbClr val="0070C0"/>
                </a:solidFill>
              </a:rPr>
              <a:t>Date de l’opération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i="1" dirty="0" smtClean="0"/>
              <a:t>	=&gt; imputation 			</a:t>
            </a:r>
            <a:r>
              <a:rPr lang="fr-FR" sz="2400" dirty="0" smtClean="0"/>
              <a:t>= </a:t>
            </a:r>
            <a:r>
              <a:rPr lang="fr-FR" sz="2400" dirty="0" smtClean="0">
                <a:solidFill>
                  <a:srgbClr val="C00000"/>
                </a:solidFill>
              </a:rPr>
              <a:t>intitulé du compte + numéro de compte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dirty="0"/>
              <a:t>	</a:t>
            </a:r>
            <a:r>
              <a:rPr lang="fr-FR" sz="2400" dirty="0" smtClean="0"/>
              <a:t>=&gt; </a:t>
            </a:r>
            <a:r>
              <a:rPr lang="fr-FR" sz="2400" i="1" dirty="0" smtClean="0"/>
              <a:t>contenu </a:t>
            </a:r>
            <a:r>
              <a:rPr lang="fr-FR" sz="2400" dirty="0" smtClean="0"/>
              <a:t>			= </a:t>
            </a:r>
            <a:r>
              <a:rPr lang="fr-FR" sz="2400" dirty="0" smtClean="0">
                <a:solidFill>
                  <a:schemeClr val="bg1">
                    <a:lumMod val="65000"/>
                  </a:schemeClr>
                </a:solidFill>
              </a:rPr>
              <a:t>montants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dirty="0"/>
              <a:t>	</a:t>
            </a:r>
            <a:r>
              <a:rPr lang="fr-FR" sz="2400" dirty="0" smtClean="0"/>
              <a:t>=&gt; </a:t>
            </a:r>
            <a:r>
              <a:rPr lang="fr-FR" sz="2400" i="1" dirty="0"/>
              <a:t>p</a:t>
            </a:r>
            <a:r>
              <a:rPr lang="fr-FR" sz="2400" i="1" dirty="0" smtClean="0"/>
              <a:t>ièces justificatives </a:t>
            </a:r>
            <a:r>
              <a:rPr lang="fr-FR" sz="2400" dirty="0" smtClean="0"/>
              <a:t>	= libellés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872719"/>
              </p:ext>
            </p:extLst>
          </p:nvPr>
        </p:nvGraphicFramePr>
        <p:xfrm>
          <a:off x="615434" y="4663440"/>
          <a:ext cx="11164331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9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7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471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4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942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accent1"/>
                          </a:solidFill>
                        </a:rPr>
                        <a:t>30/04/N</a:t>
                      </a:r>
                      <a:endParaRPr lang="fr-FR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Débit</a:t>
                      </a:r>
                      <a:endParaRPr lang="fr-FR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Crédit</a:t>
                      </a:r>
                      <a:endParaRPr lang="fr-FR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487"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601 22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Achat</a:t>
                      </a:r>
                      <a:r>
                        <a:rPr lang="fr-FR" baseline="0" dirty="0" smtClean="0">
                          <a:solidFill>
                            <a:srgbClr val="C00000"/>
                          </a:solidFill>
                        </a:rPr>
                        <a:t> de matières premières 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3.000</a:t>
                      </a:r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512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Banque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3.000</a:t>
                      </a:r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r>
                        <a:rPr lang="fr-FR" i="1" dirty="0" smtClean="0"/>
                        <a:t>Achat comptant de MP (facture n° A001)</a:t>
                      </a:r>
                      <a:endParaRPr lang="fr-FR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2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0" y="1348508"/>
            <a:ext cx="12192000" cy="55094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L’écriture au journal</a:t>
            </a:r>
          </a:p>
          <a:p>
            <a:pPr marL="457200" lvl="1" indent="0" algn="just">
              <a:buNone/>
            </a:pPr>
            <a:r>
              <a:rPr lang="fr-FR" dirty="0" smtClean="0"/>
              <a:t>(Forme recommandée)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005921"/>
              </p:ext>
            </p:extLst>
          </p:nvPr>
        </p:nvGraphicFramePr>
        <p:xfrm>
          <a:off x="427305" y="2605080"/>
          <a:ext cx="11164331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9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7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471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4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942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accent1"/>
                          </a:solidFill>
                        </a:rPr>
                        <a:t>30/04/N</a:t>
                      </a:r>
                      <a:endParaRPr lang="fr-FR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Débit</a:t>
                      </a:r>
                      <a:endParaRPr lang="fr-FR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Crédit</a:t>
                      </a:r>
                      <a:endParaRPr lang="fr-FR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487"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601 22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Achat</a:t>
                      </a:r>
                      <a:r>
                        <a:rPr lang="fr-FR" baseline="0" dirty="0" smtClean="0">
                          <a:solidFill>
                            <a:srgbClr val="C00000"/>
                          </a:solidFill>
                        </a:rPr>
                        <a:t> de matières premières 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3.000</a:t>
                      </a:r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512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Banque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3.000</a:t>
                      </a:r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r>
                        <a:rPr lang="fr-FR" i="1" dirty="0" smtClean="0"/>
                        <a:t>Achat comptant de MP (facture n° A001)</a:t>
                      </a:r>
                      <a:endParaRPr lang="fr-FR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6" name="Connecteur droit avec flèche 5"/>
          <p:cNvCxnSpPr>
            <a:stCxn id="7" idx="2"/>
          </p:cNvCxnSpPr>
          <p:nvPr/>
        </p:nvCxnSpPr>
        <p:spPr>
          <a:xfrm flipH="1">
            <a:off x="6655996" y="2186909"/>
            <a:ext cx="906768" cy="584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3533891" y="1540578"/>
            <a:ext cx="805774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1"/>
                </a:solidFill>
              </a:rPr>
              <a:t>Date du fait générateur</a:t>
            </a:r>
            <a:r>
              <a:rPr lang="fr-FR" dirty="0">
                <a:solidFill>
                  <a:schemeClr val="accent1"/>
                </a:solidFill>
              </a:rPr>
              <a:t> </a:t>
            </a:r>
            <a:r>
              <a:rPr lang="fr-FR" dirty="0" smtClean="0">
                <a:solidFill>
                  <a:schemeClr val="accent1"/>
                </a:solidFill>
              </a:rPr>
              <a:t>: date de mouvement du patrimoine </a:t>
            </a:r>
          </a:p>
          <a:p>
            <a:r>
              <a:rPr lang="fr-FR" dirty="0">
                <a:solidFill>
                  <a:schemeClr val="accent1"/>
                </a:solidFill>
              </a:rPr>
              <a:t>	</a:t>
            </a:r>
            <a:r>
              <a:rPr lang="fr-FR" dirty="0" smtClean="0">
                <a:solidFill>
                  <a:schemeClr val="accent1"/>
                </a:solidFill>
              </a:rPr>
              <a:t>= facturation ou mouvement de fonds.</a:t>
            </a:r>
            <a:endParaRPr lang="fr-FR" dirty="0">
              <a:solidFill>
                <a:schemeClr val="accent1"/>
              </a:solidFill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8409315" y="3336600"/>
            <a:ext cx="365230" cy="13567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V="1">
            <a:off x="8409315" y="3541184"/>
            <a:ext cx="1640563" cy="11521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 flipV="1">
            <a:off x="997527" y="3336600"/>
            <a:ext cx="1147092" cy="113900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2144619" y="3336600"/>
            <a:ext cx="1947090" cy="113900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27303" y="4499575"/>
            <a:ext cx="4464496" cy="16004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Comptes (et numéros) </a:t>
            </a:r>
            <a:r>
              <a:rPr lang="fr-FR" dirty="0" smtClean="0">
                <a:solidFill>
                  <a:srgbClr val="C00000"/>
                </a:solidFill>
              </a:rPr>
              <a:t>: </a:t>
            </a:r>
            <a:r>
              <a:rPr lang="fr-FR" sz="1600" dirty="0" smtClean="0">
                <a:solidFill>
                  <a:srgbClr val="C00000"/>
                </a:solidFill>
              </a:rPr>
              <a:t>Plus petite unité pour le classement et l’enregistrement comptable : </a:t>
            </a:r>
          </a:p>
          <a:p>
            <a:r>
              <a:rPr lang="fr-FR" sz="1600" dirty="0" smtClean="0">
                <a:solidFill>
                  <a:srgbClr val="C00000"/>
                </a:solidFill>
              </a:rPr>
              <a:t>(6.. : Compte de charges</a:t>
            </a:r>
          </a:p>
          <a:p>
            <a:r>
              <a:rPr lang="fr-FR" sz="1600" dirty="0" smtClean="0">
                <a:solidFill>
                  <a:srgbClr val="C00000"/>
                </a:solidFill>
              </a:rPr>
              <a:t> 60. : Achat</a:t>
            </a:r>
          </a:p>
          <a:p>
            <a:r>
              <a:rPr lang="fr-FR" sz="1600" dirty="0" smtClean="0">
                <a:solidFill>
                  <a:srgbClr val="C00000"/>
                </a:solidFill>
              </a:rPr>
              <a:t> 601 : Achat de matière première</a:t>
            </a:r>
          </a:p>
          <a:p>
            <a:r>
              <a:rPr lang="fr-FR" sz="1600" dirty="0" smtClean="0">
                <a:solidFill>
                  <a:srgbClr val="C00000"/>
                </a:solidFill>
              </a:rPr>
              <a:t>601 22 : Achat de matière première : du tissu</a:t>
            </a:r>
            <a:endParaRPr lang="fr-FR" sz="1600" dirty="0">
              <a:solidFill>
                <a:srgbClr val="C0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561722" y="4497770"/>
            <a:ext cx="6029914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3">
                    <a:lumMod val="75000"/>
                  </a:schemeClr>
                </a:solidFill>
              </a:rPr>
              <a:t>Double flux  (ou obligation)</a:t>
            </a:r>
          </a:p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- </a:t>
            </a:r>
            <a:r>
              <a:rPr lang="fr-FR" u="sng" dirty="0" smtClean="0">
                <a:solidFill>
                  <a:schemeClr val="accent3">
                    <a:lumMod val="75000"/>
                  </a:schemeClr>
                </a:solidFill>
              </a:rPr>
              <a:t>Crédit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: Flux sortant (ou ressource à l’origine de l’opération)</a:t>
            </a:r>
          </a:p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- </a:t>
            </a:r>
            <a:r>
              <a:rPr lang="fr-FR" u="sng" dirty="0" smtClean="0">
                <a:solidFill>
                  <a:schemeClr val="accent3">
                    <a:lumMod val="75000"/>
                  </a:schemeClr>
                </a:solidFill>
              </a:rPr>
              <a:t>Débit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: flux entrant ; (emploi généré par l’opération)</a:t>
            </a:r>
          </a:p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Principe de la partie double (∑débit = ∑crédit)</a:t>
            </a:r>
          </a:p>
        </p:txBody>
      </p:sp>
      <p:sp>
        <p:nvSpPr>
          <p:cNvPr id="25" name="Rectangle avec coins rognés en diagonale 24"/>
          <p:cNvSpPr/>
          <p:nvPr/>
        </p:nvSpPr>
        <p:spPr>
          <a:xfrm>
            <a:off x="427303" y="6209938"/>
            <a:ext cx="11164333" cy="517236"/>
          </a:xfrm>
          <a:prstGeom prst="snip2Diag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Les écritures sont passées dans l’ordre </a:t>
            </a:r>
            <a:r>
              <a:rPr lang="fr-FR" u="sng" dirty="0" smtClean="0">
                <a:solidFill>
                  <a:schemeClr val="tx1"/>
                </a:solidFill>
              </a:rPr>
              <a:t>chronologique</a:t>
            </a:r>
            <a:endParaRPr lang="fr-FR" u="sng" dirty="0">
              <a:solidFill>
                <a:schemeClr val="tx1"/>
              </a:solidFill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III Processus comptable - </a:t>
            </a:r>
            <a:r>
              <a:rPr lang="fr-FR" sz="3600" dirty="0" smtClean="0"/>
              <a:t> Généralités </a:t>
            </a:r>
          </a:p>
          <a:p>
            <a:r>
              <a:rPr lang="fr-FR" sz="3600" dirty="0"/>
              <a:t>	</a:t>
            </a:r>
            <a:r>
              <a:rPr lang="fr-FR" sz="3600" dirty="0" smtClean="0"/>
              <a:t>(a) la normalisation</a:t>
            </a:r>
            <a:endParaRPr lang="fr-FR" sz="3300" dirty="0" smtClean="0"/>
          </a:p>
        </p:txBody>
      </p:sp>
    </p:spTree>
    <p:extLst>
      <p:ext uri="{BB962C8B-B14F-4D97-AF65-F5344CB8AC3E}">
        <p14:creationId xmlns:p14="http://schemas.microsoft.com/office/powerpoint/2010/main" val="38649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>
          <a:xfrm>
            <a:off x="0" y="1348509"/>
            <a:ext cx="12192000" cy="55094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/>
              <a:t>Fait générateur </a:t>
            </a:r>
            <a:r>
              <a:rPr lang="fr-FR" dirty="0" smtClean="0">
                <a:solidFill>
                  <a:srgbClr val="0070C0"/>
                </a:solidFill>
              </a:rPr>
              <a:t>(date)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/>
              <a:t>	</a:t>
            </a:r>
            <a:r>
              <a:rPr lang="fr-FR" sz="2000" u="sng" dirty="0" smtClean="0"/>
              <a:t>Pièces de l’extérieur </a:t>
            </a:r>
            <a:r>
              <a:rPr lang="fr-FR" sz="2000" dirty="0" smtClean="0"/>
              <a:t>: facture fournisseurs, chèque reçu, relevé de compte</a:t>
            </a:r>
          </a:p>
          <a:p>
            <a:pPr marL="0" indent="0" algn="just">
              <a:buNone/>
            </a:pPr>
            <a:r>
              <a:rPr lang="fr-FR" sz="2000" dirty="0" smtClean="0"/>
              <a:t>	</a:t>
            </a:r>
            <a:r>
              <a:rPr lang="fr-FR" sz="2000" u="sng" dirty="0" smtClean="0"/>
              <a:t>Pièces crées par l’entreprise</a:t>
            </a:r>
            <a:r>
              <a:rPr lang="fr-FR" sz="2000" dirty="0" smtClean="0"/>
              <a:t>: </a:t>
            </a:r>
            <a:r>
              <a:rPr lang="fr-FR" sz="2000" dirty="0"/>
              <a:t>facture </a:t>
            </a:r>
            <a:r>
              <a:rPr lang="fr-FR" sz="2000" dirty="0" smtClean="0"/>
              <a:t>envoyée, chèque envoyé, </a:t>
            </a:r>
            <a:r>
              <a:rPr lang="fr-FR" sz="2000" dirty="0"/>
              <a:t>chèque de banque, relevé de </a:t>
            </a:r>
            <a:r>
              <a:rPr lang="fr-FR" sz="2000" dirty="0" smtClean="0"/>
              <a:t>compte</a:t>
            </a:r>
          </a:p>
          <a:p>
            <a:pPr marL="0" indent="0" algn="just">
              <a:buNone/>
            </a:pPr>
            <a:r>
              <a:rPr lang="fr-FR" sz="2000" dirty="0" smtClean="0"/>
              <a:t>	</a:t>
            </a:r>
            <a:r>
              <a:rPr lang="fr-FR" sz="2000" u="sng" dirty="0" smtClean="0"/>
              <a:t>Pièces internes à </a:t>
            </a:r>
            <a:r>
              <a:rPr lang="fr-FR" sz="2000" u="sng" dirty="0"/>
              <a:t>l’entreprise</a:t>
            </a:r>
            <a:r>
              <a:rPr lang="fr-FR" sz="2000" dirty="0"/>
              <a:t>: </a:t>
            </a:r>
            <a:r>
              <a:rPr lang="fr-FR" sz="2000" dirty="0" smtClean="0"/>
              <a:t>inventaire, tableau d’amortissement, relevé de caisse</a:t>
            </a:r>
          </a:p>
          <a:p>
            <a:pPr marL="0" indent="0" algn="just">
              <a:buNone/>
            </a:pPr>
            <a:endParaRPr lang="fr-FR" sz="2000" dirty="0" smtClean="0"/>
          </a:p>
          <a:p>
            <a:pPr marL="0" indent="0" algn="just">
              <a:buNone/>
            </a:pPr>
            <a:r>
              <a:rPr lang="fr-FR" sz="2000" dirty="0" smtClean="0"/>
              <a:t>=&gt; La comptabilité fait office de preuve entre commerçants, et vis-à-vis du fisc</a:t>
            </a:r>
          </a:p>
          <a:p>
            <a:pPr marL="0" indent="0" algn="just">
              <a:buNone/>
            </a:pPr>
            <a:r>
              <a:rPr lang="fr-FR" sz="2000" dirty="0" smtClean="0"/>
              <a:t>=&gt; La preuve doit être conservée 10 ans. 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086445"/>
              </p:ext>
            </p:extLst>
          </p:nvPr>
        </p:nvGraphicFramePr>
        <p:xfrm>
          <a:off x="615434" y="4663440"/>
          <a:ext cx="11164331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9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7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471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4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942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accent1"/>
                          </a:solidFill>
                        </a:rPr>
                        <a:t>30/04/N</a:t>
                      </a:r>
                      <a:endParaRPr lang="fr-FR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Débit</a:t>
                      </a:r>
                      <a:endParaRPr lang="fr-FR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Crédit</a:t>
                      </a:r>
                      <a:endParaRPr lang="fr-FR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487"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601 22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Achat</a:t>
                      </a:r>
                      <a:r>
                        <a:rPr lang="fr-FR" baseline="0" dirty="0" smtClean="0">
                          <a:solidFill>
                            <a:srgbClr val="C00000"/>
                          </a:solidFill>
                        </a:rPr>
                        <a:t> de matières premières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3.000</a:t>
                      </a:r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512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Banque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3.000</a:t>
                      </a:r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r>
                        <a:rPr lang="fr-FR" i="1" dirty="0" smtClean="0"/>
                        <a:t>Achat comptant de MP (facture n° A001)</a:t>
                      </a:r>
                      <a:endParaRPr lang="fr-FR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III Processus comptable - </a:t>
            </a:r>
            <a:r>
              <a:rPr lang="fr-FR" sz="3600" dirty="0" smtClean="0"/>
              <a:t> Généralités </a:t>
            </a:r>
          </a:p>
          <a:p>
            <a:r>
              <a:rPr lang="fr-FR" sz="3600" dirty="0"/>
              <a:t>	</a:t>
            </a:r>
            <a:r>
              <a:rPr lang="fr-FR" sz="3600" dirty="0" smtClean="0"/>
              <a:t>(</a:t>
            </a:r>
            <a:r>
              <a:rPr lang="fr-FR" sz="3600" dirty="0"/>
              <a:t>b</a:t>
            </a:r>
            <a:r>
              <a:rPr lang="fr-FR" sz="3600" dirty="0" smtClean="0"/>
              <a:t>) Faits générateurs</a:t>
            </a:r>
            <a:endParaRPr lang="fr-FR" sz="3300" dirty="0" smtClean="0"/>
          </a:p>
        </p:txBody>
      </p:sp>
    </p:spTree>
    <p:extLst>
      <p:ext uri="{BB962C8B-B14F-4D97-AF65-F5344CB8AC3E}">
        <p14:creationId xmlns:p14="http://schemas.microsoft.com/office/powerpoint/2010/main" val="164430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>
          <a:xfrm>
            <a:off x="0" y="1348509"/>
            <a:ext cx="12192000" cy="55094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/>
              <a:t>Principe de la partie double : Débit vs crédit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/>
              <a:t>	</a:t>
            </a:r>
            <a:endParaRPr lang="fr-FR" sz="2000" u="sng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1921816" y="1847351"/>
            <a:ext cx="8293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b="1" dirty="0" smtClean="0"/>
              <a:t>La notion de </a:t>
            </a:r>
            <a:r>
              <a:rPr lang="fr-FR" sz="2400" b="1" dirty="0" smtClean="0">
                <a:solidFill>
                  <a:schemeClr val="accent3">
                    <a:lumMod val="75000"/>
                  </a:schemeClr>
                </a:solidFill>
              </a:rPr>
              <a:t>flux (1)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621143" y="2404265"/>
            <a:ext cx="1944216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r>
              <a:rPr lang="fr-FR" dirty="0" smtClean="0"/>
              <a:t>Entreprise</a:t>
            </a:r>
          </a:p>
          <a:p>
            <a:pPr algn="ctr"/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6" name="Flèche droite 5"/>
          <p:cNvSpPr/>
          <p:nvPr/>
        </p:nvSpPr>
        <p:spPr>
          <a:xfrm>
            <a:off x="4781383" y="2309016"/>
            <a:ext cx="2880320" cy="576064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Ressources</a:t>
            </a:r>
          </a:p>
          <a:p>
            <a:pPr algn="ctr"/>
            <a:endParaRPr lang="fr-FR" dirty="0" smtClean="0">
              <a:solidFill>
                <a:srgbClr val="C00000"/>
              </a:solidFill>
            </a:endParaRPr>
          </a:p>
          <a:p>
            <a:pPr algn="ctr"/>
            <a:endParaRPr lang="fr-FR" dirty="0">
              <a:solidFill>
                <a:srgbClr val="C00000"/>
              </a:solidFill>
            </a:endParaRPr>
          </a:p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7" name="Flèche droite 6"/>
          <p:cNvSpPr/>
          <p:nvPr/>
        </p:nvSpPr>
        <p:spPr>
          <a:xfrm rot="10800000">
            <a:off x="4781383" y="3333692"/>
            <a:ext cx="2880320" cy="602933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Emploi</a:t>
            </a:r>
          </a:p>
          <a:p>
            <a:pPr algn="ctr"/>
            <a:endParaRPr lang="fr-FR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117087" y="4127413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chemeClr val="accent2">
                    <a:lumMod val="75000"/>
                  </a:schemeClr>
                </a:solidFill>
              </a:rPr>
              <a:t>Ressource</a:t>
            </a:r>
            <a:r>
              <a:rPr lang="fr-FR" dirty="0" smtClean="0"/>
              <a:t> : Quelle est la « ressource » à l’origine de l’opération ? (par exemple un règlement) </a:t>
            </a:r>
            <a:r>
              <a:rPr lang="fr-FR" dirty="0" smtClean="0">
                <a:sym typeface="Wingdings" panose="05000000000000000000" pitchFamily="2" charset="2"/>
              </a:rPr>
              <a:t>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Crédit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144253" y="496453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chemeClr val="tx2"/>
                </a:solidFill>
              </a:rPr>
              <a:t>Emploi</a:t>
            </a:r>
            <a:r>
              <a:rPr lang="fr-FR" dirty="0" smtClean="0"/>
              <a:t> : Quel emploi résulte de l’utilisation de cette ressource  ? </a:t>
            </a:r>
            <a:r>
              <a:rPr lang="fr-FR" dirty="0" smtClean="0">
                <a:sym typeface="Wingdings" panose="05000000000000000000" pitchFamily="2" charset="2"/>
              </a:rPr>
              <a:t>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Débit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12800" y="5333865"/>
            <a:ext cx="11028218" cy="1177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Exemple : Ecriture pour le versement des salaires à nos employé : </a:t>
            </a:r>
          </a:p>
          <a:p>
            <a:pPr algn="ctr"/>
            <a:endParaRPr lang="fr-FR" dirty="0" smtClean="0"/>
          </a:p>
          <a:p>
            <a:pPr algn="just"/>
            <a:r>
              <a:rPr lang="fr-FR" dirty="0" smtClean="0"/>
              <a:t>-&gt; </a:t>
            </a:r>
            <a:r>
              <a:rPr lang="fr-FR" i="1" dirty="0" smtClean="0"/>
              <a:t>Ressources</a:t>
            </a:r>
            <a:r>
              <a:rPr lang="fr-FR" dirty="0" smtClean="0"/>
              <a:t> 	(à l’origine de l’opération)		: argent versés 		</a:t>
            </a:r>
            <a:r>
              <a:rPr lang="fr-FR" b="1" dirty="0" smtClean="0"/>
              <a:t>Crédit</a:t>
            </a:r>
            <a:r>
              <a:rPr lang="fr-FR" dirty="0" smtClean="0"/>
              <a:t> </a:t>
            </a:r>
            <a:r>
              <a:rPr lang="fr-FR" b="1" dirty="0" smtClean="0"/>
              <a:t>512 Banque </a:t>
            </a:r>
          </a:p>
          <a:p>
            <a:pPr algn="just"/>
            <a:r>
              <a:rPr lang="fr-FR" dirty="0" smtClean="0"/>
              <a:t>-&gt; </a:t>
            </a:r>
            <a:r>
              <a:rPr lang="fr-FR" i="1" dirty="0" smtClean="0"/>
              <a:t>Emploi</a:t>
            </a:r>
            <a:r>
              <a:rPr lang="fr-FR" dirty="0" smtClean="0"/>
              <a:t> 	(à quoi sert la ressource)		: travail de nos salariés 	</a:t>
            </a:r>
            <a:r>
              <a:rPr lang="fr-FR" b="1" dirty="0" smtClean="0"/>
              <a:t>Débit</a:t>
            </a:r>
            <a:r>
              <a:rPr lang="fr-FR" dirty="0" smtClean="0"/>
              <a:t> :  </a:t>
            </a:r>
            <a:r>
              <a:rPr lang="fr-FR" b="1" dirty="0" smtClean="0"/>
              <a:t>64 salaires </a:t>
            </a:r>
            <a:endParaRPr lang="fr-FR" b="1" dirty="0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III Processus comptable - </a:t>
            </a:r>
            <a:r>
              <a:rPr lang="fr-FR" sz="3600" dirty="0" smtClean="0"/>
              <a:t> Généralités </a:t>
            </a:r>
          </a:p>
          <a:p>
            <a:r>
              <a:rPr lang="fr-FR" sz="3600" dirty="0"/>
              <a:t>	</a:t>
            </a:r>
            <a:r>
              <a:rPr lang="fr-FR" sz="3600" dirty="0" smtClean="0"/>
              <a:t>(c) Principe de la partie double</a:t>
            </a:r>
            <a:endParaRPr lang="fr-FR" sz="3300" dirty="0" smtClean="0"/>
          </a:p>
        </p:txBody>
      </p:sp>
    </p:spTree>
    <p:extLst>
      <p:ext uri="{BB962C8B-B14F-4D97-AF65-F5344CB8AC3E}">
        <p14:creationId xmlns:p14="http://schemas.microsoft.com/office/powerpoint/2010/main" val="3861131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02616" y="1816270"/>
            <a:ext cx="8293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b="1" dirty="0" smtClean="0"/>
              <a:t>La notion de </a:t>
            </a:r>
            <a:r>
              <a:rPr lang="fr-FR" sz="2400" b="1" dirty="0" smtClean="0">
                <a:solidFill>
                  <a:schemeClr val="accent3">
                    <a:lumMod val="75000"/>
                  </a:schemeClr>
                </a:solidFill>
              </a:rPr>
              <a:t>flux (2)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75469" y="2270973"/>
            <a:ext cx="2834366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r>
              <a:rPr lang="fr-FR" dirty="0" smtClean="0"/>
              <a:t>Entreprise</a:t>
            </a:r>
          </a:p>
          <a:p>
            <a:pPr algn="ctr"/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5215493" y="2175724"/>
            <a:ext cx="4199060" cy="576064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Ressources</a:t>
            </a:r>
          </a:p>
          <a:p>
            <a:pPr algn="ctr"/>
            <a:endParaRPr lang="fr-FR" sz="600" dirty="0" smtClean="0">
              <a:solidFill>
                <a:srgbClr val="C00000"/>
              </a:solidFill>
            </a:endParaRPr>
          </a:p>
          <a:p>
            <a:pPr algn="ctr"/>
            <a:endParaRPr lang="fr-FR" sz="800" dirty="0">
              <a:solidFill>
                <a:srgbClr val="C00000"/>
              </a:solidFill>
            </a:endParaRPr>
          </a:p>
          <a:p>
            <a:pPr algn="ctr"/>
            <a:r>
              <a:rPr lang="fr-FR" dirty="0" smtClean="0">
                <a:solidFill>
                  <a:srgbClr val="C00000"/>
                </a:solidFill>
              </a:rPr>
              <a:t>Flux sortant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5" name="Flèche droite 4"/>
          <p:cNvSpPr/>
          <p:nvPr/>
        </p:nvSpPr>
        <p:spPr>
          <a:xfrm rot="10800000">
            <a:off x="5215493" y="3200399"/>
            <a:ext cx="4199060" cy="602933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Emploi</a:t>
            </a:r>
          </a:p>
          <a:p>
            <a:pPr algn="ctr"/>
            <a:endParaRPr lang="fr-FR" sz="10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fr-FR" sz="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Flux entrant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71412" y="3994121"/>
            <a:ext cx="11442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chemeClr val="accent2">
                    <a:lumMod val="75000"/>
                  </a:schemeClr>
                </a:solidFill>
              </a:rPr>
              <a:t>Flux sortant </a:t>
            </a:r>
            <a:r>
              <a:rPr lang="fr-FR" dirty="0" smtClean="0"/>
              <a:t>: Qu’est ce qui sort de l’entreprise ? </a:t>
            </a:r>
            <a:r>
              <a:rPr lang="fr-FR" dirty="0" smtClean="0">
                <a:sym typeface="Wingdings" panose="05000000000000000000" pitchFamily="2" charset="2"/>
              </a:rPr>
              <a:t>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Crédit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smtClean="0"/>
              <a:t> 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71411" y="4267913"/>
            <a:ext cx="11442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chemeClr val="tx2"/>
                </a:solidFill>
              </a:rPr>
              <a:t>Flux entrant </a:t>
            </a:r>
            <a:r>
              <a:rPr lang="fr-FR" dirty="0" smtClean="0"/>
              <a:t> : Qu’est ce qui entre dans l’entreprise </a:t>
            </a:r>
            <a:r>
              <a:rPr lang="fr-FR" dirty="0" smtClean="0">
                <a:sym typeface="Wingdings" panose="05000000000000000000" pitchFamily="2" charset="2"/>
              </a:rPr>
              <a:t>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Débit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67688" y="6058288"/>
            <a:ext cx="11442439" cy="646331"/>
          </a:xfrm>
          <a:prstGeom prst="rect">
            <a:avLst/>
          </a:prstGeom>
          <a:noFill/>
          <a:ln w="12700"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On peut réfléchir en terme de </a:t>
            </a:r>
            <a:r>
              <a:rPr lang="fr-FR" u="sng" dirty="0" smtClean="0"/>
              <a:t>trésorerie</a:t>
            </a:r>
            <a:r>
              <a:rPr lang="fr-FR" dirty="0" smtClean="0"/>
              <a:t>. La trésorerie entre-t-elle (Débit) ou </a:t>
            </a:r>
            <a:r>
              <a:rPr lang="fr-FR" dirty="0" err="1" smtClean="0"/>
              <a:t>sort-elle</a:t>
            </a:r>
            <a:r>
              <a:rPr lang="fr-FR" dirty="0" smtClean="0"/>
              <a:t> (crédit) ? Et donc, on inscrit l’autre élément en face ! 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23797" y="1381397"/>
            <a:ext cx="12192000" cy="55094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/>
              <a:t>Principe de la partie double : Débit vs crédit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/>
              <a:t>	</a:t>
            </a:r>
            <a:endParaRPr lang="fr-FR" sz="2000" u="sng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74799" y="4681612"/>
            <a:ext cx="11028218" cy="1177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Exemple : Ecriture pour le versement des salaires à nos employé : </a:t>
            </a:r>
          </a:p>
          <a:p>
            <a:pPr algn="ctr"/>
            <a:endParaRPr lang="fr-FR" dirty="0" smtClean="0"/>
          </a:p>
          <a:p>
            <a:pPr algn="just"/>
            <a:r>
              <a:rPr lang="fr-FR" dirty="0" smtClean="0"/>
              <a:t>-&gt; </a:t>
            </a:r>
            <a:r>
              <a:rPr lang="fr-FR" i="1" dirty="0" smtClean="0"/>
              <a:t>Flux sortant </a:t>
            </a:r>
            <a:r>
              <a:rPr lang="fr-FR" dirty="0" smtClean="0"/>
              <a:t> 	: argent versés 		</a:t>
            </a:r>
            <a:r>
              <a:rPr lang="fr-FR" b="1" dirty="0" smtClean="0"/>
              <a:t>Crédit</a:t>
            </a:r>
            <a:r>
              <a:rPr lang="fr-FR" dirty="0" smtClean="0"/>
              <a:t> </a:t>
            </a:r>
            <a:r>
              <a:rPr lang="fr-FR" b="1" dirty="0" smtClean="0"/>
              <a:t>512 Banque </a:t>
            </a:r>
          </a:p>
          <a:p>
            <a:pPr algn="just"/>
            <a:r>
              <a:rPr lang="fr-FR" dirty="0" smtClean="0"/>
              <a:t>-&gt; Flux entrant 	: travail de nos salariés 	</a:t>
            </a:r>
            <a:r>
              <a:rPr lang="fr-FR" b="1" dirty="0" smtClean="0"/>
              <a:t>Débit</a:t>
            </a:r>
            <a:r>
              <a:rPr lang="fr-FR" dirty="0" smtClean="0"/>
              <a:t> :  </a:t>
            </a:r>
            <a:r>
              <a:rPr lang="fr-FR" b="1" dirty="0" smtClean="0"/>
              <a:t>64 salaires </a:t>
            </a:r>
            <a:endParaRPr lang="fr-FR" b="1" dirty="0"/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-3370" y="-39646"/>
            <a:ext cx="12192000" cy="13485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III Processus comptable - </a:t>
            </a:r>
            <a:r>
              <a:rPr lang="fr-FR" sz="3600" dirty="0" smtClean="0"/>
              <a:t> Généralités </a:t>
            </a:r>
          </a:p>
          <a:p>
            <a:r>
              <a:rPr lang="fr-FR" sz="3600" dirty="0"/>
              <a:t>	</a:t>
            </a:r>
            <a:r>
              <a:rPr lang="fr-FR" sz="3600" dirty="0" smtClean="0"/>
              <a:t>(c) Principe de la partie double</a:t>
            </a:r>
            <a:endParaRPr lang="fr-FR" sz="3300" dirty="0" smtClean="0"/>
          </a:p>
        </p:txBody>
      </p:sp>
    </p:spTree>
    <p:extLst>
      <p:ext uri="{BB962C8B-B14F-4D97-AF65-F5344CB8AC3E}">
        <p14:creationId xmlns:p14="http://schemas.microsoft.com/office/powerpoint/2010/main" val="127253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853862" y="2842264"/>
            <a:ext cx="194421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r>
              <a:rPr lang="fr-FR" dirty="0"/>
              <a:t>Entreprise</a:t>
            </a:r>
          </a:p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940289" y="1311152"/>
            <a:ext cx="8293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b="1" dirty="0"/>
              <a:t>Exemple </a:t>
            </a:r>
            <a:r>
              <a:rPr lang="fr-FR" sz="2400" b="1" dirty="0">
                <a:solidFill>
                  <a:schemeClr val="accent3">
                    <a:lumMod val="75000"/>
                  </a:schemeClr>
                </a:solidFill>
              </a:rPr>
              <a:t>flux (1)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567608" y="1700809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Histoire : J’achète des casquettes et je les revends sur mon site web.</a:t>
            </a:r>
          </a:p>
          <a:p>
            <a:r>
              <a:rPr lang="fr-FR" dirty="0"/>
              <a:t>Achat de casquette, paiement comptant : 3.000 €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/>
          </p:nvPr>
        </p:nvGraphicFramePr>
        <p:xfrm>
          <a:off x="1849509" y="4054192"/>
          <a:ext cx="80648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30/04/N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6xx</a:t>
                      </a:r>
                      <a:endParaRPr lang="fr-F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Achat</a:t>
                      </a:r>
                      <a:r>
                        <a:rPr lang="fr-FR" baseline="0" dirty="0" smtClean="0"/>
                        <a:t> de marchandise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3.000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512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Banque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3.000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r>
                        <a:rPr lang="fr-FR" i="1" dirty="0" smtClean="0"/>
                        <a:t>Achat comptant de casquettes</a:t>
                      </a:r>
                      <a:endParaRPr lang="fr-FR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Flèche droite 9"/>
          <p:cNvSpPr/>
          <p:nvPr/>
        </p:nvSpPr>
        <p:spPr>
          <a:xfrm>
            <a:off x="6960096" y="2977942"/>
            <a:ext cx="4199060" cy="576064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Ressources</a:t>
            </a:r>
          </a:p>
          <a:p>
            <a:r>
              <a:rPr lang="fr-FR" sz="1600" b="1" dirty="0">
                <a:solidFill>
                  <a:srgbClr val="C00000"/>
                </a:solidFill>
              </a:rPr>
              <a:t>T</a:t>
            </a:r>
            <a:r>
              <a:rPr lang="fr-FR" sz="1600" b="1" dirty="0" smtClean="0">
                <a:solidFill>
                  <a:srgbClr val="C00000"/>
                </a:solidFill>
              </a:rPr>
              <a:t>résorerie</a:t>
            </a:r>
            <a:endParaRPr lang="fr-FR" sz="800" b="1" dirty="0">
              <a:solidFill>
                <a:srgbClr val="C00000"/>
              </a:solidFill>
            </a:endParaRPr>
          </a:p>
          <a:p>
            <a:pPr algn="ctr"/>
            <a:r>
              <a:rPr lang="fr-FR" dirty="0" smtClean="0">
                <a:solidFill>
                  <a:srgbClr val="C00000"/>
                </a:solidFill>
              </a:rPr>
              <a:t>Flux sortant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1" name="Flèche droite 10"/>
          <p:cNvSpPr/>
          <p:nvPr/>
        </p:nvSpPr>
        <p:spPr>
          <a:xfrm>
            <a:off x="492784" y="3026951"/>
            <a:ext cx="4199060" cy="602933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Emploi</a:t>
            </a:r>
          </a:p>
          <a:p>
            <a:pPr algn="r"/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</a:rPr>
              <a:t>Marchandises</a:t>
            </a:r>
            <a:endParaRPr lang="fr-FR" sz="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Flux entrant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III Processus comptable - </a:t>
            </a:r>
            <a:r>
              <a:rPr lang="fr-FR" sz="3600" dirty="0" smtClean="0"/>
              <a:t> Généralités </a:t>
            </a:r>
          </a:p>
          <a:p>
            <a:r>
              <a:rPr lang="fr-FR" sz="3600" dirty="0"/>
              <a:t>	</a:t>
            </a:r>
            <a:r>
              <a:rPr lang="fr-FR" sz="3600" dirty="0" smtClean="0"/>
              <a:t>(c) Principe de la partie double</a:t>
            </a:r>
            <a:endParaRPr lang="fr-FR" sz="3300" dirty="0" smtClean="0"/>
          </a:p>
        </p:txBody>
      </p:sp>
    </p:spTree>
    <p:extLst>
      <p:ext uri="{BB962C8B-B14F-4D97-AF65-F5344CB8AC3E}">
        <p14:creationId xmlns:p14="http://schemas.microsoft.com/office/powerpoint/2010/main" val="356898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853862" y="2866885"/>
            <a:ext cx="194421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r>
              <a:rPr lang="fr-FR" dirty="0"/>
              <a:t>Entreprise</a:t>
            </a:r>
          </a:p>
          <a:p>
            <a:pPr algn="ctr"/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6960096" y="3035587"/>
            <a:ext cx="2954309" cy="576064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  <a:p>
            <a:pPr algn="ctr"/>
            <a:r>
              <a:rPr lang="fr-FR" dirty="0">
                <a:solidFill>
                  <a:srgbClr val="C00000"/>
                </a:solidFill>
              </a:rPr>
              <a:t>Dette fournisseurs</a:t>
            </a:r>
          </a:p>
          <a:p>
            <a:pPr algn="ctr"/>
            <a:r>
              <a:rPr lang="fr-FR" dirty="0">
                <a:solidFill>
                  <a:srgbClr val="C00000"/>
                </a:solidFill>
              </a:rPr>
              <a:t>(flux sortant décalé)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940289" y="1311152"/>
            <a:ext cx="8293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b="1" dirty="0"/>
              <a:t>Exemple </a:t>
            </a:r>
            <a:r>
              <a:rPr lang="fr-FR" sz="2400" b="1" dirty="0">
                <a:solidFill>
                  <a:schemeClr val="accent3">
                    <a:lumMod val="75000"/>
                  </a:schemeClr>
                </a:solidFill>
              </a:rPr>
              <a:t>flux (1)</a:t>
            </a:r>
          </a:p>
        </p:txBody>
      </p:sp>
      <p:sp>
        <p:nvSpPr>
          <p:cNvPr id="6" name="Flèche droite 5"/>
          <p:cNvSpPr/>
          <p:nvPr/>
        </p:nvSpPr>
        <p:spPr>
          <a:xfrm>
            <a:off x="1811524" y="3013650"/>
            <a:ext cx="2880320" cy="602933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Marchandise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/>
          </p:nvPr>
        </p:nvGraphicFramePr>
        <p:xfrm>
          <a:off x="1775523" y="4078813"/>
          <a:ext cx="8138885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0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30/04/N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6xx</a:t>
                      </a:r>
                      <a:endParaRPr lang="fr-F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Achat</a:t>
                      </a:r>
                      <a:r>
                        <a:rPr lang="fr-FR" baseline="0" dirty="0" smtClean="0"/>
                        <a:t> de marchandise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3.000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401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Fournisseurs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3.000</a:t>
                      </a:r>
                      <a:endParaRPr lang="fr-F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r>
                        <a:rPr lang="fr-FR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Achat à 60 jours </a:t>
                      </a:r>
                      <a:r>
                        <a:rPr lang="fr-FR" i="1" dirty="0" smtClean="0"/>
                        <a:t>de casquettes</a:t>
                      </a:r>
                      <a:endParaRPr lang="fr-FR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1811525" y="5951022"/>
            <a:ext cx="8102880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err="1"/>
              <a:t>Rq</a:t>
            </a:r>
            <a:r>
              <a:rPr lang="fr-FR" dirty="0"/>
              <a:t>. </a:t>
            </a:r>
            <a:r>
              <a:rPr lang="fr-FR" b="1" dirty="0"/>
              <a:t>La dette fournisseur = flux juridique sortant</a:t>
            </a:r>
            <a:endParaRPr lang="fr-FR" dirty="0"/>
          </a:p>
          <a:p>
            <a:r>
              <a:rPr lang="fr-FR" dirty="0"/>
              <a:t>Nous donnons au fournisseur une « obligation contractuelle » de paiement à terme.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567608" y="1700809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Histoire : J’achète des casquettes et je les revends sur mon site web.</a:t>
            </a:r>
          </a:p>
          <a:p>
            <a:r>
              <a:rPr lang="fr-FR" dirty="0"/>
              <a:t>Achat de casquette, 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paiement 60 jours  </a:t>
            </a:r>
            <a:r>
              <a:rPr lang="fr-FR" dirty="0"/>
              <a:t>: 3.000 €</a:t>
            </a: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III Processus comptable - </a:t>
            </a:r>
            <a:r>
              <a:rPr lang="fr-FR" sz="3600" dirty="0" smtClean="0"/>
              <a:t> Généralités </a:t>
            </a:r>
          </a:p>
          <a:p>
            <a:r>
              <a:rPr lang="fr-FR" sz="3600" dirty="0"/>
              <a:t>	</a:t>
            </a:r>
            <a:r>
              <a:rPr lang="fr-FR" sz="3600" dirty="0" smtClean="0"/>
              <a:t>(c) Principe de la partie double</a:t>
            </a:r>
            <a:endParaRPr lang="fr-FR" sz="3300" dirty="0" smtClean="0"/>
          </a:p>
        </p:txBody>
      </p:sp>
    </p:spTree>
    <p:extLst>
      <p:ext uri="{BB962C8B-B14F-4D97-AF65-F5344CB8AC3E}">
        <p14:creationId xmlns:p14="http://schemas.microsoft.com/office/powerpoint/2010/main" val="137697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6213</TotalTime>
  <Words>1072</Words>
  <Application>Microsoft Office PowerPoint</Application>
  <PresentationFormat>Grand écran</PresentationFormat>
  <Paragraphs>291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Thème Office</vt:lpstr>
      <vt:lpstr>Partie 2  Langage comptable 1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Universite de Montpellier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Partie 2  Langage comptable 1</dc:title>
  <dc:creator>DUMAS</dc:creator>
  <cp:lastModifiedBy>n.a.</cp:lastModifiedBy>
  <cp:revision>217</cp:revision>
  <cp:lastPrinted>2019-10-07T09:41:54Z</cp:lastPrinted>
  <dcterms:created xsi:type="dcterms:W3CDTF">2018-10-11T07:53:54Z</dcterms:created>
  <dcterms:modified xsi:type="dcterms:W3CDTF">2024-09-23T07:03:37Z</dcterms:modified>
</cp:coreProperties>
</file>