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3" r:id="rId6"/>
    <p:sldId id="276" r:id="rId7"/>
    <p:sldId id="277" r:id="rId8"/>
    <p:sldId id="273" r:id="rId9"/>
    <p:sldId id="259" r:id="rId10"/>
    <p:sldId id="260" r:id="rId11"/>
    <p:sldId id="274" r:id="rId12"/>
    <p:sldId id="268" r:id="rId13"/>
    <p:sldId id="269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01" autoAdjust="0"/>
    <p:restoredTop sz="94660"/>
  </p:normalViewPr>
  <p:slideViewPr>
    <p:cSldViewPr snapToGrid="0">
      <p:cViewPr varScale="1">
        <p:scale>
          <a:sx n="69" d="100"/>
          <a:sy n="69" d="100"/>
        </p:scale>
        <p:origin x="5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E577B-143A-4761-A98C-476991A8AE25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3105D-C35E-4601-8D8E-F70D192956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8243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E577B-143A-4761-A98C-476991A8AE25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3105D-C35E-4601-8D8E-F70D192956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1870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E577B-143A-4761-A98C-476991A8AE25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3105D-C35E-4601-8D8E-F70D192956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9914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E577B-143A-4761-A98C-476991A8AE25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3105D-C35E-4601-8D8E-F70D192956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9923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E577B-143A-4761-A98C-476991A8AE25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3105D-C35E-4601-8D8E-F70D192956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4187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E577B-143A-4761-A98C-476991A8AE25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3105D-C35E-4601-8D8E-F70D192956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5674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E577B-143A-4761-A98C-476991A8AE25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3105D-C35E-4601-8D8E-F70D192956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084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E577B-143A-4761-A98C-476991A8AE25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3105D-C35E-4601-8D8E-F70D192956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4658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E577B-143A-4761-A98C-476991A8AE25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3105D-C35E-4601-8D8E-F70D192956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5779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E577B-143A-4761-A98C-476991A8AE25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3105D-C35E-4601-8D8E-F70D192956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0865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E577B-143A-4761-A98C-476991A8AE25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3105D-C35E-4601-8D8E-F70D192956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5189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E577B-143A-4761-A98C-476991A8AE25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3105D-C35E-4601-8D8E-F70D192956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0958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>
          <a:xfrm>
            <a:off x="775855" y="1348509"/>
            <a:ext cx="10614891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 smtClean="0"/>
              <a:t>Les comptes de tiers</a:t>
            </a:r>
            <a:endParaRPr lang="fr-FR" u="sng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u="sng" dirty="0" smtClean="0"/>
              <a:t>Définition</a:t>
            </a:r>
            <a:r>
              <a:rPr lang="fr-FR" dirty="0" smtClean="0"/>
              <a:t> : comptes de classe 4. Il s’agit de toutes les parties avec lesquelles l’entreprise est en relation (créances ou dettes).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400" dirty="0" smtClean="0"/>
              <a:t>40 </a:t>
            </a:r>
            <a:r>
              <a:rPr lang="fr-FR" sz="1400" dirty="0"/>
              <a:t>: les fournisseurs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400" dirty="0"/>
              <a:t>41 : les clients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400" dirty="0"/>
              <a:t>42 : </a:t>
            </a:r>
            <a:r>
              <a:rPr lang="fr-FR" sz="1400" dirty="0" smtClean="0"/>
              <a:t>le </a:t>
            </a:r>
            <a:r>
              <a:rPr lang="fr-FR" sz="1400" dirty="0"/>
              <a:t>personnel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400" dirty="0"/>
              <a:t>43 : la sécurité sociale et les organismes sociaux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400" dirty="0"/>
              <a:t>44 : l'Etat et les autres collectivités </a:t>
            </a:r>
            <a:r>
              <a:rPr lang="fr-FR" sz="1400" dirty="0" smtClean="0"/>
              <a:t>publiques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fr-FR" dirty="0" smtClean="0"/>
              <a:t>-&gt; </a:t>
            </a:r>
            <a:r>
              <a:rPr lang="fr-FR" u="sng" dirty="0" smtClean="0"/>
              <a:t>Si le compte de tiers est débité </a:t>
            </a:r>
            <a:r>
              <a:rPr lang="fr-FR" dirty="0" smtClean="0"/>
              <a:t>: 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fr-FR" dirty="0"/>
              <a:t>	</a:t>
            </a:r>
            <a:r>
              <a:rPr lang="fr-FR" sz="2000" dirty="0" smtClean="0"/>
              <a:t>- </a:t>
            </a:r>
            <a:r>
              <a:rPr lang="fr-FR" sz="2000" b="1" i="1" dirty="0" smtClean="0"/>
              <a:t>Augmentation créance </a:t>
            </a:r>
            <a:r>
              <a:rPr lang="fr-FR" sz="2000" dirty="0" smtClean="0"/>
              <a:t>: </a:t>
            </a:r>
            <a:r>
              <a:rPr lang="fr-FR" sz="1800" dirty="0" smtClean="0"/>
              <a:t>le débiteur a un engagement vis-à-vis de nous (i.e. créance : il nous doit 	de l’argent ou un service, etc…).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fr-FR" sz="2000" dirty="0"/>
              <a:t>	</a:t>
            </a:r>
            <a:r>
              <a:rPr lang="fr-FR" sz="2000" dirty="0" smtClean="0"/>
              <a:t>- </a:t>
            </a:r>
            <a:r>
              <a:rPr lang="fr-FR" sz="2000" b="1" i="1" dirty="0" smtClean="0"/>
              <a:t>Diminution de dette </a:t>
            </a:r>
            <a:r>
              <a:rPr lang="fr-FR" sz="2000" dirty="0" smtClean="0"/>
              <a:t>: </a:t>
            </a:r>
            <a:r>
              <a:rPr lang="fr-FR" sz="1800" dirty="0" smtClean="0"/>
              <a:t>la dette que l’on a vis-à-vis du tiers diminue ou s’éteint (paiement d’une 	dette, réalisation d’un service dû etc…).</a:t>
            </a:r>
          </a:p>
          <a:p>
            <a:pPr marL="0" lvl="1" indent="0">
              <a:spcBef>
                <a:spcPts val="0"/>
              </a:spcBef>
              <a:buNone/>
            </a:pPr>
            <a:endParaRPr lang="fr-FR" sz="500" dirty="0" smtClean="0"/>
          </a:p>
          <a:p>
            <a:pPr marL="0" lvl="1" indent="0">
              <a:spcBef>
                <a:spcPts val="0"/>
              </a:spcBef>
              <a:buNone/>
            </a:pPr>
            <a:r>
              <a:rPr lang="fr-FR" dirty="0"/>
              <a:t>-&gt; </a:t>
            </a:r>
            <a:r>
              <a:rPr lang="fr-FR" u="sng" dirty="0"/>
              <a:t>Si le compte de tiers est </a:t>
            </a:r>
            <a:r>
              <a:rPr lang="fr-FR" u="sng" dirty="0" smtClean="0"/>
              <a:t>crédité </a:t>
            </a:r>
            <a:r>
              <a:rPr lang="fr-FR" dirty="0"/>
              <a:t>: 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fr-FR" dirty="0"/>
              <a:t>	</a:t>
            </a:r>
            <a:r>
              <a:rPr lang="fr-FR" sz="2000" dirty="0"/>
              <a:t>- </a:t>
            </a:r>
            <a:r>
              <a:rPr lang="fr-FR" sz="2000" b="1" i="1" dirty="0" smtClean="0"/>
              <a:t>Augmentation de dette </a:t>
            </a:r>
            <a:r>
              <a:rPr lang="fr-FR" sz="2000" dirty="0"/>
              <a:t>: </a:t>
            </a:r>
            <a:r>
              <a:rPr lang="fr-FR" sz="1800" dirty="0" smtClean="0"/>
              <a:t>nous avons un nouvel engagement vis-à-vis d’un tiers (</a:t>
            </a:r>
            <a:r>
              <a:rPr lang="fr-FR" sz="1800" dirty="0"/>
              <a:t>i.e. </a:t>
            </a:r>
            <a:r>
              <a:rPr lang="fr-FR" sz="1800" dirty="0" smtClean="0"/>
              <a:t>dette </a:t>
            </a:r>
            <a:r>
              <a:rPr lang="fr-FR" sz="1800" dirty="0"/>
              <a:t>: </a:t>
            </a:r>
            <a:r>
              <a:rPr lang="fr-FR" sz="1800" dirty="0" smtClean="0"/>
              <a:t>nous  	devons </a:t>
            </a:r>
            <a:r>
              <a:rPr lang="fr-FR" sz="1800" dirty="0"/>
              <a:t>de l’argent ou un </a:t>
            </a:r>
            <a:r>
              <a:rPr lang="fr-FR" sz="1800" dirty="0" smtClean="0"/>
              <a:t>service, etc…).</a:t>
            </a:r>
            <a:endParaRPr lang="fr-FR" sz="1800" dirty="0"/>
          </a:p>
          <a:p>
            <a:pPr marL="0" lvl="1" indent="0">
              <a:spcBef>
                <a:spcPts val="0"/>
              </a:spcBef>
              <a:buNone/>
            </a:pPr>
            <a:r>
              <a:rPr lang="fr-FR" sz="2000" dirty="0"/>
              <a:t>	- </a:t>
            </a:r>
            <a:r>
              <a:rPr lang="fr-FR" sz="2000" b="1" i="1" dirty="0" smtClean="0"/>
              <a:t>Diminution </a:t>
            </a:r>
            <a:r>
              <a:rPr lang="fr-FR" sz="2000" b="1" i="1" dirty="0"/>
              <a:t>de </a:t>
            </a:r>
            <a:r>
              <a:rPr lang="fr-FR" sz="2000" b="1" i="1" dirty="0" smtClean="0"/>
              <a:t>créance </a:t>
            </a:r>
            <a:r>
              <a:rPr lang="fr-FR" sz="2000" dirty="0"/>
              <a:t>: </a:t>
            </a:r>
            <a:r>
              <a:rPr lang="fr-FR" sz="1800" dirty="0" smtClean="0"/>
              <a:t>un tiers nous rembourse ce qu’il doit. (i.e. paiement </a:t>
            </a:r>
            <a:r>
              <a:rPr lang="fr-FR" sz="1800" dirty="0"/>
              <a:t>d’une </a:t>
            </a:r>
            <a:r>
              <a:rPr lang="fr-FR" sz="1800" dirty="0" smtClean="0"/>
              <a:t>dette</a:t>
            </a:r>
            <a:r>
              <a:rPr lang="fr-FR" sz="1800" dirty="0"/>
              <a:t>, </a:t>
            </a:r>
            <a:r>
              <a:rPr lang="fr-FR" sz="1800" dirty="0" smtClean="0"/>
              <a:t>	réalisation </a:t>
            </a:r>
            <a:r>
              <a:rPr lang="fr-FR" sz="1800" dirty="0"/>
              <a:t>d’un service </a:t>
            </a:r>
            <a:r>
              <a:rPr lang="fr-FR" sz="1800" dirty="0" smtClean="0"/>
              <a:t>dû, etc…).</a:t>
            </a:r>
            <a:endParaRPr lang="fr-FR" sz="1800" dirty="0"/>
          </a:p>
          <a:p>
            <a:pPr marL="0" lvl="1" indent="0">
              <a:spcBef>
                <a:spcPts val="0"/>
              </a:spcBef>
              <a:buNone/>
            </a:pPr>
            <a:endParaRPr lang="fr-FR" sz="1800" dirty="0"/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>
                <a:solidFill>
                  <a:schemeClr val="bg1"/>
                </a:solidFill>
              </a:rPr>
              <a:t>Partie II. écritures comptables</a:t>
            </a:r>
            <a:r>
              <a:rPr lang="fr-FR" dirty="0" smtClean="0">
                <a:solidFill>
                  <a:schemeClr val="bg1"/>
                </a:solidFill>
              </a:rPr>
              <a:t/>
            </a:r>
            <a:br>
              <a:rPr lang="fr-FR" dirty="0" smtClean="0">
                <a:solidFill>
                  <a:schemeClr val="bg1"/>
                </a:solidFill>
              </a:rPr>
            </a:br>
            <a:r>
              <a:rPr lang="fr-FR" dirty="0" smtClean="0">
                <a:solidFill>
                  <a:schemeClr val="bg1"/>
                </a:solidFill>
              </a:rPr>
              <a:t>	</a:t>
            </a:r>
            <a:r>
              <a:rPr lang="fr-FR" sz="3300" dirty="0" smtClean="0">
                <a:solidFill>
                  <a:schemeClr val="bg1"/>
                </a:solidFill>
              </a:rPr>
              <a:t>f) Ecriture comptable - les comptes de tiers</a:t>
            </a:r>
          </a:p>
        </p:txBody>
      </p:sp>
    </p:spTree>
    <p:extLst>
      <p:ext uri="{BB962C8B-B14F-4D97-AF65-F5344CB8AC3E}">
        <p14:creationId xmlns:p14="http://schemas.microsoft.com/office/powerpoint/2010/main" val="411669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/>
          </p:nvPr>
        </p:nvGraphicFramePr>
        <p:xfrm>
          <a:off x="0" y="1344167"/>
          <a:ext cx="10986655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86655">
                  <a:extLst>
                    <a:ext uri="{9D8B030D-6E8A-4147-A177-3AD203B41FA5}">
                      <a16:colId xmlns:a16="http://schemas.microsoft.com/office/drawing/2014/main" val="6157471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2800" b="1" dirty="0" smtClean="0">
                          <a:solidFill>
                            <a:srgbClr val="FF0000"/>
                          </a:solidFill>
                        </a:rPr>
                        <a:t>Que signifient ces écritures</a:t>
                      </a:r>
                      <a:endParaRPr lang="fr-FR" sz="2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173736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3893611"/>
              </p:ext>
            </p:extLst>
          </p:nvPr>
        </p:nvGraphicFramePr>
        <p:xfrm>
          <a:off x="2195170" y="1862327"/>
          <a:ext cx="8064896" cy="1097280"/>
        </p:xfrm>
        <a:graphic>
          <a:graphicData uri="http://schemas.openxmlformats.org/drawingml/2006/table">
            <a:tbl>
              <a:tblPr firstRow="1" bandRow="1"/>
              <a:tblGrid>
                <a:gridCol w="65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9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4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3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6207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1" dirty="0" smtClean="0"/>
                        <a:t>Débit</a:t>
                      </a:r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1" dirty="0" smtClean="0"/>
                        <a:t>Crédit</a:t>
                      </a:r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748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dirty="0" smtClean="0"/>
                        <a:t>53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dirty="0" smtClean="0"/>
                        <a:t>Caisse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dirty="0" smtClean="0"/>
                        <a:t>1</a:t>
                      </a:r>
                      <a:r>
                        <a:rPr lang="fr-FR" baseline="0" dirty="0" smtClean="0"/>
                        <a:t> 200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411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Client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1 200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7707501"/>
                  </a:ext>
                </a:extLst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871682" y="3002201"/>
            <a:ext cx="10711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411 au crédit :  ………………………………………………………………………………………………………………………………… </a:t>
            </a:r>
          </a:p>
          <a:p>
            <a:r>
              <a:rPr lang="fr-FR" dirty="0" smtClean="0"/>
              <a:t>53 au débit :  …………………………………………………………………………………………………………………………………..</a:t>
            </a:r>
            <a:endParaRPr lang="fr-FR" dirty="0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9703345"/>
              </p:ext>
            </p:extLst>
          </p:nvPr>
        </p:nvGraphicFramePr>
        <p:xfrm>
          <a:off x="2195170" y="3769636"/>
          <a:ext cx="8064896" cy="1097280"/>
        </p:xfrm>
        <a:graphic>
          <a:graphicData uri="http://schemas.openxmlformats.org/drawingml/2006/table">
            <a:tbl>
              <a:tblPr firstRow="1" bandRow="1"/>
              <a:tblGrid>
                <a:gridCol w="65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9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44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139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6207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1" dirty="0" smtClean="0"/>
                        <a:t>Débit</a:t>
                      </a:r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1" dirty="0" smtClean="0"/>
                        <a:t>Crédit</a:t>
                      </a:r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748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dirty="0" smtClean="0"/>
                        <a:t>512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dirty="0" smtClean="0"/>
                        <a:t>Banque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dirty="0" smtClean="0"/>
                        <a:t>10 000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441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Etat – subvention à recevoir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10 000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7707501"/>
                  </a:ext>
                </a:extLst>
              </a:tr>
            </a:tbl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871682" y="4909510"/>
            <a:ext cx="10711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441 au crédit :  ………………………………………………………………………………………………………………………………… </a:t>
            </a: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0" y="0"/>
            <a:ext cx="12192000" cy="134850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>
                <a:solidFill>
                  <a:schemeClr val="bg1"/>
                </a:solidFill>
              </a:rPr>
              <a:t>Partie II. écritures comptables</a:t>
            </a:r>
            <a:r>
              <a:rPr lang="fr-FR" dirty="0" smtClean="0">
                <a:solidFill>
                  <a:schemeClr val="bg1"/>
                </a:solidFill>
              </a:rPr>
              <a:t/>
            </a:r>
            <a:br>
              <a:rPr lang="fr-FR" dirty="0" smtClean="0">
                <a:solidFill>
                  <a:schemeClr val="bg1"/>
                </a:solidFill>
              </a:rPr>
            </a:br>
            <a:r>
              <a:rPr lang="fr-FR" dirty="0" smtClean="0">
                <a:solidFill>
                  <a:schemeClr val="bg1"/>
                </a:solidFill>
              </a:rPr>
              <a:t>	</a:t>
            </a:r>
            <a:r>
              <a:rPr lang="fr-FR" sz="3300" dirty="0" smtClean="0">
                <a:solidFill>
                  <a:schemeClr val="bg1"/>
                </a:solidFill>
              </a:rPr>
              <a:t>f) Ecriture comptable - les comptes de tiers (exercice 1)</a:t>
            </a:r>
          </a:p>
        </p:txBody>
      </p:sp>
    </p:spTree>
    <p:extLst>
      <p:ext uri="{BB962C8B-B14F-4D97-AF65-F5344CB8AC3E}">
        <p14:creationId xmlns:p14="http://schemas.microsoft.com/office/powerpoint/2010/main" val="239483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/>
          </p:nvPr>
        </p:nvGraphicFramePr>
        <p:xfrm>
          <a:off x="0" y="1344167"/>
          <a:ext cx="10986655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86655">
                  <a:extLst>
                    <a:ext uri="{9D8B030D-6E8A-4147-A177-3AD203B41FA5}">
                      <a16:colId xmlns:a16="http://schemas.microsoft.com/office/drawing/2014/main" val="6157471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2800" b="1" dirty="0" smtClean="0">
                          <a:solidFill>
                            <a:srgbClr val="FF0000"/>
                          </a:solidFill>
                        </a:rPr>
                        <a:t>Que signifient ces écritures</a:t>
                      </a:r>
                      <a:endParaRPr lang="fr-FR" sz="2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173736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8467709"/>
              </p:ext>
            </p:extLst>
          </p:nvPr>
        </p:nvGraphicFramePr>
        <p:xfrm>
          <a:off x="646545" y="1968545"/>
          <a:ext cx="10340111" cy="1097280"/>
        </p:xfrm>
        <a:graphic>
          <a:graphicData uri="http://schemas.openxmlformats.org/drawingml/2006/table">
            <a:tbl>
              <a:tblPr firstRow="1" bandRow="1"/>
              <a:tblGrid>
                <a:gridCol w="8422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2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31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206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94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618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6207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1" dirty="0" smtClean="0"/>
                        <a:t>Débit</a:t>
                      </a:r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1" dirty="0" smtClean="0"/>
                        <a:t>Crédit</a:t>
                      </a:r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748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dirty="0" smtClean="0"/>
                        <a:t>457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dirty="0" smtClean="0"/>
                        <a:t>Associés</a:t>
                      </a:r>
                      <a:r>
                        <a:rPr lang="fr-FR" baseline="0" dirty="0" smtClean="0"/>
                        <a:t> dividendes à payer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dirty="0" smtClean="0"/>
                        <a:t>10 000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512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Banque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10 000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7707501"/>
                  </a:ext>
                </a:extLst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834737" y="3108419"/>
            <a:ext cx="10711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457 au débit  :  ………………………………………………………………………………………………………………………………… 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0" y="0"/>
            <a:ext cx="12192000" cy="134850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>
                <a:solidFill>
                  <a:schemeClr val="bg1"/>
                </a:solidFill>
              </a:rPr>
              <a:t>Partie II. écritures comptables</a:t>
            </a:r>
            <a:r>
              <a:rPr lang="fr-FR" dirty="0" smtClean="0">
                <a:solidFill>
                  <a:schemeClr val="bg1"/>
                </a:solidFill>
              </a:rPr>
              <a:t/>
            </a:r>
            <a:br>
              <a:rPr lang="fr-FR" dirty="0" smtClean="0">
                <a:solidFill>
                  <a:schemeClr val="bg1"/>
                </a:solidFill>
              </a:rPr>
            </a:br>
            <a:r>
              <a:rPr lang="fr-FR" dirty="0" smtClean="0">
                <a:solidFill>
                  <a:schemeClr val="bg1"/>
                </a:solidFill>
              </a:rPr>
              <a:t>	</a:t>
            </a:r>
            <a:r>
              <a:rPr lang="fr-FR" sz="3300" dirty="0" smtClean="0">
                <a:solidFill>
                  <a:schemeClr val="bg1"/>
                </a:solidFill>
              </a:rPr>
              <a:t>f) Ecriture comptable - les comptes de tiers (exercice 1)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243710"/>
              </p:ext>
            </p:extLst>
          </p:nvPr>
        </p:nvGraphicFramePr>
        <p:xfrm>
          <a:off x="646545" y="3479081"/>
          <a:ext cx="10340111" cy="1463040"/>
        </p:xfrm>
        <a:graphic>
          <a:graphicData uri="http://schemas.openxmlformats.org/drawingml/2006/table">
            <a:tbl>
              <a:tblPr firstRow="1" bandRow="1"/>
              <a:tblGrid>
                <a:gridCol w="8422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2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31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206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94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618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6207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1" dirty="0" smtClean="0"/>
                        <a:t>Débit</a:t>
                      </a:r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1" dirty="0" smtClean="0"/>
                        <a:t>Crédit</a:t>
                      </a:r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748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dirty="0" smtClean="0"/>
                        <a:t>164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dirty="0" smtClean="0"/>
                        <a:t>Emprunts auprès des établissement de crédit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dirty="0" smtClean="0"/>
                        <a:t>10 000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748">
                <a:tc gridSpan="2">
                  <a:txBody>
                    <a:bodyPr/>
                    <a:lstStyle/>
                    <a:p>
                      <a:r>
                        <a:rPr lang="fr-FR" dirty="0" smtClean="0"/>
                        <a:t>661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dirty="0" smtClean="0"/>
                        <a:t>Charge d’intérêts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1 000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023047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512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Banque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11 000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7707501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1010227" y="4866743"/>
            <a:ext cx="10711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164 au débit :  ………………………………………………………………………………………………………………………………… </a:t>
            </a: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994004"/>
              </p:ext>
            </p:extLst>
          </p:nvPr>
        </p:nvGraphicFramePr>
        <p:xfrm>
          <a:off x="646544" y="5309586"/>
          <a:ext cx="10340111" cy="1097280"/>
        </p:xfrm>
        <a:graphic>
          <a:graphicData uri="http://schemas.openxmlformats.org/drawingml/2006/table">
            <a:tbl>
              <a:tblPr firstRow="1" bandRow="1"/>
              <a:tblGrid>
                <a:gridCol w="8422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2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31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206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94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618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6207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1" dirty="0" smtClean="0"/>
                        <a:t>Débit</a:t>
                      </a:r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1" dirty="0" smtClean="0"/>
                        <a:t>Crédit</a:t>
                      </a:r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748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dirty="0" smtClean="0"/>
                        <a:t>431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dirty="0" smtClean="0"/>
                        <a:t>Sécurité sociale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dirty="0" smtClean="0"/>
                        <a:t>10 000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512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Banque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10 000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7707501"/>
                  </a:ext>
                </a:extLst>
              </a:tr>
            </a:tbl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1010227" y="6464778"/>
            <a:ext cx="10711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431 au débit :  ………………………………………………………………………………………………………………………………… </a:t>
            </a:r>
          </a:p>
        </p:txBody>
      </p:sp>
      <p:sp>
        <p:nvSpPr>
          <p:cNvPr id="12" name="Rectangle 11"/>
          <p:cNvSpPr/>
          <p:nvPr/>
        </p:nvSpPr>
        <p:spPr>
          <a:xfrm rot="2826128">
            <a:off x="9812482" y="4844335"/>
            <a:ext cx="3075709" cy="4895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Wooclap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4344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 txBox="1">
            <a:spLocks/>
          </p:cNvSpPr>
          <p:nvPr/>
        </p:nvSpPr>
        <p:spPr>
          <a:xfrm>
            <a:off x="965421" y="1545161"/>
            <a:ext cx="10515600" cy="290339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fr-FR" sz="2400" b="1" dirty="0" smtClean="0"/>
              <a:t>Parallèlement aux factures, le relevé de compte constitue une autre preuve.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400" dirty="0" smtClean="0"/>
              <a:t>Il permet de voire les encaissements et décaissements qui ont été réalisés et non-encore comptabilisés.</a:t>
            </a:r>
          </a:p>
          <a:p>
            <a:pPr marL="0" indent="0">
              <a:spcBef>
                <a:spcPts val="0"/>
              </a:spcBef>
              <a:buNone/>
            </a:pPr>
            <a:endParaRPr lang="fr-FR" sz="2400" dirty="0"/>
          </a:p>
          <a:p>
            <a:pPr marL="0" indent="0">
              <a:spcBef>
                <a:spcPts val="0"/>
              </a:spcBef>
              <a:buNone/>
            </a:pPr>
            <a:r>
              <a:rPr lang="fr-FR" sz="2400" dirty="0" smtClean="0"/>
              <a:t>Le relevé de compte fait apparaître trois éléments qui n’ont pas été comptabilisés au journal.</a:t>
            </a:r>
          </a:p>
          <a:p>
            <a:pPr marL="0" indent="0">
              <a:spcBef>
                <a:spcPts val="0"/>
              </a:spcBef>
              <a:buNone/>
            </a:pPr>
            <a:endParaRPr lang="fr-FR" sz="2400" b="1" dirty="0"/>
          </a:p>
          <a:p>
            <a:pPr marL="0" indent="0">
              <a:spcBef>
                <a:spcPts val="0"/>
              </a:spcBef>
              <a:buNone/>
            </a:pPr>
            <a:r>
              <a:rPr lang="fr-FR" sz="2000" b="1" dirty="0" smtClean="0"/>
              <a:t>01/08</a:t>
            </a:r>
            <a:r>
              <a:rPr lang="fr-FR" sz="2000" dirty="0" smtClean="0"/>
              <a:t> : Chèque 309890 reçus de la part du client </a:t>
            </a:r>
            <a:r>
              <a:rPr lang="fr-FR" sz="2000" dirty="0" err="1" smtClean="0"/>
              <a:t>Drujon</a:t>
            </a:r>
            <a:r>
              <a:rPr lang="fr-FR" sz="2000" dirty="0" smtClean="0"/>
              <a:t>. Montant 650 </a:t>
            </a:r>
            <a:r>
              <a:rPr lang="fr-FR" sz="2000" dirty="0" smtClean="0"/>
              <a:t>euros. Relatif </a:t>
            </a:r>
            <a:r>
              <a:rPr lang="fr-FR" sz="2000" smtClean="0"/>
              <a:t>à la facture </a:t>
            </a:r>
            <a:r>
              <a:rPr lang="fr-FR" sz="2000" dirty="0" smtClean="0"/>
              <a:t>B377.</a:t>
            </a:r>
            <a:endParaRPr lang="fr-FR" sz="2000" dirty="0" smtClean="0"/>
          </a:p>
          <a:p>
            <a:pPr marL="0" indent="0">
              <a:spcBef>
                <a:spcPts val="0"/>
              </a:spcBef>
              <a:buNone/>
            </a:pPr>
            <a:endParaRPr lang="fr-FR" sz="9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fr-FR" sz="2000" b="1" dirty="0" smtClean="0"/>
              <a:t>02/08</a:t>
            </a:r>
            <a:r>
              <a:rPr lang="fr-FR" sz="2000" dirty="0" smtClean="0"/>
              <a:t> : Retrait au distributeur de 250 €</a:t>
            </a:r>
          </a:p>
          <a:p>
            <a:pPr marL="0" indent="0">
              <a:spcBef>
                <a:spcPts val="0"/>
              </a:spcBef>
              <a:buNone/>
            </a:pPr>
            <a:endParaRPr lang="fr-FR" sz="1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fr-FR" sz="2000" b="1" dirty="0" smtClean="0"/>
              <a:t>03/08 </a:t>
            </a:r>
            <a:r>
              <a:rPr lang="fr-FR" sz="2000" dirty="0" smtClean="0"/>
              <a:t>:  Virement de 1200 € pour le paiement de l’impôt sur les société. (L’impôt ayant été calculé et comptabilisé en mars).  </a:t>
            </a:r>
            <a:r>
              <a:rPr lang="fr-FR" sz="2000" dirty="0" smtClean="0"/>
              <a:t>Avis d’impôts 172001.</a:t>
            </a:r>
            <a:endParaRPr lang="fr-FR" sz="2000" dirty="0" smtClean="0"/>
          </a:p>
          <a:p>
            <a:pPr marL="0" indent="0">
              <a:spcBef>
                <a:spcPts val="0"/>
              </a:spcBef>
              <a:buNone/>
            </a:pPr>
            <a:endParaRPr lang="fr-FR" sz="1050" dirty="0" smtClean="0"/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fr-FR" dirty="0" smtClean="0"/>
              <a:t>Après avoir rappelé l’écriture à l’origine de l’opération, passez les écritures de </a:t>
            </a:r>
            <a:r>
              <a:rPr lang="fr-FR" dirty="0"/>
              <a:t>	</a:t>
            </a:r>
            <a:r>
              <a:rPr lang="fr-FR" dirty="0" smtClean="0"/>
              <a:t>règlement de ces trois opérations. </a:t>
            </a:r>
            <a:endParaRPr lang="fr-FR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12192000" cy="134850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>
                <a:solidFill>
                  <a:schemeClr val="bg1"/>
                </a:solidFill>
              </a:rPr>
              <a:t>Partie II. écritures comptables</a:t>
            </a:r>
            <a:r>
              <a:rPr lang="fr-FR" dirty="0" smtClean="0">
                <a:solidFill>
                  <a:schemeClr val="bg1"/>
                </a:solidFill>
              </a:rPr>
              <a:t/>
            </a:r>
            <a:br>
              <a:rPr lang="fr-FR" dirty="0" smtClean="0">
                <a:solidFill>
                  <a:schemeClr val="bg1"/>
                </a:solidFill>
              </a:rPr>
            </a:br>
            <a:r>
              <a:rPr lang="fr-FR" dirty="0" smtClean="0">
                <a:solidFill>
                  <a:schemeClr val="bg1"/>
                </a:solidFill>
              </a:rPr>
              <a:t>	</a:t>
            </a:r>
            <a:r>
              <a:rPr lang="fr-FR" sz="3300" dirty="0">
                <a:solidFill>
                  <a:schemeClr val="bg1"/>
                </a:solidFill>
              </a:rPr>
              <a:t>g</a:t>
            </a:r>
            <a:r>
              <a:rPr lang="fr-FR" sz="3300" dirty="0" smtClean="0">
                <a:solidFill>
                  <a:schemeClr val="bg1"/>
                </a:solidFill>
              </a:rPr>
              <a:t>) Ecriture comptable - les comptes de tiers (exercice 3)</a:t>
            </a:r>
          </a:p>
        </p:txBody>
      </p:sp>
    </p:spTree>
    <p:extLst>
      <p:ext uri="{BB962C8B-B14F-4D97-AF65-F5344CB8AC3E}">
        <p14:creationId xmlns:p14="http://schemas.microsoft.com/office/powerpoint/2010/main" val="166796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1451396"/>
              </p:ext>
            </p:extLst>
          </p:nvPr>
        </p:nvGraphicFramePr>
        <p:xfrm>
          <a:off x="838200" y="1605997"/>
          <a:ext cx="10515600" cy="1463040"/>
        </p:xfrm>
        <a:graphic>
          <a:graphicData uri="http://schemas.openxmlformats.org/drawingml/2006/table">
            <a:tbl>
              <a:tblPr firstRow="1" bandRow="1"/>
              <a:tblGrid>
                <a:gridCol w="856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2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19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61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00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0006">
                <a:tc gridSpan="6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389">
                <a:tc gridSpan="2">
                  <a:txBody>
                    <a:bodyPr/>
                    <a:lstStyle/>
                    <a:p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3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389">
                <a:tc gridSpan="6">
                  <a:txBody>
                    <a:bodyPr/>
                    <a:lstStyle/>
                    <a:p>
                      <a:pPr algn="ctr"/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59448"/>
              </p:ext>
            </p:extLst>
          </p:nvPr>
        </p:nvGraphicFramePr>
        <p:xfrm>
          <a:off x="838200" y="3326526"/>
          <a:ext cx="10515600" cy="1463040"/>
        </p:xfrm>
        <a:graphic>
          <a:graphicData uri="http://schemas.openxmlformats.org/drawingml/2006/table">
            <a:tbl>
              <a:tblPr firstRow="1" bandRow="1"/>
              <a:tblGrid>
                <a:gridCol w="856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2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19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61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00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0006">
                <a:tc gridSpan="6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389">
                <a:tc gridSpan="2">
                  <a:txBody>
                    <a:bodyPr/>
                    <a:lstStyle/>
                    <a:p>
                      <a:endParaRPr lang="fr-FR" sz="18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sz="18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8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3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sz="18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8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8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389">
                <a:tc gridSpan="6">
                  <a:txBody>
                    <a:bodyPr/>
                    <a:lstStyle/>
                    <a:p>
                      <a:pPr algn="ctr"/>
                      <a:endParaRPr lang="fr-FR" sz="18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454769"/>
              </p:ext>
            </p:extLst>
          </p:nvPr>
        </p:nvGraphicFramePr>
        <p:xfrm>
          <a:off x="838200" y="5229935"/>
          <a:ext cx="10515600" cy="1463040"/>
        </p:xfrm>
        <a:graphic>
          <a:graphicData uri="http://schemas.openxmlformats.org/drawingml/2006/table">
            <a:tbl>
              <a:tblPr firstRow="1" bandRow="1"/>
              <a:tblGrid>
                <a:gridCol w="856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2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19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61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00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0006">
                <a:tc gridSpan="6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80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389">
                <a:tc gridSpan="2">
                  <a:txBody>
                    <a:bodyPr/>
                    <a:lstStyle/>
                    <a:p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3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389">
                <a:tc gridSpan="6">
                  <a:txBody>
                    <a:bodyPr/>
                    <a:lstStyle/>
                    <a:p>
                      <a:pPr algn="ctr"/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12192000" cy="134850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>
                <a:solidFill>
                  <a:schemeClr val="bg1"/>
                </a:solidFill>
              </a:rPr>
              <a:t>Partie II. écritures comptables</a:t>
            </a:r>
            <a:r>
              <a:rPr lang="fr-FR" dirty="0" smtClean="0">
                <a:solidFill>
                  <a:schemeClr val="bg1"/>
                </a:solidFill>
              </a:rPr>
              <a:t/>
            </a:r>
            <a:br>
              <a:rPr lang="fr-FR" dirty="0" smtClean="0">
                <a:solidFill>
                  <a:schemeClr val="bg1"/>
                </a:solidFill>
              </a:rPr>
            </a:br>
            <a:r>
              <a:rPr lang="fr-FR" dirty="0" smtClean="0">
                <a:solidFill>
                  <a:schemeClr val="bg1"/>
                </a:solidFill>
              </a:rPr>
              <a:t>	</a:t>
            </a:r>
            <a:r>
              <a:rPr lang="fr-FR" sz="3300" dirty="0">
                <a:solidFill>
                  <a:schemeClr val="bg1"/>
                </a:solidFill>
              </a:rPr>
              <a:t>g</a:t>
            </a:r>
            <a:r>
              <a:rPr lang="fr-FR" sz="3300" dirty="0" smtClean="0">
                <a:solidFill>
                  <a:schemeClr val="bg1"/>
                </a:solidFill>
              </a:rPr>
              <a:t>) Ecriture comptable - les comptes de tiers (exercice 3)</a:t>
            </a:r>
          </a:p>
        </p:txBody>
      </p:sp>
    </p:spTree>
    <p:extLst>
      <p:ext uri="{BB962C8B-B14F-4D97-AF65-F5344CB8AC3E}">
        <p14:creationId xmlns:p14="http://schemas.microsoft.com/office/powerpoint/2010/main" val="135372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>
          <a:xfrm>
            <a:off x="838200" y="1409989"/>
            <a:ext cx="10515600" cy="188027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fr-FR" b="1" u="sng" dirty="0" smtClean="0">
                <a:solidFill>
                  <a:srgbClr val="FF0000"/>
                </a:solidFill>
              </a:rPr>
              <a:t>Compte de tiers débité</a:t>
            </a:r>
          </a:p>
          <a:p>
            <a:pPr marL="514350" indent="-514350">
              <a:spcBef>
                <a:spcPts val="0"/>
              </a:spcBef>
              <a:buFont typeface="Arial" panose="020B0604020202020204" pitchFamily="34" charset="0"/>
              <a:buAutoNum type="arabicPeriod"/>
            </a:pPr>
            <a:r>
              <a:rPr lang="fr-FR" b="1" dirty="0" smtClean="0"/>
              <a:t>Augmentation de créances </a:t>
            </a:r>
            <a:r>
              <a:rPr lang="fr-FR" sz="2400" dirty="0" smtClean="0"/>
              <a:t>(ex : vente avec paiement différé)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fr-FR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	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135340"/>
              </p:ext>
            </p:extLst>
          </p:nvPr>
        </p:nvGraphicFramePr>
        <p:xfrm>
          <a:off x="2206716" y="2641409"/>
          <a:ext cx="8064896" cy="1737360"/>
        </p:xfrm>
        <a:graphic>
          <a:graphicData uri="http://schemas.openxmlformats.org/drawingml/2006/table">
            <a:tbl>
              <a:tblPr firstRow="1" bandRow="1"/>
              <a:tblGrid>
                <a:gridCol w="65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9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4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3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6207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1" dirty="0" smtClean="0"/>
                        <a:t>Débit</a:t>
                      </a:r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1" dirty="0" smtClean="0"/>
                        <a:t>Crédit</a:t>
                      </a:r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748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sz="2400" b="1" dirty="0" smtClean="0"/>
                        <a:t>411</a:t>
                      </a:r>
                      <a:endParaRPr lang="fr-FR" sz="2400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sz="2400" b="1" dirty="0" smtClean="0"/>
                        <a:t>Client</a:t>
                      </a:r>
                      <a:endParaRPr lang="fr-FR" sz="2400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2400" dirty="0" smtClean="0"/>
                        <a:t>1 200</a:t>
                      </a:r>
                      <a:endParaRPr lang="fr-FR" sz="2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sz="2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 smtClean="0"/>
                        <a:t>7xx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 smtClean="0"/>
                        <a:t>Ventes de …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1 000</a:t>
                      </a:r>
                      <a:endParaRPr lang="fr-FR" sz="2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7707501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sz="2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 smtClean="0"/>
                        <a:t>44571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sz="2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 smtClean="0"/>
                        <a:t>TVA collectée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sz="2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2400" dirty="0" smtClean="0"/>
                        <a:t>200</a:t>
                      </a:r>
                      <a:endParaRPr lang="fr-FR" sz="2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Espace réservé du contenu 2"/>
          <p:cNvSpPr txBox="1">
            <a:spLocks/>
          </p:cNvSpPr>
          <p:nvPr/>
        </p:nvSpPr>
        <p:spPr>
          <a:xfrm>
            <a:off x="981364" y="4776644"/>
            <a:ext cx="10515600" cy="188027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fr-FR" b="1" dirty="0" smtClean="0"/>
              <a:t>2. Diminution de dettes </a:t>
            </a:r>
            <a:r>
              <a:rPr lang="fr-FR" sz="2400" dirty="0" smtClean="0"/>
              <a:t>(ex : nous payons une facture due à notre fournisseur)</a:t>
            </a:r>
            <a:endParaRPr lang="fr-FR" dirty="0" smtClean="0"/>
          </a:p>
          <a:p>
            <a:pPr lvl="1" algn="just">
              <a:buFont typeface="Wingdings" panose="05000000000000000000" pitchFamily="2" charset="2"/>
              <a:buChar char="Ø"/>
            </a:pPr>
            <a:endParaRPr lang="fr-FR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	</a:t>
            </a: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243334"/>
              </p:ext>
            </p:extLst>
          </p:nvPr>
        </p:nvGraphicFramePr>
        <p:xfrm>
          <a:off x="2206716" y="5438242"/>
          <a:ext cx="8064896" cy="1280160"/>
        </p:xfrm>
        <a:graphic>
          <a:graphicData uri="http://schemas.openxmlformats.org/drawingml/2006/table">
            <a:tbl>
              <a:tblPr firstRow="1" bandRow="1"/>
              <a:tblGrid>
                <a:gridCol w="65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9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4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3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6207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1" dirty="0" smtClean="0"/>
                        <a:t>Débit</a:t>
                      </a:r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1" dirty="0" smtClean="0"/>
                        <a:t>Crédit</a:t>
                      </a:r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748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sz="2400" b="1" dirty="0" smtClean="0"/>
                        <a:t>401</a:t>
                      </a:r>
                      <a:endParaRPr lang="fr-FR" sz="2400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sz="2400" b="1" dirty="0" smtClean="0"/>
                        <a:t>Fournisseur</a:t>
                      </a:r>
                      <a:endParaRPr lang="fr-FR" sz="2400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2400" dirty="0" smtClean="0"/>
                        <a:t>1 200</a:t>
                      </a:r>
                      <a:endParaRPr lang="fr-FR" sz="2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sz="2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 smtClean="0"/>
                        <a:t>512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 smtClean="0"/>
                        <a:t>Banque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1 200</a:t>
                      </a:r>
                      <a:endParaRPr lang="fr-FR" sz="2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7707501"/>
                  </a:ext>
                </a:extLst>
              </a:tr>
            </a:tbl>
          </a:graphicData>
        </a:graphic>
      </p:graphicFrame>
      <p:sp>
        <p:nvSpPr>
          <p:cNvPr id="7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>
                <a:solidFill>
                  <a:schemeClr val="bg1"/>
                </a:solidFill>
              </a:rPr>
              <a:t>Partie II. écritures comptables</a:t>
            </a:r>
            <a:r>
              <a:rPr lang="fr-FR" dirty="0" smtClean="0">
                <a:solidFill>
                  <a:schemeClr val="bg1"/>
                </a:solidFill>
              </a:rPr>
              <a:t/>
            </a:r>
            <a:br>
              <a:rPr lang="fr-FR" dirty="0" smtClean="0">
                <a:solidFill>
                  <a:schemeClr val="bg1"/>
                </a:solidFill>
              </a:rPr>
            </a:br>
            <a:r>
              <a:rPr lang="fr-FR" dirty="0" smtClean="0">
                <a:solidFill>
                  <a:schemeClr val="bg1"/>
                </a:solidFill>
              </a:rPr>
              <a:t>	</a:t>
            </a:r>
            <a:r>
              <a:rPr lang="fr-FR" sz="3300" dirty="0" smtClean="0">
                <a:solidFill>
                  <a:schemeClr val="bg1"/>
                </a:solidFill>
              </a:rPr>
              <a:t>f) Ecriture comptable - les comptes de tiers</a:t>
            </a:r>
          </a:p>
        </p:txBody>
      </p:sp>
    </p:spTree>
    <p:extLst>
      <p:ext uri="{BB962C8B-B14F-4D97-AF65-F5344CB8AC3E}">
        <p14:creationId xmlns:p14="http://schemas.microsoft.com/office/powerpoint/2010/main" val="199216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>
          <a:xfrm>
            <a:off x="838200" y="1409989"/>
            <a:ext cx="10515600" cy="188027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fr-FR" b="1" dirty="0" smtClean="0">
                <a:solidFill>
                  <a:srgbClr val="FF0000"/>
                </a:solidFill>
              </a:rPr>
              <a:t>Compte de tiers </a:t>
            </a:r>
            <a:r>
              <a:rPr lang="fr-FR" b="1" u="sng" dirty="0" smtClean="0">
                <a:solidFill>
                  <a:srgbClr val="FF0000"/>
                </a:solidFill>
              </a:rPr>
              <a:t>crédité</a:t>
            </a:r>
          </a:p>
          <a:p>
            <a:pPr marL="0" indent="0">
              <a:spcBef>
                <a:spcPts val="0"/>
              </a:spcBef>
              <a:buNone/>
            </a:pPr>
            <a:endParaRPr lang="fr-FR" sz="1000" u="sng" dirty="0"/>
          </a:p>
          <a:p>
            <a:pPr marL="514350" indent="-514350">
              <a:spcBef>
                <a:spcPts val="0"/>
              </a:spcBef>
              <a:buFont typeface="Arial" panose="020B0604020202020204" pitchFamily="34" charset="0"/>
              <a:buAutoNum type="arabicPeriod"/>
            </a:pPr>
            <a:r>
              <a:rPr lang="fr-FR" b="1" u="sng" dirty="0" smtClean="0"/>
              <a:t>Augmentation de dettes</a:t>
            </a:r>
            <a:r>
              <a:rPr lang="fr-FR" dirty="0" smtClean="0"/>
              <a:t> </a:t>
            </a:r>
            <a:r>
              <a:rPr lang="fr-FR" sz="2400" dirty="0" smtClean="0"/>
              <a:t>(Ex : achat avec paiement différé)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fr-FR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	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502864"/>
              </p:ext>
            </p:extLst>
          </p:nvPr>
        </p:nvGraphicFramePr>
        <p:xfrm>
          <a:off x="2206716" y="2428486"/>
          <a:ext cx="8064896" cy="1737360"/>
        </p:xfrm>
        <a:graphic>
          <a:graphicData uri="http://schemas.openxmlformats.org/drawingml/2006/table">
            <a:tbl>
              <a:tblPr firstRow="1" bandRow="1"/>
              <a:tblGrid>
                <a:gridCol w="65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9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4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3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6207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1" dirty="0" smtClean="0"/>
                        <a:t>Débit</a:t>
                      </a:r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1" dirty="0" smtClean="0"/>
                        <a:t>Crédit</a:t>
                      </a:r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748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sz="2400" dirty="0" smtClean="0"/>
                        <a:t>6xx</a:t>
                      </a:r>
                      <a:endParaRPr lang="fr-FR" sz="2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sz="2400" dirty="0" smtClean="0"/>
                        <a:t>Achat de …</a:t>
                      </a:r>
                      <a:endParaRPr lang="fr-FR" sz="2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2400" dirty="0" smtClean="0"/>
                        <a:t>1 000</a:t>
                      </a:r>
                      <a:endParaRPr lang="fr-FR" sz="2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sz="2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748">
                <a:tc gridSpan="2">
                  <a:txBody>
                    <a:bodyPr/>
                    <a:lstStyle/>
                    <a:p>
                      <a:r>
                        <a:rPr lang="fr-FR" sz="2400" dirty="0" smtClean="0"/>
                        <a:t>44566</a:t>
                      </a:r>
                      <a:endParaRPr lang="fr-FR" sz="2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2400" dirty="0" smtClean="0"/>
                        <a:t>TVA déductible</a:t>
                      </a:r>
                      <a:endParaRPr lang="fr-FR" sz="2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200</a:t>
                      </a:r>
                      <a:endParaRPr lang="fr-FR" sz="2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091453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/>
                        <a:t>401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 smtClean="0"/>
                        <a:t>Fournisseurs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1 200</a:t>
                      </a:r>
                      <a:endParaRPr lang="fr-FR" sz="2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7707501"/>
                  </a:ext>
                </a:extLst>
              </a:tr>
            </a:tbl>
          </a:graphicData>
        </a:graphic>
      </p:graphicFrame>
      <p:sp>
        <p:nvSpPr>
          <p:cNvPr id="5" name="Espace réservé du contenu 2"/>
          <p:cNvSpPr txBox="1">
            <a:spLocks/>
          </p:cNvSpPr>
          <p:nvPr/>
        </p:nvSpPr>
        <p:spPr>
          <a:xfrm>
            <a:off x="838200" y="4370244"/>
            <a:ext cx="10515600" cy="188027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fr-FR" b="1" dirty="0" smtClean="0"/>
              <a:t>2. </a:t>
            </a:r>
            <a:r>
              <a:rPr lang="fr-FR" b="1" u="sng" dirty="0" smtClean="0"/>
              <a:t>Diminution de créance</a:t>
            </a:r>
            <a:r>
              <a:rPr lang="fr-FR" sz="2400" dirty="0" smtClean="0"/>
              <a:t> (Ex : notre client nous règle) </a:t>
            </a:r>
            <a:endParaRPr lang="fr-FR" dirty="0" smtClean="0"/>
          </a:p>
          <a:p>
            <a:pPr lvl="1" algn="just">
              <a:buFont typeface="Wingdings" panose="05000000000000000000" pitchFamily="2" charset="2"/>
              <a:buChar char="Ø"/>
            </a:pPr>
            <a:endParaRPr lang="fr-FR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	</a:t>
            </a: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14702"/>
              </p:ext>
            </p:extLst>
          </p:nvPr>
        </p:nvGraphicFramePr>
        <p:xfrm>
          <a:off x="2206716" y="5153242"/>
          <a:ext cx="8064896" cy="1280160"/>
        </p:xfrm>
        <a:graphic>
          <a:graphicData uri="http://schemas.openxmlformats.org/drawingml/2006/table">
            <a:tbl>
              <a:tblPr firstRow="1" bandRow="1"/>
              <a:tblGrid>
                <a:gridCol w="65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9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4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3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6207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1" dirty="0" smtClean="0"/>
                        <a:t>Débit</a:t>
                      </a:r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1" dirty="0" smtClean="0"/>
                        <a:t>Crédit</a:t>
                      </a:r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748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sz="2400" dirty="0" smtClean="0"/>
                        <a:t>512</a:t>
                      </a:r>
                      <a:endParaRPr lang="fr-FR" sz="2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sz="2400" dirty="0" smtClean="0"/>
                        <a:t>Banque</a:t>
                      </a:r>
                      <a:endParaRPr lang="fr-FR" sz="2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2400" dirty="0" smtClean="0"/>
                        <a:t>1 200</a:t>
                      </a:r>
                      <a:endParaRPr lang="fr-FR" sz="2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sz="2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i="0" dirty="0" smtClean="0"/>
                        <a:t>411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 smtClean="0"/>
                        <a:t>Client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1 200</a:t>
                      </a:r>
                      <a:endParaRPr lang="fr-FR" sz="2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7707501"/>
                  </a:ext>
                </a:extLst>
              </a:tr>
            </a:tbl>
          </a:graphicData>
        </a:graphic>
      </p:graphicFrame>
      <p:sp>
        <p:nvSpPr>
          <p:cNvPr id="7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>
                <a:solidFill>
                  <a:schemeClr val="bg1"/>
                </a:solidFill>
              </a:rPr>
              <a:t>Partie II. écritures comptables</a:t>
            </a:r>
            <a:r>
              <a:rPr lang="fr-FR" dirty="0" smtClean="0">
                <a:solidFill>
                  <a:schemeClr val="bg1"/>
                </a:solidFill>
              </a:rPr>
              <a:t/>
            </a:r>
            <a:br>
              <a:rPr lang="fr-FR" dirty="0" smtClean="0">
                <a:solidFill>
                  <a:schemeClr val="bg1"/>
                </a:solidFill>
              </a:rPr>
            </a:br>
            <a:r>
              <a:rPr lang="fr-FR" dirty="0" smtClean="0">
                <a:solidFill>
                  <a:schemeClr val="bg1"/>
                </a:solidFill>
              </a:rPr>
              <a:t>	</a:t>
            </a:r>
            <a:r>
              <a:rPr lang="fr-FR" sz="3300" dirty="0" smtClean="0">
                <a:solidFill>
                  <a:schemeClr val="bg1"/>
                </a:solidFill>
              </a:rPr>
              <a:t>f) Ecriture comptable - les comptes de tiers</a:t>
            </a:r>
          </a:p>
        </p:txBody>
      </p:sp>
    </p:spTree>
    <p:extLst>
      <p:ext uri="{BB962C8B-B14F-4D97-AF65-F5344CB8AC3E}">
        <p14:creationId xmlns:p14="http://schemas.microsoft.com/office/powerpoint/2010/main" val="363486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>
                <a:solidFill>
                  <a:schemeClr val="bg1"/>
                </a:solidFill>
              </a:rPr>
              <a:t>Partie II. écritures comptables</a:t>
            </a:r>
            <a:r>
              <a:rPr lang="fr-FR" dirty="0" smtClean="0">
                <a:solidFill>
                  <a:schemeClr val="bg1"/>
                </a:solidFill>
              </a:rPr>
              <a:t/>
            </a:r>
            <a:br>
              <a:rPr lang="fr-FR" dirty="0" smtClean="0">
                <a:solidFill>
                  <a:schemeClr val="bg1"/>
                </a:solidFill>
              </a:rPr>
            </a:br>
            <a:r>
              <a:rPr lang="fr-FR" dirty="0" smtClean="0">
                <a:solidFill>
                  <a:schemeClr val="bg1"/>
                </a:solidFill>
              </a:rPr>
              <a:t>	</a:t>
            </a:r>
            <a:r>
              <a:rPr lang="fr-FR" sz="3300" dirty="0" smtClean="0">
                <a:solidFill>
                  <a:schemeClr val="bg1"/>
                </a:solidFill>
              </a:rPr>
              <a:t>f) Ecriture comptable - les comptes de tiers (exercice 2)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671967"/>
              </p:ext>
            </p:extLst>
          </p:nvPr>
        </p:nvGraphicFramePr>
        <p:xfrm>
          <a:off x="230908" y="1505528"/>
          <a:ext cx="11831782" cy="3931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092351">
                  <a:extLst>
                    <a:ext uri="{9D8B030D-6E8A-4147-A177-3AD203B41FA5}">
                      <a16:colId xmlns:a16="http://schemas.microsoft.com/office/drawing/2014/main" val="615747145"/>
                    </a:ext>
                  </a:extLst>
                </a:gridCol>
                <a:gridCol w="2095358">
                  <a:extLst>
                    <a:ext uri="{9D8B030D-6E8A-4147-A177-3AD203B41FA5}">
                      <a16:colId xmlns:a16="http://schemas.microsoft.com/office/drawing/2014/main" val="831393766"/>
                    </a:ext>
                  </a:extLst>
                </a:gridCol>
                <a:gridCol w="1644073">
                  <a:extLst>
                    <a:ext uri="{9D8B030D-6E8A-4147-A177-3AD203B41FA5}">
                      <a16:colId xmlns:a16="http://schemas.microsoft.com/office/drawing/2014/main" val="315420292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sz="2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Variation</a:t>
                      </a:r>
                      <a:r>
                        <a:rPr lang="fr-FR" sz="1600" b="1" baseline="0" dirty="0" smtClean="0"/>
                        <a:t> de créance ou dettes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Compte 4…</a:t>
                      </a:r>
                    </a:p>
                    <a:p>
                      <a:pPr algn="ctr"/>
                      <a:r>
                        <a:rPr lang="fr-FR" sz="1600" b="1" dirty="0" smtClean="0"/>
                        <a:t>débit ou crédit</a:t>
                      </a:r>
                      <a:endParaRPr lang="fr-FR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17373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01/03 Achat d’une</a:t>
                      </a:r>
                      <a:r>
                        <a:rPr lang="fr-FR" sz="1600" baseline="0" dirty="0" smtClean="0"/>
                        <a:t> voiture </a:t>
                      </a:r>
                      <a:r>
                        <a:rPr lang="fr-FR" sz="1600" dirty="0" smtClean="0"/>
                        <a:t>; paiement 60 jours. Valeur 5 000 €</a:t>
                      </a:r>
                      <a:r>
                        <a:rPr lang="fr-FR" sz="1600" baseline="0" dirty="0" smtClean="0"/>
                        <a:t> </a:t>
                      </a:r>
                      <a:r>
                        <a:rPr lang="fr-FR" sz="1600" baseline="0" dirty="0" err="1" smtClean="0"/>
                        <a:t>ht</a:t>
                      </a:r>
                      <a:r>
                        <a:rPr lang="fr-FR" sz="1600" baseline="0" dirty="0" smtClean="0"/>
                        <a:t>.</a:t>
                      </a:r>
                      <a:r>
                        <a:rPr lang="fr-FR" sz="1600" dirty="0" smtClean="0"/>
                        <a:t> </a:t>
                      </a:r>
                      <a:r>
                        <a:rPr lang="fr-FR" sz="1600" dirty="0" smtClean="0"/>
                        <a:t> Facture B38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805221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02/03 Ventes de marchandises</a:t>
                      </a:r>
                      <a:r>
                        <a:rPr lang="fr-FR" sz="1600" baseline="0" dirty="0" smtClean="0"/>
                        <a:t> ; paiement 45 jours fin de mois : 10 000 € </a:t>
                      </a:r>
                      <a:r>
                        <a:rPr lang="fr-FR" sz="1600" baseline="0" dirty="0" err="1" smtClean="0"/>
                        <a:t>ht</a:t>
                      </a:r>
                      <a:r>
                        <a:rPr lang="fr-FR" sz="1600" baseline="0" dirty="0" smtClean="0"/>
                        <a:t>.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05693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01/05 Paiement de la voiture par virement.</a:t>
                      </a:r>
                      <a:r>
                        <a:rPr lang="fr-FR" sz="1600" baseline="0" dirty="0" smtClean="0"/>
                        <a:t> 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082940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15/05 : Encaissement</a:t>
                      </a:r>
                      <a:r>
                        <a:rPr lang="fr-FR" sz="1600" baseline="0" dirty="0" smtClean="0"/>
                        <a:t> des marchandises vendues le 02/03. 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875953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03/09</a:t>
                      </a:r>
                      <a:r>
                        <a:rPr lang="fr-FR" sz="1600" baseline="0" dirty="0" smtClean="0"/>
                        <a:t> </a:t>
                      </a:r>
                      <a:r>
                        <a:rPr lang="fr-FR" sz="1600" dirty="0" smtClean="0"/>
                        <a:t>Constatation</a:t>
                      </a:r>
                      <a:r>
                        <a:rPr lang="fr-FR" sz="1600" baseline="0" dirty="0" smtClean="0"/>
                        <a:t> d’un impôt sur les société dû : montant 37 000 €. Paiement le 14/10.</a:t>
                      </a:r>
                    </a:p>
                    <a:p>
                      <a:r>
                        <a:rPr lang="fr-FR" sz="1600" baseline="0" dirty="0" smtClean="0"/>
                        <a:t>(Pas de TVA sur l’impôt sur les sociétés)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81824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31/09 Constatation du</a:t>
                      </a:r>
                      <a:r>
                        <a:rPr lang="fr-FR" sz="1600" baseline="0" dirty="0" smtClean="0"/>
                        <a:t> salaire dû à notre salarié (1 500 €). Paiement sous 7 jours. </a:t>
                      </a:r>
                    </a:p>
                    <a:p>
                      <a:r>
                        <a:rPr lang="fr-FR" sz="1600" baseline="0" dirty="0" smtClean="0"/>
                        <a:t>(Pas de TVA sur salaires</a:t>
                      </a:r>
                      <a:r>
                        <a:rPr lang="fr-FR" sz="1600" baseline="0" dirty="0" smtClean="0"/>
                        <a:t>) - avis d’impôt 3320</a:t>
                      </a:r>
                      <a:endParaRPr lang="fr-FR" sz="16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514435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600" baseline="0" dirty="0" smtClean="0"/>
                        <a:t>07/10 Versement des salaires </a:t>
                      </a:r>
                      <a:r>
                        <a:rPr lang="fr-FR" sz="1600" baseline="0" dirty="0" err="1" smtClean="0"/>
                        <a:t>dûs</a:t>
                      </a:r>
                      <a:r>
                        <a:rPr lang="fr-FR" sz="1600" baseline="0" dirty="0" smtClean="0"/>
                        <a:t> à nos salariés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209623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14/10 Paiement</a:t>
                      </a:r>
                      <a:r>
                        <a:rPr lang="fr-FR" sz="1600" baseline="0" dirty="0" smtClean="0"/>
                        <a:t> de l’impôt sur les société dû : montant 37 000 €</a:t>
                      </a:r>
                      <a:r>
                        <a:rPr lang="fr-FR" sz="1600" baseline="0" dirty="0" smtClean="0"/>
                        <a:t>. - avis d’impôt 3320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5771775"/>
                  </a:ext>
                </a:extLst>
              </a:tr>
            </a:tbl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350981" y="5578062"/>
            <a:ext cx="11711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Remplissez ce tableau et passez les écritures associées.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6206835" y="5947394"/>
            <a:ext cx="3075709" cy="4895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mtClean="0"/>
              <a:t>Wooclap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7362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0" y="1"/>
            <a:ext cx="12192000" cy="914399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>
                <a:solidFill>
                  <a:schemeClr val="bg1"/>
                </a:solidFill>
              </a:rPr>
              <a:t>Partie II. écritures comptables</a:t>
            </a:r>
            <a:r>
              <a:rPr lang="fr-FR" dirty="0" smtClean="0">
                <a:solidFill>
                  <a:schemeClr val="bg1"/>
                </a:solidFill>
              </a:rPr>
              <a:t/>
            </a:r>
            <a:br>
              <a:rPr lang="fr-FR" dirty="0" smtClean="0">
                <a:solidFill>
                  <a:schemeClr val="bg1"/>
                </a:solidFill>
              </a:rPr>
            </a:br>
            <a:r>
              <a:rPr lang="fr-FR" dirty="0" smtClean="0">
                <a:solidFill>
                  <a:schemeClr val="bg1"/>
                </a:solidFill>
              </a:rPr>
              <a:t>	</a:t>
            </a:r>
            <a:r>
              <a:rPr lang="fr-FR" sz="3300" dirty="0" smtClean="0">
                <a:solidFill>
                  <a:schemeClr val="bg1"/>
                </a:solidFill>
              </a:rPr>
              <a:t>f) Ecriture comptable - les comptes de tiers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861936"/>
              </p:ext>
            </p:extLst>
          </p:nvPr>
        </p:nvGraphicFramePr>
        <p:xfrm>
          <a:off x="838200" y="3035379"/>
          <a:ext cx="10515600" cy="1696972"/>
        </p:xfrm>
        <a:graphic>
          <a:graphicData uri="http://schemas.openxmlformats.org/drawingml/2006/table">
            <a:tbl>
              <a:tblPr firstRow="1" bandRow="1"/>
              <a:tblGrid>
                <a:gridCol w="856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2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19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61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00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0006">
                <a:tc gridSpan="6"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02/03</a:t>
                      </a:r>
                      <a:endParaRPr lang="fr-FR" sz="16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80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389">
                <a:tc gridSpan="2"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411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Client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12 000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3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707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Vente de Marchandises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10 000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5852">
                <a:tc>
                  <a:txBody>
                    <a:bodyPr/>
                    <a:lstStyle/>
                    <a:p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44571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TVA collectée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2 000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0460797"/>
                  </a:ext>
                </a:extLst>
              </a:tr>
              <a:tr h="291389">
                <a:tc gridSpan="6"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Vente de Marchandises,</a:t>
                      </a:r>
                      <a:r>
                        <a:rPr lang="fr-FR" sz="1600" baseline="0" dirty="0" smtClean="0">
                          <a:solidFill>
                            <a:schemeClr val="tx1"/>
                          </a:solidFill>
                        </a:rPr>
                        <a:t> facture ….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263392"/>
              </p:ext>
            </p:extLst>
          </p:nvPr>
        </p:nvGraphicFramePr>
        <p:xfrm>
          <a:off x="838200" y="1001682"/>
          <a:ext cx="10515600" cy="1676400"/>
        </p:xfrm>
        <a:graphic>
          <a:graphicData uri="http://schemas.openxmlformats.org/drawingml/2006/table">
            <a:tbl>
              <a:tblPr firstRow="1" bandRow="1"/>
              <a:tblGrid>
                <a:gridCol w="856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2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19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61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00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0006">
                <a:tc gridSpan="6"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01/03</a:t>
                      </a:r>
                      <a:endParaRPr lang="fr-FR" sz="16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389">
                <a:tc gridSpan="2">
                  <a:txBody>
                    <a:bodyPr/>
                    <a:lstStyle/>
                    <a:p>
                      <a:endParaRPr lang="fr-FR" sz="16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sz="16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3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sz="16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sz="16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6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389">
                <a:tc>
                  <a:txBody>
                    <a:bodyPr/>
                    <a:lstStyle/>
                    <a:p>
                      <a:endParaRPr lang="fr-FR" sz="16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682745"/>
                  </a:ext>
                </a:extLst>
              </a:tr>
              <a:tr h="291389">
                <a:tc gridSpan="6">
                  <a:txBody>
                    <a:bodyPr/>
                    <a:lstStyle/>
                    <a:p>
                      <a:pPr algn="ctr"/>
                      <a:r>
                        <a:rPr lang="fr-FR" sz="1600" b="0" u="none" dirty="0" smtClean="0">
                          <a:solidFill>
                            <a:schemeClr val="tx1"/>
                          </a:solidFill>
                        </a:rPr>
                        <a:t>Achat</a:t>
                      </a:r>
                      <a:r>
                        <a:rPr lang="fr-FR" sz="1600" b="0" u="none" baseline="0" dirty="0" smtClean="0">
                          <a:solidFill>
                            <a:schemeClr val="tx1"/>
                          </a:solidFill>
                        </a:rPr>
                        <a:t> matériel de transport, facture </a:t>
                      </a:r>
                      <a:r>
                        <a:rPr lang="fr-FR" sz="1600" b="0" u="none" baseline="0" dirty="0" smtClean="0">
                          <a:solidFill>
                            <a:schemeClr val="tx1"/>
                          </a:solidFill>
                        </a:rPr>
                        <a:t>B38</a:t>
                      </a:r>
                      <a:endParaRPr lang="fr-FR" sz="16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410518"/>
              </p:ext>
            </p:extLst>
          </p:nvPr>
        </p:nvGraphicFramePr>
        <p:xfrm>
          <a:off x="838200" y="5156047"/>
          <a:ext cx="10515600" cy="1341736"/>
        </p:xfrm>
        <a:graphic>
          <a:graphicData uri="http://schemas.openxmlformats.org/drawingml/2006/table">
            <a:tbl>
              <a:tblPr firstRow="1" bandRow="1"/>
              <a:tblGrid>
                <a:gridCol w="856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2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19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61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00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0006">
                <a:tc gridSpan="6"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01/05</a:t>
                      </a:r>
                      <a:endParaRPr lang="fr-FR" sz="16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80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389">
                <a:tc gridSpan="2">
                  <a:txBody>
                    <a:bodyPr/>
                    <a:lstStyle/>
                    <a:p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8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389">
                <a:tc gridSpan="6"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Règlement fournisseur d’</a:t>
                      </a:r>
                      <a:r>
                        <a:rPr lang="fr-FR" sz="1600" dirty="0" err="1" smtClean="0">
                          <a:solidFill>
                            <a:schemeClr val="tx1"/>
                          </a:solidFill>
                        </a:rPr>
                        <a:t>immobi</a:t>
                      </a:r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fr-FR" sz="1600" dirty="0" err="1" smtClean="0">
                          <a:solidFill>
                            <a:schemeClr val="tx1"/>
                          </a:solidFill>
                        </a:rPr>
                        <a:t>fatcure</a:t>
                      </a:r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B38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743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0" y="1"/>
            <a:ext cx="12192000" cy="914399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>
                <a:solidFill>
                  <a:schemeClr val="bg1"/>
                </a:solidFill>
              </a:rPr>
              <a:t>Partie II. écritures comptables</a:t>
            </a:r>
            <a:r>
              <a:rPr lang="fr-FR" dirty="0" smtClean="0">
                <a:solidFill>
                  <a:schemeClr val="bg1"/>
                </a:solidFill>
              </a:rPr>
              <a:t/>
            </a:r>
            <a:br>
              <a:rPr lang="fr-FR" dirty="0" smtClean="0">
                <a:solidFill>
                  <a:schemeClr val="bg1"/>
                </a:solidFill>
              </a:rPr>
            </a:br>
            <a:r>
              <a:rPr lang="fr-FR" dirty="0" smtClean="0">
                <a:solidFill>
                  <a:schemeClr val="bg1"/>
                </a:solidFill>
              </a:rPr>
              <a:t>	</a:t>
            </a:r>
            <a:r>
              <a:rPr lang="fr-FR" sz="3300" dirty="0" smtClean="0">
                <a:solidFill>
                  <a:schemeClr val="bg1"/>
                </a:solidFill>
              </a:rPr>
              <a:t>f) Ecriture comptable - les comptes de tiers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497419"/>
              </p:ext>
            </p:extLst>
          </p:nvPr>
        </p:nvGraphicFramePr>
        <p:xfrm>
          <a:off x="838200" y="2430084"/>
          <a:ext cx="10515600" cy="1341120"/>
        </p:xfrm>
        <a:graphic>
          <a:graphicData uri="http://schemas.openxmlformats.org/drawingml/2006/table">
            <a:tbl>
              <a:tblPr firstRow="1" bandRow="1"/>
              <a:tblGrid>
                <a:gridCol w="856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2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19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61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00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0006">
                <a:tc gridSpan="6"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03/09</a:t>
                      </a:r>
                      <a:endParaRPr lang="fr-FR" sz="16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80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389">
                <a:tc gridSpan="2"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695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Impôt</a:t>
                      </a:r>
                      <a:r>
                        <a:rPr lang="fr-FR" sz="1600" baseline="0" dirty="0" smtClean="0">
                          <a:solidFill>
                            <a:schemeClr val="tx1"/>
                          </a:solidFill>
                        </a:rPr>
                        <a:t> sur les bénéfices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37 000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389">
                <a:tc>
                  <a:txBody>
                    <a:bodyPr/>
                    <a:lstStyle/>
                    <a:p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444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Etat – impôt sur les bénéfice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37 000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0460797"/>
                  </a:ext>
                </a:extLst>
              </a:tr>
              <a:tr h="291389">
                <a:tc gridSpan="6"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Constatation</a:t>
                      </a:r>
                      <a:r>
                        <a:rPr lang="fr-FR" sz="1600" baseline="0" dirty="0" smtClean="0">
                          <a:solidFill>
                            <a:schemeClr val="tx1"/>
                          </a:solidFill>
                        </a:rPr>
                        <a:t> impôt sur les bénéfices dus, facture ……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8300709"/>
              </p:ext>
            </p:extLst>
          </p:nvPr>
        </p:nvGraphicFramePr>
        <p:xfrm>
          <a:off x="838200" y="1001682"/>
          <a:ext cx="10515600" cy="1341120"/>
        </p:xfrm>
        <a:graphic>
          <a:graphicData uri="http://schemas.openxmlformats.org/drawingml/2006/table">
            <a:tbl>
              <a:tblPr firstRow="1" bandRow="1"/>
              <a:tblGrid>
                <a:gridCol w="856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2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19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61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00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0006">
                <a:tc gridSpan="6"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15/05</a:t>
                      </a:r>
                      <a:endParaRPr lang="fr-FR" sz="16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389">
                <a:tc gridSpan="2">
                  <a:txBody>
                    <a:bodyPr/>
                    <a:lstStyle/>
                    <a:p>
                      <a:r>
                        <a:rPr lang="fr-FR" sz="1600" b="0" u="none" dirty="0" smtClean="0">
                          <a:solidFill>
                            <a:schemeClr val="tx1"/>
                          </a:solidFill>
                        </a:rPr>
                        <a:t>512</a:t>
                      </a:r>
                      <a:endParaRPr lang="fr-FR" sz="16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600" b="0" u="none" dirty="0" smtClean="0">
                          <a:solidFill>
                            <a:schemeClr val="tx1"/>
                          </a:solidFill>
                        </a:rPr>
                        <a:t>Banque</a:t>
                      </a:r>
                      <a:endParaRPr lang="fr-FR" sz="16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u="none" dirty="0" smtClean="0">
                          <a:solidFill>
                            <a:schemeClr val="tx1"/>
                          </a:solidFill>
                        </a:rPr>
                        <a:t>12 000</a:t>
                      </a:r>
                      <a:endParaRPr lang="fr-FR" sz="16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389">
                <a:tc>
                  <a:txBody>
                    <a:bodyPr/>
                    <a:lstStyle/>
                    <a:p>
                      <a:endParaRPr lang="fr-FR" sz="16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u="none" dirty="0" smtClean="0">
                          <a:solidFill>
                            <a:schemeClr val="tx1"/>
                          </a:solidFill>
                        </a:rPr>
                        <a:t>411</a:t>
                      </a:r>
                      <a:endParaRPr lang="fr-FR" sz="16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u="none" dirty="0" smtClean="0">
                          <a:solidFill>
                            <a:schemeClr val="tx1"/>
                          </a:solidFill>
                        </a:rPr>
                        <a:t>Client</a:t>
                      </a:r>
                      <a:endParaRPr lang="fr-FR" sz="16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u="none" dirty="0" smtClean="0">
                          <a:solidFill>
                            <a:schemeClr val="tx1"/>
                          </a:solidFill>
                        </a:rPr>
                        <a:t>12 000</a:t>
                      </a:r>
                      <a:endParaRPr lang="fr-FR" sz="16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682745"/>
                  </a:ext>
                </a:extLst>
              </a:tr>
              <a:tr h="291389">
                <a:tc gridSpan="6">
                  <a:txBody>
                    <a:bodyPr/>
                    <a:lstStyle/>
                    <a:p>
                      <a:pPr algn="ctr"/>
                      <a:r>
                        <a:rPr lang="fr-FR" sz="1600" b="0" u="none" dirty="0" smtClean="0">
                          <a:solidFill>
                            <a:schemeClr val="tx1"/>
                          </a:solidFill>
                        </a:rPr>
                        <a:t>Règlement client ,</a:t>
                      </a:r>
                      <a:r>
                        <a:rPr lang="fr-FR" sz="1600" b="0" u="none" baseline="0" dirty="0" smtClean="0">
                          <a:solidFill>
                            <a:schemeClr val="tx1"/>
                          </a:solidFill>
                        </a:rPr>
                        <a:t> facture …..</a:t>
                      </a:r>
                      <a:endParaRPr lang="fr-FR" sz="16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058054"/>
              </p:ext>
            </p:extLst>
          </p:nvPr>
        </p:nvGraphicFramePr>
        <p:xfrm>
          <a:off x="838200" y="3923768"/>
          <a:ext cx="10515600" cy="1341736"/>
        </p:xfrm>
        <a:graphic>
          <a:graphicData uri="http://schemas.openxmlformats.org/drawingml/2006/table">
            <a:tbl>
              <a:tblPr firstRow="1" bandRow="1"/>
              <a:tblGrid>
                <a:gridCol w="856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2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19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61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00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0006">
                <a:tc gridSpan="6"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31/09</a:t>
                      </a:r>
                      <a:endParaRPr lang="fr-FR" sz="16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80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389">
                <a:tc gridSpan="2">
                  <a:txBody>
                    <a:bodyPr/>
                    <a:lstStyle/>
                    <a:p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8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389"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Constatation salaire</a:t>
                      </a:r>
                      <a:r>
                        <a:rPr lang="fr-FR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600" baseline="0" dirty="0" err="1" smtClean="0">
                          <a:solidFill>
                            <a:schemeClr val="tx1"/>
                          </a:solidFill>
                        </a:rPr>
                        <a:t>dûs</a:t>
                      </a:r>
                      <a:r>
                        <a:rPr lang="fr-FR" sz="1600" baseline="0" dirty="0" smtClean="0">
                          <a:solidFill>
                            <a:schemeClr val="tx1"/>
                          </a:solidFill>
                        </a:rPr>
                        <a:t>, mois de </a:t>
                      </a:r>
                      <a:r>
                        <a:rPr lang="fr-FR" sz="1600" baseline="0" dirty="0" smtClean="0">
                          <a:solidFill>
                            <a:schemeClr val="tx1"/>
                          </a:solidFill>
                        </a:rPr>
                        <a:t>septembre </a:t>
                      </a:r>
                      <a:r>
                        <a:rPr lang="fr-FR" sz="1600" baseline="0" dirty="0" smtClean="0"/>
                        <a:t>avis d’impôt 3320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9672914"/>
              </p:ext>
            </p:extLst>
          </p:nvPr>
        </p:nvGraphicFramePr>
        <p:xfrm>
          <a:off x="838200" y="5418068"/>
          <a:ext cx="10515600" cy="1341120"/>
        </p:xfrm>
        <a:graphic>
          <a:graphicData uri="http://schemas.openxmlformats.org/drawingml/2006/table">
            <a:tbl>
              <a:tblPr firstRow="1" bandRow="1"/>
              <a:tblGrid>
                <a:gridCol w="856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2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19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61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00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0006">
                <a:tc gridSpan="6"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07/10</a:t>
                      </a:r>
                      <a:endParaRPr lang="fr-FR" sz="16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80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389">
                <a:tc gridSpan="2"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421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Personnel</a:t>
                      </a:r>
                      <a:r>
                        <a:rPr lang="fr-FR" sz="1600" baseline="0" dirty="0" smtClean="0">
                          <a:solidFill>
                            <a:schemeClr val="tx1"/>
                          </a:solidFill>
                        </a:rPr>
                        <a:t> rémunération due</a:t>
                      </a:r>
                      <a:endParaRPr lang="fr-FR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1500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389">
                <a:tc>
                  <a:txBody>
                    <a:bodyPr/>
                    <a:lstStyle/>
                    <a:p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512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Banque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1 500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0460797"/>
                  </a:ext>
                </a:extLst>
              </a:tr>
              <a:tr h="291389">
                <a:tc gridSpan="6"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Versement</a:t>
                      </a:r>
                      <a:r>
                        <a:rPr lang="fr-FR" sz="1600" baseline="0" dirty="0" smtClean="0">
                          <a:solidFill>
                            <a:schemeClr val="tx1"/>
                          </a:solidFill>
                        </a:rPr>
                        <a:t> salaires </a:t>
                      </a:r>
                      <a:r>
                        <a:rPr lang="fr-FR" sz="1600" baseline="0" dirty="0" err="1" smtClean="0">
                          <a:solidFill>
                            <a:schemeClr val="tx1"/>
                          </a:solidFill>
                        </a:rPr>
                        <a:t>dûs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041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0" y="1"/>
            <a:ext cx="12192000" cy="914399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>
                <a:solidFill>
                  <a:schemeClr val="bg1"/>
                </a:solidFill>
              </a:rPr>
              <a:t>Partie II. écritures comptables</a:t>
            </a:r>
            <a:r>
              <a:rPr lang="fr-FR" dirty="0" smtClean="0">
                <a:solidFill>
                  <a:schemeClr val="bg1"/>
                </a:solidFill>
              </a:rPr>
              <a:t/>
            </a:r>
            <a:br>
              <a:rPr lang="fr-FR" dirty="0" smtClean="0">
                <a:solidFill>
                  <a:schemeClr val="bg1"/>
                </a:solidFill>
              </a:rPr>
            </a:br>
            <a:r>
              <a:rPr lang="fr-FR" dirty="0" smtClean="0">
                <a:solidFill>
                  <a:schemeClr val="bg1"/>
                </a:solidFill>
              </a:rPr>
              <a:t>	</a:t>
            </a:r>
            <a:r>
              <a:rPr lang="fr-FR" sz="3300" dirty="0" smtClean="0">
                <a:solidFill>
                  <a:schemeClr val="bg1"/>
                </a:solidFill>
              </a:rPr>
              <a:t>f) Ecriture comptable - les comptes de tiers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8971474"/>
              </p:ext>
            </p:extLst>
          </p:nvPr>
        </p:nvGraphicFramePr>
        <p:xfrm>
          <a:off x="838200" y="1001682"/>
          <a:ext cx="10515600" cy="1341120"/>
        </p:xfrm>
        <a:graphic>
          <a:graphicData uri="http://schemas.openxmlformats.org/drawingml/2006/table">
            <a:tbl>
              <a:tblPr firstRow="1" bandRow="1"/>
              <a:tblGrid>
                <a:gridCol w="856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2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19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61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00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0006">
                <a:tc gridSpan="6"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14/10</a:t>
                      </a:r>
                      <a:endParaRPr lang="fr-FR" sz="16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389">
                <a:tc gridSpan="2">
                  <a:txBody>
                    <a:bodyPr/>
                    <a:lstStyle/>
                    <a:p>
                      <a:endParaRPr lang="fr-FR" sz="16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sz="16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389">
                <a:tc>
                  <a:txBody>
                    <a:bodyPr/>
                    <a:lstStyle/>
                    <a:p>
                      <a:endParaRPr lang="fr-FR" sz="16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682745"/>
                  </a:ext>
                </a:extLst>
              </a:tr>
              <a:tr h="291389"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u="none" dirty="0" smtClean="0">
                          <a:solidFill>
                            <a:schemeClr val="tx1"/>
                          </a:solidFill>
                        </a:rPr>
                        <a:t>Règlement</a:t>
                      </a:r>
                      <a:r>
                        <a:rPr lang="fr-FR" sz="1600" b="0" u="none" baseline="0" dirty="0" smtClean="0">
                          <a:solidFill>
                            <a:schemeClr val="tx1"/>
                          </a:solidFill>
                        </a:rPr>
                        <a:t> – impôt sur les sociétés/bénéfice, </a:t>
                      </a:r>
                      <a:r>
                        <a:rPr lang="fr-FR" sz="1600" baseline="0" dirty="0" smtClean="0"/>
                        <a:t>avis d’impôt 3320</a:t>
                      </a:r>
                      <a:endParaRPr lang="fr-FR" sz="1600" baseline="0" dirty="0" smtClean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773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872284"/>
              </p:ext>
            </p:extLst>
          </p:nvPr>
        </p:nvGraphicFramePr>
        <p:xfrm>
          <a:off x="0" y="1344167"/>
          <a:ext cx="10986655" cy="167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86655">
                  <a:extLst>
                    <a:ext uri="{9D8B030D-6E8A-4147-A177-3AD203B41FA5}">
                      <a16:colId xmlns:a16="http://schemas.microsoft.com/office/drawing/2014/main" val="6157471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2800" b="1" dirty="0" smtClean="0">
                          <a:solidFill>
                            <a:srgbClr val="FF0000"/>
                          </a:solidFill>
                        </a:rPr>
                        <a:t>Que signifient ces écritures ? </a:t>
                      </a:r>
                    </a:p>
                    <a:p>
                      <a:r>
                        <a:rPr lang="fr-FR" sz="28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fr-FR" sz="2400" b="0" dirty="0" smtClean="0">
                          <a:solidFill>
                            <a:schemeClr val="tx1"/>
                          </a:solidFill>
                        </a:rPr>
                        <a:t>- S’agit il d’une créance / dette ? </a:t>
                      </a:r>
                    </a:p>
                    <a:p>
                      <a:r>
                        <a:rPr lang="fr-FR" sz="2400" b="0" dirty="0" smtClean="0">
                          <a:solidFill>
                            <a:schemeClr val="tx1"/>
                          </a:solidFill>
                        </a:rPr>
                        <a:t>    - Qui augmente</a:t>
                      </a:r>
                      <a:r>
                        <a:rPr lang="fr-FR" sz="2400" b="0" baseline="0" dirty="0" smtClean="0">
                          <a:solidFill>
                            <a:schemeClr val="tx1"/>
                          </a:solidFill>
                        </a:rPr>
                        <a:t> / diminue ? </a:t>
                      </a:r>
                    </a:p>
                    <a:p>
                      <a:r>
                        <a:rPr lang="fr-FR" sz="2400" b="0" baseline="0" dirty="0" smtClean="0">
                          <a:solidFill>
                            <a:schemeClr val="tx1"/>
                          </a:solidFill>
                        </a:rPr>
                        <a:t>    - Liée à quoi ?</a:t>
                      </a:r>
                      <a:endParaRPr lang="fr-FR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173736"/>
                  </a:ext>
                </a:extLst>
              </a:tr>
            </a:tbl>
          </a:graphicData>
        </a:graphic>
      </p:graphicFrame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515553"/>
              </p:ext>
            </p:extLst>
          </p:nvPr>
        </p:nvGraphicFramePr>
        <p:xfrm>
          <a:off x="2398370" y="3098219"/>
          <a:ext cx="8064896" cy="1463040"/>
        </p:xfrm>
        <a:graphic>
          <a:graphicData uri="http://schemas.openxmlformats.org/drawingml/2006/table">
            <a:tbl>
              <a:tblPr firstRow="1" bandRow="1"/>
              <a:tblGrid>
                <a:gridCol w="65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9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4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3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6207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1" dirty="0" smtClean="0"/>
                        <a:t>Débit</a:t>
                      </a:r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1" dirty="0" smtClean="0"/>
                        <a:t>Crédit</a:t>
                      </a:r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748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dirty="0" smtClean="0"/>
                        <a:t>411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dirty="0" smtClean="0"/>
                        <a:t>Client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dirty="0" smtClean="0"/>
                        <a:t>1</a:t>
                      </a:r>
                      <a:r>
                        <a:rPr lang="fr-FR" baseline="0" dirty="0" smtClean="0"/>
                        <a:t> 200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704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Vente de</a:t>
                      </a:r>
                      <a:r>
                        <a:rPr lang="fr-FR" baseline="0" dirty="0" smtClean="0"/>
                        <a:t> service</a:t>
                      </a:r>
                      <a:endParaRPr lang="fr-FR" dirty="0" smtClean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1 000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77075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44571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TVA collectée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200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7069440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1074882" y="4603853"/>
            <a:ext cx="10711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411 au débit :  ………………………………………………………………………………………………………………………………… 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>
                <a:solidFill>
                  <a:schemeClr val="bg1"/>
                </a:solidFill>
              </a:rPr>
              <a:t>Partie II. écritures comptables</a:t>
            </a:r>
            <a:r>
              <a:rPr lang="fr-FR" dirty="0" smtClean="0">
                <a:solidFill>
                  <a:schemeClr val="bg1"/>
                </a:solidFill>
              </a:rPr>
              <a:t/>
            </a:r>
            <a:br>
              <a:rPr lang="fr-FR" dirty="0" smtClean="0">
                <a:solidFill>
                  <a:schemeClr val="bg1"/>
                </a:solidFill>
              </a:rPr>
            </a:br>
            <a:r>
              <a:rPr lang="fr-FR" dirty="0" smtClean="0">
                <a:solidFill>
                  <a:schemeClr val="bg1"/>
                </a:solidFill>
              </a:rPr>
              <a:t>	</a:t>
            </a:r>
            <a:r>
              <a:rPr lang="fr-FR" sz="3300" dirty="0" smtClean="0">
                <a:solidFill>
                  <a:schemeClr val="bg1"/>
                </a:solidFill>
              </a:rPr>
              <a:t>f) Ecriture comptable - les comptes de tiers (exercice 1)</a:t>
            </a: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160353"/>
              </p:ext>
            </p:extLst>
          </p:nvPr>
        </p:nvGraphicFramePr>
        <p:xfrm>
          <a:off x="2398370" y="5178631"/>
          <a:ext cx="8064896" cy="1097280"/>
        </p:xfrm>
        <a:graphic>
          <a:graphicData uri="http://schemas.openxmlformats.org/drawingml/2006/table">
            <a:tbl>
              <a:tblPr firstRow="1" bandRow="1"/>
              <a:tblGrid>
                <a:gridCol w="65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9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4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3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6207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1" dirty="0" smtClean="0"/>
                        <a:t>Débit</a:t>
                      </a:r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1" dirty="0" smtClean="0"/>
                        <a:t>Crédit</a:t>
                      </a:r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748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dirty="0" smtClean="0"/>
                        <a:t>441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dirty="0" smtClean="0"/>
                        <a:t>Subvention</a:t>
                      </a:r>
                      <a:r>
                        <a:rPr lang="fr-FR" baseline="0" dirty="0" smtClean="0"/>
                        <a:t> à recevoir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dirty="0" smtClean="0"/>
                        <a:t>10 000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74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Subvention d’exploitation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10 000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7707501"/>
                  </a:ext>
                </a:extLst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1074882" y="6318505"/>
            <a:ext cx="10711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441 au débit :  ………………………………………………………………………………………………………………………………… </a:t>
            </a:r>
          </a:p>
        </p:txBody>
      </p:sp>
    </p:spTree>
    <p:extLst>
      <p:ext uri="{BB962C8B-B14F-4D97-AF65-F5344CB8AC3E}">
        <p14:creationId xmlns:p14="http://schemas.microsoft.com/office/powerpoint/2010/main" val="170037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1029549"/>
              </p:ext>
            </p:extLst>
          </p:nvPr>
        </p:nvGraphicFramePr>
        <p:xfrm>
          <a:off x="0" y="1344167"/>
          <a:ext cx="10986655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86655">
                  <a:extLst>
                    <a:ext uri="{9D8B030D-6E8A-4147-A177-3AD203B41FA5}">
                      <a16:colId xmlns:a16="http://schemas.microsoft.com/office/drawing/2014/main" val="6157471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2800" b="1" dirty="0" smtClean="0">
                          <a:solidFill>
                            <a:srgbClr val="FF0000"/>
                          </a:solidFill>
                        </a:rPr>
                        <a:t>Que signifient ces écritures ? </a:t>
                      </a:r>
                      <a:endParaRPr lang="fr-FR" sz="2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173736"/>
                  </a:ext>
                </a:extLst>
              </a:tr>
            </a:tbl>
          </a:graphicData>
        </a:graphic>
      </p:graphicFrame>
      <p:sp>
        <p:nvSpPr>
          <p:cNvPr id="11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>
                <a:solidFill>
                  <a:schemeClr val="bg1"/>
                </a:solidFill>
              </a:rPr>
              <a:t>Partie II. écritures comptables</a:t>
            </a:r>
            <a:r>
              <a:rPr lang="fr-FR" dirty="0" smtClean="0">
                <a:solidFill>
                  <a:schemeClr val="bg1"/>
                </a:solidFill>
              </a:rPr>
              <a:t/>
            </a:r>
            <a:br>
              <a:rPr lang="fr-FR" dirty="0" smtClean="0">
                <a:solidFill>
                  <a:schemeClr val="bg1"/>
                </a:solidFill>
              </a:rPr>
            </a:br>
            <a:r>
              <a:rPr lang="fr-FR" dirty="0" smtClean="0">
                <a:solidFill>
                  <a:schemeClr val="bg1"/>
                </a:solidFill>
              </a:rPr>
              <a:t>	</a:t>
            </a:r>
            <a:r>
              <a:rPr lang="fr-FR" sz="3300" dirty="0" smtClean="0">
                <a:solidFill>
                  <a:schemeClr val="bg1"/>
                </a:solidFill>
              </a:rPr>
              <a:t>f) Ecriture comptable - les comptes de tiers (exercice 1)</a:t>
            </a:r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013525"/>
              </p:ext>
            </p:extLst>
          </p:nvPr>
        </p:nvGraphicFramePr>
        <p:xfrm>
          <a:off x="2195170" y="4193264"/>
          <a:ext cx="8064896" cy="1097280"/>
        </p:xfrm>
        <a:graphic>
          <a:graphicData uri="http://schemas.openxmlformats.org/drawingml/2006/table">
            <a:tbl>
              <a:tblPr firstRow="1" bandRow="1"/>
              <a:tblGrid>
                <a:gridCol w="65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9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4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3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6207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1" dirty="0" smtClean="0"/>
                        <a:t>Débit</a:t>
                      </a:r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1" dirty="0" smtClean="0"/>
                        <a:t>Crédit</a:t>
                      </a:r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748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dirty="0" smtClean="0"/>
                        <a:t>645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dirty="0" smtClean="0"/>
                        <a:t>Cotisation sécurité sociale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dirty="0" smtClean="0"/>
                        <a:t>1</a:t>
                      </a:r>
                      <a:r>
                        <a:rPr lang="fr-FR" baseline="0" dirty="0" smtClean="0"/>
                        <a:t> 000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431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Sécurité sociale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1 000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7707501"/>
                  </a:ext>
                </a:extLst>
              </a:tr>
            </a:tbl>
          </a:graphicData>
        </a:graphic>
      </p:graphicFrame>
      <p:sp>
        <p:nvSpPr>
          <p:cNvPr id="13" name="ZoneTexte 12"/>
          <p:cNvSpPr txBox="1"/>
          <p:nvPr/>
        </p:nvSpPr>
        <p:spPr>
          <a:xfrm>
            <a:off x="740064" y="5425621"/>
            <a:ext cx="10711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431 au crédit :  ……………………………………………………………………………………………………………………………….</a:t>
            </a:r>
            <a:endParaRPr lang="fr-FR" dirty="0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187662"/>
              </p:ext>
            </p:extLst>
          </p:nvPr>
        </p:nvGraphicFramePr>
        <p:xfrm>
          <a:off x="2195170" y="1902649"/>
          <a:ext cx="8064896" cy="1463040"/>
        </p:xfrm>
        <a:graphic>
          <a:graphicData uri="http://schemas.openxmlformats.org/drawingml/2006/table">
            <a:tbl>
              <a:tblPr firstRow="1" bandRow="1"/>
              <a:tblGrid>
                <a:gridCol w="65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9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4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3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6207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1" dirty="0" smtClean="0"/>
                        <a:t>Débit</a:t>
                      </a:r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1" dirty="0" smtClean="0"/>
                        <a:t>Crédit</a:t>
                      </a:r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748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dirty="0" smtClean="0"/>
                        <a:t>617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dirty="0" smtClean="0"/>
                        <a:t>Etude et recherche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dirty="0" smtClean="0"/>
                        <a:t>1</a:t>
                      </a:r>
                      <a:r>
                        <a:rPr lang="fr-FR" baseline="0" dirty="0" smtClean="0"/>
                        <a:t> 000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748">
                <a:tc gridSpan="2">
                  <a:txBody>
                    <a:bodyPr/>
                    <a:lstStyle/>
                    <a:p>
                      <a:r>
                        <a:rPr lang="fr-FR" dirty="0" smtClean="0"/>
                        <a:t>44566 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dirty="0" smtClean="0"/>
                        <a:t>TVA déductible sur</a:t>
                      </a:r>
                      <a:r>
                        <a:rPr lang="fr-FR" baseline="0" dirty="0" smtClean="0"/>
                        <a:t> ABS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200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073760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401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Fournisseur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1 200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7707501"/>
                  </a:ext>
                </a:extLst>
              </a:tr>
            </a:tbl>
          </a:graphicData>
        </a:graphic>
      </p:graphicFrame>
      <p:sp>
        <p:nvSpPr>
          <p:cNvPr id="14" name="ZoneTexte 13"/>
          <p:cNvSpPr txBox="1"/>
          <p:nvPr/>
        </p:nvSpPr>
        <p:spPr>
          <a:xfrm>
            <a:off x="871682" y="3365689"/>
            <a:ext cx="10711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401 au débit : ………………………………………………………………………………………………………………………………………………………….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4987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846</Words>
  <Application>Microsoft Office PowerPoint</Application>
  <PresentationFormat>Grand écran</PresentationFormat>
  <Paragraphs>249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Universite de Montpellier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n.a.</dc:creator>
  <cp:lastModifiedBy>n.a.</cp:lastModifiedBy>
  <cp:revision>39</cp:revision>
  <dcterms:created xsi:type="dcterms:W3CDTF">2019-10-22T09:20:48Z</dcterms:created>
  <dcterms:modified xsi:type="dcterms:W3CDTF">2023-10-26T14:15:38Z</dcterms:modified>
</cp:coreProperties>
</file>