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79" r:id="rId2"/>
    <p:sldId id="285" r:id="rId3"/>
    <p:sldId id="280" r:id="rId4"/>
    <p:sldId id="281" r:id="rId5"/>
    <p:sldId id="282" r:id="rId6"/>
    <p:sldId id="283" r:id="rId7"/>
    <p:sldId id="284" r:id="rId8"/>
    <p:sldId id="290" r:id="rId9"/>
    <p:sldId id="291" r:id="rId10"/>
    <p:sldId id="286" r:id="rId11"/>
    <p:sldId id="289" r:id="rId12"/>
    <p:sldId id="292" r:id="rId13"/>
  </p:sldIdLst>
  <p:sldSz cx="9144000" cy="6858000" type="screen4x3"/>
  <p:notesSz cx="6858000"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4660"/>
  </p:normalViewPr>
  <p:slideViewPr>
    <p:cSldViewPr>
      <p:cViewPr varScale="1">
        <p:scale>
          <a:sx n="76" d="100"/>
          <a:sy n="76" d="100"/>
        </p:scale>
        <p:origin x="11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4" y="0"/>
            <a:ext cx="2971800" cy="496332"/>
          </a:xfrm>
          <a:prstGeom prst="rect">
            <a:avLst/>
          </a:prstGeom>
        </p:spPr>
        <p:txBody>
          <a:bodyPr vert="horz" lIns="91440" tIns="45720" rIns="91440" bIns="45720" rtlCol="0"/>
          <a:lstStyle>
            <a:lvl1pPr algn="r">
              <a:defRPr sz="1200"/>
            </a:lvl1pPr>
          </a:lstStyle>
          <a:p>
            <a:fld id="{E763F65E-231E-4037-95B1-939AEB1F53E1}" type="datetimeFigureOut">
              <a:rPr lang="fr-FR" smtClean="0"/>
              <a:t>04/10/2024</a:t>
            </a:fld>
            <a:endParaRPr lang="fr-FR"/>
          </a:p>
        </p:txBody>
      </p:sp>
      <p:sp>
        <p:nvSpPr>
          <p:cNvPr id="4" name="Espace réservé du pied de page 3"/>
          <p:cNvSpPr>
            <a:spLocks noGrp="1"/>
          </p:cNvSpPr>
          <p:nvPr>
            <p:ph type="ftr" sz="quarter" idx="2"/>
          </p:nvPr>
        </p:nvSpPr>
        <p:spPr>
          <a:xfrm>
            <a:off x="0" y="9428584"/>
            <a:ext cx="2971800"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4" y="9428584"/>
            <a:ext cx="2971800" cy="496332"/>
          </a:xfrm>
          <a:prstGeom prst="rect">
            <a:avLst/>
          </a:prstGeom>
        </p:spPr>
        <p:txBody>
          <a:bodyPr vert="horz" lIns="91440" tIns="45720" rIns="91440" bIns="45720" rtlCol="0" anchor="b"/>
          <a:lstStyle>
            <a:lvl1pPr algn="r">
              <a:defRPr sz="1200"/>
            </a:lvl1pPr>
          </a:lstStyle>
          <a:p>
            <a:fld id="{7F2DBDCC-B83F-44F0-BED9-13482AE2C4E4}" type="slidenum">
              <a:rPr lang="fr-FR" smtClean="0"/>
              <a:t>‹N°›</a:t>
            </a:fld>
            <a:endParaRPr lang="fr-FR"/>
          </a:p>
        </p:txBody>
      </p:sp>
    </p:spTree>
    <p:extLst>
      <p:ext uri="{BB962C8B-B14F-4D97-AF65-F5344CB8AC3E}">
        <p14:creationId xmlns:p14="http://schemas.microsoft.com/office/powerpoint/2010/main" val="36303986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F0A6DF9-F374-4966-9D6C-AA46582B0E8F}" type="datetimeFigureOut">
              <a:rPr lang="fr-FR" smtClean="0"/>
              <a:t>04/10/2024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2061125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F0A6DF9-F374-4966-9D6C-AA46582B0E8F}" type="datetimeFigureOut">
              <a:rPr lang="fr-FR" smtClean="0"/>
              <a:t>04/10/2024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1808990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F0A6DF9-F374-4966-9D6C-AA46582B0E8F}" type="datetimeFigureOut">
              <a:rPr lang="fr-FR" smtClean="0"/>
              <a:t>04/10/2024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2891331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F0A6DF9-F374-4966-9D6C-AA46582B0E8F}" type="datetimeFigureOut">
              <a:rPr lang="fr-FR" smtClean="0"/>
              <a:t>04/10/2024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300591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F0A6DF9-F374-4966-9D6C-AA46582B0E8F}" type="datetimeFigureOut">
              <a:rPr lang="fr-FR" smtClean="0"/>
              <a:t>04/10/2024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181935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F0A6DF9-F374-4966-9D6C-AA46582B0E8F}" type="datetimeFigureOut">
              <a:rPr lang="fr-FR" smtClean="0"/>
              <a:t>04/10/2024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676495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F0A6DF9-F374-4966-9D6C-AA46582B0E8F}" type="datetimeFigureOut">
              <a:rPr lang="fr-FR" smtClean="0"/>
              <a:t>04/10/2024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1911906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F0A6DF9-F374-4966-9D6C-AA46582B0E8F}" type="datetimeFigureOut">
              <a:rPr lang="fr-FR" smtClean="0"/>
              <a:t>04/10/2024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270643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F0A6DF9-F374-4966-9D6C-AA46582B0E8F}" type="datetimeFigureOut">
              <a:rPr lang="fr-FR" smtClean="0"/>
              <a:t>04/10/2024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2294675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F0A6DF9-F374-4966-9D6C-AA46582B0E8F}" type="datetimeFigureOut">
              <a:rPr lang="fr-FR" smtClean="0"/>
              <a:t>04/10/2024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51559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F0A6DF9-F374-4966-9D6C-AA46582B0E8F}" type="datetimeFigureOut">
              <a:rPr lang="fr-FR" smtClean="0"/>
              <a:t>04/10/2024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249383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0A6DF9-F374-4966-9D6C-AA46582B0E8F}" type="datetimeFigureOut">
              <a:rPr lang="fr-FR" smtClean="0"/>
              <a:t>04/10/2024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5DD2D-159A-4FD6-83DD-91B34A8C7210}" type="slidenum">
              <a:rPr lang="fr-FR" smtClean="0"/>
              <a:t>‹N°›</a:t>
            </a:fld>
            <a:endParaRPr lang="fr-FR"/>
          </a:p>
        </p:txBody>
      </p:sp>
    </p:spTree>
    <p:extLst>
      <p:ext uri="{BB962C8B-B14F-4D97-AF65-F5344CB8AC3E}">
        <p14:creationId xmlns:p14="http://schemas.microsoft.com/office/powerpoint/2010/main" val="4110257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ZoneTexte 6"/>
          <p:cNvSpPr txBox="1"/>
          <p:nvPr/>
        </p:nvSpPr>
        <p:spPr>
          <a:xfrm>
            <a:off x="467544" y="1628800"/>
            <a:ext cx="8280920" cy="5201424"/>
          </a:xfrm>
          <a:prstGeom prst="rect">
            <a:avLst/>
          </a:prstGeom>
          <a:noFill/>
        </p:spPr>
        <p:txBody>
          <a:bodyPr wrap="square" rtlCol="0">
            <a:spAutoFit/>
          </a:bodyPr>
          <a:lstStyle/>
          <a:p>
            <a:pPr marL="342900" indent="-342900">
              <a:buFont typeface="Wingdings" panose="05000000000000000000" pitchFamily="2" charset="2"/>
              <a:buChar char="ü"/>
            </a:pPr>
            <a:endParaRPr lang="fr-FR" sz="2400" b="1" dirty="0" smtClean="0"/>
          </a:p>
          <a:p>
            <a:pPr algn="just"/>
            <a:r>
              <a:rPr lang="fr-FR" sz="2400" b="1" dirty="0" smtClean="0"/>
              <a:t>Principe : </a:t>
            </a:r>
            <a:r>
              <a:rPr lang="fr-FR" sz="2400" dirty="0" smtClean="0"/>
              <a:t>L’approvisionnement doit permettre à l’entreprise de disposer, au moment où elle en a besoin, des matières premières nécessaires à la production.</a:t>
            </a:r>
          </a:p>
          <a:p>
            <a:pPr algn="just"/>
            <a:endParaRPr lang="fr-FR" sz="2400" dirty="0"/>
          </a:p>
          <a:p>
            <a:pPr lvl="1" algn="just"/>
            <a:r>
              <a:rPr lang="fr-FR" sz="2400" b="1" dirty="0" smtClean="0"/>
              <a:t>Enjeu</a:t>
            </a:r>
            <a:r>
              <a:rPr lang="fr-FR" sz="2400" dirty="0" smtClean="0"/>
              <a:t> : </a:t>
            </a:r>
          </a:p>
          <a:p>
            <a:pPr marL="514350" indent="-514350" algn="just">
              <a:buAutoNum type="romanLcParenBoth"/>
            </a:pPr>
            <a:r>
              <a:rPr lang="fr-FR" sz="2000" dirty="0" smtClean="0"/>
              <a:t>L’approvisionnement doit suivre le rythme de production (éviter les ruptures de stocks et le </a:t>
            </a:r>
            <a:r>
              <a:rPr lang="fr-FR" sz="2000" dirty="0" err="1" smtClean="0"/>
              <a:t>sur-stock</a:t>
            </a:r>
            <a:r>
              <a:rPr lang="fr-FR" sz="2000" dirty="0" smtClean="0"/>
              <a:t>). </a:t>
            </a:r>
          </a:p>
          <a:p>
            <a:pPr marL="514350" indent="-514350" algn="just">
              <a:buAutoNum type="romanLcParenBoth"/>
            </a:pPr>
            <a:r>
              <a:rPr lang="fr-FR" sz="2000" dirty="0" smtClean="0"/>
              <a:t>Attention aux délais d’approvisionnement. Les stocks doivent prendre en compte les délais d’approvisionnement et un stock de sécurité et minimiser les pertes (notamment périssabilité)</a:t>
            </a:r>
          </a:p>
          <a:p>
            <a:pPr marL="514350" indent="-514350" algn="just">
              <a:buAutoNum type="romanLcParenBoth"/>
            </a:pPr>
            <a:r>
              <a:rPr lang="fr-FR" sz="2000" dirty="0" smtClean="0"/>
              <a:t>Il existe des modèles permettant de minimiser le coût d’approvisionnement (en avenir certain) : Modèle de Wilson.</a:t>
            </a:r>
          </a:p>
          <a:p>
            <a:pPr algn="just"/>
            <a:endParaRPr lang="fr-FR" sz="2400" dirty="0" smtClean="0"/>
          </a:p>
          <a:p>
            <a:pPr algn="ctr"/>
            <a:r>
              <a:rPr lang="fr-FR" sz="2400" dirty="0" err="1" smtClean="0">
                <a:solidFill>
                  <a:srgbClr val="FF0000"/>
                </a:solidFill>
              </a:rPr>
              <a:t>Kalypso</a:t>
            </a:r>
            <a:r>
              <a:rPr lang="fr-FR" sz="2400" dirty="0" smtClean="0">
                <a:solidFill>
                  <a:srgbClr val="FF0000"/>
                </a:solidFill>
              </a:rPr>
              <a:t> : Avoir 30 jours de stock de MP (pour production)</a:t>
            </a:r>
          </a:p>
        </p:txBody>
      </p:sp>
    </p:spTree>
    <p:extLst>
      <p:ext uri="{BB962C8B-B14F-4D97-AF65-F5344CB8AC3E}">
        <p14:creationId xmlns:p14="http://schemas.microsoft.com/office/powerpoint/2010/main" val="316734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Rectangle 6"/>
          <p:cNvSpPr/>
          <p:nvPr/>
        </p:nvSpPr>
        <p:spPr>
          <a:xfrm>
            <a:off x="360857" y="1688376"/>
            <a:ext cx="8280920" cy="5416868"/>
          </a:xfrm>
          <a:prstGeom prst="rect">
            <a:avLst/>
          </a:prstGeom>
        </p:spPr>
        <p:txBody>
          <a:bodyPr wrap="square">
            <a:spAutoFit/>
          </a:bodyPr>
          <a:lstStyle/>
          <a:p>
            <a:pPr lvl="1"/>
            <a:r>
              <a:rPr lang="fr-FR" sz="2400" b="1" u="sng" dirty="0"/>
              <a:t>Exemple </a:t>
            </a:r>
          </a:p>
          <a:p>
            <a:pPr algn="just"/>
            <a:r>
              <a:rPr lang="fr-FR" sz="1600" dirty="0"/>
              <a:t>Après le scandale des lasagnes au cheval, </a:t>
            </a:r>
            <a:r>
              <a:rPr lang="fr-FR" sz="1600" dirty="0" err="1"/>
              <a:t>Spanghero</a:t>
            </a:r>
            <a:r>
              <a:rPr lang="fr-FR" sz="1600" dirty="0"/>
              <a:t> a décidé de changer ses méthodes d’approvisionnement. Désormais, à chaque commande, un opérateur sélectionne le fournisseur en fonction du prix, mais aussi d’un cahier des charges précis (traçabilité, origine etc…). Cela représente environ un travail d’environ 7h pour chaque commande. Le suivi de l’acheminement et la mise en paiement représentent 3h de travail supplémentaire. </a:t>
            </a:r>
          </a:p>
          <a:p>
            <a:pPr algn="just"/>
            <a:r>
              <a:rPr lang="fr-FR" sz="1600" dirty="0"/>
              <a:t>A réception de la commande, chaque lot est analysé en laboratoire (pour un coût de </a:t>
            </a:r>
            <a:r>
              <a:rPr lang="fr-FR" sz="1600" dirty="0" smtClean="0"/>
              <a:t>30000 </a:t>
            </a:r>
            <a:r>
              <a:rPr lang="fr-FR" sz="1600" dirty="0"/>
              <a:t>€ par lot). Le coût de stockage (électricité, amortissement des frigos et perte liée au défaut de chaine de froid) représentent 1 500 € par an. Par ailleurs les pertes de MP (pour non qualité, défaut de chaine de froid etc…) représente environ </a:t>
            </a:r>
            <a:r>
              <a:rPr lang="fr-FR" sz="1600" dirty="0" smtClean="0"/>
              <a:t>1 % </a:t>
            </a:r>
            <a:r>
              <a:rPr lang="fr-FR" sz="1600" dirty="0"/>
              <a:t>des stocks de viande.  </a:t>
            </a:r>
          </a:p>
          <a:p>
            <a:pPr algn="just"/>
            <a:r>
              <a:rPr lang="fr-FR" sz="1600" b="1" dirty="0" smtClean="0"/>
              <a:t>Données de l’entreprise </a:t>
            </a:r>
            <a:r>
              <a:rPr lang="fr-FR" sz="1600" dirty="0" smtClean="0"/>
              <a:t>: </a:t>
            </a:r>
          </a:p>
          <a:p>
            <a:pPr marL="285750" indent="-285750" algn="just">
              <a:buFontTx/>
              <a:buChar char="-"/>
            </a:pPr>
            <a:r>
              <a:rPr lang="fr-FR" sz="1600" dirty="0" smtClean="0"/>
              <a:t>Viandes consommées par mois = 600 tonnes</a:t>
            </a:r>
          </a:p>
          <a:p>
            <a:pPr marL="285750" indent="-285750" algn="just">
              <a:buFontTx/>
              <a:buChar char="-"/>
            </a:pPr>
            <a:r>
              <a:rPr lang="fr-FR" sz="1600" dirty="0" smtClean="0"/>
              <a:t>Prix moyen au kilo = 3 500 € / tonne</a:t>
            </a:r>
          </a:p>
          <a:p>
            <a:pPr marL="285750" indent="-285750" algn="just">
              <a:buFontTx/>
              <a:buChar char="-"/>
            </a:pPr>
            <a:r>
              <a:rPr lang="fr-FR" sz="1600" dirty="0" smtClean="0"/>
              <a:t>Taux horaire moyen des service administratifs = 40 H / heure. </a:t>
            </a:r>
          </a:p>
          <a:p>
            <a:pPr algn="just"/>
            <a:r>
              <a:rPr lang="fr-FR" sz="1600" b="1" dirty="0" smtClean="0"/>
              <a:t>1. Déterminer des unités de quantités, monétaire et de temps. </a:t>
            </a:r>
          </a:p>
          <a:p>
            <a:pPr algn="just"/>
            <a:r>
              <a:rPr lang="fr-FR" sz="1600" b="1" dirty="0" smtClean="0"/>
              <a:t>2. Déterminez le coût de stockage et le coût de lancement d’une commande</a:t>
            </a:r>
          </a:p>
          <a:p>
            <a:pPr algn="just"/>
            <a:r>
              <a:rPr lang="fr-FR" sz="1600" b="1" dirty="0" smtClean="0"/>
              <a:t>3. Calculez la quantité à commander minimisant le coût d’approvisionnement. En déduire le nombre de commandes par mois et le coût total d’approvisionnement. </a:t>
            </a:r>
          </a:p>
          <a:p>
            <a:pPr algn="just"/>
            <a:r>
              <a:rPr lang="fr-FR" sz="1600" b="1" dirty="0"/>
              <a:t>4. Sachant que </a:t>
            </a:r>
            <a:r>
              <a:rPr lang="fr-FR" sz="1600" b="1" dirty="0" err="1"/>
              <a:t>spanghero</a:t>
            </a:r>
            <a:r>
              <a:rPr lang="fr-FR" sz="1600" b="1" dirty="0"/>
              <a:t> souhaite avoir un stocks de sécurité représentant 3 jours de production, schématisez l’évolution du stock. </a:t>
            </a:r>
            <a:endParaRPr lang="fr-FR" sz="1600" dirty="0" smtClean="0"/>
          </a:p>
          <a:p>
            <a:r>
              <a:rPr lang="fr-FR" dirty="0"/>
              <a:t>	</a:t>
            </a:r>
          </a:p>
        </p:txBody>
      </p:sp>
    </p:spTree>
    <p:extLst>
      <p:ext uri="{BB962C8B-B14F-4D97-AF65-F5344CB8AC3E}">
        <p14:creationId xmlns:p14="http://schemas.microsoft.com/office/powerpoint/2010/main" val="961054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cteur droit avec flèche 2"/>
          <p:cNvCxnSpPr/>
          <p:nvPr/>
        </p:nvCxnSpPr>
        <p:spPr>
          <a:xfrm>
            <a:off x="1259632" y="6525344"/>
            <a:ext cx="51845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 name="Connecteur droit avec flèche 3"/>
          <p:cNvCxnSpPr/>
          <p:nvPr/>
        </p:nvCxnSpPr>
        <p:spPr>
          <a:xfrm flipV="1">
            <a:off x="1259632" y="5229200"/>
            <a:ext cx="0" cy="1296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395537" y="5968357"/>
            <a:ext cx="3096344" cy="369332"/>
          </a:xfrm>
          <a:prstGeom prst="rect">
            <a:avLst/>
          </a:prstGeom>
          <a:noFill/>
        </p:spPr>
        <p:txBody>
          <a:bodyPr wrap="square" rtlCol="0">
            <a:spAutoFit/>
          </a:bodyPr>
          <a:lstStyle/>
          <a:p>
            <a:r>
              <a:rPr lang="fr-FR" smtClean="0"/>
              <a:t>60 </a:t>
            </a:r>
            <a:r>
              <a:rPr lang="fr-FR" smtClean="0"/>
              <a:t>t</a:t>
            </a:r>
            <a:endParaRPr lang="fr-FR" dirty="0"/>
          </a:p>
        </p:txBody>
      </p:sp>
      <p:sp>
        <p:nvSpPr>
          <p:cNvPr id="14" name="ZoneTexte 13"/>
          <p:cNvSpPr txBox="1"/>
          <p:nvPr/>
        </p:nvSpPr>
        <p:spPr>
          <a:xfrm>
            <a:off x="419772" y="5332565"/>
            <a:ext cx="3096344" cy="369332"/>
          </a:xfrm>
          <a:prstGeom prst="rect">
            <a:avLst/>
          </a:prstGeom>
          <a:noFill/>
        </p:spPr>
        <p:txBody>
          <a:bodyPr wrap="square" rtlCol="0">
            <a:spAutoFit/>
          </a:bodyPr>
          <a:lstStyle/>
          <a:p>
            <a:r>
              <a:rPr lang="fr-FR" smtClean="0"/>
              <a:t>101,55 </a:t>
            </a:r>
            <a:r>
              <a:rPr lang="fr-FR" dirty="0" smtClean="0"/>
              <a:t>t</a:t>
            </a:r>
            <a:endParaRPr lang="fr-FR" dirty="0"/>
          </a:p>
        </p:txBody>
      </p:sp>
      <p:cxnSp>
        <p:nvCxnSpPr>
          <p:cNvPr id="25" name="Connecteur droit avec flèche 24"/>
          <p:cNvCxnSpPr/>
          <p:nvPr/>
        </p:nvCxnSpPr>
        <p:spPr>
          <a:xfrm flipV="1">
            <a:off x="1475656" y="6604149"/>
            <a:ext cx="492288" cy="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29" name="Rectangle 28"/>
              <p:cNvSpPr/>
              <p:nvPr/>
            </p:nvSpPr>
            <p:spPr>
              <a:xfrm>
                <a:off x="323528" y="195266"/>
                <a:ext cx="8280920" cy="5336076"/>
              </a:xfrm>
              <a:prstGeom prst="rect">
                <a:avLst/>
              </a:prstGeom>
            </p:spPr>
            <p:txBody>
              <a:bodyPr wrap="square">
                <a:spAutoFit/>
              </a:bodyPr>
              <a:lstStyle/>
              <a:p>
                <a:pPr marL="342900" indent="-342900" algn="just">
                  <a:buAutoNum type="arabicPeriod"/>
                </a:pPr>
                <a:r>
                  <a:rPr lang="fr-FR" sz="1600" b="1" dirty="0" smtClean="0"/>
                  <a:t>Choisissez vos unités de quantités et de temps</a:t>
                </a:r>
                <a:r>
                  <a:rPr lang="fr-FR" sz="1600" b="1" smtClean="0"/>
                  <a:t>. </a:t>
                </a:r>
                <a:endParaRPr lang="fr-FR" sz="1600" b="1"/>
              </a:p>
              <a:p>
                <a:pPr algn="just"/>
                <a:r>
                  <a:rPr lang="fr-FR" sz="1600" b="1" smtClean="0"/>
                  <a:t>Ut : mois, Uq : tonnes ; Um = €</a:t>
                </a:r>
                <a:endParaRPr lang="fr-FR" sz="1600" dirty="0" smtClean="0"/>
              </a:p>
              <a:p>
                <a:pPr algn="just"/>
                <a:r>
                  <a:rPr lang="fr-FR" sz="1600" b="1" dirty="0" smtClean="0"/>
                  <a:t>2. Déterminez le coût de stockage et le coût de lancement d’une commande</a:t>
                </a:r>
              </a:p>
              <a:p>
                <a:pPr marL="285750" indent="-285750" algn="just">
                  <a:buFont typeface="Symbol" panose="05050102010706020507" pitchFamily="18" charset="2"/>
                  <a:buChar char="Þ"/>
                </a:pPr>
                <a:r>
                  <a:rPr lang="fr-FR" sz="1600" smtClean="0"/>
                  <a:t>Cs = 1% * 300 * 3500 +1500 /12 = 21 125</a:t>
                </a:r>
              </a:p>
              <a:p>
                <a:pPr marL="285750" indent="-285750" algn="just">
                  <a:buFont typeface="Symbol" panose="05050102010706020507" pitchFamily="18" charset="2"/>
                  <a:buChar char="Þ"/>
                </a:pPr>
                <a:r>
                  <a:rPr lang="fr-FR" sz="1600" smtClean="0"/>
                  <a:t>Cl = 30 000 + (3+7) * 40 = 30 400</a:t>
                </a:r>
                <a:endParaRPr lang="fr-FR" sz="1600" dirty="0" smtClean="0"/>
              </a:p>
              <a:p>
                <a:pPr algn="just"/>
                <a:endParaRPr lang="fr-FR" sz="1600" b="1" dirty="0"/>
              </a:p>
              <a:p>
                <a:pPr algn="just"/>
                <a:r>
                  <a:rPr lang="fr-FR" sz="1600" b="1" dirty="0" smtClean="0"/>
                  <a:t>3. Calculez la quantité à commander minimisant le coût d’approvisionnement. En déduire le nombre de commandes par mois et le délai de passation des commandes? Vos résultats sont ils réalistes ? </a:t>
                </a:r>
              </a:p>
              <a:p>
                <a:r>
                  <a:rPr lang="fr-FR" sz="1600" dirty="0"/>
                  <a:t> </a:t>
                </a:r>
                <a:r>
                  <a:rPr lang="fr-FR" sz="1600" b="1" dirty="0"/>
                  <a:t>Q* = </a:t>
                </a:r>
                <a14:m>
                  <m:oMath xmlns:m="http://schemas.openxmlformats.org/officeDocument/2006/math">
                    <m:rad>
                      <m:radPr>
                        <m:degHide m:val="on"/>
                        <m:ctrlPr>
                          <a:rPr lang="fr-FR" sz="1600" b="1" i="1">
                            <a:latin typeface="Cambria Math" panose="02040503050406030204" pitchFamily="18" charset="0"/>
                          </a:rPr>
                        </m:ctrlPr>
                      </m:radPr>
                      <m:deg/>
                      <m:e>
                        <m:d>
                          <m:dPr>
                            <m:ctrlPr>
                              <a:rPr lang="fr-FR" sz="1600" b="1" i="1">
                                <a:latin typeface="Cambria Math" panose="02040503050406030204" pitchFamily="18" charset="0"/>
                              </a:rPr>
                            </m:ctrlPr>
                          </m:dPr>
                          <m:e>
                            <m:r>
                              <a:rPr lang="fr-FR" sz="1600" b="1" i="1">
                                <a:latin typeface="Cambria Math"/>
                              </a:rPr>
                              <m:t>𝟐</m:t>
                            </m:r>
                            <m:r>
                              <a:rPr lang="fr-FR" sz="1600" b="1" i="1">
                                <a:latin typeface="Cambria Math"/>
                              </a:rPr>
                              <m:t> </m:t>
                            </m:r>
                            <m:r>
                              <a:rPr lang="fr-FR" sz="1600" b="1" i="1">
                                <a:latin typeface="Cambria Math"/>
                              </a:rPr>
                              <m:t>𝑪𝒍</m:t>
                            </m:r>
                            <m:r>
                              <a:rPr lang="fr-FR" sz="1600" b="1" i="1">
                                <a:latin typeface="Cambria Math"/>
                              </a:rPr>
                              <m:t>∗</m:t>
                            </m:r>
                            <m:r>
                              <a:rPr lang="fr-FR" sz="1600" b="1" i="1">
                                <a:latin typeface="Cambria Math"/>
                              </a:rPr>
                              <m:t>𝒅</m:t>
                            </m:r>
                          </m:e>
                        </m:d>
                        <m:r>
                          <a:rPr lang="fr-FR" sz="1600" b="1" i="1">
                            <a:latin typeface="Cambria Math"/>
                          </a:rPr>
                          <m:t>/ </m:t>
                        </m:r>
                        <m:r>
                          <a:rPr lang="fr-FR" sz="1600" b="1" i="1">
                            <a:latin typeface="Cambria Math"/>
                          </a:rPr>
                          <m:t>𝑪𝒔</m:t>
                        </m:r>
                      </m:e>
                    </m:rad>
                  </m:oMath>
                </a14:m>
                <a:r>
                  <a:rPr lang="fr-FR" sz="1600" b="1" dirty="0" smtClean="0"/>
                  <a:t> </a:t>
                </a:r>
                <a:r>
                  <a:rPr lang="fr-FR" sz="1600" b="1" smtClean="0"/>
                  <a:t>= 41,55 tonnes à chaque commande</a:t>
                </a:r>
                <a:endParaRPr lang="fr-FR" sz="1600" b="1" dirty="0"/>
              </a:p>
              <a:p>
                <a:r>
                  <a:rPr lang="fr-FR" sz="1600" dirty="0"/>
                  <a:t>N : Nombre de commandes à passer sur la période </a:t>
                </a:r>
                <a:endParaRPr lang="fr-FR" sz="1600" dirty="0"/>
              </a:p>
              <a:p>
                <a:r>
                  <a:rPr lang="fr-FR" sz="1600" dirty="0"/>
                  <a:t>	 </a:t>
                </a:r>
                <a:r>
                  <a:rPr lang="fr-FR" sz="1600" b="1" dirty="0"/>
                  <a:t>N = d / </a:t>
                </a:r>
                <a:r>
                  <a:rPr lang="fr-FR" sz="1600" b="1"/>
                  <a:t>Q </a:t>
                </a:r>
                <a:r>
                  <a:rPr lang="fr-FR" sz="1600" b="1" smtClean="0"/>
                  <a:t>* = 14,4 commandes par mois</a:t>
                </a:r>
                <a:endParaRPr lang="fr-FR" sz="1600" b="1" dirty="0"/>
              </a:p>
              <a:p>
                <a:r>
                  <a:rPr lang="fr-FR" sz="1400" dirty="0"/>
                  <a:t>Période optimale de passation des commandes pour minimiser le coût d’approvisionnement</a:t>
                </a:r>
              </a:p>
              <a:p>
                <a:r>
                  <a:rPr lang="fr-FR" sz="1600" dirty="0"/>
                  <a:t>	</a:t>
                </a:r>
                <a:r>
                  <a:rPr lang="fr-FR" sz="1600" dirty="0"/>
                  <a:t> </a:t>
                </a:r>
                <a:r>
                  <a:rPr lang="fr-FR" sz="1600" b="1" dirty="0"/>
                  <a:t>T* = </a:t>
                </a:r>
                <a14:m>
                  <m:oMath xmlns:m="http://schemas.openxmlformats.org/officeDocument/2006/math">
                    <m:rad>
                      <m:radPr>
                        <m:degHide m:val="on"/>
                        <m:ctrlPr>
                          <a:rPr lang="fr-FR" sz="1600" b="1" i="1">
                            <a:latin typeface="Cambria Math" panose="02040503050406030204" pitchFamily="18" charset="0"/>
                          </a:rPr>
                        </m:ctrlPr>
                      </m:radPr>
                      <m:deg/>
                      <m:e>
                        <m:d>
                          <m:dPr>
                            <m:ctrlPr>
                              <a:rPr lang="fr-FR" sz="1600" b="1" i="1">
                                <a:latin typeface="Cambria Math" panose="02040503050406030204" pitchFamily="18" charset="0"/>
                              </a:rPr>
                            </m:ctrlPr>
                          </m:dPr>
                          <m:e>
                            <m:r>
                              <a:rPr lang="fr-FR" sz="1600" b="1" i="1">
                                <a:latin typeface="Cambria Math"/>
                              </a:rPr>
                              <m:t>𝟐</m:t>
                            </m:r>
                            <m:r>
                              <a:rPr lang="fr-FR" sz="1600" b="1" i="1">
                                <a:latin typeface="Cambria Math"/>
                              </a:rPr>
                              <m:t>𝑪</m:t>
                            </m:r>
                            <m:r>
                              <a:rPr lang="fr-FR" sz="1600" b="1" i="1" baseline="-25000">
                                <a:latin typeface="Cambria Math"/>
                              </a:rPr>
                              <m:t>𝒍</m:t>
                            </m:r>
                          </m:e>
                        </m:d>
                        <m:r>
                          <a:rPr lang="fr-FR" sz="1600" b="1" i="1">
                            <a:latin typeface="Cambria Math"/>
                          </a:rPr>
                          <m:t>/ </m:t>
                        </m:r>
                        <m:r>
                          <a:rPr lang="fr-FR" sz="1600" b="1" i="1">
                            <a:latin typeface="Cambria Math"/>
                          </a:rPr>
                          <m:t>(</m:t>
                        </m:r>
                        <m:r>
                          <a:rPr lang="fr-FR" sz="1600" b="1" i="1">
                            <a:latin typeface="Cambria Math"/>
                          </a:rPr>
                          <m:t>𝒅</m:t>
                        </m:r>
                        <m:r>
                          <a:rPr lang="fr-FR" sz="1600" b="1" i="1">
                            <a:latin typeface="Cambria Math"/>
                          </a:rPr>
                          <m:t> ∗</m:t>
                        </m:r>
                        <m:r>
                          <a:rPr lang="fr-FR" sz="1600" b="1" i="1">
                            <a:latin typeface="Cambria Math"/>
                          </a:rPr>
                          <m:t>𝑪𝒔</m:t>
                        </m:r>
                        <m:r>
                          <a:rPr lang="fr-FR" sz="1600" b="1" i="1">
                            <a:latin typeface="Cambria Math"/>
                          </a:rPr>
                          <m:t>)</m:t>
                        </m:r>
                      </m:e>
                    </m:rad>
                  </m:oMath>
                </a14:m>
                <a:r>
                  <a:rPr lang="fr-FR" sz="1600" dirty="0" smtClean="0"/>
                  <a:t> </a:t>
                </a:r>
                <a:r>
                  <a:rPr lang="fr-FR" sz="1600" smtClean="0"/>
                  <a:t>= 0,069 mois soit 2,077 jours = Une commande à passer tous les 2 jours et quelques</a:t>
                </a:r>
                <a:endParaRPr lang="fr-FR" sz="1600" dirty="0" smtClean="0"/>
              </a:p>
              <a:p>
                <a:pPr algn="just"/>
                <a:endParaRPr lang="fr-FR" sz="1600" b="1" dirty="0"/>
              </a:p>
              <a:p>
                <a:pPr algn="just"/>
                <a:r>
                  <a:rPr lang="fr-FR" sz="1600" b="1" smtClean="0"/>
                  <a:t>4</a:t>
                </a:r>
                <a:r>
                  <a:rPr lang="fr-FR" sz="1600" b="1" dirty="0" smtClean="0"/>
                  <a:t>. Sachant que </a:t>
                </a:r>
                <a:r>
                  <a:rPr lang="fr-FR" sz="1600" b="1" dirty="0" err="1" smtClean="0"/>
                  <a:t>spanghero</a:t>
                </a:r>
                <a:r>
                  <a:rPr lang="fr-FR" sz="1600" b="1" dirty="0" smtClean="0"/>
                  <a:t> souhaite avoir un stocks de sécurité représentant 3 jours de production, schématisez l’évolution du stock</a:t>
                </a:r>
                <a:r>
                  <a:rPr lang="fr-FR" sz="1600" b="1" smtClean="0"/>
                  <a:t>. </a:t>
                </a:r>
                <a:endParaRPr lang="fr-FR" sz="1600" b="1" smtClean="0"/>
              </a:p>
              <a:p>
                <a:pPr marL="285750" indent="-285750" algn="just">
                  <a:buFont typeface="Symbol" panose="05050102010706020507" pitchFamily="18" charset="2"/>
                  <a:buChar char="Þ"/>
                </a:pPr>
                <a:r>
                  <a:rPr lang="fr-FR" sz="1600" smtClean="0"/>
                  <a:t>Consommation journalière : 600/ 30 = 20 tonnes jours (soit 60 tonnes en 3 jours).</a:t>
                </a:r>
              </a:p>
              <a:p>
                <a:pPr marL="285750" indent="-285750" algn="just">
                  <a:buFont typeface="Symbol" panose="05050102010706020507" pitchFamily="18" charset="2"/>
                  <a:buChar char="Þ"/>
                </a:pPr>
                <a:r>
                  <a:rPr lang="fr-FR" sz="1600" smtClean="0"/>
                  <a:t>Commande + 41,55 + 60 = cela monte à 101,55 tonnes</a:t>
                </a:r>
                <a:endParaRPr lang="fr-FR" sz="1600" dirty="0" smtClean="0"/>
              </a:p>
              <a:p>
                <a:pPr algn="just"/>
                <a:endParaRPr lang="fr-FR" sz="1600" dirty="0" smtClean="0"/>
              </a:p>
            </p:txBody>
          </p:sp>
        </mc:Choice>
        <mc:Fallback>
          <p:sp>
            <p:nvSpPr>
              <p:cNvPr id="29" name="Rectangle 28"/>
              <p:cNvSpPr>
                <a:spLocks noRot="1" noChangeAspect="1" noMove="1" noResize="1" noEditPoints="1" noAdjustHandles="1" noChangeArrowheads="1" noChangeShapeType="1" noTextEdit="1"/>
              </p:cNvSpPr>
              <p:nvPr/>
            </p:nvSpPr>
            <p:spPr>
              <a:xfrm>
                <a:off x="323528" y="195266"/>
                <a:ext cx="8280920" cy="5336076"/>
              </a:xfrm>
              <a:prstGeom prst="rect">
                <a:avLst/>
              </a:prstGeom>
              <a:blipFill>
                <a:blip r:embed="rId2"/>
                <a:stretch>
                  <a:fillRect l="-368" t="-343" r="-442"/>
                </a:stretch>
              </a:blipFill>
            </p:spPr>
            <p:txBody>
              <a:bodyPr/>
              <a:lstStyle/>
              <a:p>
                <a:r>
                  <a:rPr lang="fr-FR">
                    <a:noFill/>
                  </a:rPr>
                  <a:t> </a:t>
                </a:r>
              </a:p>
            </p:txBody>
          </p:sp>
        </mc:Fallback>
      </mc:AlternateContent>
      <p:sp>
        <p:nvSpPr>
          <p:cNvPr id="17" name="ZoneTexte 16"/>
          <p:cNvSpPr txBox="1"/>
          <p:nvPr/>
        </p:nvSpPr>
        <p:spPr>
          <a:xfrm>
            <a:off x="827584" y="4960244"/>
            <a:ext cx="3096344" cy="369332"/>
          </a:xfrm>
          <a:prstGeom prst="rect">
            <a:avLst/>
          </a:prstGeom>
          <a:noFill/>
        </p:spPr>
        <p:txBody>
          <a:bodyPr wrap="square" rtlCol="0">
            <a:spAutoFit/>
          </a:bodyPr>
          <a:lstStyle/>
          <a:p>
            <a:r>
              <a:rPr lang="fr-FR" dirty="0" smtClean="0"/>
              <a:t>Quantité</a:t>
            </a:r>
            <a:endParaRPr lang="fr-FR" dirty="0"/>
          </a:p>
        </p:txBody>
      </p:sp>
      <p:sp>
        <p:nvSpPr>
          <p:cNvPr id="18" name="ZoneTexte 17"/>
          <p:cNvSpPr txBox="1"/>
          <p:nvPr/>
        </p:nvSpPr>
        <p:spPr>
          <a:xfrm>
            <a:off x="5940151" y="6488668"/>
            <a:ext cx="3096344" cy="369332"/>
          </a:xfrm>
          <a:prstGeom prst="rect">
            <a:avLst/>
          </a:prstGeom>
          <a:noFill/>
        </p:spPr>
        <p:txBody>
          <a:bodyPr wrap="square" rtlCol="0">
            <a:spAutoFit/>
          </a:bodyPr>
          <a:lstStyle/>
          <a:p>
            <a:r>
              <a:rPr lang="fr-FR" smtClean="0"/>
              <a:t>Temps</a:t>
            </a:r>
            <a:endParaRPr lang="fr-FR" dirty="0"/>
          </a:p>
        </p:txBody>
      </p:sp>
      <p:cxnSp>
        <p:nvCxnSpPr>
          <p:cNvPr id="5" name="Connecteur droit 4"/>
          <p:cNvCxnSpPr/>
          <p:nvPr/>
        </p:nvCxnSpPr>
        <p:spPr>
          <a:xfrm flipV="1">
            <a:off x="1475656" y="5517232"/>
            <a:ext cx="0" cy="720080"/>
          </a:xfrm>
          <a:prstGeom prst="line">
            <a:avLst/>
          </a:prstGeom>
        </p:spPr>
        <p:style>
          <a:lnRef idx="1">
            <a:schemeClr val="dk1"/>
          </a:lnRef>
          <a:fillRef idx="0">
            <a:schemeClr val="dk1"/>
          </a:fillRef>
          <a:effectRef idx="0">
            <a:schemeClr val="dk1"/>
          </a:effectRef>
          <a:fontRef idx="minor">
            <a:schemeClr val="tx1"/>
          </a:fontRef>
        </p:style>
      </p:cxnSp>
      <p:cxnSp>
        <p:nvCxnSpPr>
          <p:cNvPr id="12" name="Connecteur droit 11"/>
          <p:cNvCxnSpPr/>
          <p:nvPr/>
        </p:nvCxnSpPr>
        <p:spPr>
          <a:xfrm flipH="1" flipV="1">
            <a:off x="1475656" y="5517232"/>
            <a:ext cx="492288" cy="720080"/>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p:cNvCxnSpPr/>
          <p:nvPr/>
        </p:nvCxnSpPr>
        <p:spPr>
          <a:xfrm flipV="1">
            <a:off x="1964133" y="5517231"/>
            <a:ext cx="0" cy="720080"/>
          </a:xfrm>
          <a:prstGeom prst="line">
            <a:avLst/>
          </a:prstGeom>
        </p:spPr>
        <p:style>
          <a:lnRef idx="1">
            <a:schemeClr val="dk1"/>
          </a:lnRef>
          <a:fillRef idx="0">
            <a:schemeClr val="dk1"/>
          </a:fillRef>
          <a:effectRef idx="0">
            <a:schemeClr val="dk1"/>
          </a:effectRef>
          <a:fontRef idx="minor">
            <a:schemeClr val="tx1"/>
          </a:fontRef>
        </p:style>
      </p:cxnSp>
      <p:cxnSp>
        <p:nvCxnSpPr>
          <p:cNvPr id="16" name="Connecteur droit 15"/>
          <p:cNvCxnSpPr/>
          <p:nvPr/>
        </p:nvCxnSpPr>
        <p:spPr>
          <a:xfrm flipH="1" flipV="1">
            <a:off x="1964133" y="5517231"/>
            <a:ext cx="492288" cy="720080"/>
          </a:xfrm>
          <a:prstGeom prst="line">
            <a:avLst/>
          </a:prstGeom>
        </p:spPr>
        <p:style>
          <a:lnRef idx="1">
            <a:schemeClr val="dk1"/>
          </a:lnRef>
          <a:fillRef idx="0">
            <a:schemeClr val="dk1"/>
          </a:fillRef>
          <a:effectRef idx="0">
            <a:schemeClr val="dk1"/>
          </a:effectRef>
          <a:fontRef idx="minor">
            <a:schemeClr val="tx1"/>
          </a:fontRef>
        </p:style>
      </p:cxnSp>
      <p:sp>
        <p:nvSpPr>
          <p:cNvPr id="19" name="ZoneTexte 18"/>
          <p:cNvSpPr txBox="1"/>
          <p:nvPr/>
        </p:nvSpPr>
        <p:spPr>
          <a:xfrm>
            <a:off x="1475656" y="6559364"/>
            <a:ext cx="3096344" cy="369332"/>
          </a:xfrm>
          <a:prstGeom prst="rect">
            <a:avLst/>
          </a:prstGeom>
          <a:noFill/>
        </p:spPr>
        <p:txBody>
          <a:bodyPr wrap="square" rtlCol="0">
            <a:spAutoFit/>
          </a:bodyPr>
          <a:lstStyle/>
          <a:p>
            <a:r>
              <a:rPr lang="fr-FR" smtClean="0"/>
              <a:t>2 j</a:t>
            </a:r>
            <a:endParaRPr lang="fr-FR" dirty="0"/>
          </a:p>
        </p:txBody>
      </p:sp>
    </p:spTree>
    <p:extLst>
      <p:ext uri="{BB962C8B-B14F-4D97-AF65-F5344CB8AC3E}">
        <p14:creationId xmlns:p14="http://schemas.microsoft.com/office/powerpoint/2010/main" val="4234251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Rectangle 6"/>
          <p:cNvSpPr/>
          <p:nvPr/>
        </p:nvSpPr>
        <p:spPr>
          <a:xfrm>
            <a:off x="360857" y="1688376"/>
            <a:ext cx="8280920" cy="5878532"/>
          </a:xfrm>
          <a:prstGeom prst="rect">
            <a:avLst/>
          </a:prstGeom>
        </p:spPr>
        <p:txBody>
          <a:bodyPr wrap="square">
            <a:spAutoFit/>
          </a:bodyPr>
          <a:lstStyle/>
          <a:p>
            <a:pPr lvl="1"/>
            <a:r>
              <a:rPr lang="fr-FR" sz="2400" b="1" u="sng" dirty="0" smtClean="0"/>
              <a:t>Avantage</a:t>
            </a:r>
          </a:p>
          <a:p>
            <a:pPr marL="342900" indent="-342900">
              <a:buFontTx/>
              <a:buChar char="-"/>
            </a:pPr>
            <a:r>
              <a:rPr lang="fr-FR" sz="2000" dirty="0" smtClean="0"/>
              <a:t>Structure la réflexion autour de la notion d’approvisionnement -(stocks, quantité etc… ). </a:t>
            </a:r>
          </a:p>
          <a:p>
            <a:pPr marL="342900" indent="-342900">
              <a:buFontTx/>
              <a:buChar char="-"/>
            </a:pPr>
            <a:r>
              <a:rPr lang="fr-FR" sz="2000" dirty="0" smtClean="0"/>
              <a:t>Adapté à des entreprises « productives » avec des produits finis standardisés et peu de matières premières. </a:t>
            </a:r>
            <a:endParaRPr lang="fr-FR" sz="2000" dirty="0"/>
          </a:p>
          <a:p>
            <a:pPr lvl="1"/>
            <a:r>
              <a:rPr lang="fr-FR" sz="2400" b="1" u="sng" dirty="0" smtClean="0"/>
              <a:t>Limites</a:t>
            </a:r>
          </a:p>
          <a:p>
            <a:pPr marL="342900" indent="-342900">
              <a:buFontTx/>
              <a:buChar char="-"/>
            </a:pPr>
            <a:r>
              <a:rPr lang="fr-FR" sz="2000" dirty="0" smtClean="0"/>
              <a:t>Repose sur de nombreuses hypothèses ( stabilité de la vitesse de consommation, coût de passation de commande, coût d’achat etc… ). </a:t>
            </a:r>
          </a:p>
          <a:p>
            <a:pPr marL="342900" indent="-342900">
              <a:buFontTx/>
              <a:buChar char="-"/>
            </a:pPr>
            <a:r>
              <a:rPr lang="fr-FR" sz="2000" dirty="0" smtClean="0"/>
              <a:t>Peu adapté aux entreprises fournissant des produits individualisés (ex. des véhicules de tourisme). </a:t>
            </a:r>
          </a:p>
          <a:p>
            <a:pPr marL="342900" indent="-342900">
              <a:buFontTx/>
              <a:buChar char="-"/>
            </a:pPr>
            <a:r>
              <a:rPr lang="fr-FR" sz="2000" dirty="0" smtClean="0"/>
              <a:t>Peu adapté aux méthode de production à flux tendu (sans stocks).</a:t>
            </a:r>
          </a:p>
          <a:p>
            <a:pPr lvl="1"/>
            <a:r>
              <a:rPr lang="fr-FR" sz="2400" b="1" u="sng" dirty="0" smtClean="0"/>
              <a:t>Pour aller plus loin</a:t>
            </a:r>
            <a:endParaRPr lang="fr-FR" sz="2400" b="1" u="sng" dirty="0"/>
          </a:p>
          <a:p>
            <a:pPr marL="342900" indent="-342900">
              <a:buFontTx/>
              <a:buChar char="-"/>
            </a:pPr>
            <a:r>
              <a:rPr lang="fr-FR" sz="2000" dirty="0" smtClean="0"/>
              <a:t>Certaines évolution du modèle de Wilson incluent les coût liés à la rupture de stocks. </a:t>
            </a:r>
          </a:p>
          <a:p>
            <a:pPr marL="342900" indent="-342900">
              <a:buFontTx/>
              <a:buChar char="-"/>
            </a:pPr>
            <a:r>
              <a:rPr lang="fr-FR" sz="2000" dirty="0" smtClean="0"/>
              <a:t>Les modèles prennent en compte l’aléa (avec des modèles  probabilistes)</a:t>
            </a:r>
            <a:endParaRPr lang="fr-FR" sz="2000" dirty="0"/>
          </a:p>
          <a:p>
            <a:pPr lvl="1"/>
            <a:endParaRPr lang="fr-FR" sz="2400" b="1" u="sng" dirty="0" smtClean="0"/>
          </a:p>
          <a:p>
            <a:pPr lvl="1"/>
            <a:r>
              <a:rPr lang="fr-FR" sz="2400" b="1" u="sng" dirty="0" smtClean="0"/>
              <a:t>  </a:t>
            </a:r>
            <a:endParaRPr lang="fr-FR" sz="2400" b="1" u="sng" dirty="0"/>
          </a:p>
          <a:p>
            <a:pPr algn="just"/>
            <a:endParaRPr lang="fr-FR" sz="1600" dirty="0"/>
          </a:p>
        </p:txBody>
      </p:sp>
    </p:spTree>
    <p:extLst>
      <p:ext uri="{BB962C8B-B14F-4D97-AF65-F5344CB8AC3E}">
        <p14:creationId xmlns:p14="http://schemas.microsoft.com/office/powerpoint/2010/main" val="1618421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au 7"/>
          <p:cNvGraphicFramePr>
            <a:graphicFrameLocks noGrp="1"/>
          </p:cNvGraphicFramePr>
          <p:nvPr>
            <p:extLst>
              <p:ext uri="{D42A27DB-BD31-4B8C-83A1-F6EECF244321}">
                <p14:modId xmlns:p14="http://schemas.microsoft.com/office/powerpoint/2010/main" val="3048583198"/>
              </p:ext>
            </p:extLst>
          </p:nvPr>
        </p:nvGraphicFramePr>
        <p:xfrm>
          <a:off x="323528" y="2526412"/>
          <a:ext cx="8424936" cy="2352040"/>
        </p:xfrm>
        <a:graphic>
          <a:graphicData uri="http://schemas.openxmlformats.org/drawingml/2006/table">
            <a:tbl>
              <a:tblPr firstRow="1" bandRow="1">
                <a:tableStyleId>{5940675A-B579-460E-94D1-54222C63F5DA}</a:tableStyleId>
              </a:tblPr>
              <a:tblGrid>
                <a:gridCol w="334956">
                  <a:extLst>
                    <a:ext uri="{9D8B030D-6E8A-4147-A177-3AD203B41FA5}">
                      <a16:colId xmlns:a16="http://schemas.microsoft.com/office/drawing/2014/main" val="3457937979"/>
                    </a:ext>
                  </a:extLst>
                </a:gridCol>
                <a:gridCol w="1904771">
                  <a:extLst>
                    <a:ext uri="{9D8B030D-6E8A-4147-A177-3AD203B41FA5}">
                      <a16:colId xmlns:a16="http://schemas.microsoft.com/office/drawing/2014/main" val="3442014333"/>
                    </a:ext>
                  </a:extLst>
                </a:gridCol>
                <a:gridCol w="4819003">
                  <a:extLst>
                    <a:ext uri="{9D8B030D-6E8A-4147-A177-3AD203B41FA5}">
                      <a16:colId xmlns:a16="http://schemas.microsoft.com/office/drawing/2014/main" val="122551919"/>
                    </a:ext>
                  </a:extLst>
                </a:gridCol>
                <a:gridCol w="1366206">
                  <a:extLst>
                    <a:ext uri="{9D8B030D-6E8A-4147-A177-3AD203B41FA5}">
                      <a16:colId xmlns:a16="http://schemas.microsoft.com/office/drawing/2014/main" val="837255917"/>
                    </a:ext>
                  </a:extLst>
                </a:gridCol>
              </a:tblGrid>
              <a:tr h="370840">
                <a:tc>
                  <a:txBody>
                    <a:bodyPr/>
                    <a:lstStyle/>
                    <a:p>
                      <a:endParaRPr lang="fr-FR" dirty="0"/>
                    </a:p>
                  </a:txBody>
                  <a:tcPr/>
                </a:tc>
                <a:tc>
                  <a:txBody>
                    <a:bodyPr/>
                    <a:lstStyle/>
                    <a:p>
                      <a:pPr algn="ctr"/>
                      <a:r>
                        <a:rPr lang="fr-FR" dirty="0" smtClean="0"/>
                        <a:t>A</a:t>
                      </a:r>
                      <a:endParaRPr lang="fr-FR" dirty="0"/>
                    </a:p>
                  </a:txBody>
                  <a:tcPr/>
                </a:tc>
                <a:tc>
                  <a:txBody>
                    <a:bodyPr/>
                    <a:lstStyle/>
                    <a:p>
                      <a:pPr algn="ctr"/>
                      <a:r>
                        <a:rPr lang="fr-FR" dirty="0" smtClean="0"/>
                        <a:t>B</a:t>
                      </a:r>
                      <a:endParaRPr lang="fr-FR" dirty="0"/>
                    </a:p>
                  </a:txBody>
                  <a:tcPr/>
                </a:tc>
                <a:tc>
                  <a:txBody>
                    <a:bodyPr/>
                    <a:lstStyle/>
                    <a:p>
                      <a:pPr algn="ctr"/>
                      <a:r>
                        <a:rPr lang="fr-FR" dirty="0" smtClean="0"/>
                        <a:t>C</a:t>
                      </a:r>
                      <a:endParaRPr lang="fr-FR" dirty="0"/>
                    </a:p>
                  </a:txBody>
                  <a:tcPr/>
                </a:tc>
                <a:extLst>
                  <a:ext uri="{0D108BD9-81ED-4DB2-BD59-A6C34878D82A}">
                    <a16:rowId xmlns:a16="http://schemas.microsoft.com/office/drawing/2014/main" val="1713383323"/>
                  </a:ext>
                </a:extLst>
              </a:tr>
              <a:tr h="370840">
                <a:tc>
                  <a:txBody>
                    <a:bodyPr/>
                    <a:lstStyle/>
                    <a:p>
                      <a:r>
                        <a:rPr lang="fr-FR" dirty="0" smtClean="0"/>
                        <a:t>1</a:t>
                      </a:r>
                      <a:endParaRPr lang="fr-FR" dirty="0"/>
                    </a:p>
                  </a:txBody>
                  <a:tcPr anchor="ctr"/>
                </a:tc>
                <a:tc>
                  <a:txBody>
                    <a:bodyPr/>
                    <a:lstStyle/>
                    <a:p>
                      <a:pPr algn="ctr"/>
                      <a:r>
                        <a:rPr lang="fr-FR" sz="2000" b="1" dirty="0" smtClean="0"/>
                        <a:t>Eléments</a:t>
                      </a:r>
                      <a:endParaRPr lang="fr-FR" sz="2000" b="1" dirty="0"/>
                    </a:p>
                  </a:txBody>
                  <a:tcPr>
                    <a:solidFill>
                      <a:schemeClr val="bg1">
                        <a:lumMod val="85000"/>
                      </a:schemeClr>
                    </a:solidFill>
                  </a:tcPr>
                </a:tc>
                <a:tc>
                  <a:txBody>
                    <a:bodyPr/>
                    <a:lstStyle/>
                    <a:p>
                      <a:pPr algn="ctr"/>
                      <a:r>
                        <a:rPr lang="fr-FR" sz="2000" b="1" dirty="0" smtClean="0"/>
                        <a:t>Matière</a:t>
                      </a:r>
                      <a:r>
                        <a:rPr lang="fr-FR" sz="2000" b="1" baseline="0" dirty="0" smtClean="0"/>
                        <a:t> première 1</a:t>
                      </a:r>
                      <a:endParaRPr lang="fr-FR" sz="2000" b="1" dirty="0"/>
                    </a:p>
                  </a:txBody>
                  <a:tcPr>
                    <a:solidFill>
                      <a:schemeClr val="bg1">
                        <a:lumMod val="85000"/>
                      </a:schemeClr>
                    </a:solidFill>
                  </a:tcPr>
                </a:tc>
                <a:tc>
                  <a:txBody>
                    <a:bodyPr/>
                    <a:lstStyle/>
                    <a:p>
                      <a:pPr algn="ctr"/>
                      <a:r>
                        <a:rPr lang="fr-FR" sz="2000" b="1" dirty="0" smtClean="0"/>
                        <a:t>MP 2</a:t>
                      </a:r>
                      <a:endParaRPr lang="fr-FR" sz="2000" b="1" dirty="0"/>
                    </a:p>
                  </a:txBody>
                  <a:tcPr>
                    <a:solidFill>
                      <a:schemeClr val="bg1">
                        <a:lumMod val="85000"/>
                      </a:schemeClr>
                    </a:solidFill>
                  </a:tcPr>
                </a:tc>
                <a:extLst>
                  <a:ext uri="{0D108BD9-81ED-4DB2-BD59-A6C34878D82A}">
                    <a16:rowId xmlns:a16="http://schemas.microsoft.com/office/drawing/2014/main" val="2967093418"/>
                  </a:ext>
                </a:extLst>
              </a:tr>
              <a:tr h="370840">
                <a:tc>
                  <a:txBody>
                    <a:bodyPr/>
                    <a:lstStyle/>
                    <a:p>
                      <a:r>
                        <a:rPr lang="fr-FR" dirty="0" smtClean="0"/>
                        <a:t>2</a:t>
                      </a:r>
                      <a:endParaRPr lang="fr-FR" dirty="0"/>
                    </a:p>
                  </a:txBody>
                  <a:tcPr anchor="ctr"/>
                </a:tc>
                <a:tc>
                  <a:txBody>
                    <a:bodyPr/>
                    <a:lstStyle/>
                    <a:p>
                      <a:pPr algn="ctr"/>
                      <a:r>
                        <a:rPr lang="fr-FR" sz="2000" b="1" dirty="0" smtClean="0"/>
                        <a:t>Sortie </a:t>
                      </a:r>
                      <a:r>
                        <a:rPr lang="fr-FR" sz="2000" b="1" dirty="0" err="1" smtClean="0"/>
                        <a:t>prod</a:t>
                      </a:r>
                      <a:r>
                        <a:rPr lang="fr-FR" sz="2000" b="1" dirty="0" smtClean="0"/>
                        <a:t>. </a:t>
                      </a:r>
                      <a:endParaRPr lang="fr-FR" sz="2000" b="1" dirty="0"/>
                    </a:p>
                  </a:txBody>
                  <a:tcPr/>
                </a:tc>
                <a:tc>
                  <a:txBody>
                    <a:bodyPr/>
                    <a:lstStyle/>
                    <a:p>
                      <a:pPr algn="ctr"/>
                      <a:r>
                        <a:rPr lang="fr-FR" dirty="0" smtClean="0"/>
                        <a:t>Consommation</a:t>
                      </a:r>
                      <a:r>
                        <a:rPr lang="fr-FR" baseline="0" dirty="0" smtClean="0"/>
                        <a:t> de MP 1 pour la production</a:t>
                      </a:r>
                    </a:p>
                  </a:txBody>
                  <a:tcPr/>
                </a:tc>
                <a:tc>
                  <a:txBody>
                    <a:bodyPr/>
                    <a:lstStyle/>
                    <a:p>
                      <a:pPr algn="ctr"/>
                      <a:endParaRPr lang="fr-FR" dirty="0"/>
                    </a:p>
                  </a:txBody>
                  <a:tcPr/>
                </a:tc>
                <a:extLst>
                  <a:ext uri="{0D108BD9-81ED-4DB2-BD59-A6C34878D82A}">
                    <a16:rowId xmlns:a16="http://schemas.microsoft.com/office/drawing/2014/main" val="3085951574"/>
                  </a:ext>
                </a:extLst>
              </a:tr>
              <a:tr h="370840">
                <a:tc>
                  <a:txBody>
                    <a:bodyPr/>
                    <a:lstStyle/>
                    <a:p>
                      <a:r>
                        <a:rPr lang="fr-FR" dirty="0" smtClean="0"/>
                        <a:t>3</a:t>
                      </a:r>
                      <a:endParaRPr lang="fr-FR" dirty="0"/>
                    </a:p>
                  </a:txBody>
                  <a:tcPr anchor="ctr"/>
                </a:tc>
                <a:tc>
                  <a:txBody>
                    <a:bodyPr/>
                    <a:lstStyle/>
                    <a:p>
                      <a:pPr algn="ctr"/>
                      <a:r>
                        <a:rPr lang="fr-FR" sz="2000" b="1" dirty="0" smtClean="0"/>
                        <a:t> +</a:t>
                      </a:r>
                      <a:r>
                        <a:rPr lang="fr-FR" sz="2000" b="1" baseline="0" dirty="0" smtClean="0"/>
                        <a:t> Stock final </a:t>
                      </a:r>
                      <a:endParaRPr lang="fr-FR" sz="2000" b="1" dirty="0"/>
                    </a:p>
                  </a:txBody>
                  <a:tcPr/>
                </a:tc>
                <a:tc>
                  <a:txBody>
                    <a:bodyPr/>
                    <a:lstStyle/>
                    <a:p>
                      <a:pPr algn="ctr"/>
                      <a:r>
                        <a:rPr lang="fr-FR" dirty="0" smtClean="0"/>
                        <a:t>(</a:t>
                      </a:r>
                      <a:r>
                        <a:rPr lang="fr-FR" b="1" dirty="0" smtClean="0"/>
                        <a:t>XX</a:t>
                      </a:r>
                      <a:r>
                        <a:rPr lang="fr-FR" dirty="0" smtClean="0"/>
                        <a:t> </a:t>
                      </a:r>
                      <a:r>
                        <a:rPr lang="fr-FR" baseline="0" dirty="0" smtClean="0"/>
                        <a:t>jours de </a:t>
                      </a:r>
                      <a:r>
                        <a:rPr lang="fr-FR" baseline="0" dirty="0" err="1" smtClean="0"/>
                        <a:t>prod</a:t>
                      </a:r>
                      <a:r>
                        <a:rPr lang="fr-FR" baseline="0" dirty="0" smtClean="0"/>
                        <a:t> sur la période t+1) / 3</a:t>
                      </a:r>
                      <a:endParaRPr lang="fr-FR" dirty="0"/>
                    </a:p>
                  </a:txBody>
                  <a:tcPr/>
                </a:tc>
                <a:tc>
                  <a:txBody>
                    <a:bodyPr/>
                    <a:lstStyle/>
                    <a:p>
                      <a:pPr algn="ctr"/>
                      <a:endParaRPr lang="fr-FR" baseline="0" dirty="0" smtClean="0"/>
                    </a:p>
                  </a:txBody>
                  <a:tcPr/>
                </a:tc>
                <a:extLst>
                  <a:ext uri="{0D108BD9-81ED-4DB2-BD59-A6C34878D82A}">
                    <a16:rowId xmlns:a16="http://schemas.microsoft.com/office/drawing/2014/main" val="4138985966"/>
                  </a:ext>
                </a:extLst>
              </a:tr>
              <a:tr h="370840">
                <a:tc>
                  <a:txBody>
                    <a:bodyPr/>
                    <a:lstStyle/>
                    <a:p>
                      <a:r>
                        <a:rPr lang="fr-FR" dirty="0" smtClean="0"/>
                        <a:t>4</a:t>
                      </a:r>
                      <a:endParaRPr lang="fr-FR" dirty="0"/>
                    </a:p>
                  </a:txBody>
                  <a:tcPr anchor="ctr"/>
                </a:tc>
                <a:tc>
                  <a:txBody>
                    <a:bodyPr/>
                    <a:lstStyle/>
                    <a:p>
                      <a:pPr algn="ctr"/>
                      <a:r>
                        <a:rPr lang="fr-FR" sz="2000" b="1" dirty="0" smtClean="0"/>
                        <a:t> - Stock initial</a:t>
                      </a:r>
                      <a:endParaRPr lang="fr-FR" sz="2000" b="1" dirty="0"/>
                    </a:p>
                  </a:txBody>
                  <a:tcPr/>
                </a:tc>
                <a:tc>
                  <a:txBody>
                    <a:bodyPr/>
                    <a:lstStyle/>
                    <a:p>
                      <a:pPr algn="ctr"/>
                      <a:r>
                        <a:rPr lang="fr-FR" dirty="0" smtClean="0"/>
                        <a:t>(cf. stocks</a:t>
                      </a:r>
                      <a:r>
                        <a:rPr lang="fr-FR" baseline="0" dirty="0" smtClean="0"/>
                        <a:t> au bilan de la période t-1) / 3</a:t>
                      </a:r>
                      <a:endParaRPr lang="fr-FR" dirty="0"/>
                    </a:p>
                  </a:txBody>
                  <a:tcPr/>
                </a:tc>
                <a:tc>
                  <a:txBody>
                    <a:bodyPr/>
                    <a:lstStyle/>
                    <a:p>
                      <a:pPr algn="ctr"/>
                      <a:endParaRPr lang="fr-FR" dirty="0"/>
                    </a:p>
                  </a:txBody>
                  <a:tcPr/>
                </a:tc>
                <a:extLst>
                  <a:ext uri="{0D108BD9-81ED-4DB2-BD59-A6C34878D82A}">
                    <a16:rowId xmlns:a16="http://schemas.microsoft.com/office/drawing/2014/main" val="445894680"/>
                  </a:ext>
                </a:extLst>
              </a:tr>
              <a:tr h="370840">
                <a:tc>
                  <a:txBody>
                    <a:bodyPr/>
                    <a:lstStyle/>
                    <a:p>
                      <a:r>
                        <a:rPr lang="fr-FR" dirty="0" smtClean="0"/>
                        <a:t>5</a:t>
                      </a:r>
                      <a:endParaRPr lang="fr-FR" dirty="0"/>
                    </a:p>
                  </a:txBody>
                  <a:tcPr anchor="ctr"/>
                </a:tc>
                <a:tc>
                  <a:txBody>
                    <a:bodyPr/>
                    <a:lstStyle/>
                    <a:p>
                      <a:pPr algn="ctr"/>
                      <a:r>
                        <a:rPr lang="fr-FR" sz="2000" b="1" dirty="0" smtClean="0"/>
                        <a:t> = A acheter</a:t>
                      </a:r>
                      <a:endParaRPr lang="fr-FR" sz="2000" b="1" dirty="0"/>
                    </a:p>
                  </a:txBody>
                  <a:tcPr/>
                </a:tc>
                <a:tc>
                  <a:txBody>
                    <a:bodyPr/>
                    <a:lstStyle/>
                    <a:p>
                      <a:pPr algn="ctr"/>
                      <a:r>
                        <a:rPr lang="fr-FR" dirty="0" smtClean="0"/>
                        <a:t>Formule sur </a:t>
                      </a:r>
                      <a:r>
                        <a:rPr lang="fr-FR" dirty="0" err="1" smtClean="0"/>
                        <a:t>excel</a:t>
                      </a:r>
                      <a:r>
                        <a:rPr lang="fr-FR" dirty="0" smtClean="0"/>
                        <a:t> = B2+B3-B4</a:t>
                      </a: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smtClean="0"/>
                    </a:p>
                  </a:txBody>
                  <a:tcPr/>
                </a:tc>
                <a:extLst>
                  <a:ext uri="{0D108BD9-81ED-4DB2-BD59-A6C34878D82A}">
                    <a16:rowId xmlns:a16="http://schemas.microsoft.com/office/drawing/2014/main" val="2587438559"/>
                  </a:ext>
                </a:extLst>
              </a:tr>
            </a:tbl>
          </a:graphicData>
        </a:graphic>
      </p:graphicFrame>
      <p:sp>
        <p:nvSpPr>
          <p:cNvPr id="9" name="ZoneTexte 8"/>
          <p:cNvSpPr txBox="1"/>
          <p:nvPr/>
        </p:nvSpPr>
        <p:spPr>
          <a:xfrm>
            <a:off x="611560" y="5517232"/>
            <a:ext cx="7992888" cy="646331"/>
          </a:xfrm>
          <a:prstGeom prst="rect">
            <a:avLst/>
          </a:prstGeom>
          <a:noFill/>
        </p:spPr>
        <p:txBody>
          <a:bodyPr wrap="square" rtlCol="0">
            <a:spAutoFit/>
          </a:bodyPr>
          <a:lstStyle/>
          <a:p>
            <a:r>
              <a:rPr lang="fr-FR" dirty="0" smtClean="0"/>
              <a:t> Pour automatiser encore plus dans les cases B2 et B3 écrire « </a:t>
            </a:r>
            <a:r>
              <a:rPr lang="fr-FR" dirty="0"/>
              <a:t>= » </a:t>
            </a:r>
            <a:r>
              <a:rPr lang="fr-FR" dirty="0" smtClean="0"/>
              <a:t> et  cliquer sur la case utilisée.</a:t>
            </a:r>
          </a:p>
        </p:txBody>
      </p:sp>
      <p:sp>
        <p:nvSpPr>
          <p:cNvPr id="4" name="ZoneTexte 3"/>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5" name="ZoneTexte 4"/>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6" name="ZoneTexte 5"/>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7" name="ZoneTexte 6"/>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10" name="ZoneTexte 9"/>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Tree>
    <p:extLst>
      <p:ext uri="{BB962C8B-B14F-4D97-AF65-F5344CB8AC3E}">
        <p14:creationId xmlns:p14="http://schemas.microsoft.com/office/powerpoint/2010/main" val="3870749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ZoneTexte 6"/>
          <p:cNvSpPr txBox="1"/>
          <p:nvPr/>
        </p:nvSpPr>
        <p:spPr>
          <a:xfrm>
            <a:off x="467544" y="1628800"/>
            <a:ext cx="8280920" cy="1569660"/>
          </a:xfrm>
          <a:prstGeom prst="rect">
            <a:avLst/>
          </a:prstGeom>
          <a:noFill/>
        </p:spPr>
        <p:txBody>
          <a:bodyPr wrap="square" rtlCol="0">
            <a:spAutoFit/>
          </a:bodyPr>
          <a:lstStyle/>
          <a:p>
            <a:pPr algn="just"/>
            <a:r>
              <a:rPr lang="fr-FR" sz="2400" b="1" dirty="0" smtClean="0"/>
              <a:t>Modèle de Wilson : </a:t>
            </a:r>
            <a:r>
              <a:rPr lang="fr-FR" sz="2400" dirty="0" smtClean="0"/>
              <a:t>Le coût total d’approvisionnement est lié à trois éléments </a:t>
            </a:r>
          </a:p>
          <a:p>
            <a:pPr algn="just"/>
            <a:endParaRPr lang="fr-FR" sz="2400" dirty="0"/>
          </a:p>
          <a:p>
            <a:pPr algn="just"/>
            <a:endParaRPr lang="fr-FR" sz="2400" dirty="0" smtClean="0"/>
          </a:p>
        </p:txBody>
      </p:sp>
      <p:sp>
        <p:nvSpPr>
          <p:cNvPr id="8" name="Espace réservé du contenu 2"/>
          <p:cNvSpPr txBox="1">
            <a:spLocks/>
          </p:cNvSpPr>
          <p:nvPr/>
        </p:nvSpPr>
        <p:spPr>
          <a:xfrm>
            <a:off x="518864" y="2420888"/>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sz="2400" b="1" dirty="0" smtClean="0"/>
              <a:t>Le coût d’achat </a:t>
            </a:r>
            <a:r>
              <a:rPr lang="fr-FR" sz="2000" dirty="0" smtClean="0"/>
              <a:t>(prix d’achat + frais accessoires)</a:t>
            </a:r>
          </a:p>
          <a:p>
            <a:pPr marL="457200" lvl="1" indent="0">
              <a:buFont typeface="Arial" panose="020B0604020202020204" pitchFamily="34" charset="0"/>
              <a:buNone/>
            </a:pPr>
            <a:r>
              <a:rPr lang="fr-FR" sz="2000" dirty="0" smtClean="0"/>
              <a:t>C </a:t>
            </a:r>
            <a:r>
              <a:rPr lang="fr-FR" sz="2000" baseline="-25000" dirty="0" smtClean="0"/>
              <a:t>a </a:t>
            </a:r>
            <a:r>
              <a:rPr lang="fr-FR" sz="2000" dirty="0" smtClean="0"/>
              <a:t>= Quantité achetée * Prix unitaire </a:t>
            </a:r>
          </a:p>
          <a:p>
            <a:pPr marL="457200" lvl="1" indent="0">
              <a:buFont typeface="Arial" panose="020B0604020202020204" pitchFamily="34" charset="0"/>
              <a:buNone/>
            </a:pPr>
            <a:r>
              <a:rPr lang="fr-FR" sz="2000" dirty="0" smtClean="0"/>
              <a:t>Plus les quantités achetées sont élevées, plus le prix unitaire baisse   (économie d’échelle)	</a:t>
            </a:r>
            <a:endParaRPr lang="fr-FR" sz="2000" dirty="0"/>
          </a:p>
        </p:txBody>
      </p:sp>
    </p:spTree>
    <p:extLst>
      <p:ext uri="{BB962C8B-B14F-4D97-AF65-F5344CB8AC3E}">
        <p14:creationId xmlns:p14="http://schemas.microsoft.com/office/powerpoint/2010/main" val="3823289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ZoneTexte 6"/>
          <p:cNvSpPr txBox="1"/>
          <p:nvPr/>
        </p:nvSpPr>
        <p:spPr>
          <a:xfrm>
            <a:off x="467544" y="1628800"/>
            <a:ext cx="8280920" cy="1569660"/>
          </a:xfrm>
          <a:prstGeom prst="rect">
            <a:avLst/>
          </a:prstGeom>
          <a:noFill/>
        </p:spPr>
        <p:txBody>
          <a:bodyPr wrap="square" rtlCol="0">
            <a:spAutoFit/>
          </a:bodyPr>
          <a:lstStyle/>
          <a:p>
            <a:pPr algn="just"/>
            <a:r>
              <a:rPr lang="fr-FR" sz="2400" b="1" dirty="0" smtClean="0"/>
              <a:t>Modèle de Wilson : </a:t>
            </a:r>
            <a:r>
              <a:rPr lang="fr-FR" sz="2400" dirty="0" smtClean="0"/>
              <a:t>Le coût total d’approvisionnement est lié à trois éléments </a:t>
            </a:r>
          </a:p>
          <a:p>
            <a:pPr algn="just"/>
            <a:endParaRPr lang="fr-FR" sz="2400" dirty="0"/>
          </a:p>
          <a:p>
            <a:pPr algn="just"/>
            <a:endParaRPr lang="fr-FR" sz="2400" dirty="0" smtClean="0"/>
          </a:p>
        </p:txBody>
      </p:sp>
      <p:sp>
        <p:nvSpPr>
          <p:cNvPr id="8" name="Espace réservé du contenu 2"/>
          <p:cNvSpPr txBox="1">
            <a:spLocks/>
          </p:cNvSpPr>
          <p:nvPr/>
        </p:nvSpPr>
        <p:spPr>
          <a:xfrm>
            <a:off x="457200" y="2287413"/>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sz="2400" b="1" dirty="0" smtClean="0">
                <a:solidFill>
                  <a:schemeClr val="bg1">
                    <a:lumMod val="75000"/>
                  </a:schemeClr>
                </a:solidFill>
              </a:rPr>
              <a:t>Le coût d’achat </a:t>
            </a:r>
            <a:r>
              <a:rPr lang="fr-FR" sz="2000" dirty="0" smtClean="0">
                <a:solidFill>
                  <a:schemeClr val="bg1">
                    <a:lumMod val="75000"/>
                  </a:schemeClr>
                </a:solidFill>
              </a:rPr>
              <a:t>(prix d’achat + frais accessoires)</a:t>
            </a:r>
          </a:p>
          <a:p>
            <a:r>
              <a:rPr lang="fr-FR" sz="2400" b="1" dirty="0" smtClean="0"/>
              <a:t>Le coût de stockage </a:t>
            </a:r>
            <a:r>
              <a:rPr lang="fr-FR" sz="2000" dirty="0" smtClean="0"/>
              <a:t>(assurance, caristes, locaux et la perte de valeur de stock dans le temps)	</a:t>
            </a:r>
          </a:p>
          <a:p>
            <a:pPr lvl="1"/>
            <a:r>
              <a:rPr lang="fr-FR" sz="1800" b="1" dirty="0" smtClean="0"/>
              <a:t>L’unité</a:t>
            </a:r>
            <a:r>
              <a:rPr lang="fr-FR" sz="1800" dirty="0" smtClean="0"/>
              <a:t> : Coût de stockage (C </a:t>
            </a:r>
            <a:r>
              <a:rPr lang="fr-FR" sz="1800" baseline="-25000" dirty="0" smtClean="0"/>
              <a:t>s </a:t>
            </a:r>
            <a:r>
              <a:rPr lang="fr-FR" sz="1800" dirty="0" smtClean="0"/>
              <a:t>par unité de temps et par unité de produit). Plus on a de stock, plus le coût de stockage est élevé.</a:t>
            </a:r>
          </a:p>
          <a:p>
            <a:pPr lvl="1"/>
            <a:r>
              <a:rPr lang="fr-FR" sz="1800" dirty="0" smtClean="0"/>
              <a:t> C </a:t>
            </a:r>
            <a:r>
              <a:rPr lang="fr-FR" sz="1800" baseline="-25000" dirty="0" smtClean="0"/>
              <a:t>s</a:t>
            </a:r>
            <a:r>
              <a:rPr lang="fr-FR" sz="1800" dirty="0" smtClean="0"/>
              <a:t> * stock moyen = C </a:t>
            </a:r>
            <a:r>
              <a:rPr lang="fr-FR" sz="1800" baseline="-25000" dirty="0" smtClean="0"/>
              <a:t>s</a:t>
            </a:r>
            <a:r>
              <a:rPr lang="fr-FR" sz="1800" dirty="0" smtClean="0"/>
              <a:t> * (Q / 2)</a:t>
            </a:r>
          </a:p>
          <a:p>
            <a:pPr lvl="2"/>
            <a:r>
              <a:rPr lang="fr-FR" sz="1400" dirty="0" smtClean="0"/>
              <a:t>Avec Q : quantité commandée (illustration graphique ci-dessous) et T : période</a:t>
            </a:r>
            <a:endParaRPr lang="fr-FR" sz="1400" dirty="0"/>
          </a:p>
          <a:p>
            <a:pPr lvl="1"/>
            <a:endParaRPr lang="fr-FR" sz="2000" dirty="0" smtClean="0"/>
          </a:p>
          <a:p>
            <a:pPr marL="0" indent="0">
              <a:buNone/>
            </a:pPr>
            <a:endParaRPr lang="fr-FR" sz="2400" dirty="0"/>
          </a:p>
        </p:txBody>
      </p:sp>
      <p:cxnSp>
        <p:nvCxnSpPr>
          <p:cNvPr id="9" name="Connecteur droit 8"/>
          <p:cNvCxnSpPr/>
          <p:nvPr/>
        </p:nvCxnSpPr>
        <p:spPr>
          <a:xfrm>
            <a:off x="971600" y="4537720"/>
            <a:ext cx="0" cy="18362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flipH="1">
            <a:off x="971600" y="6337920"/>
            <a:ext cx="4824536" cy="360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827584" y="4537720"/>
            <a:ext cx="0" cy="183620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971600" y="4753744"/>
            <a:ext cx="1368152" cy="1620180"/>
          </a:xfrm>
          <a:prstGeom prst="line">
            <a:avLst/>
          </a:prstGeom>
        </p:spPr>
        <p:style>
          <a:lnRef idx="1">
            <a:schemeClr val="dk1"/>
          </a:lnRef>
          <a:fillRef idx="0">
            <a:schemeClr val="dk1"/>
          </a:fillRef>
          <a:effectRef idx="0">
            <a:schemeClr val="dk1"/>
          </a:effectRef>
          <a:fontRef idx="minor">
            <a:schemeClr val="tx1"/>
          </a:fontRef>
        </p:style>
      </p:cxnSp>
      <p:cxnSp>
        <p:nvCxnSpPr>
          <p:cNvPr id="13" name="Connecteur droit 12"/>
          <p:cNvCxnSpPr/>
          <p:nvPr/>
        </p:nvCxnSpPr>
        <p:spPr>
          <a:xfrm>
            <a:off x="2339752" y="4753744"/>
            <a:ext cx="0" cy="1620180"/>
          </a:xfrm>
          <a:prstGeom prst="line">
            <a:avLst/>
          </a:prstGeom>
        </p:spPr>
        <p:style>
          <a:lnRef idx="1">
            <a:schemeClr val="dk1"/>
          </a:lnRef>
          <a:fillRef idx="0">
            <a:schemeClr val="dk1"/>
          </a:fillRef>
          <a:effectRef idx="0">
            <a:schemeClr val="dk1"/>
          </a:effectRef>
          <a:fontRef idx="minor">
            <a:schemeClr val="tx1"/>
          </a:fontRef>
        </p:style>
      </p:cxnSp>
      <p:cxnSp>
        <p:nvCxnSpPr>
          <p:cNvPr id="14" name="Connecteur droit 13"/>
          <p:cNvCxnSpPr/>
          <p:nvPr/>
        </p:nvCxnSpPr>
        <p:spPr>
          <a:xfrm>
            <a:off x="2312440" y="4753744"/>
            <a:ext cx="1368152" cy="1620180"/>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p:cNvCxnSpPr/>
          <p:nvPr/>
        </p:nvCxnSpPr>
        <p:spPr>
          <a:xfrm>
            <a:off x="3680592" y="4753744"/>
            <a:ext cx="0" cy="1620180"/>
          </a:xfrm>
          <a:prstGeom prst="line">
            <a:avLst/>
          </a:prstGeom>
        </p:spPr>
        <p:style>
          <a:lnRef idx="1">
            <a:schemeClr val="dk1"/>
          </a:lnRef>
          <a:fillRef idx="0">
            <a:schemeClr val="dk1"/>
          </a:fillRef>
          <a:effectRef idx="0">
            <a:schemeClr val="dk1"/>
          </a:effectRef>
          <a:fontRef idx="minor">
            <a:schemeClr val="tx1"/>
          </a:fontRef>
        </p:style>
      </p:cxnSp>
      <p:cxnSp>
        <p:nvCxnSpPr>
          <p:cNvPr id="16" name="Connecteur droit 15"/>
          <p:cNvCxnSpPr/>
          <p:nvPr/>
        </p:nvCxnSpPr>
        <p:spPr>
          <a:xfrm>
            <a:off x="971600" y="5563834"/>
            <a:ext cx="4752528" cy="0"/>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17" name="ZoneTexte 16"/>
          <p:cNvSpPr txBox="1"/>
          <p:nvPr/>
        </p:nvSpPr>
        <p:spPr>
          <a:xfrm>
            <a:off x="4283968" y="5851575"/>
            <a:ext cx="2672988" cy="369332"/>
          </a:xfrm>
          <a:prstGeom prst="rect">
            <a:avLst/>
          </a:prstGeom>
          <a:noFill/>
        </p:spPr>
        <p:txBody>
          <a:bodyPr wrap="square" rtlCol="0">
            <a:spAutoFit/>
          </a:bodyPr>
          <a:lstStyle/>
          <a:p>
            <a:r>
              <a:rPr lang="fr-FR" dirty="0" smtClean="0"/>
              <a:t>Stock moyen = </a:t>
            </a:r>
            <a:r>
              <a:rPr lang="fr-FR" dirty="0"/>
              <a:t>q</a:t>
            </a:r>
            <a:r>
              <a:rPr lang="fr-FR" dirty="0" smtClean="0"/>
              <a:t> / 2</a:t>
            </a:r>
            <a:endParaRPr lang="fr-FR" dirty="0"/>
          </a:p>
        </p:txBody>
      </p:sp>
      <p:sp>
        <p:nvSpPr>
          <p:cNvPr id="18" name="ZoneTexte 17"/>
          <p:cNvSpPr txBox="1"/>
          <p:nvPr/>
        </p:nvSpPr>
        <p:spPr>
          <a:xfrm>
            <a:off x="294009" y="5271156"/>
            <a:ext cx="572486" cy="369332"/>
          </a:xfrm>
          <a:prstGeom prst="rect">
            <a:avLst/>
          </a:prstGeom>
          <a:noFill/>
        </p:spPr>
        <p:txBody>
          <a:bodyPr wrap="square" rtlCol="0">
            <a:spAutoFit/>
          </a:bodyPr>
          <a:lstStyle/>
          <a:p>
            <a:r>
              <a:rPr lang="fr-FR" dirty="0"/>
              <a:t>q</a:t>
            </a:r>
          </a:p>
        </p:txBody>
      </p:sp>
      <p:cxnSp>
        <p:nvCxnSpPr>
          <p:cNvPr id="19" name="Connecteur droit avec flèche 18"/>
          <p:cNvCxnSpPr/>
          <p:nvPr/>
        </p:nvCxnSpPr>
        <p:spPr>
          <a:xfrm>
            <a:off x="4427984" y="5563834"/>
            <a:ext cx="0" cy="7920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5223650" y="6391383"/>
            <a:ext cx="1076542" cy="369332"/>
          </a:xfrm>
          <a:prstGeom prst="rect">
            <a:avLst/>
          </a:prstGeom>
          <a:noFill/>
        </p:spPr>
        <p:txBody>
          <a:bodyPr wrap="square" rtlCol="0">
            <a:spAutoFit/>
          </a:bodyPr>
          <a:lstStyle/>
          <a:p>
            <a:r>
              <a:rPr lang="fr-FR" dirty="0" smtClean="0"/>
              <a:t>Temps</a:t>
            </a:r>
            <a:endParaRPr lang="fr-FR" dirty="0"/>
          </a:p>
        </p:txBody>
      </p:sp>
      <p:cxnSp>
        <p:nvCxnSpPr>
          <p:cNvPr id="21" name="Connecteur droit avec flèche 20"/>
          <p:cNvCxnSpPr/>
          <p:nvPr/>
        </p:nvCxnSpPr>
        <p:spPr>
          <a:xfrm flipH="1">
            <a:off x="971600" y="6545559"/>
            <a:ext cx="136815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1407226" y="6544652"/>
            <a:ext cx="1076542" cy="369332"/>
          </a:xfrm>
          <a:prstGeom prst="rect">
            <a:avLst/>
          </a:prstGeom>
          <a:noFill/>
        </p:spPr>
        <p:txBody>
          <a:bodyPr wrap="square" rtlCol="0">
            <a:spAutoFit/>
          </a:bodyPr>
          <a:lstStyle/>
          <a:p>
            <a:r>
              <a:rPr lang="fr-FR" dirty="0" smtClean="0"/>
              <a:t>T</a:t>
            </a:r>
            <a:endParaRPr lang="fr-FR" dirty="0"/>
          </a:p>
        </p:txBody>
      </p:sp>
    </p:spTree>
    <p:extLst>
      <p:ext uri="{BB962C8B-B14F-4D97-AF65-F5344CB8AC3E}">
        <p14:creationId xmlns:p14="http://schemas.microsoft.com/office/powerpoint/2010/main" val="2084154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457200" y="2647453"/>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sz="2400" b="1" dirty="0" smtClean="0">
                <a:solidFill>
                  <a:schemeClr val="bg1">
                    <a:lumMod val="75000"/>
                  </a:schemeClr>
                </a:solidFill>
              </a:rPr>
              <a:t>Le coût d’achat </a:t>
            </a:r>
          </a:p>
          <a:p>
            <a:r>
              <a:rPr lang="fr-FR" sz="2400" b="1" dirty="0" smtClean="0">
                <a:solidFill>
                  <a:schemeClr val="bg1">
                    <a:lumMod val="75000"/>
                  </a:schemeClr>
                </a:solidFill>
              </a:rPr>
              <a:t>Le coût de stockage</a:t>
            </a:r>
          </a:p>
          <a:p>
            <a:r>
              <a:rPr lang="fr-FR" sz="2400" b="1" dirty="0" smtClean="0"/>
              <a:t>Le coût de lancement des commandes</a:t>
            </a:r>
            <a:r>
              <a:rPr lang="fr-FR" sz="2000" dirty="0" smtClean="0"/>
              <a:t> (par ex. rédaction d’un appel d’offre ; coûts administratifs)</a:t>
            </a:r>
            <a:endParaRPr lang="fr-FR" sz="1600" dirty="0"/>
          </a:p>
          <a:p>
            <a:pPr lvl="1"/>
            <a:r>
              <a:rPr lang="fr-FR" sz="1800" dirty="0" smtClean="0"/>
              <a:t>C </a:t>
            </a:r>
            <a:r>
              <a:rPr lang="fr-FR" sz="1800" baseline="-25000" dirty="0" smtClean="0"/>
              <a:t>l</a:t>
            </a:r>
            <a:r>
              <a:rPr lang="fr-FR" sz="1800" dirty="0" smtClean="0"/>
              <a:t> * Nb de commande = C </a:t>
            </a:r>
            <a:r>
              <a:rPr lang="fr-FR" sz="1800" baseline="-25000" dirty="0" smtClean="0"/>
              <a:t>l</a:t>
            </a:r>
            <a:r>
              <a:rPr lang="fr-FR" sz="1800" dirty="0" smtClean="0"/>
              <a:t> * d / Q : Moins tu passes de commandes plus le coût de lancement est faible.</a:t>
            </a:r>
          </a:p>
          <a:p>
            <a:pPr lvl="2"/>
            <a:r>
              <a:rPr lang="fr-FR" sz="1400" dirty="0" smtClean="0"/>
              <a:t>Avec d = consommation (demande) totale et Q = quantité commandée</a:t>
            </a:r>
          </a:p>
          <a:p>
            <a:pPr marL="0" indent="0">
              <a:buNone/>
            </a:pPr>
            <a:endParaRPr lang="fr-FR" sz="2000" dirty="0"/>
          </a:p>
        </p:txBody>
      </p:sp>
      <p:sp>
        <p:nvSpPr>
          <p:cNvPr id="3" name="ZoneTexte 2"/>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4" name="ZoneTexte 3"/>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5" name="ZoneTexte 4"/>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6" name="ZoneTexte 5"/>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7" name="ZoneTexte 6"/>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8" name="ZoneTexte 7"/>
          <p:cNvSpPr txBox="1"/>
          <p:nvPr/>
        </p:nvSpPr>
        <p:spPr>
          <a:xfrm>
            <a:off x="467544" y="1628800"/>
            <a:ext cx="8280920" cy="1569660"/>
          </a:xfrm>
          <a:prstGeom prst="rect">
            <a:avLst/>
          </a:prstGeom>
          <a:noFill/>
        </p:spPr>
        <p:txBody>
          <a:bodyPr wrap="square" rtlCol="0">
            <a:spAutoFit/>
          </a:bodyPr>
          <a:lstStyle/>
          <a:p>
            <a:pPr algn="just"/>
            <a:r>
              <a:rPr lang="fr-FR" sz="2400" b="1" dirty="0" smtClean="0"/>
              <a:t>Modèle de Wilson : </a:t>
            </a:r>
            <a:r>
              <a:rPr lang="fr-FR" sz="2400" dirty="0" smtClean="0"/>
              <a:t>Le coût total d’approvisionnement est lié à trois éléments </a:t>
            </a:r>
          </a:p>
          <a:p>
            <a:pPr algn="just"/>
            <a:endParaRPr lang="fr-FR" sz="2400" dirty="0"/>
          </a:p>
          <a:p>
            <a:pPr algn="just"/>
            <a:endParaRPr lang="fr-FR" sz="2400" dirty="0" smtClean="0"/>
          </a:p>
        </p:txBody>
      </p:sp>
    </p:spTree>
    <p:extLst>
      <p:ext uri="{BB962C8B-B14F-4D97-AF65-F5344CB8AC3E}">
        <p14:creationId xmlns:p14="http://schemas.microsoft.com/office/powerpoint/2010/main" val="3393148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8" name="Espace réservé du contenu 2"/>
          <p:cNvSpPr txBox="1">
            <a:spLocks/>
          </p:cNvSpPr>
          <p:nvPr/>
        </p:nvSpPr>
        <p:spPr>
          <a:xfrm>
            <a:off x="457200" y="1484784"/>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800" b="1" dirty="0" smtClean="0"/>
              <a:t>Modèle de Wilson </a:t>
            </a:r>
          </a:p>
          <a:p>
            <a:pPr marL="457200" lvl="1" indent="0">
              <a:buNone/>
            </a:pPr>
            <a:r>
              <a:rPr lang="fr-FR" sz="2000" u="sng" dirty="0" smtClean="0"/>
              <a:t>Objectif </a:t>
            </a:r>
            <a:r>
              <a:rPr lang="fr-FR" sz="2000" dirty="0" smtClean="0"/>
              <a:t>: Déterminer le volume optimal à commander (Q*) et la période optimale (T*) permettant de minimiser le coût de réapprovisionnement.</a:t>
            </a:r>
          </a:p>
          <a:p>
            <a:pPr marL="457200" lvl="1" indent="0">
              <a:buNone/>
            </a:pPr>
            <a:r>
              <a:rPr lang="fr-FR" sz="2000" dirty="0"/>
              <a:t>	</a:t>
            </a:r>
            <a:r>
              <a:rPr lang="fr-FR" sz="2000" dirty="0" smtClean="0">
                <a:sym typeface="Wingdings" panose="05000000000000000000" pitchFamily="2" charset="2"/>
              </a:rPr>
              <a:t> Trouver le point optimum qui minimise le coût total (C)</a:t>
            </a:r>
          </a:p>
          <a:p>
            <a:pPr marL="457200" lvl="1" indent="0">
              <a:buNone/>
            </a:pPr>
            <a:r>
              <a:rPr lang="fr-FR" sz="2000" dirty="0" smtClean="0">
                <a:sym typeface="Wingdings" panose="05000000000000000000" pitchFamily="2" charset="2"/>
              </a:rPr>
              <a:t>	 Coût total = </a:t>
            </a:r>
            <a:r>
              <a:rPr lang="fr-FR" sz="2000" dirty="0" smtClean="0"/>
              <a:t>C </a:t>
            </a:r>
            <a:r>
              <a:rPr lang="fr-FR" sz="2000" baseline="-25000" dirty="0" smtClean="0"/>
              <a:t>l </a:t>
            </a:r>
            <a:r>
              <a:rPr lang="fr-FR" sz="2000" dirty="0" smtClean="0"/>
              <a:t>(d/Q)+ C </a:t>
            </a:r>
            <a:r>
              <a:rPr lang="fr-FR" sz="2000" baseline="-25000" dirty="0" smtClean="0"/>
              <a:t>S </a:t>
            </a:r>
            <a:r>
              <a:rPr lang="fr-FR" sz="2000" dirty="0" smtClean="0"/>
              <a:t> (Q/2) + C </a:t>
            </a:r>
            <a:r>
              <a:rPr lang="fr-FR" sz="2000" baseline="-25000" dirty="0" smtClean="0"/>
              <a:t>a </a:t>
            </a:r>
            <a:r>
              <a:rPr lang="fr-FR" sz="2000" dirty="0" smtClean="0"/>
              <a:t>* Q</a:t>
            </a:r>
            <a:endParaRPr lang="fr-FR" sz="2000" dirty="0" smtClean="0">
              <a:sym typeface="Wingdings" panose="05000000000000000000" pitchFamily="2" charset="2"/>
            </a:endParaRPr>
          </a:p>
          <a:p>
            <a:pPr marL="457200" lvl="1" indent="0">
              <a:buNone/>
            </a:pPr>
            <a:r>
              <a:rPr lang="fr-FR" sz="2000" dirty="0">
                <a:sym typeface="Wingdings" panose="05000000000000000000" pitchFamily="2" charset="2"/>
              </a:rPr>
              <a:t>	</a:t>
            </a:r>
            <a:r>
              <a:rPr lang="fr-FR" sz="2000" dirty="0" smtClean="0">
                <a:sym typeface="Wingdings" panose="05000000000000000000" pitchFamily="2" charset="2"/>
              </a:rPr>
              <a:t> </a:t>
            </a:r>
            <a:endParaRPr lang="fr-FR" sz="2000" dirty="0" smtClean="0"/>
          </a:p>
          <a:p>
            <a:pPr marL="457200" lvl="1" indent="0">
              <a:buNone/>
            </a:pPr>
            <a:endParaRPr lang="fr-FR" sz="2000" dirty="0" smtClean="0"/>
          </a:p>
          <a:p>
            <a:pPr marL="457200" lvl="1" indent="0">
              <a:buNone/>
            </a:pPr>
            <a:r>
              <a:rPr lang="fr-FR" sz="2000" dirty="0"/>
              <a:t>	</a:t>
            </a:r>
          </a:p>
          <a:p>
            <a:pPr marL="457200" lvl="1" indent="0">
              <a:buNone/>
            </a:pPr>
            <a:r>
              <a:rPr lang="fr-FR" sz="2000" dirty="0" smtClean="0"/>
              <a:t> </a:t>
            </a:r>
          </a:p>
        </p:txBody>
      </p:sp>
      <p:cxnSp>
        <p:nvCxnSpPr>
          <p:cNvPr id="9" name="Connecteur droit 8"/>
          <p:cNvCxnSpPr/>
          <p:nvPr/>
        </p:nvCxnSpPr>
        <p:spPr>
          <a:xfrm>
            <a:off x="1435492" y="3851756"/>
            <a:ext cx="0" cy="29523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flipH="1">
            <a:off x="1435492" y="6804084"/>
            <a:ext cx="5904656"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Arc 10"/>
          <p:cNvSpPr/>
          <p:nvPr/>
        </p:nvSpPr>
        <p:spPr>
          <a:xfrm rot="10800000">
            <a:off x="1568232" y="3356991"/>
            <a:ext cx="8836415" cy="3294463"/>
          </a:xfrm>
          <a:prstGeom prst="arc">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lang="fr-FR"/>
          </a:p>
        </p:txBody>
      </p:sp>
      <p:sp>
        <p:nvSpPr>
          <p:cNvPr id="12" name="ZoneTexte 11"/>
          <p:cNvSpPr txBox="1"/>
          <p:nvPr/>
        </p:nvSpPr>
        <p:spPr>
          <a:xfrm>
            <a:off x="6260028" y="6362744"/>
            <a:ext cx="2304256" cy="369332"/>
          </a:xfrm>
          <a:prstGeom prst="rect">
            <a:avLst/>
          </a:prstGeom>
          <a:noFill/>
        </p:spPr>
        <p:txBody>
          <a:bodyPr wrap="square" rtlCol="0">
            <a:spAutoFit/>
          </a:bodyPr>
          <a:lstStyle/>
          <a:p>
            <a:r>
              <a:rPr lang="fr-FR" dirty="0" smtClean="0">
                <a:solidFill>
                  <a:srgbClr val="C00000"/>
                </a:solidFill>
              </a:rPr>
              <a:t>C</a:t>
            </a:r>
            <a:r>
              <a:rPr lang="fr-FR" baseline="-25000" dirty="0" smtClean="0">
                <a:solidFill>
                  <a:srgbClr val="C00000"/>
                </a:solidFill>
              </a:rPr>
              <a:t> l</a:t>
            </a:r>
            <a:endParaRPr lang="fr-FR" baseline="-25000" dirty="0">
              <a:solidFill>
                <a:srgbClr val="C00000"/>
              </a:solidFill>
            </a:endParaRPr>
          </a:p>
        </p:txBody>
      </p:sp>
      <p:sp>
        <p:nvSpPr>
          <p:cNvPr id="13" name="ZoneTexte 12"/>
          <p:cNvSpPr txBox="1"/>
          <p:nvPr/>
        </p:nvSpPr>
        <p:spPr>
          <a:xfrm>
            <a:off x="971600" y="3501008"/>
            <a:ext cx="1008112" cy="369332"/>
          </a:xfrm>
          <a:prstGeom prst="rect">
            <a:avLst/>
          </a:prstGeom>
          <a:noFill/>
        </p:spPr>
        <p:txBody>
          <a:bodyPr wrap="square" rtlCol="0">
            <a:spAutoFit/>
          </a:bodyPr>
          <a:lstStyle/>
          <a:p>
            <a:r>
              <a:rPr lang="fr-FR" dirty="0" smtClean="0">
                <a:solidFill>
                  <a:srgbClr val="0070C0"/>
                </a:solidFill>
              </a:rPr>
              <a:t>Coût</a:t>
            </a:r>
            <a:endParaRPr lang="fr-FR" dirty="0">
              <a:solidFill>
                <a:srgbClr val="0070C0"/>
              </a:solidFill>
            </a:endParaRPr>
          </a:p>
        </p:txBody>
      </p:sp>
      <p:sp>
        <p:nvSpPr>
          <p:cNvPr id="14" name="ZoneTexte 13"/>
          <p:cNvSpPr txBox="1"/>
          <p:nvPr/>
        </p:nvSpPr>
        <p:spPr>
          <a:xfrm>
            <a:off x="3309533" y="6434752"/>
            <a:ext cx="1584176" cy="369332"/>
          </a:xfrm>
          <a:prstGeom prst="rect">
            <a:avLst/>
          </a:prstGeom>
          <a:noFill/>
        </p:spPr>
        <p:txBody>
          <a:bodyPr wrap="square" rtlCol="0">
            <a:spAutoFit/>
          </a:bodyPr>
          <a:lstStyle/>
          <a:p>
            <a:r>
              <a:rPr lang="fr-FR" dirty="0" smtClean="0">
                <a:solidFill>
                  <a:srgbClr val="7030A0"/>
                </a:solidFill>
              </a:rPr>
              <a:t>Q *</a:t>
            </a:r>
            <a:endParaRPr lang="fr-FR" dirty="0">
              <a:solidFill>
                <a:srgbClr val="7030A0"/>
              </a:solidFill>
            </a:endParaRPr>
          </a:p>
        </p:txBody>
      </p:sp>
      <p:cxnSp>
        <p:nvCxnSpPr>
          <p:cNvPr id="16" name="Connecteur droit 15"/>
          <p:cNvCxnSpPr/>
          <p:nvPr/>
        </p:nvCxnSpPr>
        <p:spPr>
          <a:xfrm flipV="1">
            <a:off x="1435492" y="5733256"/>
            <a:ext cx="4550947" cy="1070828"/>
          </a:xfrm>
          <a:prstGeom prst="line">
            <a:avLst/>
          </a:prstGeom>
          <a:ln w="19050"/>
        </p:spPr>
        <p:style>
          <a:lnRef idx="2">
            <a:schemeClr val="dk1"/>
          </a:lnRef>
          <a:fillRef idx="0">
            <a:schemeClr val="dk1"/>
          </a:fillRef>
          <a:effectRef idx="1">
            <a:schemeClr val="dk1"/>
          </a:effectRef>
          <a:fontRef idx="minor">
            <a:schemeClr val="tx1"/>
          </a:fontRef>
        </p:style>
      </p:cxnSp>
      <p:sp>
        <p:nvSpPr>
          <p:cNvPr id="17" name="ZoneTexte 16"/>
          <p:cNvSpPr txBox="1"/>
          <p:nvPr/>
        </p:nvSpPr>
        <p:spPr>
          <a:xfrm>
            <a:off x="5940152" y="5291916"/>
            <a:ext cx="2304256" cy="369332"/>
          </a:xfrm>
          <a:prstGeom prst="rect">
            <a:avLst/>
          </a:prstGeom>
          <a:noFill/>
        </p:spPr>
        <p:txBody>
          <a:bodyPr wrap="square" rtlCol="0">
            <a:spAutoFit/>
          </a:bodyPr>
          <a:lstStyle/>
          <a:p>
            <a:r>
              <a:rPr lang="fr-FR" dirty="0" smtClean="0"/>
              <a:t>C</a:t>
            </a:r>
            <a:r>
              <a:rPr lang="fr-FR" baseline="-25000" dirty="0" smtClean="0"/>
              <a:t> s</a:t>
            </a:r>
            <a:endParaRPr lang="fr-FR" baseline="-25000" dirty="0"/>
          </a:p>
        </p:txBody>
      </p:sp>
      <p:sp>
        <p:nvSpPr>
          <p:cNvPr id="18" name="Arc 17"/>
          <p:cNvSpPr/>
          <p:nvPr/>
        </p:nvSpPr>
        <p:spPr>
          <a:xfrm rot="10800000">
            <a:off x="1547665" y="2780926"/>
            <a:ext cx="3881896" cy="2745587"/>
          </a:xfrm>
          <a:prstGeom prst="arc">
            <a:avLst>
              <a:gd name="adj1" fmla="val 11943764"/>
              <a:gd name="adj2" fmla="val 211132"/>
            </a:avLst>
          </a:prstGeom>
          <a:ln w="19050">
            <a:solidFill>
              <a:srgbClr val="92D05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fr-FR"/>
          </a:p>
        </p:txBody>
      </p:sp>
      <p:sp>
        <p:nvSpPr>
          <p:cNvPr id="19" name="ZoneTexte 18"/>
          <p:cNvSpPr txBox="1"/>
          <p:nvPr/>
        </p:nvSpPr>
        <p:spPr>
          <a:xfrm>
            <a:off x="5292080" y="4437112"/>
            <a:ext cx="2304256" cy="369332"/>
          </a:xfrm>
          <a:prstGeom prst="rect">
            <a:avLst/>
          </a:prstGeom>
          <a:noFill/>
        </p:spPr>
        <p:txBody>
          <a:bodyPr wrap="square" rtlCol="0">
            <a:spAutoFit/>
          </a:bodyPr>
          <a:lstStyle/>
          <a:p>
            <a:r>
              <a:rPr lang="fr-FR" dirty="0" smtClean="0">
                <a:solidFill>
                  <a:srgbClr val="92D050"/>
                </a:solidFill>
              </a:rPr>
              <a:t>C</a:t>
            </a:r>
            <a:r>
              <a:rPr lang="fr-FR" baseline="-25000" dirty="0" smtClean="0">
                <a:solidFill>
                  <a:srgbClr val="92D050"/>
                </a:solidFill>
              </a:rPr>
              <a:t> total</a:t>
            </a:r>
            <a:endParaRPr lang="fr-FR" baseline="-25000" dirty="0">
              <a:solidFill>
                <a:srgbClr val="92D050"/>
              </a:solidFill>
            </a:endParaRPr>
          </a:p>
        </p:txBody>
      </p:sp>
      <p:cxnSp>
        <p:nvCxnSpPr>
          <p:cNvPr id="20" name="Connecteur droit avec flèche 19"/>
          <p:cNvCxnSpPr/>
          <p:nvPr/>
        </p:nvCxnSpPr>
        <p:spPr>
          <a:xfrm>
            <a:off x="3448386" y="5476582"/>
            <a:ext cx="0" cy="1327502"/>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a:off x="5323924" y="3501008"/>
            <a:ext cx="544220" cy="0"/>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5871953" y="3284984"/>
            <a:ext cx="3164543" cy="1477328"/>
          </a:xfrm>
          <a:prstGeom prst="rect">
            <a:avLst/>
          </a:prstGeom>
          <a:noFill/>
          <a:ln>
            <a:noFill/>
          </a:ln>
        </p:spPr>
        <p:txBody>
          <a:bodyPr wrap="square" rtlCol="0">
            <a:spAutoFit/>
          </a:bodyPr>
          <a:lstStyle/>
          <a:p>
            <a:r>
              <a:rPr lang="fr-FR" dirty="0" smtClean="0">
                <a:solidFill>
                  <a:srgbClr val="7030A0"/>
                </a:solidFill>
              </a:rPr>
              <a:t>Optimum (Q*) : Quantités à commander qui minimisent le coût total </a:t>
            </a:r>
            <a:r>
              <a:rPr lang="fr-FR" dirty="0" smtClean="0">
                <a:solidFill>
                  <a:srgbClr val="7030A0"/>
                </a:solidFill>
                <a:sym typeface="Wingdings" panose="05000000000000000000" pitchFamily="2" charset="2"/>
              </a:rPr>
              <a:t>T* : période de lancement des commandes qui minimisent les coûts</a:t>
            </a:r>
            <a:endParaRPr lang="fr-FR" dirty="0">
              <a:solidFill>
                <a:srgbClr val="7030A0"/>
              </a:solidFill>
            </a:endParaRPr>
          </a:p>
        </p:txBody>
      </p:sp>
      <p:sp>
        <p:nvSpPr>
          <p:cNvPr id="25" name="ZoneTexte 24"/>
          <p:cNvSpPr txBox="1"/>
          <p:nvPr/>
        </p:nvSpPr>
        <p:spPr>
          <a:xfrm>
            <a:off x="7668344" y="6525344"/>
            <a:ext cx="1584176" cy="369332"/>
          </a:xfrm>
          <a:prstGeom prst="rect">
            <a:avLst/>
          </a:prstGeom>
          <a:noFill/>
        </p:spPr>
        <p:txBody>
          <a:bodyPr wrap="square" rtlCol="0">
            <a:spAutoFit/>
          </a:bodyPr>
          <a:lstStyle/>
          <a:p>
            <a:r>
              <a:rPr lang="fr-FR" dirty="0" smtClean="0">
                <a:solidFill>
                  <a:srgbClr val="0070C0"/>
                </a:solidFill>
              </a:rPr>
              <a:t>Quantité (Q)</a:t>
            </a:r>
            <a:endParaRPr lang="fr-FR" dirty="0">
              <a:solidFill>
                <a:srgbClr val="0070C0"/>
              </a:solidFill>
            </a:endParaRPr>
          </a:p>
        </p:txBody>
      </p:sp>
    </p:spTree>
    <p:extLst>
      <p:ext uri="{BB962C8B-B14F-4D97-AF65-F5344CB8AC3E}">
        <p14:creationId xmlns:p14="http://schemas.microsoft.com/office/powerpoint/2010/main" val="2870008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mc:AlternateContent xmlns:mc="http://schemas.openxmlformats.org/markup-compatibility/2006" xmlns:a14="http://schemas.microsoft.com/office/drawing/2010/main">
        <mc:Choice Requires="a14">
          <p:sp>
            <p:nvSpPr>
              <p:cNvPr id="7" name="Rectangle 6"/>
              <p:cNvSpPr/>
              <p:nvPr/>
            </p:nvSpPr>
            <p:spPr>
              <a:xfrm>
                <a:off x="395536" y="1638594"/>
                <a:ext cx="8280920" cy="5441361"/>
              </a:xfrm>
              <a:prstGeom prst="rect">
                <a:avLst/>
              </a:prstGeom>
            </p:spPr>
            <p:txBody>
              <a:bodyPr wrap="square">
                <a:spAutoFit/>
              </a:bodyPr>
              <a:lstStyle/>
              <a:p>
                <a:pPr lvl="1"/>
                <a:r>
                  <a:rPr lang="fr-FR" sz="2400" b="1" u="sng" dirty="0" smtClean="0"/>
                  <a:t>Formules </a:t>
                </a:r>
                <a:endParaRPr lang="fr-FR" sz="2400" b="1" u="sng" dirty="0"/>
              </a:p>
              <a:p>
                <a:pPr lvl="1"/>
                <a:endParaRPr lang="fr-FR" sz="2400" b="1" u="sng" dirty="0" smtClean="0"/>
              </a:p>
              <a:p>
                <a:r>
                  <a:rPr lang="fr-FR" sz="1600" dirty="0" smtClean="0"/>
                  <a:t>Condition préalable : identifier l’unité de temps (ut), unité monétaire (</a:t>
                </a:r>
                <a:r>
                  <a:rPr lang="fr-FR" sz="1600" dirty="0" err="1" smtClean="0"/>
                  <a:t>um</a:t>
                </a:r>
                <a:r>
                  <a:rPr lang="fr-FR" sz="1600" dirty="0"/>
                  <a:t>)</a:t>
                </a:r>
                <a:r>
                  <a:rPr lang="fr-FR" sz="1600" dirty="0" smtClean="0"/>
                  <a:t> et ton unité de quantité (</a:t>
                </a:r>
                <a:r>
                  <a:rPr lang="fr-FR" sz="1600" dirty="0" err="1" smtClean="0"/>
                  <a:t>uq</a:t>
                </a:r>
                <a:r>
                  <a:rPr lang="fr-FR" sz="1600" dirty="0" smtClean="0"/>
                  <a:t>). </a:t>
                </a:r>
              </a:p>
              <a:p>
                <a:endParaRPr lang="fr-FR" sz="2000" b="1" u="sng" dirty="0" smtClean="0"/>
              </a:p>
              <a:p>
                <a:r>
                  <a:rPr lang="fr-FR" sz="1600" dirty="0" smtClean="0"/>
                  <a:t>Quantité optimale à commander pour minimiser le coût d’approvisionnement</a:t>
                </a:r>
              </a:p>
              <a:p>
                <a:r>
                  <a:rPr lang="fr-FR" dirty="0"/>
                  <a:t>	</a:t>
                </a:r>
                <a:r>
                  <a:rPr lang="fr-FR" dirty="0" smtClean="0"/>
                  <a:t> </a:t>
                </a:r>
                <a:r>
                  <a:rPr lang="fr-FR" b="1" dirty="0" smtClean="0"/>
                  <a:t>Q* = </a:t>
                </a:r>
                <a14:m>
                  <m:oMath xmlns:m="http://schemas.openxmlformats.org/officeDocument/2006/math">
                    <m:rad>
                      <m:radPr>
                        <m:degHide m:val="on"/>
                        <m:ctrlPr>
                          <a:rPr lang="fr-FR" b="1" i="1">
                            <a:latin typeface="Cambria Math" panose="02040503050406030204" pitchFamily="18" charset="0"/>
                          </a:rPr>
                        </m:ctrlPr>
                      </m:radPr>
                      <m:deg/>
                      <m:e>
                        <m:d>
                          <m:dPr>
                            <m:ctrlPr>
                              <a:rPr lang="fr-FR" b="1" i="1">
                                <a:latin typeface="Cambria Math" panose="02040503050406030204" pitchFamily="18" charset="0"/>
                              </a:rPr>
                            </m:ctrlPr>
                          </m:dPr>
                          <m:e>
                            <m:r>
                              <a:rPr lang="fr-FR" b="1" i="1">
                                <a:latin typeface="Cambria Math"/>
                              </a:rPr>
                              <m:t>𝟐</m:t>
                            </m:r>
                            <m:r>
                              <a:rPr lang="fr-FR" b="1" i="1">
                                <a:latin typeface="Cambria Math"/>
                              </a:rPr>
                              <m:t> </m:t>
                            </m:r>
                            <m:r>
                              <a:rPr lang="fr-FR" b="1" i="1">
                                <a:latin typeface="Cambria Math"/>
                              </a:rPr>
                              <m:t>𝑪𝒍</m:t>
                            </m:r>
                            <m:r>
                              <a:rPr lang="fr-FR" b="1" i="1">
                                <a:latin typeface="Cambria Math"/>
                              </a:rPr>
                              <m:t>∗</m:t>
                            </m:r>
                            <m:r>
                              <a:rPr lang="fr-FR" b="1" i="1">
                                <a:latin typeface="Cambria Math"/>
                              </a:rPr>
                              <m:t>𝒅</m:t>
                            </m:r>
                          </m:e>
                        </m:d>
                        <m:r>
                          <a:rPr lang="fr-FR" b="1" i="1">
                            <a:latin typeface="Cambria Math"/>
                          </a:rPr>
                          <m:t>/ </m:t>
                        </m:r>
                        <m:r>
                          <a:rPr lang="fr-FR" b="1" i="1">
                            <a:latin typeface="Cambria Math"/>
                          </a:rPr>
                          <m:t>𝑪𝒔</m:t>
                        </m:r>
                      </m:e>
                    </m:rad>
                  </m:oMath>
                </a14:m>
                <a:endParaRPr lang="fr-FR" b="1" dirty="0" smtClean="0"/>
              </a:p>
              <a:p>
                <a:r>
                  <a:rPr lang="fr-FR" dirty="0" smtClean="0"/>
                  <a:t>N : Nombre de commandes à passer sur la période </a:t>
                </a:r>
                <a:endParaRPr lang="fr-FR" dirty="0"/>
              </a:p>
              <a:p>
                <a:r>
                  <a:rPr lang="fr-FR" dirty="0"/>
                  <a:t>	 </a:t>
                </a:r>
                <a:r>
                  <a:rPr lang="fr-FR" b="1" dirty="0" smtClean="0"/>
                  <a:t>N = d / Q *</a:t>
                </a:r>
              </a:p>
              <a:p>
                <a:r>
                  <a:rPr lang="fr-FR" sz="1600" dirty="0" smtClean="0"/>
                  <a:t>Période optimale de passation des commandes pour minimiser le coût d’approvisionnement</a:t>
                </a:r>
              </a:p>
              <a:p>
                <a:r>
                  <a:rPr lang="fr-FR" dirty="0"/>
                  <a:t>	</a:t>
                </a:r>
                <a:r>
                  <a:rPr lang="fr-FR" dirty="0" smtClean="0"/>
                  <a:t> </a:t>
                </a:r>
                <a:r>
                  <a:rPr lang="fr-FR" b="1" dirty="0" smtClean="0"/>
                  <a:t>T* = </a:t>
                </a:r>
                <a14:m>
                  <m:oMath xmlns:m="http://schemas.openxmlformats.org/officeDocument/2006/math">
                    <m:rad>
                      <m:radPr>
                        <m:degHide m:val="on"/>
                        <m:ctrlPr>
                          <a:rPr lang="fr-FR" b="1" i="1" smtClean="0">
                            <a:latin typeface="Cambria Math" panose="02040503050406030204" pitchFamily="18" charset="0"/>
                          </a:rPr>
                        </m:ctrlPr>
                      </m:radPr>
                      <m:deg/>
                      <m:e>
                        <m:d>
                          <m:dPr>
                            <m:ctrlPr>
                              <a:rPr lang="fr-FR" b="1" i="1">
                                <a:latin typeface="Cambria Math" panose="02040503050406030204" pitchFamily="18" charset="0"/>
                              </a:rPr>
                            </m:ctrlPr>
                          </m:dPr>
                          <m:e>
                            <m:r>
                              <a:rPr lang="fr-FR" b="1" i="1">
                                <a:latin typeface="Cambria Math"/>
                              </a:rPr>
                              <m:t>𝟐</m:t>
                            </m:r>
                            <m:r>
                              <a:rPr lang="fr-FR" b="1" i="1" smtClean="0">
                                <a:latin typeface="Cambria Math"/>
                              </a:rPr>
                              <m:t>𝑪</m:t>
                            </m:r>
                            <m:r>
                              <a:rPr lang="fr-FR" b="1" i="1" baseline="-25000">
                                <a:latin typeface="Cambria Math"/>
                              </a:rPr>
                              <m:t>𝒍</m:t>
                            </m:r>
                          </m:e>
                        </m:d>
                        <m:r>
                          <a:rPr lang="fr-FR" b="1" i="1">
                            <a:latin typeface="Cambria Math"/>
                          </a:rPr>
                          <m:t>/ </m:t>
                        </m:r>
                        <m:r>
                          <a:rPr lang="fr-FR" b="1" i="1" smtClean="0">
                            <a:latin typeface="Cambria Math"/>
                          </a:rPr>
                          <m:t>(</m:t>
                        </m:r>
                        <m:r>
                          <a:rPr lang="fr-FR" b="1" i="1" smtClean="0">
                            <a:latin typeface="Cambria Math"/>
                          </a:rPr>
                          <m:t>𝒅</m:t>
                        </m:r>
                        <m:r>
                          <a:rPr lang="fr-FR" b="1" i="1" smtClean="0">
                            <a:latin typeface="Cambria Math"/>
                          </a:rPr>
                          <m:t> ∗</m:t>
                        </m:r>
                        <m:r>
                          <a:rPr lang="fr-FR" b="1" i="1" smtClean="0">
                            <a:latin typeface="Cambria Math"/>
                          </a:rPr>
                          <m:t>𝑪𝒔</m:t>
                        </m:r>
                        <m:r>
                          <a:rPr lang="fr-FR" b="1" i="1" smtClean="0">
                            <a:latin typeface="Cambria Math"/>
                          </a:rPr>
                          <m:t>)</m:t>
                        </m:r>
                      </m:e>
                    </m:rad>
                  </m:oMath>
                </a14:m>
                <a:endParaRPr lang="fr-FR" b="1" dirty="0" smtClean="0"/>
              </a:p>
              <a:p>
                <a:r>
                  <a:rPr lang="fr-FR" sz="1600" dirty="0" smtClean="0"/>
                  <a:t>Il en résulte le coût total de l’approvisionnement sur la période </a:t>
                </a:r>
                <a:r>
                  <a:rPr lang="fr-FR" dirty="0" smtClean="0"/>
                  <a:t> </a:t>
                </a:r>
              </a:p>
              <a:p>
                <a:r>
                  <a:rPr lang="fr-FR" dirty="0"/>
                  <a:t>	</a:t>
                </a:r>
                <a:r>
                  <a:rPr lang="fr-FR" dirty="0" smtClean="0"/>
                  <a:t>C (Q*) = C</a:t>
                </a:r>
                <a:r>
                  <a:rPr lang="fr-FR" baseline="-25000" dirty="0" smtClean="0"/>
                  <a:t>a </a:t>
                </a:r>
                <a:r>
                  <a:rPr lang="fr-FR" dirty="0" smtClean="0"/>
                  <a:t>* Q + C </a:t>
                </a:r>
                <a:r>
                  <a:rPr lang="fr-FR" baseline="-25000" dirty="0" smtClean="0"/>
                  <a:t>l</a:t>
                </a:r>
                <a:r>
                  <a:rPr lang="fr-FR" dirty="0" smtClean="0"/>
                  <a:t> *(d/Q*) + C</a:t>
                </a:r>
                <a:r>
                  <a:rPr lang="fr-FR" baseline="-25000" dirty="0" smtClean="0"/>
                  <a:t>s</a:t>
                </a:r>
                <a:r>
                  <a:rPr lang="fr-FR" dirty="0" smtClean="0"/>
                  <a:t> (Q* / 2)</a:t>
                </a:r>
                <a:endParaRPr lang="fr-FR" baseline="-25000" dirty="0" smtClean="0"/>
              </a:p>
              <a:p>
                <a:pPr lvl="1"/>
                <a:endParaRPr lang="fr-FR" dirty="0" smtClean="0"/>
              </a:p>
              <a:p>
                <a:pPr algn="just"/>
                <a:r>
                  <a:rPr lang="fr-FR" sz="1600" dirty="0" smtClean="0"/>
                  <a:t>Avec : Q* : quantité optimale à commander (exprimée en </a:t>
                </a:r>
                <a:r>
                  <a:rPr lang="fr-FR" sz="1600" dirty="0" err="1" smtClean="0"/>
                  <a:t>uq</a:t>
                </a:r>
                <a:r>
                  <a:rPr lang="fr-FR" sz="1600" dirty="0" smtClean="0"/>
                  <a:t> : unité de quantité) ; T* : période optimale de passation des commandes (exprimée en ut : unité de temps) ;  </a:t>
                </a:r>
                <a14:m>
                  <m:oMath xmlns:m="http://schemas.openxmlformats.org/officeDocument/2006/math">
                    <m:r>
                      <a:rPr lang="fr-FR" sz="1600" i="1" smtClean="0">
                        <a:latin typeface="Cambria Math"/>
                      </a:rPr>
                      <m:t>𝐶</m:t>
                    </m:r>
                    <m:r>
                      <a:rPr lang="fr-FR" sz="1600" i="1" baseline="-25000">
                        <a:latin typeface="Cambria Math"/>
                      </a:rPr>
                      <m:t>𝑙</m:t>
                    </m:r>
                  </m:oMath>
                </a14:m>
                <a:r>
                  <a:rPr lang="fr-FR" sz="1600" dirty="0" smtClean="0"/>
                  <a:t> : coût de lancement d’une commande (exprimé en unité monétaire </a:t>
                </a:r>
                <a:r>
                  <a:rPr lang="fr-FR" sz="1600" dirty="0" err="1" smtClean="0"/>
                  <a:t>um</a:t>
                </a:r>
                <a:r>
                  <a:rPr lang="fr-FR" sz="1600" dirty="0" smtClean="0"/>
                  <a:t>) ; </a:t>
                </a:r>
                <a14:m>
                  <m:oMath xmlns:m="http://schemas.openxmlformats.org/officeDocument/2006/math">
                    <m:r>
                      <a:rPr lang="fr-FR" sz="1600" i="1" smtClean="0">
                        <a:latin typeface="Cambria Math"/>
                      </a:rPr>
                      <m:t>𝐶</m:t>
                    </m:r>
                    <m:r>
                      <a:rPr lang="fr-FR" sz="1600" i="1" baseline="-25000">
                        <a:latin typeface="Cambria Math"/>
                      </a:rPr>
                      <m:t>𝑠</m:t>
                    </m:r>
                  </m:oMath>
                </a14:m>
                <a:r>
                  <a:rPr lang="fr-FR" sz="1600" dirty="0" smtClean="0"/>
                  <a:t> : coût de stockage (exprimé en </a:t>
                </a:r>
                <a:r>
                  <a:rPr lang="fr-FR" sz="1600" dirty="0" err="1" smtClean="0"/>
                  <a:t>um</a:t>
                </a:r>
                <a:r>
                  <a:rPr lang="fr-FR" sz="1600" dirty="0" smtClean="0"/>
                  <a:t> par </a:t>
                </a:r>
                <a:r>
                  <a:rPr lang="fr-FR" sz="1600" dirty="0" err="1" smtClean="0"/>
                  <a:t>uq</a:t>
                </a:r>
                <a:r>
                  <a:rPr lang="fr-FR" sz="1600" dirty="0" smtClean="0"/>
                  <a:t> par ut) ; C</a:t>
                </a:r>
                <a:r>
                  <a:rPr lang="fr-FR" sz="1600" baseline="-25000" dirty="0" smtClean="0"/>
                  <a:t>a</a:t>
                </a:r>
                <a:r>
                  <a:rPr lang="fr-FR" sz="1600" dirty="0" smtClean="0"/>
                  <a:t> : Prix unitaire d’achat (</a:t>
                </a:r>
                <a:r>
                  <a:rPr lang="fr-FR" sz="1600" dirty="0" err="1" smtClean="0"/>
                  <a:t>um</a:t>
                </a:r>
                <a:r>
                  <a:rPr lang="fr-FR" sz="1600" dirty="0" smtClean="0"/>
                  <a:t> par </a:t>
                </a:r>
                <a:r>
                  <a:rPr lang="fr-FR" sz="1600" dirty="0" err="1" smtClean="0"/>
                  <a:t>uq</a:t>
                </a:r>
                <a:r>
                  <a:rPr lang="fr-FR" sz="1600" dirty="0" smtClean="0"/>
                  <a:t>) ; d : demande ou consommation (ut / </a:t>
                </a:r>
                <a:r>
                  <a:rPr lang="fr-FR" sz="1600" dirty="0" err="1" smtClean="0"/>
                  <a:t>uq</a:t>
                </a:r>
                <a:r>
                  <a:rPr lang="fr-FR" sz="1600" dirty="0" smtClean="0"/>
                  <a:t>).</a:t>
                </a:r>
              </a:p>
              <a:p>
                <a:r>
                  <a:rPr lang="fr-FR" dirty="0"/>
                  <a:t>	</a:t>
                </a:r>
              </a:p>
            </p:txBody>
          </p:sp>
        </mc:Choice>
        <mc:Fallback xmlns="">
          <p:sp>
            <p:nvSpPr>
              <p:cNvPr id="7" name="Rectangle 6"/>
              <p:cNvSpPr>
                <a:spLocks noRot="1" noChangeAspect="1" noMove="1" noResize="1" noEditPoints="1" noAdjustHandles="1" noChangeArrowheads="1" noChangeShapeType="1" noTextEdit="1"/>
              </p:cNvSpPr>
              <p:nvPr/>
            </p:nvSpPr>
            <p:spPr>
              <a:xfrm>
                <a:off x="395536" y="1638594"/>
                <a:ext cx="8280920" cy="5441361"/>
              </a:xfrm>
              <a:prstGeom prst="rect">
                <a:avLst/>
              </a:prstGeom>
              <a:blipFill>
                <a:blip r:embed="rId2"/>
                <a:stretch>
                  <a:fillRect l="-663" t="-897" r="-368"/>
                </a:stretch>
              </a:blipFill>
            </p:spPr>
            <p:txBody>
              <a:bodyPr/>
              <a:lstStyle/>
              <a:p>
                <a:r>
                  <a:rPr lang="fr-FR">
                    <a:noFill/>
                  </a:rPr>
                  <a:t> </a:t>
                </a:r>
              </a:p>
            </p:txBody>
          </p:sp>
        </mc:Fallback>
      </mc:AlternateContent>
    </p:spTree>
    <p:extLst>
      <p:ext uri="{BB962C8B-B14F-4D97-AF65-F5344CB8AC3E}">
        <p14:creationId xmlns:p14="http://schemas.microsoft.com/office/powerpoint/2010/main" val="2735495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Rectangle 6"/>
          <p:cNvSpPr/>
          <p:nvPr/>
        </p:nvSpPr>
        <p:spPr>
          <a:xfrm>
            <a:off x="395536" y="1638594"/>
            <a:ext cx="8280920" cy="1631216"/>
          </a:xfrm>
          <a:prstGeom prst="rect">
            <a:avLst/>
          </a:prstGeom>
        </p:spPr>
        <p:txBody>
          <a:bodyPr wrap="square">
            <a:spAutoFit/>
          </a:bodyPr>
          <a:lstStyle/>
          <a:p>
            <a:pPr lvl="1"/>
            <a:r>
              <a:rPr lang="fr-FR" sz="2400" b="1" u="sng" dirty="0" smtClean="0"/>
              <a:t>Le stock de sécurité </a:t>
            </a:r>
            <a:endParaRPr lang="fr-FR" sz="2400" b="1" u="sng" dirty="0"/>
          </a:p>
          <a:p>
            <a:pPr lvl="1"/>
            <a:endParaRPr lang="fr-FR" sz="2400" b="1" u="sng" dirty="0" smtClean="0"/>
          </a:p>
          <a:p>
            <a:pPr marL="342900" indent="-342900">
              <a:buAutoNum type="alphaLcParenR"/>
            </a:pPr>
            <a:r>
              <a:rPr lang="fr-FR" sz="1600" dirty="0" smtClean="0">
                <a:solidFill>
                  <a:srgbClr val="FF0000"/>
                </a:solidFill>
              </a:rPr>
              <a:t>Une </a:t>
            </a:r>
            <a:r>
              <a:rPr lang="fr-FR" sz="1600" dirty="0">
                <a:solidFill>
                  <a:srgbClr val="FF0000"/>
                </a:solidFill>
              </a:rPr>
              <a:t>accélération de la </a:t>
            </a:r>
            <a:r>
              <a:rPr lang="fr-FR" sz="1600" dirty="0" smtClean="0">
                <a:solidFill>
                  <a:srgbClr val="FF0000"/>
                </a:solidFill>
              </a:rPr>
              <a:t>consommation		</a:t>
            </a:r>
            <a:r>
              <a:rPr lang="fr-FR" sz="1600" dirty="0" smtClean="0">
                <a:solidFill>
                  <a:schemeClr val="tx2"/>
                </a:solidFill>
              </a:rPr>
              <a:t>b) retard de livraison</a:t>
            </a:r>
          </a:p>
          <a:p>
            <a:pPr lvl="1"/>
            <a:endParaRPr lang="fr-FR" dirty="0" smtClean="0"/>
          </a:p>
          <a:p>
            <a:r>
              <a:rPr lang="fr-FR" dirty="0"/>
              <a:t>	</a:t>
            </a:r>
          </a:p>
        </p:txBody>
      </p:sp>
      <p:cxnSp>
        <p:nvCxnSpPr>
          <p:cNvPr id="8" name="Connecteur droit 7"/>
          <p:cNvCxnSpPr/>
          <p:nvPr/>
        </p:nvCxnSpPr>
        <p:spPr>
          <a:xfrm>
            <a:off x="392752" y="3458558"/>
            <a:ext cx="34215" cy="288860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flipH="1">
            <a:off x="392753" y="6314522"/>
            <a:ext cx="3639342" cy="32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392752" y="3674582"/>
            <a:ext cx="1368152" cy="1620180"/>
          </a:xfrm>
          <a:prstGeom prst="line">
            <a:avLst/>
          </a:prstGeom>
        </p:spPr>
        <p:style>
          <a:lnRef idx="1">
            <a:schemeClr val="dk1"/>
          </a:lnRef>
          <a:fillRef idx="0">
            <a:schemeClr val="dk1"/>
          </a:fillRef>
          <a:effectRef idx="0">
            <a:schemeClr val="dk1"/>
          </a:effectRef>
          <a:fontRef idx="minor">
            <a:schemeClr val="tx1"/>
          </a:fontRef>
        </p:style>
      </p:cxnSp>
      <p:cxnSp>
        <p:nvCxnSpPr>
          <p:cNvPr id="12" name="Connecteur droit 11"/>
          <p:cNvCxnSpPr/>
          <p:nvPr/>
        </p:nvCxnSpPr>
        <p:spPr>
          <a:xfrm>
            <a:off x="1760904" y="3674582"/>
            <a:ext cx="0" cy="1620180"/>
          </a:xfrm>
          <a:prstGeom prst="line">
            <a:avLst/>
          </a:prstGeom>
        </p:spPr>
        <p:style>
          <a:lnRef idx="1">
            <a:schemeClr val="dk1"/>
          </a:lnRef>
          <a:fillRef idx="0">
            <a:schemeClr val="dk1"/>
          </a:fillRef>
          <a:effectRef idx="0">
            <a:schemeClr val="dk1"/>
          </a:effectRef>
          <a:fontRef idx="minor">
            <a:schemeClr val="tx1"/>
          </a:fontRef>
        </p:style>
      </p:cxnSp>
      <p:cxnSp>
        <p:nvCxnSpPr>
          <p:cNvPr id="13" name="Connecteur droit 12"/>
          <p:cNvCxnSpPr/>
          <p:nvPr/>
        </p:nvCxnSpPr>
        <p:spPr>
          <a:xfrm>
            <a:off x="1733592" y="3674582"/>
            <a:ext cx="1368152" cy="1620180"/>
          </a:xfrm>
          <a:prstGeom prst="line">
            <a:avLst/>
          </a:prstGeom>
        </p:spPr>
        <p:style>
          <a:lnRef idx="1">
            <a:schemeClr val="dk1"/>
          </a:lnRef>
          <a:fillRef idx="0">
            <a:schemeClr val="dk1"/>
          </a:fillRef>
          <a:effectRef idx="0">
            <a:schemeClr val="dk1"/>
          </a:effectRef>
          <a:fontRef idx="minor">
            <a:schemeClr val="tx1"/>
          </a:fontRef>
        </p:style>
      </p:cxnSp>
      <p:cxnSp>
        <p:nvCxnSpPr>
          <p:cNvPr id="14" name="Connecteur droit 13"/>
          <p:cNvCxnSpPr/>
          <p:nvPr/>
        </p:nvCxnSpPr>
        <p:spPr>
          <a:xfrm>
            <a:off x="3101744" y="3674582"/>
            <a:ext cx="0" cy="1620180"/>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p:cNvCxnSpPr/>
          <p:nvPr/>
        </p:nvCxnSpPr>
        <p:spPr>
          <a:xfrm>
            <a:off x="392752" y="5294762"/>
            <a:ext cx="3683253" cy="9960"/>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19" name="ZoneTexte 18"/>
          <p:cNvSpPr txBox="1"/>
          <p:nvPr/>
        </p:nvSpPr>
        <p:spPr>
          <a:xfrm>
            <a:off x="3876616" y="6146176"/>
            <a:ext cx="1076542" cy="369332"/>
          </a:xfrm>
          <a:prstGeom prst="rect">
            <a:avLst/>
          </a:prstGeom>
          <a:noFill/>
        </p:spPr>
        <p:txBody>
          <a:bodyPr wrap="square" rtlCol="0">
            <a:spAutoFit/>
          </a:bodyPr>
          <a:lstStyle/>
          <a:p>
            <a:r>
              <a:rPr lang="fr-FR" dirty="0" smtClean="0"/>
              <a:t>Temps</a:t>
            </a:r>
            <a:endParaRPr lang="fr-FR" dirty="0"/>
          </a:p>
        </p:txBody>
      </p:sp>
      <p:sp>
        <p:nvSpPr>
          <p:cNvPr id="21" name="ZoneTexte 20"/>
          <p:cNvSpPr txBox="1"/>
          <p:nvPr/>
        </p:nvSpPr>
        <p:spPr>
          <a:xfrm>
            <a:off x="1622767" y="5384381"/>
            <a:ext cx="1451689" cy="646331"/>
          </a:xfrm>
          <a:prstGeom prst="rect">
            <a:avLst/>
          </a:prstGeom>
          <a:noFill/>
        </p:spPr>
        <p:txBody>
          <a:bodyPr wrap="square" rtlCol="0">
            <a:spAutoFit/>
          </a:bodyPr>
          <a:lstStyle/>
          <a:p>
            <a:pPr algn="ctr"/>
            <a:r>
              <a:rPr lang="fr-FR" dirty="0"/>
              <a:t> </a:t>
            </a:r>
            <a:r>
              <a:rPr lang="fr-FR" dirty="0" smtClean="0"/>
              <a:t>Conso « normale »</a:t>
            </a:r>
            <a:endParaRPr lang="fr-FR" dirty="0"/>
          </a:p>
        </p:txBody>
      </p:sp>
      <p:cxnSp>
        <p:nvCxnSpPr>
          <p:cNvPr id="26" name="Connecteur droit 25"/>
          <p:cNvCxnSpPr/>
          <p:nvPr/>
        </p:nvCxnSpPr>
        <p:spPr>
          <a:xfrm>
            <a:off x="3103048" y="3652406"/>
            <a:ext cx="594219" cy="2110377"/>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Connecteur droit 28"/>
          <p:cNvCxnSpPr/>
          <p:nvPr/>
        </p:nvCxnSpPr>
        <p:spPr>
          <a:xfrm>
            <a:off x="3705671" y="3717032"/>
            <a:ext cx="0" cy="2045751"/>
          </a:xfrm>
          <a:prstGeom prst="line">
            <a:avLst/>
          </a:prstGeom>
        </p:spPr>
        <p:style>
          <a:lnRef idx="1">
            <a:schemeClr val="dk1"/>
          </a:lnRef>
          <a:fillRef idx="0">
            <a:schemeClr val="dk1"/>
          </a:fillRef>
          <a:effectRef idx="0">
            <a:schemeClr val="dk1"/>
          </a:effectRef>
          <a:fontRef idx="minor">
            <a:schemeClr val="tx1"/>
          </a:fontRef>
        </p:style>
      </p:cxnSp>
      <p:cxnSp>
        <p:nvCxnSpPr>
          <p:cNvPr id="38" name="Connecteur droit avec flèche 37"/>
          <p:cNvCxnSpPr/>
          <p:nvPr/>
        </p:nvCxnSpPr>
        <p:spPr>
          <a:xfrm>
            <a:off x="1767806" y="5294762"/>
            <a:ext cx="132553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41" name="ZoneTexte 40"/>
          <p:cNvSpPr txBox="1"/>
          <p:nvPr/>
        </p:nvSpPr>
        <p:spPr>
          <a:xfrm>
            <a:off x="2575778" y="6429664"/>
            <a:ext cx="1500227" cy="369332"/>
          </a:xfrm>
          <a:prstGeom prst="rect">
            <a:avLst/>
          </a:prstGeom>
          <a:noFill/>
        </p:spPr>
        <p:txBody>
          <a:bodyPr wrap="square" rtlCol="0">
            <a:spAutoFit/>
          </a:bodyPr>
          <a:lstStyle/>
          <a:p>
            <a:r>
              <a:rPr lang="fr-FR" dirty="0">
                <a:solidFill>
                  <a:srgbClr val="FF0000"/>
                </a:solidFill>
              </a:rPr>
              <a:t> </a:t>
            </a:r>
            <a:r>
              <a:rPr lang="fr-FR" dirty="0" smtClean="0">
                <a:solidFill>
                  <a:srgbClr val="FF0000"/>
                </a:solidFill>
              </a:rPr>
              <a:t>Conso rapide</a:t>
            </a:r>
            <a:endParaRPr lang="fr-FR" dirty="0">
              <a:solidFill>
                <a:srgbClr val="FF0000"/>
              </a:solidFill>
            </a:endParaRPr>
          </a:p>
        </p:txBody>
      </p:sp>
      <p:cxnSp>
        <p:nvCxnSpPr>
          <p:cNvPr id="45" name="Connecteur droit avec flèche 44"/>
          <p:cNvCxnSpPr/>
          <p:nvPr/>
        </p:nvCxnSpPr>
        <p:spPr>
          <a:xfrm>
            <a:off x="3101744" y="5294762"/>
            <a:ext cx="465239" cy="9960"/>
          </a:xfrm>
          <a:prstGeom prst="straightConnector1">
            <a:avLst/>
          </a:prstGeom>
          <a:ln>
            <a:headEnd type="arrow"/>
            <a:tailEnd type="arrow"/>
          </a:ln>
        </p:spPr>
        <p:style>
          <a:lnRef idx="1">
            <a:schemeClr val="accent2"/>
          </a:lnRef>
          <a:fillRef idx="0">
            <a:schemeClr val="accent2"/>
          </a:fillRef>
          <a:effectRef idx="0">
            <a:schemeClr val="accent2"/>
          </a:effectRef>
          <a:fontRef idx="minor">
            <a:schemeClr val="tx1"/>
          </a:fontRef>
        </p:style>
      </p:cxnSp>
      <p:sp>
        <p:nvSpPr>
          <p:cNvPr id="51" name="ZoneTexte 50"/>
          <p:cNvSpPr txBox="1"/>
          <p:nvPr/>
        </p:nvSpPr>
        <p:spPr>
          <a:xfrm>
            <a:off x="286" y="3075709"/>
            <a:ext cx="1076542" cy="369332"/>
          </a:xfrm>
          <a:prstGeom prst="rect">
            <a:avLst/>
          </a:prstGeom>
          <a:noFill/>
        </p:spPr>
        <p:txBody>
          <a:bodyPr wrap="square" rtlCol="0">
            <a:spAutoFit/>
          </a:bodyPr>
          <a:lstStyle/>
          <a:p>
            <a:r>
              <a:rPr lang="fr-FR" dirty="0" smtClean="0"/>
              <a:t>Quantité</a:t>
            </a:r>
            <a:endParaRPr lang="fr-FR" dirty="0"/>
          </a:p>
        </p:txBody>
      </p:sp>
      <p:cxnSp>
        <p:nvCxnSpPr>
          <p:cNvPr id="52" name="Connecteur droit 51"/>
          <p:cNvCxnSpPr/>
          <p:nvPr/>
        </p:nvCxnSpPr>
        <p:spPr>
          <a:xfrm>
            <a:off x="4582109" y="3053276"/>
            <a:ext cx="34215" cy="2888604"/>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Connecteur droit 52"/>
          <p:cNvCxnSpPr/>
          <p:nvPr/>
        </p:nvCxnSpPr>
        <p:spPr>
          <a:xfrm>
            <a:off x="4866307" y="3298105"/>
            <a:ext cx="0" cy="1620180"/>
          </a:xfrm>
          <a:prstGeom prst="line">
            <a:avLst/>
          </a:prstGeom>
        </p:spPr>
        <p:style>
          <a:lnRef idx="1">
            <a:schemeClr val="dk1"/>
          </a:lnRef>
          <a:fillRef idx="0">
            <a:schemeClr val="dk1"/>
          </a:fillRef>
          <a:effectRef idx="0">
            <a:schemeClr val="dk1"/>
          </a:effectRef>
          <a:fontRef idx="minor">
            <a:schemeClr val="tx1"/>
          </a:fontRef>
        </p:style>
      </p:cxnSp>
      <p:cxnSp>
        <p:nvCxnSpPr>
          <p:cNvPr id="54" name="Connecteur droit 53"/>
          <p:cNvCxnSpPr/>
          <p:nvPr/>
        </p:nvCxnSpPr>
        <p:spPr>
          <a:xfrm>
            <a:off x="4838995" y="3298105"/>
            <a:ext cx="1368152" cy="1620180"/>
          </a:xfrm>
          <a:prstGeom prst="line">
            <a:avLst/>
          </a:prstGeom>
        </p:spPr>
        <p:style>
          <a:lnRef idx="1">
            <a:schemeClr val="dk1"/>
          </a:lnRef>
          <a:fillRef idx="0">
            <a:schemeClr val="dk1"/>
          </a:fillRef>
          <a:effectRef idx="0">
            <a:schemeClr val="dk1"/>
          </a:effectRef>
          <a:fontRef idx="minor">
            <a:schemeClr val="tx1"/>
          </a:fontRef>
        </p:style>
      </p:cxnSp>
      <p:cxnSp>
        <p:nvCxnSpPr>
          <p:cNvPr id="55" name="Connecteur droit 54"/>
          <p:cNvCxnSpPr/>
          <p:nvPr/>
        </p:nvCxnSpPr>
        <p:spPr>
          <a:xfrm>
            <a:off x="6207147" y="3298105"/>
            <a:ext cx="0" cy="1620180"/>
          </a:xfrm>
          <a:prstGeom prst="line">
            <a:avLst/>
          </a:prstGeom>
        </p:spPr>
        <p:style>
          <a:lnRef idx="1">
            <a:schemeClr val="dk1"/>
          </a:lnRef>
          <a:fillRef idx="0">
            <a:schemeClr val="dk1"/>
          </a:fillRef>
          <a:effectRef idx="0">
            <a:schemeClr val="dk1"/>
          </a:effectRef>
          <a:fontRef idx="minor">
            <a:schemeClr val="tx1"/>
          </a:fontRef>
        </p:style>
      </p:cxnSp>
      <p:cxnSp>
        <p:nvCxnSpPr>
          <p:cNvPr id="56" name="Connecteur droit 55"/>
          <p:cNvCxnSpPr/>
          <p:nvPr/>
        </p:nvCxnSpPr>
        <p:spPr>
          <a:xfrm>
            <a:off x="4616324" y="4913822"/>
            <a:ext cx="3856262" cy="1"/>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57" name="ZoneTexte 56"/>
          <p:cNvSpPr txBox="1"/>
          <p:nvPr/>
        </p:nvSpPr>
        <p:spPr>
          <a:xfrm>
            <a:off x="8331135" y="6018376"/>
            <a:ext cx="1076542" cy="369332"/>
          </a:xfrm>
          <a:prstGeom prst="rect">
            <a:avLst/>
          </a:prstGeom>
          <a:noFill/>
        </p:spPr>
        <p:txBody>
          <a:bodyPr wrap="square" rtlCol="0">
            <a:spAutoFit/>
          </a:bodyPr>
          <a:lstStyle/>
          <a:p>
            <a:r>
              <a:rPr lang="fr-FR" dirty="0" smtClean="0"/>
              <a:t>Temps</a:t>
            </a:r>
            <a:endParaRPr lang="fr-FR" dirty="0"/>
          </a:p>
        </p:txBody>
      </p:sp>
      <p:cxnSp>
        <p:nvCxnSpPr>
          <p:cNvPr id="58" name="Connecteur droit avec flèche 57"/>
          <p:cNvCxnSpPr/>
          <p:nvPr/>
        </p:nvCxnSpPr>
        <p:spPr>
          <a:xfrm flipV="1">
            <a:off x="5376242" y="4918285"/>
            <a:ext cx="0" cy="105240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59" name="ZoneTexte 58"/>
          <p:cNvSpPr txBox="1"/>
          <p:nvPr/>
        </p:nvSpPr>
        <p:spPr>
          <a:xfrm>
            <a:off x="4950584" y="5142319"/>
            <a:ext cx="1076542" cy="646331"/>
          </a:xfrm>
          <a:prstGeom prst="rect">
            <a:avLst/>
          </a:prstGeom>
          <a:noFill/>
        </p:spPr>
        <p:txBody>
          <a:bodyPr wrap="square" rtlCol="0">
            <a:spAutoFit/>
          </a:bodyPr>
          <a:lstStyle/>
          <a:p>
            <a:r>
              <a:rPr lang="fr-FR" dirty="0"/>
              <a:t> </a:t>
            </a:r>
            <a:r>
              <a:rPr lang="fr-FR" dirty="0" smtClean="0"/>
              <a:t>Stock de sécurité</a:t>
            </a:r>
            <a:endParaRPr lang="fr-FR" dirty="0"/>
          </a:p>
        </p:txBody>
      </p:sp>
      <p:cxnSp>
        <p:nvCxnSpPr>
          <p:cNvPr id="60" name="Connecteur droit 59"/>
          <p:cNvCxnSpPr/>
          <p:nvPr/>
        </p:nvCxnSpPr>
        <p:spPr>
          <a:xfrm>
            <a:off x="8112546" y="3334609"/>
            <a:ext cx="0" cy="2045751"/>
          </a:xfrm>
          <a:prstGeom prst="line">
            <a:avLst/>
          </a:prstGeom>
        </p:spPr>
        <p:style>
          <a:lnRef idx="1">
            <a:schemeClr val="dk1"/>
          </a:lnRef>
          <a:fillRef idx="0">
            <a:schemeClr val="dk1"/>
          </a:fillRef>
          <a:effectRef idx="0">
            <a:schemeClr val="dk1"/>
          </a:effectRef>
          <a:fontRef idx="minor">
            <a:schemeClr val="tx1"/>
          </a:fontRef>
        </p:style>
      </p:cxnSp>
      <p:cxnSp>
        <p:nvCxnSpPr>
          <p:cNvPr id="61" name="Connecteur droit 60"/>
          <p:cNvCxnSpPr/>
          <p:nvPr/>
        </p:nvCxnSpPr>
        <p:spPr>
          <a:xfrm>
            <a:off x="6207146" y="3294504"/>
            <a:ext cx="1927397" cy="2016972"/>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Connecteur droit avec flèche 61"/>
          <p:cNvCxnSpPr/>
          <p:nvPr/>
        </p:nvCxnSpPr>
        <p:spPr>
          <a:xfrm flipV="1">
            <a:off x="7752506" y="4913822"/>
            <a:ext cx="360040" cy="4463"/>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63" name="ZoneTexte 62"/>
          <p:cNvSpPr txBox="1"/>
          <p:nvPr/>
        </p:nvSpPr>
        <p:spPr>
          <a:xfrm>
            <a:off x="7595425" y="5276664"/>
            <a:ext cx="1500227" cy="646331"/>
          </a:xfrm>
          <a:prstGeom prst="rect">
            <a:avLst/>
          </a:prstGeom>
          <a:noFill/>
        </p:spPr>
        <p:txBody>
          <a:bodyPr wrap="square" rtlCol="0">
            <a:spAutoFit/>
          </a:bodyPr>
          <a:lstStyle/>
          <a:p>
            <a:r>
              <a:rPr lang="fr-FR" dirty="0"/>
              <a:t> </a:t>
            </a:r>
            <a:r>
              <a:rPr lang="fr-FR" dirty="0" smtClean="0"/>
              <a:t>Retard de livraison</a:t>
            </a:r>
            <a:endParaRPr lang="fr-FR" dirty="0"/>
          </a:p>
        </p:txBody>
      </p:sp>
      <p:cxnSp>
        <p:nvCxnSpPr>
          <p:cNvPr id="64" name="Connecteur droit 63"/>
          <p:cNvCxnSpPr/>
          <p:nvPr/>
        </p:nvCxnSpPr>
        <p:spPr>
          <a:xfrm flipH="1">
            <a:off x="4626906" y="5922995"/>
            <a:ext cx="4175991" cy="3994"/>
          </a:xfrm>
          <a:prstGeom prst="line">
            <a:avLst/>
          </a:prstGeom>
        </p:spPr>
        <p:style>
          <a:lnRef idx="1">
            <a:schemeClr val="accent1"/>
          </a:lnRef>
          <a:fillRef idx="0">
            <a:schemeClr val="accent1"/>
          </a:fillRef>
          <a:effectRef idx="0">
            <a:schemeClr val="accent1"/>
          </a:effectRef>
          <a:fontRef idx="minor">
            <a:schemeClr val="tx1"/>
          </a:fontRef>
        </p:style>
      </p:cxnSp>
      <p:sp>
        <p:nvSpPr>
          <p:cNvPr id="66" name="ZoneTexte 65"/>
          <p:cNvSpPr txBox="1"/>
          <p:nvPr/>
        </p:nvSpPr>
        <p:spPr>
          <a:xfrm>
            <a:off x="4088635" y="2770222"/>
            <a:ext cx="1076542" cy="369332"/>
          </a:xfrm>
          <a:prstGeom prst="rect">
            <a:avLst/>
          </a:prstGeom>
          <a:noFill/>
        </p:spPr>
        <p:txBody>
          <a:bodyPr wrap="square" rtlCol="0">
            <a:spAutoFit/>
          </a:bodyPr>
          <a:lstStyle/>
          <a:p>
            <a:r>
              <a:rPr lang="fr-FR" dirty="0" smtClean="0"/>
              <a:t>Quantité</a:t>
            </a:r>
            <a:endParaRPr lang="fr-FR" dirty="0"/>
          </a:p>
        </p:txBody>
      </p:sp>
      <p:cxnSp>
        <p:nvCxnSpPr>
          <p:cNvPr id="67" name="Connecteur droit avec flèche 66"/>
          <p:cNvCxnSpPr/>
          <p:nvPr/>
        </p:nvCxnSpPr>
        <p:spPr>
          <a:xfrm flipV="1">
            <a:off x="776053" y="5299301"/>
            <a:ext cx="0" cy="105240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68" name="ZoneTexte 67"/>
          <p:cNvSpPr txBox="1"/>
          <p:nvPr/>
        </p:nvSpPr>
        <p:spPr>
          <a:xfrm>
            <a:off x="350395" y="5523335"/>
            <a:ext cx="1076542" cy="646331"/>
          </a:xfrm>
          <a:prstGeom prst="rect">
            <a:avLst/>
          </a:prstGeom>
          <a:noFill/>
        </p:spPr>
        <p:txBody>
          <a:bodyPr wrap="square" rtlCol="0">
            <a:spAutoFit/>
          </a:bodyPr>
          <a:lstStyle/>
          <a:p>
            <a:r>
              <a:rPr lang="fr-FR" dirty="0"/>
              <a:t> </a:t>
            </a:r>
            <a:r>
              <a:rPr lang="fr-FR" dirty="0" smtClean="0"/>
              <a:t>Stock de sécurité</a:t>
            </a:r>
            <a:endParaRPr lang="fr-FR" dirty="0"/>
          </a:p>
        </p:txBody>
      </p:sp>
    </p:spTree>
    <p:extLst>
      <p:ext uri="{BB962C8B-B14F-4D97-AF65-F5344CB8AC3E}">
        <p14:creationId xmlns:p14="http://schemas.microsoft.com/office/powerpoint/2010/main" val="26377266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Rectangle 6"/>
          <p:cNvSpPr/>
          <p:nvPr/>
        </p:nvSpPr>
        <p:spPr>
          <a:xfrm>
            <a:off x="611560" y="1744360"/>
            <a:ext cx="8280920" cy="2031325"/>
          </a:xfrm>
          <a:prstGeom prst="rect">
            <a:avLst/>
          </a:prstGeom>
        </p:spPr>
        <p:txBody>
          <a:bodyPr wrap="square">
            <a:spAutoFit/>
          </a:bodyPr>
          <a:lstStyle/>
          <a:p>
            <a:pPr lvl="1"/>
            <a:r>
              <a:rPr lang="fr-FR" sz="2400" b="1" u="sng" dirty="0" smtClean="0"/>
              <a:t>Le stock critique </a:t>
            </a:r>
            <a:endParaRPr lang="fr-FR" sz="2400" b="1" u="sng" dirty="0"/>
          </a:p>
          <a:p>
            <a:pPr lvl="1"/>
            <a:endParaRPr lang="fr-FR" sz="2400" b="1" u="sng" dirty="0"/>
          </a:p>
          <a:p>
            <a:r>
              <a:rPr lang="fr-FR" sz="2000" b="1" dirty="0" err="1" smtClean="0"/>
              <a:t>Déf</a:t>
            </a:r>
            <a:r>
              <a:rPr lang="fr-FR" sz="2000" dirty="0" smtClean="0"/>
              <a:t> : Stock déclenchant une nouvelle commande </a:t>
            </a:r>
          </a:p>
          <a:p>
            <a:r>
              <a:rPr lang="fr-FR" sz="2000" b="1" dirty="0" smtClean="0"/>
              <a:t>Synonymes</a:t>
            </a:r>
            <a:r>
              <a:rPr lang="fr-FR" sz="2000" dirty="0" smtClean="0"/>
              <a:t> : stock d’alerte ou stock de réapprovisionnement.</a:t>
            </a:r>
          </a:p>
          <a:p>
            <a:r>
              <a:rPr lang="fr-FR" sz="2000" b="1" dirty="0" smtClean="0"/>
              <a:t>Calcul</a:t>
            </a:r>
            <a:r>
              <a:rPr lang="fr-FR" sz="2000" dirty="0" smtClean="0"/>
              <a:t> :  (Vitesse de consommation * délai de livraison)</a:t>
            </a:r>
            <a:endParaRPr lang="fr-FR" sz="1600" dirty="0" smtClean="0"/>
          </a:p>
          <a:p>
            <a:r>
              <a:rPr lang="fr-FR" dirty="0"/>
              <a:t>	</a:t>
            </a:r>
          </a:p>
        </p:txBody>
      </p:sp>
    </p:spTree>
    <p:extLst>
      <p:ext uri="{BB962C8B-B14F-4D97-AF65-F5344CB8AC3E}">
        <p14:creationId xmlns:p14="http://schemas.microsoft.com/office/powerpoint/2010/main" val="3262395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863</TotalTime>
  <Words>1150</Words>
  <Application>Microsoft Office PowerPoint</Application>
  <PresentationFormat>Affichage à l'écran (4:3)</PresentationFormat>
  <Paragraphs>199</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Cambria Math</vt:lpstr>
      <vt:lpstr>Symbol</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 2 : Contrôle de gestion  et gestion prévisionnelle</dc:title>
  <dc:creator>Guillaume</dc:creator>
  <cp:lastModifiedBy>n.a.</cp:lastModifiedBy>
  <cp:revision>58</cp:revision>
  <cp:lastPrinted>2021-01-18T10:38:27Z</cp:lastPrinted>
  <dcterms:created xsi:type="dcterms:W3CDTF">2016-01-14T15:31:43Z</dcterms:created>
  <dcterms:modified xsi:type="dcterms:W3CDTF">2024-10-04T11:23:26Z</dcterms:modified>
</cp:coreProperties>
</file>