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33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58.jpg" ContentType="image/jpg"/>
  <Override PartName="/ppt/media/image80.jpg" ContentType="image/jpg"/>
  <Override PartName="/ppt/media/image85.jpg" ContentType="image/jpg"/>
  <Override PartName="/ppt/media/image95.jpg" ContentType="image/jpg"/>
  <Override PartName="/ppt/media/image96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62" r:id="rId3"/>
    <p:sldId id="289" r:id="rId4"/>
    <p:sldId id="260" r:id="rId5"/>
    <p:sldId id="263" r:id="rId6"/>
    <p:sldId id="259" r:id="rId7"/>
    <p:sldId id="265" r:id="rId8"/>
    <p:sldId id="258" r:id="rId9"/>
    <p:sldId id="264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93209" autoAdjust="0"/>
  </p:normalViewPr>
  <p:slideViewPr>
    <p:cSldViewPr snapToGrid="0">
      <p:cViewPr varScale="1">
        <p:scale>
          <a:sx n="67" d="100"/>
          <a:sy n="67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583EA-7BF8-46CA-9285-A60D9092E7D0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B7725-F541-4979-835A-4EAC52F23D0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42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https://theconversation.com/sida-le-vih-aussi-a-des-variants-et-certains-sont-particulierement-dangereux-181186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B7725-F541-4979-835A-4EAC52F23D0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07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89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2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01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54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22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22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3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83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7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90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38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89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DC2D3-8E0C-466B-AA60-32BED9E15C62}" type="datetimeFigureOut">
              <a:rPr lang="en-GB" smtClean="0"/>
              <a:t>03/02/2023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FE4B1-286C-4485-95FF-1ABA36468B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75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51262" y="976540"/>
            <a:ext cx="11048638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Déficiences Métaboliques 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VIH/SIDA &amp; activités physiques adaptées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4089400"/>
            <a:ext cx="3100916" cy="2325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12" y="4153408"/>
            <a:ext cx="3237738" cy="215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350" y="4114800"/>
            <a:ext cx="325755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Retour sur un contexte épidémique récent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grpSp>
        <p:nvGrpSpPr>
          <p:cNvPr id="13" name="object 2"/>
          <p:cNvGrpSpPr/>
          <p:nvPr/>
        </p:nvGrpSpPr>
        <p:grpSpPr>
          <a:xfrm>
            <a:off x="753035" y="578224"/>
            <a:ext cx="10636624" cy="5741894"/>
            <a:chOff x="304800" y="457200"/>
            <a:chExt cx="12193905" cy="6859905"/>
          </a:xfrm>
        </p:grpSpPr>
        <p:pic>
          <p:nvPicPr>
            <p:cNvPr id="14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12193524" cy="1560575"/>
            </a:xfrm>
            <a:prstGeom prst="rect">
              <a:avLst/>
            </a:prstGeom>
          </p:spPr>
        </p:pic>
        <p:pic>
          <p:nvPicPr>
            <p:cNvPr id="15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16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17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1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Histoire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1" y="1452282"/>
            <a:ext cx="2711824" cy="869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974542" y="1174376"/>
            <a:ext cx="3164540" cy="1259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7395881" y="5607422"/>
            <a:ext cx="2568389" cy="394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142564" y="5311589"/>
            <a:ext cx="2698377" cy="322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111623" y="3151095"/>
            <a:ext cx="2814918" cy="842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696634" y="2967319"/>
            <a:ext cx="2756647" cy="407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7494493" y="4101354"/>
            <a:ext cx="2756647" cy="793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 flipH="1">
            <a:off x="10390092" y="4235824"/>
            <a:ext cx="865095" cy="63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 flipH="1">
            <a:off x="1963268" y="4361330"/>
            <a:ext cx="954743" cy="632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3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35" y="694502"/>
            <a:ext cx="9977717" cy="5612466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Retour sur un contexte épidémique récent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Histoire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3104" y="1183341"/>
            <a:ext cx="2303931" cy="98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828798" y="1577788"/>
            <a:ext cx="3119720" cy="98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023844" y="2796989"/>
            <a:ext cx="3119720" cy="842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891550" y="3177989"/>
            <a:ext cx="3119720" cy="842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71596" y="4648201"/>
            <a:ext cx="3576921" cy="905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442009" y="5741895"/>
            <a:ext cx="2698380" cy="363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351055" y="4993341"/>
            <a:ext cx="2841815" cy="761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404844" y="3926541"/>
            <a:ext cx="3119720" cy="578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Une maladie mondiale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</a:blip>
          <a:srcRect t="87700" b="2203"/>
          <a:stretch/>
        </p:blipFill>
        <p:spPr>
          <a:xfrm>
            <a:off x="934432" y="5775648"/>
            <a:ext cx="10623178" cy="60387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Contexte épidémique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741" y="734098"/>
            <a:ext cx="7918467" cy="48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739588" y="551330"/>
            <a:ext cx="10400583" cy="5849470"/>
            <a:chOff x="304800" y="457200"/>
            <a:chExt cx="12193524" cy="6859522"/>
          </a:xfrm>
        </p:grpSpPr>
        <p:pic>
          <p:nvPicPr>
            <p:cNvPr id="5" name="object 3"/>
            <p:cNvPicPr/>
            <p:nvPr/>
          </p:nvPicPr>
          <p:blipFill>
            <a:blip r:embed="rId2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457200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5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6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Les chiffres en France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Contexte épidémique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5059" y="2783736"/>
            <a:ext cx="3119720" cy="98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901685" y="4526397"/>
            <a:ext cx="3119720" cy="800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338467" y="5447423"/>
            <a:ext cx="3750367" cy="800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410200" y="2445806"/>
            <a:ext cx="6317974" cy="3742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7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Une variation des contaminations selon la localisation géographique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pic>
        <p:nvPicPr>
          <p:cNvPr id="18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8591" y="715618"/>
            <a:ext cx="5764696" cy="569843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50574" y="2467203"/>
            <a:ext cx="3922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Toutes les populations sont touchées : hétéro / homo / </a:t>
            </a:r>
            <a:r>
              <a:rPr lang="fr-FR" sz="2400" b="1" dirty="0" err="1" smtClean="0">
                <a:solidFill>
                  <a:srgbClr val="FF0000"/>
                </a:solidFill>
              </a:rPr>
              <a:t>trans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algn="ctr"/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FEFE5"/>
              </a:clrFrom>
              <a:clrTo>
                <a:srgbClr val="EFEF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113" y="3485412"/>
            <a:ext cx="3370583" cy="178274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 épidémique</a:t>
            </a:r>
            <a:endParaRPr lang="en-GB" b="1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52568" y="6513318"/>
            <a:ext cx="251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Populations atteintes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9443" y="742122"/>
            <a:ext cx="9806731" cy="5581624"/>
            <a:chOff x="304800" y="457200"/>
            <a:chExt cx="12193905" cy="685990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457200"/>
              <a:ext cx="12193524" cy="1560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3925" y="1303312"/>
            <a:ext cx="10758992" cy="4675541"/>
            <a:chOff x="304800" y="2017775"/>
            <a:chExt cx="12193524" cy="5298947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Des conditions sont nécessaires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7420" y="541918"/>
            <a:ext cx="10758992" cy="6059790"/>
            <a:chOff x="259742" y="614172"/>
            <a:chExt cx="12193524" cy="6867762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742" y="622410"/>
              <a:ext cx="12193524" cy="68595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7864" y="4474464"/>
              <a:ext cx="2327147" cy="24490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67811" y="1997963"/>
              <a:ext cx="2993135" cy="22158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81800" y="614172"/>
              <a:ext cx="1799843" cy="2436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87923" y="5186172"/>
              <a:ext cx="2420112" cy="18608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08831" y="2548597"/>
              <a:ext cx="1392142" cy="1962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3730" y="2856284"/>
              <a:ext cx="863992" cy="1878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50051" y="4942801"/>
              <a:ext cx="1391027" cy="1962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50051" y="5250488"/>
              <a:ext cx="1001952" cy="1884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8211" y="6571518"/>
              <a:ext cx="2567172" cy="224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30302" y="3880851"/>
              <a:ext cx="916946" cy="2316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8630" y="4259889"/>
              <a:ext cx="1027314" cy="2232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83823" y="1273009"/>
              <a:ext cx="1391027" cy="1962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69330" y="1580697"/>
              <a:ext cx="1074137" cy="2232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86600" y="3267456"/>
              <a:ext cx="3642359" cy="180594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Où il se transmet ?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916" y="1002677"/>
            <a:ext cx="10758992" cy="4675543"/>
            <a:chOff x="304800" y="2017774"/>
            <a:chExt cx="12193524" cy="5298948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2017774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3578351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5138927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Comment il se transmet ?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3925" y="1051519"/>
            <a:ext cx="10758992" cy="4675541"/>
            <a:chOff x="304800" y="2017775"/>
            <a:chExt cx="12193524" cy="529894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5153947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Les situations à risque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6449" r="29247" b="8292"/>
          <a:stretch/>
        </p:blipFill>
        <p:spPr>
          <a:xfrm>
            <a:off x="0" y="0"/>
            <a:ext cx="6091363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4220" r="19898"/>
          <a:stretch/>
        </p:blipFill>
        <p:spPr>
          <a:xfrm>
            <a:off x="6152606" y="-2332"/>
            <a:ext cx="6026331" cy="68603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605865" y="4864460"/>
            <a:ext cx="68092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Bell MT" panose="02020503060305020303" pitchFamily="18" charset="0"/>
              </a:rPr>
              <a:t>Introduire et présenter le VIH : </a:t>
            </a:r>
          </a:p>
          <a:p>
            <a:pPr algn="ctr"/>
            <a:endParaRPr lang="fr-FR" sz="2000" b="1" dirty="0">
              <a:latin typeface="Bell MT" panose="02020503060305020303" pitchFamily="18" charset="0"/>
            </a:endParaRPr>
          </a:p>
          <a:p>
            <a:pPr algn="ctr"/>
            <a:r>
              <a:rPr lang="fr-FR" sz="2000" b="1" dirty="0" smtClean="0">
                <a:latin typeface="Bell MT" panose="02020503060305020303" pitchFamily="18" charset="0"/>
              </a:rPr>
              <a:t>- histoire / contexte épidémique /</a:t>
            </a:r>
          </a:p>
          <a:p>
            <a:pPr algn="ctr"/>
            <a:r>
              <a:rPr lang="fr-FR" sz="2000" b="1" dirty="0" smtClean="0">
                <a:latin typeface="Bell MT" panose="02020503060305020303" pitchFamily="18" charset="0"/>
              </a:rPr>
              <a:t> - diagnostic / traitement </a:t>
            </a:r>
          </a:p>
          <a:p>
            <a:pPr algn="ctr"/>
            <a:r>
              <a:rPr lang="fr-FR" sz="2000" b="1" dirty="0" smtClean="0">
                <a:latin typeface="Bell MT" panose="02020503060305020303" pitchFamily="18" charset="0"/>
              </a:rPr>
              <a:t> - physiologie</a:t>
            </a:r>
            <a:endParaRPr lang="en-GB" sz="2000" b="1" dirty="0">
              <a:latin typeface="Bell MT" panose="02020503060305020303" pitchFamily="18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876" y="4433813"/>
            <a:ext cx="966469" cy="7848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83400" y="289210"/>
            <a:ext cx="51606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 smtClean="0">
                <a:latin typeface="Bell MT" panose="02020503060305020303" pitchFamily="18" charset="0"/>
              </a:rPr>
              <a:t>Identifier/comprendre les déterminants et enjeux de la maladie pour ainsi appuyer les intérêts et objectifs des APA</a:t>
            </a:r>
            <a:endParaRPr lang="en-GB" sz="2000" b="1" dirty="0">
              <a:latin typeface="Bell MT" panose="02020503060305020303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3746" y="0"/>
            <a:ext cx="966469" cy="7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177" y="602192"/>
            <a:ext cx="10758992" cy="5507914"/>
            <a:chOff x="304800" y="457200"/>
            <a:chExt cx="12193524" cy="624230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12193524" cy="1560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13252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Conditions à remplir !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52728" y="1166970"/>
            <a:ext cx="3119720" cy="4849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706137" y="1173597"/>
            <a:ext cx="3119720" cy="4836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1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177" y="403412"/>
            <a:ext cx="10758992" cy="6052519"/>
            <a:chOff x="304800" y="457200"/>
            <a:chExt cx="12193524" cy="6859522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457200"/>
              <a:ext cx="12193524" cy="1560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Fréquence / situation / risque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96484" y="2487588"/>
            <a:ext cx="8397688" cy="3226173"/>
            <a:chOff x="1641348" y="3224783"/>
            <a:chExt cx="9517380" cy="3656329"/>
          </a:xfrm>
        </p:grpSpPr>
        <p:sp>
          <p:nvSpPr>
            <p:cNvPr id="4" name="object 4"/>
            <p:cNvSpPr/>
            <p:nvPr/>
          </p:nvSpPr>
          <p:spPr>
            <a:xfrm>
              <a:off x="1656587" y="3240024"/>
              <a:ext cx="9486900" cy="3625850"/>
            </a:xfrm>
            <a:custGeom>
              <a:avLst/>
              <a:gdLst/>
              <a:ahLst/>
              <a:cxnLst/>
              <a:rect l="l" t="t" r="r" b="b"/>
              <a:pathLst>
                <a:path w="9486900" h="3625850">
                  <a:moveTo>
                    <a:pt x="9486900" y="3625595"/>
                  </a:moveTo>
                  <a:lnTo>
                    <a:pt x="4744212" y="3625595"/>
                  </a:lnTo>
                  <a:lnTo>
                    <a:pt x="0" y="3625595"/>
                  </a:lnTo>
                  <a:lnTo>
                    <a:pt x="0" y="0"/>
                  </a:lnTo>
                  <a:lnTo>
                    <a:pt x="9486900" y="0"/>
                  </a:lnTo>
                  <a:lnTo>
                    <a:pt x="9486900" y="36255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1641348" y="3224783"/>
              <a:ext cx="9517380" cy="3656329"/>
            </a:xfrm>
            <a:custGeom>
              <a:avLst/>
              <a:gdLst/>
              <a:ahLst/>
              <a:cxnLst/>
              <a:rect l="l" t="t" r="r" b="b"/>
              <a:pathLst>
                <a:path w="9517380" h="3656329">
                  <a:moveTo>
                    <a:pt x="9517380" y="15252"/>
                  </a:moveTo>
                  <a:lnTo>
                    <a:pt x="9515856" y="7620"/>
                  </a:lnTo>
                  <a:lnTo>
                    <a:pt x="9509760" y="1536"/>
                  </a:lnTo>
                  <a:lnTo>
                    <a:pt x="9502140" y="12"/>
                  </a:lnTo>
                  <a:lnTo>
                    <a:pt x="9486887" y="0"/>
                  </a:lnTo>
                  <a:lnTo>
                    <a:pt x="9486887" y="30492"/>
                  </a:lnTo>
                  <a:lnTo>
                    <a:pt x="9486887" y="3625608"/>
                  </a:lnTo>
                  <a:lnTo>
                    <a:pt x="4759452" y="3625608"/>
                  </a:lnTo>
                  <a:lnTo>
                    <a:pt x="30480" y="3625608"/>
                  </a:lnTo>
                  <a:lnTo>
                    <a:pt x="30480" y="30492"/>
                  </a:lnTo>
                  <a:lnTo>
                    <a:pt x="9486887" y="30492"/>
                  </a:lnTo>
                  <a:lnTo>
                    <a:pt x="9486887" y="0"/>
                  </a:lnTo>
                  <a:lnTo>
                    <a:pt x="15227" y="0"/>
                  </a:lnTo>
                  <a:lnTo>
                    <a:pt x="7607" y="1536"/>
                  </a:lnTo>
                  <a:lnTo>
                    <a:pt x="1511" y="7620"/>
                  </a:lnTo>
                  <a:lnTo>
                    <a:pt x="0" y="15252"/>
                  </a:lnTo>
                  <a:lnTo>
                    <a:pt x="0" y="3640836"/>
                  </a:lnTo>
                  <a:lnTo>
                    <a:pt x="1511" y="3648456"/>
                  </a:lnTo>
                  <a:lnTo>
                    <a:pt x="7607" y="3654552"/>
                  </a:lnTo>
                  <a:lnTo>
                    <a:pt x="15227" y="3656088"/>
                  </a:lnTo>
                  <a:lnTo>
                    <a:pt x="4759452" y="3656088"/>
                  </a:lnTo>
                  <a:lnTo>
                    <a:pt x="9502140" y="3656088"/>
                  </a:lnTo>
                  <a:lnTo>
                    <a:pt x="9509747" y="3654552"/>
                  </a:lnTo>
                  <a:lnTo>
                    <a:pt x="9515843" y="3648456"/>
                  </a:lnTo>
                  <a:lnTo>
                    <a:pt x="9517380" y="3640836"/>
                  </a:lnTo>
                  <a:lnTo>
                    <a:pt x="9517380" y="15252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79407" y="2784469"/>
            <a:ext cx="101413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765" dirty="0">
                <a:solidFill>
                  <a:srgbClr val="006666"/>
                </a:solidFill>
                <a:latin typeface="Arial MT"/>
                <a:cs typeface="Arial MT"/>
              </a:rPr>
              <a:t>•</a:t>
            </a:r>
            <a:endParaRPr sz="1765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8006" y="2797916"/>
            <a:ext cx="7773521" cy="10977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>
              <a:spcBef>
                <a:spcPts val="88"/>
              </a:spcBef>
            </a:pPr>
            <a:r>
              <a:rPr sz="1765" spc="115" dirty="0">
                <a:solidFill>
                  <a:srgbClr val="006666"/>
                </a:solidFill>
                <a:latin typeface="Verdana"/>
                <a:cs typeface="Verdana"/>
              </a:rPr>
              <a:t>la</a:t>
            </a:r>
            <a:r>
              <a:rPr sz="1765" spc="-35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101" dirty="0">
                <a:solidFill>
                  <a:srgbClr val="006666"/>
                </a:solidFill>
                <a:latin typeface="Verdana"/>
                <a:cs typeface="Verdana"/>
              </a:rPr>
              <a:t>transmission</a:t>
            </a:r>
            <a:r>
              <a:rPr sz="1765" spc="-22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79" dirty="0">
                <a:solidFill>
                  <a:srgbClr val="006666"/>
                </a:solidFill>
                <a:latin typeface="Verdana"/>
                <a:cs typeface="Verdana"/>
              </a:rPr>
              <a:t>peut</a:t>
            </a:r>
            <a:r>
              <a:rPr sz="1765" spc="-22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62" dirty="0">
                <a:solidFill>
                  <a:srgbClr val="006666"/>
                </a:solidFill>
                <a:latin typeface="Verdana"/>
                <a:cs typeface="Verdana"/>
              </a:rPr>
              <a:t>avoir</a:t>
            </a:r>
            <a:r>
              <a:rPr sz="1765" spc="-35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97" dirty="0">
                <a:solidFill>
                  <a:srgbClr val="006666"/>
                </a:solidFill>
                <a:latin typeface="Verdana"/>
                <a:cs typeface="Verdana"/>
              </a:rPr>
              <a:t>lieu</a:t>
            </a:r>
            <a:r>
              <a:rPr sz="1765" spc="-22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101" dirty="0">
                <a:solidFill>
                  <a:srgbClr val="006666"/>
                </a:solidFill>
                <a:latin typeface="Verdana"/>
                <a:cs typeface="Verdana"/>
              </a:rPr>
              <a:t>après</a:t>
            </a:r>
            <a:r>
              <a:rPr sz="1765" spc="-18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75" dirty="0">
                <a:solidFill>
                  <a:srgbClr val="006666"/>
                </a:solidFill>
                <a:latin typeface="Verdana"/>
                <a:cs typeface="Verdana"/>
              </a:rPr>
              <a:t>une</a:t>
            </a:r>
            <a:r>
              <a:rPr sz="1765" spc="-35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115" dirty="0">
                <a:solidFill>
                  <a:srgbClr val="006666"/>
                </a:solidFill>
                <a:latin typeface="Verdana"/>
                <a:cs typeface="Verdana"/>
              </a:rPr>
              <a:t>seule</a:t>
            </a:r>
            <a:r>
              <a:rPr sz="1765" spc="-35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97" dirty="0">
                <a:solidFill>
                  <a:srgbClr val="006666"/>
                </a:solidFill>
                <a:latin typeface="Verdana"/>
                <a:cs typeface="Verdana"/>
              </a:rPr>
              <a:t>exposition</a:t>
            </a:r>
            <a:r>
              <a:rPr sz="1765" spc="-22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-216" dirty="0">
                <a:solidFill>
                  <a:srgbClr val="006666"/>
                </a:solidFill>
                <a:latin typeface="Verdana"/>
                <a:cs typeface="Verdana"/>
              </a:rPr>
              <a:t>:</a:t>
            </a:r>
            <a:endParaRPr sz="1765">
              <a:latin typeface="Verdana"/>
              <a:cs typeface="Verdana"/>
            </a:endParaRPr>
          </a:p>
          <a:p>
            <a:pPr marL="11206" marR="4483" algn="ctr"/>
            <a:r>
              <a:rPr sz="1765" b="1" spc="-168" dirty="0">
                <a:latin typeface="Arial"/>
                <a:cs typeface="Arial"/>
              </a:rPr>
              <a:t>par</a:t>
            </a:r>
            <a:r>
              <a:rPr sz="1765" b="1" spc="-88" dirty="0">
                <a:latin typeface="Arial"/>
                <a:cs typeface="Arial"/>
              </a:rPr>
              <a:t> </a:t>
            </a:r>
            <a:r>
              <a:rPr sz="1765" b="1" spc="-185" dirty="0">
                <a:latin typeface="Arial"/>
                <a:cs typeface="Arial"/>
              </a:rPr>
              <a:t>ex</a:t>
            </a:r>
            <a:r>
              <a:rPr sz="1765" b="1" spc="-84" dirty="0">
                <a:latin typeface="Arial"/>
                <a:cs typeface="Arial"/>
              </a:rPr>
              <a:t> </a:t>
            </a:r>
            <a:r>
              <a:rPr sz="1765" b="1" spc="-229" dirty="0">
                <a:latin typeface="Arial"/>
                <a:cs typeface="Arial"/>
              </a:rPr>
              <a:t>1%</a:t>
            </a:r>
            <a:r>
              <a:rPr sz="1765" b="1" spc="-84" dirty="0">
                <a:latin typeface="Arial"/>
                <a:cs typeface="Arial"/>
              </a:rPr>
              <a:t> </a:t>
            </a:r>
            <a:r>
              <a:rPr sz="1765" b="1" spc="-180" dirty="0">
                <a:latin typeface="Arial"/>
                <a:cs typeface="Arial"/>
              </a:rPr>
              <a:t>de</a:t>
            </a:r>
            <a:r>
              <a:rPr sz="1765" b="1" spc="-97" dirty="0">
                <a:latin typeface="Arial"/>
                <a:cs typeface="Arial"/>
              </a:rPr>
              <a:t> </a:t>
            </a:r>
            <a:r>
              <a:rPr sz="1765" b="1" spc="-159" dirty="0">
                <a:latin typeface="Arial"/>
                <a:cs typeface="Arial"/>
              </a:rPr>
              <a:t>risque</a:t>
            </a:r>
            <a:r>
              <a:rPr sz="1765" b="1" spc="-84" dirty="0">
                <a:latin typeface="Arial"/>
                <a:cs typeface="Arial"/>
              </a:rPr>
              <a:t> </a:t>
            </a:r>
            <a:r>
              <a:rPr sz="1765" b="1" spc="-185" dirty="0">
                <a:latin typeface="Arial"/>
                <a:cs typeface="Arial"/>
              </a:rPr>
              <a:t>=</a:t>
            </a:r>
            <a:r>
              <a:rPr sz="1765" b="1" spc="-84" dirty="0">
                <a:latin typeface="Arial"/>
                <a:cs typeface="Arial"/>
              </a:rPr>
              <a:t> </a:t>
            </a:r>
            <a:r>
              <a:rPr sz="1765" b="1" spc="-194" dirty="0">
                <a:latin typeface="Arial"/>
                <a:cs typeface="Arial"/>
              </a:rPr>
              <a:t>en</a:t>
            </a:r>
            <a:r>
              <a:rPr sz="1765" b="1" spc="-84" dirty="0">
                <a:latin typeface="Arial"/>
                <a:cs typeface="Arial"/>
              </a:rPr>
              <a:t> </a:t>
            </a:r>
            <a:r>
              <a:rPr sz="1765" b="1" spc="-185" dirty="0">
                <a:latin typeface="Arial"/>
                <a:cs typeface="Arial"/>
              </a:rPr>
              <a:t>moyenne,</a:t>
            </a:r>
            <a:r>
              <a:rPr sz="1765" b="1" spc="-75" dirty="0">
                <a:latin typeface="Arial"/>
                <a:cs typeface="Arial"/>
              </a:rPr>
              <a:t> </a:t>
            </a:r>
            <a:r>
              <a:rPr sz="1765" b="1" spc="-176" dirty="0">
                <a:solidFill>
                  <a:srgbClr val="62891F"/>
                </a:solidFill>
                <a:latin typeface="Arial"/>
                <a:cs typeface="Arial"/>
              </a:rPr>
              <a:t>1</a:t>
            </a:r>
            <a:r>
              <a:rPr sz="1765" b="1" spc="-84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68" dirty="0">
                <a:solidFill>
                  <a:srgbClr val="62891F"/>
                </a:solidFill>
                <a:latin typeface="Arial"/>
                <a:cs typeface="Arial"/>
              </a:rPr>
              <a:t>transmission</a:t>
            </a:r>
            <a:r>
              <a:rPr sz="1765" b="1" spc="-84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94" dirty="0">
                <a:solidFill>
                  <a:srgbClr val="62891F"/>
                </a:solidFill>
                <a:latin typeface="Arial"/>
                <a:cs typeface="Arial"/>
              </a:rPr>
              <a:t>du</a:t>
            </a:r>
            <a:r>
              <a:rPr sz="1765" b="1" spc="-84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76" dirty="0">
                <a:solidFill>
                  <a:srgbClr val="62891F"/>
                </a:solidFill>
                <a:latin typeface="Arial"/>
                <a:cs typeface="Arial"/>
              </a:rPr>
              <a:t>VIH</a:t>
            </a:r>
            <a:r>
              <a:rPr sz="1765" b="1" spc="-84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68" dirty="0">
                <a:solidFill>
                  <a:srgbClr val="62891F"/>
                </a:solidFill>
                <a:latin typeface="Arial"/>
                <a:cs typeface="Arial"/>
              </a:rPr>
              <a:t>aura</a:t>
            </a:r>
            <a:r>
              <a:rPr sz="1765" b="1" spc="-97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37" dirty="0">
                <a:solidFill>
                  <a:srgbClr val="62891F"/>
                </a:solidFill>
                <a:latin typeface="Arial"/>
                <a:cs typeface="Arial"/>
              </a:rPr>
              <a:t>lieu</a:t>
            </a:r>
            <a:r>
              <a:rPr sz="1765" b="1" spc="-84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72" dirty="0">
                <a:solidFill>
                  <a:srgbClr val="62891F"/>
                </a:solidFill>
                <a:latin typeface="Arial"/>
                <a:cs typeface="Arial"/>
              </a:rPr>
              <a:t>parmi</a:t>
            </a:r>
            <a:r>
              <a:rPr sz="1765" b="1" spc="-88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76" dirty="0">
                <a:solidFill>
                  <a:srgbClr val="62891F"/>
                </a:solidFill>
                <a:latin typeface="Arial"/>
                <a:cs typeface="Arial"/>
              </a:rPr>
              <a:t>100</a:t>
            </a:r>
            <a:r>
              <a:rPr sz="1765" b="1" spc="-97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80" dirty="0">
                <a:solidFill>
                  <a:srgbClr val="62891F"/>
                </a:solidFill>
                <a:latin typeface="Arial"/>
                <a:cs typeface="Arial"/>
              </a:rPr>
              <a:t>personnes </a:t>
            </a:r>
            <a:r>
              <a:rPr sz="1765" b="1" spc="-476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85" dirty="0">
                <a:solidFill>
                  <a:srgbClr val="62891F"/>
                </a:solidFill>
                <a:latin typeface="Arial"/>
                <a:cs typeface="Arial"/>
              </a:rPr>
              <a:t>exposées</a:t>
            </a:r>
            <a:r>
              <a:rPr sz="1765" b="1" spc="-88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50" dirty="0">
                <a:solidFill>
                  <a:srgbClr val="62891F"/>
                </a:solidFill>
                <a:latin typeface="Arial"/>
                <a:cs typeface="Arial"/>
              </a:rPr>
              <a:t>lors</a:t>
            </a:r>
            <a:r>
              <a:rPr sz="1765" b="1" spc="-88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68" dirty="0">
                <a:solidFill>
                  <a:srgbClr val="62891F"/>
                </a:solidFill>
                <a:latin typeface="Arial"/>
                <a:cs typeface="Arial"/>
              </a:rPr>
              <a:t>d’une</a:t>
            </a:r>
            <a:r>
              <a:rPr sz="1765" b="1" spc="-101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54" dirty="0">
                <a:solidFill>
                  <a:srgbClr val="62891F"/>
                </a:solidFill>
                <a:latin typeface="Arial"/>
                <a:cs typeface="Arial"/>
              </a:rPr>
              <a:t>prise</a:t>
            </a:r>
            <a:r>
              <a:rPr sz="1765" b="1" spc="-101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80" dirty="0">
                <a:solidFill>
                  <a:srgbClr val="62891F"/>
                </a:solidFill>
                <a:latin typeface="Arial"/>
                <a:cs typeface="Arial"/>
              </a:rPr>
              <a:t>de</a:t>
            </a:r>
            <a:r>
              <a:rPr sz="1765" b="1" spc="-88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59" dirty="0">
                <a:solidFill>
                  <a:srgbClr val="62891F"/>
                </a:solidFill>
                <a:latin typeface="Arial"/>
                <a:cs typeface="Arial"/>
              </a:rPr>
              <a:t>risque</a:t>
            </a:r>
            <a:r>
              <a:rPr sz="1765" b="1" spc="-101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59" dirty="0">
                <a:solidFill>
                  <a:srgbClr val="62891F"/>
                </a:solidFill>
                <a:latin typeface="Arial"/>
                <a:cs typeface="Arial"/>
              </a:rPr>
              <a:t>sexuelle</a:t>
            </a:r>
            <a:r>
              <a:rPr sz="1765" b="1" spc="-101" dirty="0">
                <a:solidFill>
                  <a:srgbClr val="62891F"/>
                </a:solidFill>
                <a:latin typeface="Arial"/>
                <a:cs typeface="Arial"/>
              </a:rPr>
              <a:t> </a:t>
            </a:r>
            <a:r>
              <a:rPr sz="1765" b="1" spc="-172" dirty="0">
                <a:solidFill>
                  <a:srgbClr val="62891F"/>
                </a:solidFill>
                <a:latin typeface="Arial"/>
                <a:cs typeface="Arial"/>
              </a:rPr>
              <a:t>donnée.</a:t>
            </a:r>
            <a:endParaRPr sz="1765">
              <a:latin typeface="Arial"/>
              <a:cs typeface="Arial"/>
            </a:endParaRPr>
          </a:p>
          <a:p>
            <a:pPr marR="45386" algn="ctr"/>
            <a:r>
              <a:rPr sz="1765" b="1" i="1" u="heavy" spc="-14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et</a:t>
            </a:r>
            <a:r>
              <a:rPr sz="1765" b="1" i="1" u="heavy" spc="-88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non</a:t>
            </a:r>
            <a:r>
              <a:rPr sz="1765" b="1" i="1" u="heavy" spc="-8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pas</a:t>
            </a:r>
            <a:r>
              <a:rPr sz="1765" b="1" i="1" u="heavy" spc="3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=</a:t>
            </a:r>
            <a:r>
              <a:rPr sz="1765" b="1" i="1" u="heavy" spc="-10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7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</a:t>
            </a:r>
            <a:r>
              <a:rPr sz="1765" b="1" i="1" u="heavy" spc="-9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personne</a:t>
            </a:r>
            <a:r>
              <a:rPr sz="1765" b="1" i="1" u="heavy" spc="-6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doit</a:t>
            </a:r>
            <a:r>
              <a:rPr sz="1765" b="1" i="1" u="heavy" spc="-88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être</a:t>
            </a:r>
            <a:r>
              <a:rPr sz="1765" b="1" i="1" u="heavy" spc="-88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exposée</a:t>
            </a:r>
            <a:r>
              <a:rPr sz="1765" b="1" i="1" u="heavy" spc="-84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100</a:t>
            </a:r>
            <a:r>
              <a:rPr sz="1765" b="1" i="1" u="heavy" spc="322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37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fois</a:t>
            </a:r>
            <a:r>
              <a:rPr sz="1765" b="1" i="1" u="heavy" spc="-11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au</a:t>
            </a:r>
            <a:r>
              <a:rPr sz="1765" b="1" i="1" u="heavy" spc="-7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76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VIH</a:t>
            </a:r>
            <a:r>
              <a:rPr sz="1765" b="1" i="1" u="heavy" spc="-88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pour</a:t>
            </a:r>
            <a:r>
              <a:rPr sz="1765" b="1" i="1" u="heavy" spc="-7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être</a:t>
            </a:r>
            <a:r>
              <a:rPr sz="1765" b="1" i="1" u="heavy" spc="-101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765" b="1" i="1" u="heavy" spc="-1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contaminée…</a:t>
            </a:r>
            <a:endParaRPr sz="176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79407" y="4075387"/>
            <a:ext cx="101413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765" dirty="0">
                <a:solidFill>
                  <a:srgbClr val="006666"/>
                </a:solidFill>
                <a:latin typeface="Arial MT"/>
                <a:cs typeface="Arial MT"/>
              </a:rPr>
              <a:t>•</a:t>
            </a:r>
            <a:endParaRPr sz="1765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9407" y="4828422"/>
            <a:ext cx="101413" cy="2829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765" dirty="0">
                <a:latin typeface="Arial MT"/>
                <a:cs typeface="Arial MT"/>
              </a:rPr>
              <a:t>•</a:t>
            </a:r>
            <a:endParaRPr sz="1765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0867" y="4088834"/>
            <a:ext cx="7919197" cy="131577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734585">
              <a:spcBef>
                <a:spcPts val="88"/>
              </a:spcBef>
            </a:pPr>
            <a:r>
              <a:rPr sz="1765" spc="119" dirty="0">
                <a:solidFill>
                  <a:srgbClr val="006666"/>
                </a:solidFill>
                <a:latin typeface="Verdana"/>
                <a:cs typeface="Verdana"/>
              </a:rPr>
              <a:t>le</a:t>
            </a:r>
            <a:r>
              <a:rPr sz="1765" spc="-35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88" dirty="0">
                <a:solidFill>
                  <a:srgbClr val="006666"/>
                </a:solidFill>
                <a:latin typeface="Verdana"/>
                <a:cs typeface="Verdana"/>
              </a:rPr>
              <a:t>risque</a:t>
            </a:r>
            <a:r>
              <a:rPr sz="1765" spc="-31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97" dirty="0">
                <a:solidFill>
                  <a:srgbClr val="006666"/>
                </a:solidFill>
                <a:latin typeface="Verdana"/>
                <a:cs typeface="Verdana"/>
              </a:rPr>
              <a:t>global</a:t>
            </a:r>
            <a:r>
              <a:rPr sz="1765" spc="-22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93" dirty="0">
                <a:solidFill>
                  <a:srgbClr val="006666"/>
                </a:solidFill>
                <a:latin typeface="Verdana"/>
                <a:cs typeface="Verdana"/>
              </a:rPr>
              <a:t>de</a:t>
            </a:r>
            <a:r>
              <a:rPr sz="1765" spc="-18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101" dirty="0">
                <a:solidFill>
                  <a:srgbClr val="006666"/>
                </a:solidFill>
                <a:latin typeface="Verdana"/>
                <a:cs typeface="Verdana"/>
              </a:rPr>
              <a:t>transmission</a:t>
            </a:r>
            <a:r>
              <a:rPr sz="1765" spc="-22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84" dirty="0">
                <a:solidFill>
                  <a:srgbClr val="006666"/>
                </a:solidFill>
                <a:latin typeface="Verdana"/>
                <a:cs typeface="Verdana"/>
              </a:rPr>
              <a:t>augmente</a:t>
            </a:r>
            <a:r>
              <a:rPr sz="1765" spc="-31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110" dirty="0">
                <a:solidFill>
                  <a:srgbClr val="006666"/>
                </a:solidFill>
                <a:latin typeface="Verdana"/>
                <a:cs typeface="Verdana"/>
              </a:rPr>
              <a:t>avec</a:t>
            </a:r>
            <a:r>
              <a:rPr sz="1765" spc="-22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115" dirty="0">
                <a:solidFill>
                  <a:srgbClr val="006666"/>
                </a:solidFill>
                <a:latin typeface="Verdana"/>
                <a:cs typeface="Verdana"/>
              </a:rPr>
              <a:t>le</a:t>
            </a:r>
            <a:r>
              <a:rPr sz="1765" spc="-31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75" dirty="0">
                <a:solidFill>
                  <a:srgbClr val="006666"/>
                </a:solidFill>
                <a:latin typeface="Verdana"/>
                <a:cs typeface="Verdana"/>
              </a:rPr>
              <a:t>nombre </a:t>
            </a:r>
            <a:r>
              <a:rPr sz="1765" spc="-609" dirty="0">
                <a:solidFill>
                  <a:srgbClr val="006666"/>
                </a:solidFill>
                <a:latin typeface="Verdana"/>
                <a:cs typeface="Verdana"/>
              </a:rPr>
              <a:t> </a:t>
            </a:r>
            <a:r>
              <a:rPr sz="1765" spc="84" dirty="0">
                <a:solidFill>
                  <a:srgbClr val="006666"/>
                </a:solidFill>
                <a:latin typeface="Verdana"/>
                <a:cs typeface="Verdana"/>
              </a:rPr>
              <a:t>d’expositions,</a:t>
            </a:r>
            <a:endParaRPr sz="1765">
              <a:latin typeface="Verdana"/>
              <a:cs typeface="Verdana"/>
            </a:endParaRPr>
          </a:p>
          <a:p>
            <a:pPr marL="11206" marR="4483">
              <a:spcBef>
                <a:spcPts val="1694"/>
              </a:spcBef>
            </a:pPr>
            <a:r>
              <a:rPr sz="1765" spc="115" dirty="0">
                <a:latin typeface="Verdana"/>
                <a:cs typeface="Verdana"/>
              </a:rPr>
              <a:t>la</a:t>
            </a:r>
            <a:r>
              <a:rPr sz="1765" spc="-40" dirty="0">
                <a:latin typeface="Verdana"/>
                <a:cs typeface="Verdana"/>
              </a:rPr>
              <a:t> </a:t>
            </a:r>
            <a:r>
              <a:rPr sz="1765" spc="75" dirty="0">
                <a:latin typeface="Verdana"/>
                <a:cs typeface="Verdana"/>
              </a:rPr>
              <a:t>majorité</a:t>
            </a:r>
            <a:r>
              <a:rPr sz="1765" spc="-35" dirty="0">
                <a:latin typeface="Verdana"/>
                <a:cs typeface="Verdana"/>
              </a:rPr>
              <a:t> </a:t>
            </a:r>
            <a:r>
              <a:rPr sz="1765" spc="115" dirty="0">
                <a:latin typeface="Verdana"/>
                <a:cs typeface="Verdana"/>
              </a:rPr>
              <a:t>des</a:t>
            </a:r>
            <a:r>
              <a:rPr sz="1765" spc="-22" dirty="0">
                <a:latin typeface="Verdana"/>
                <a:cs typeface="Verdana"/>
              </a:rPr>
              <a:t> </a:t>
            </a:r>
            <a:r>
              <a:rPr sz="1765" spc="101" dirty="0">
                <a:latin typeface="Verdana"/>
                <a:cs typeface="Verdana"/>
              </a:rPr>
              <a:t>contaminations</a:t>
            </a:r>
            <a:r>
              <a:rPr sz="1765" spc="-26" dirty="0">
                <a:latin typeface="Verdana"/>
                <a:cs typeface="Verdana"/>
              </a:rPr>
              <a:t> </a:t>
            </a:r>
            <a:r>
              <a:rPr sz="1765" spc="79" dirty="0">
                <a:latin typeface="Verdana"/>
                <a:cs typeface="Verdana"/>
              </a:rPr>
              <a:t>ont</a:t>
            </a:r>
            <a:r>
              <a:rPr sz="1765" spc="-35" dirty="0">
                <a:latin typeface="Verdana"/>
                <a:cs typeface="Verdana"/>
              </a:rPr>
              <a:t> </a:t>
            </a:r>
            <a:r>
              <a:rPr sz="1765" spc="97" dirty="0">
                <a:latin typeface="Verdana"/>
                <a:cs typeface="Verdana"/>
              </a:rPr>
              <a:t>lieu</a:t>
            </a:r>
            <a:r>
              <a:rPr sz="1765" spc="-22" dirty="0">
                <a:latin typeface="Verdana"/>
                <a:cs typeface="Verdana"/>
              </a:rPr>
              <a:t> </a:t>
            </a:r>
            <a:r>
              <a:rPr sz="1765" spc="106" dirty="0">
                <a:latin typeface="Verdana"/>
                <a:cs typeface="Verdana"/>
              </a:rPr>
              <a:t>lors</a:t>
            </a:r>
            <a:r>
              <a:rPr sz="1765" spc="-26" dirty="0">
                <a:latin typeface="Verdana"/>
                <a:cs typeface="Verdana"/>
              </a:rPr>
              <a:t> </a:t>
            </a:r>
            <a:r>
              <a:rPr sz="1765" spc="44" dirty="0">
                <a:latin typeface="Verdana"/>
                <a:cs typeface="Verdana"/>
              </a:rPr>
              <a:t>d’un</a:t>
            </a:r>
            <a:r>
              <a:rPr sz="1765" spc="-13" dirty="0">
                <a:latin typeface="Verdana"/>
                <a:cs typeface="Verdana"/>
              </a:rPr>
              <a:t> </a:t>
            </a:r>
            <a:r>
              <a:rPr sz="1765" spc="93" dirty="0">
                <a:solidFill>
                  <a:srgbClr val="008080"/>
                </a:solidFill>
                <a:latin typeface="Verdana"/>
                <a:cs typeface="Verdana"/>
              </a:rPr>
              <a:t>rapport</a:t>
            </a:r>
            <a:r>
              <a:rPr sz="1765" spc="-22" dirty="0">
                <a:solidFill>
                  <a:srgbClr val="008080"/>
                </a:solidFill>
                <a:latin typeface="Verdana"/>
                <a:cs typeface="Verdana"/>
              </a:rPr>
              <a:t> </a:t>
            </a:r>
            <a:r>
              <a:rPr sz="1765" spc="93" dirty="0">
                <a:solidFill>
                  <a:srgbClr val="008080"/>
                </a:solidFill>
                <a:latin typeface="Verdana"/>
                <a:cs typeface="Verdana"/>
              </a:rPr>
              <a:t>anal</a:t>
            </a:r>
            <a:r>
              <a:rPr sz="1765" spc="-26" dirty="0">
                <a:solidFill>
                  <a:srgbClr val="008080"/>
                </a:solidFill>
                <a:latin typeface="Verdana"/>
                <a:cs typeface="Verdana"/>
              </a:rPr>
              <a:t> </a:t>
            </a:r>
            <a:r>
              <a:rPr sz="1765" spc="84" dirty="0">
                <a:solidFill>
                  <a:srgbClr val="008080"/>
                </a:solidFill>
                <a:latin typeface="Verdana"/>
                <a:cs typeface="Verdana"/>
              </a:rPr>
              <a:t>ou </a:t>
            </a:r>
            <a:r>
              <a:rPr sz="1765" spc="-604" dirty="0">
                <a:solidFill>
                  <a:srgbClr val="008080"/>
                </a:solidFill>
                <a:latin typeface="Verdana"/>
                <a:cs typeface="Verdana"/>
              </a:rPr>
              <a:t> </a:t>
            </a:r>
            <a:r>
              <a:rPr sz="1765" spc="88" dirty="0">
                <a:solidFill>
                  <a:srgbClr val="008080"/>
                </a:solidFill>
                <a:latin typeface="Verdana"/>
                <a:cs typeface="Verdana"/>
              </a:rPr>
              <a:t>vaginal</a:t>
            </a:r>
            <a:r>
              <a:rPr sz="1765" spc="-26" dirty="0">
                <a:solidFill>
                  <a:srgbClr val="008080"/>
                </a:solidFill>
                <a:latin typeface="Verdana"/>
                <a:cs typeface="Verdana"/>
              </a:rPr>
              <a:t> </a:t>
            </a:r>
            <a:r>
              <a:rPr sz="1765" spc="115" dirty="0">
                <a:solidFill>
                  <a:srgbClr val="008080"/>
                </a:solidFill>
                <a:latin typeface="Verdana"/>
                <a:cs typeface="Verdana"/>
              </a:rPr>
              <a:t>passifs</a:t>
            </a:r>
            <a:r>
              <a:rPr sz="1765" spc="-18" dirty="0">
                <a:solidFill>
                  <a:srgbClr val="008080"/>
                </a:solidFill>
                <a:latin typeface="Verdana"/>
                <a:cs typeface="Verdana"/>
              </a:rPr>
              <a:t> </a:t>
            </a:r>
            <a:r>
              <a:rPr sz="1765" spc="71" dirty="0">
                <a:solidFill>
                  <a:srgbClr val="008080"/>
                </a:solidFill>
                <a:latin typeface="Verdana"/>
                <a:cs typeface="Verdana"/>
              </a:rPr>
              <a:t>non</a:t>
            </a:r>
            <a:r>
              <a:rPr sz="1765" spc="-35" dirty="0">
                <a:solidFill>
                  <a:srgbClr val="008080"/>
                </a:solidFill>
                <a:latin typeface="Verdana"/>
                <a:cs typeface="Verdana"/>
              </a:rPr>
              <a:t> </a:t>
            </a:r>
            <a:r>
              <a:rPr sz="1765" spc="124" dirty="0">
                <a:solidFill>
                  <a:srgbClr val="008080"/>
                </a:solidFill>
                <a:latin typeface="Verdana"/>
                <a:cs typeface="Verdana"/>
              </a:rPr>
              <a:t>protégés…</a:t>
            </a:r>
            <a:endParaRPr sz="1765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1147" y="1350306"/>
            <a:ext cx="10283688" cy="319468"/>
          </a:xfrm>
          <a:prstGeom prst="rect">
            <a:avLst/>
          </a:prstGeom>
        </p:spPr>
        <p:txBody>
          <a:bodyPr vert="horz" wrap="square" lIns="0" tIns="21291" rIns="0" bIns="0" rtlCol="0">
            <a:spAutoFit/>
          </a:bodyPr>
          <a:lstStyle/>
          <a:p>
            <a:pPr marL="1993072" marR="4483" indent="-1982426">
              <a:lnSpc>
                <a:spcPts val="2321"/>
              </a:lnSpc>
              <a:spcBef>
                <a:spcPts val="168"/>
              </a:spcBef>
            </a:pPr>
            <a:r>
              <a:rPr lang="fr-FR" sz="1941" b="1" spc="35" dirty="0">
                <a:latin typeface="Cambria"/>
                <a:cs typeface="Cambria"/>
              </a:rPr>
              <a:t>D</a:t>
            </a:r>
            <a:r>
              <a:rPr sz="1941" b="1" spc="101" dirty="0" err="1" smtClean="0">
                <a:latin typeface="Cambria"/>
                <a:cs typeface="Cambria"/>
              </a:rPr>
              <a:t>a</a:t>
            </a:r>
            <a:r>
              <a:rPr sz="1941" b="1" spc="22" dirty="0" err="1" smtClean="0">
                <a:latin typeface="Cambria"/>
                <a:cs typeface="Cambria"/>
              </a:rPr>
              <a:t>n</a:t>
            </a:r>
            <a:r>
              <a:rPr sz="1941" b="1" spc="93" dirty="0" err="1" smtClean="0">
                <a:latin typeface="Cambria"/>
                <a:cs typeface="Cambria"/>
              </a:rPr>
              <a:t>s</a:t>
            </a:r>
            <a:r>
              <a:rPr sz="1941" b="1" spc="53" dirty="0" smtClean="0">
                <a:latin typeface="Cambria"/>
                <a:cs typeface="Cambria"/>
              </a:rPr>
              <a:t> </a:t>
            </a:r>
            <a:r>
              <a:rPr sz="1941" b="1" spc="93" dirty="0">
                <a:latin typeface="Cambria"/>
                <a:cs typeface="Cambria"/>
              </a:rPr>
              <a:t>l</a:t>
            </a:r>
            <a:r>
              <a:rPr sz="1941" b="1" spc="79" dirty="0">
                <a:latin typeface="Cambria"/>
                <a:cs typeface="Cambria"/>
              </a:rPr>
              <a:t>e</a:t>
            </a:r>
            <a:r>
              <a:rPr sz="1941" b="1" spc="53" dirty="0">
                <a:latin typeface="Cambria"/>
                <a:cs typeface="Cambria"/>
              </a:rPr>
              <a:t> </a:t>
            </a:r>
            <a:r>
              <a:rPr sz="1941" b="1" spc="176" dirty="0">
                <a:latin typeface="Cambria"/>
                <a:cs typeface="Cambria"/>
              </a:rPr>
              <a:t>c</a:t>
            </a:r>
            <a:r>
              <a:rPr sz="1941" b="1" spc="35" dirty="0">
                <a:latin typeface="Cambria"/>
                <a:cs typeface="Cambria"/>
              </a:rPr>
              <a:t>h</a:t>
            </a:r>
            <a:r>
              <a:rPr sz="1941" b="1" spc="101" dirty="0">
                <a:latin typeface="Cambria"/>
                <a:cs typeface="Cambria"/>
              </a:rPr>
              <a:t>a</a:t>
            </a:r>
            <a:r>
              <a:rPr sz="1941" b="1" spc="185" dirty="0">
                <a:latin typeface="Cambria"/>
                <a:cs typeface="Cambria"/>
              </a:rPr>
              <a:t>m</a:t>
            </a:r>
            <a:r>
              <a:rPr sz="1941" b="1" spc="49" dirty="0">
                <a:latin typeface="Cambria"/>
                <a:cs typeface="Cambria"/>
              </a:rPr>
              <a:t>p</a:t>
            </a:r>
            <a:r>
              <a:rPr sz="1941" b="1" spc="44" dirty="0">
                <a:latin typeface="Cambria"/>
                <a:cs typeface="Cambria"/>
              </a:rPr>
              <a:t> </a:t>
            </a:r>
            <a:r>
              <a:rPr sz="1941" b="1" spc="35" dirty="0">
                <a:latin typeface="Cambria"/>
                <a:cs typeface="Cambria"/>
              </a:rPr>
              <a:t>d</a:t>
            </a:r>
            <a:r>
              <a:rPr sz="1941" b="1" spc="79" dirty="0">
                <a:latin typeface="Cambria"/>
                <a:cs typeface="Cambria"/>
              </a:rPr>
              <a:t>e</a:t>
            </a:r>
            <a:r>
              <a:rPr sz="1941" b="1" spc="66" dirty="0">
                <a:latin typeface="Cambria"/>
                <a:cs typeface="Cambria"/>
              </a:rPr>
              <a:t> </a:t>
            </a:r>
            <a:r>
              <a:rPr sz="1941" b="1" spc="93" dirty="0">
                <a:latin typeface="Cambria"/>
                <a:cs typeface="Cambria"/>
              </a:rPr>
              <a:t>l</a:t>
            </a:r>
            <a:r>
              <a:rPr sz="1941" b="1" spc="88" dirty="0">
                <a:latin typeface="Cambria"/>
                <a:cs typeface="Cambria"/>
              </a:rPr>
              <a:t>a</a:t>
            </a:r>
            <a:r>
              <a:rPr sz="1941" b="1" spc="53" dirty="0">
                <a:latin typeface="Cambria"/>
                <a:cs typeface="Cambria"/>
              </a:rPr>
              <a:t> </a:t>
            </a:r>
            <a:r>
              <a:rPr sz="1941" b="1" spc="35" dirty="0">
                <a:latin typeface="Cambria"/>
                <a:cs typeface="Cambria"/>
              </a:rPr>
              <a:t>p</a:t>
            </a:r>
            <a:r>
              <a:rPr sz="1941" b="1" spc="-31" dirty="0">
                <a:latin typeface="Cambria"/>
                <a:cs typeface="Cambria"/>
              </a:rPr>
              <a:t>r</a:t>
            </a:r>
            <a:r>
              <a:rPr sz="1941" b="1" spc="88" dirty="0">
                <a:latin typeface="Cambria"/>
                <a:cs typeface="Cambria"/>
              </a:rPr>
              <a:t>é</a:t>
            </a:r>
            <a:r>
              <a:rPr sz="1941" b="1" spc="31" dirty="0">
                <a:latin typeface="Cambria"/>
                <a:cs typeface="Cambria"/>
              </a:rPr>
              <a:t>v</a:t>
            </a:r>
            <a:r>
              <a:rPr sz="1941" b="1" spc="79" dirty="0">
                <a:latin typeface="Cambria"/>
                <a:cs typeface="Cambria"/>
              </a:rPr>
              <a:t>e</a:t>
            </a:r>
            <a:r>
              <a:rPr sz="1941" b="1" spc="22" dirty="0">
                <a:latin typeface="Cambria"/>
                <a:cs typeface="Cambria"/>
              </a:rPr>
              <a:t>n</a:t>
            </a:r>
            <a:r>
              <a:rPr sz="1941" b="1" spc="-35" dirty="0">
                <a:latin typeface="Cambria"/>
                <a:cs typeface="Cambria"/>
              </a:rPr>
              <a:t>t</a:t>
            </a:r>
            <a:r>
              <a:rPr sz="1941" b="1" spc="75" dirty="0">
                <a:latin typeface="Cambria"/>
                <a:cs typeface="Cambria"/>
              </a:rPr>
              <a:t>i</a:t>
            </a:r>
            <a:r>
              <a:rPr sz="1941" b="1" spc="4" dirty="0">
                <a:latin typeface="Cambria"/>
                <a:cs typeface="Cambria"/>
              </a:rPr>
              <a:t>o</a:t>
            </a:r>
            <a:r>
              <a:rPr sz="1941" b="1" spc="35" dirty="0">
                <a:latin typeface="Cambria"/>
                <a:cs typeface="Cambria"/>
              </a:rPr>
              <a:t>n</a:t>
            </a:r>
            <a:r>
              <a:rPr sz="1941" b="1" spc="-150" dirty="0">
                <a:latin typeface="Cambria"/>
                <a:cs typeface="Cambria"/>
              </a:rPr>
              <a:t> </a:t>
            </a:r>
            <a:r>
              <a:rPr sz="1941" b="1" spc="119" dirty="0">
                <a:latin typeface="Cambria"/>
                <a:cs typeface="Cambria"/>
              </a:rPr>
              <a:t>V</a:t>
            </a:r>
            <a:r>
              <a:rPr sz="1941" b="1" spc="146" dirty="0">
                <a:latin typeface="Cambria"/>
                <a:cs typeface="Cambria"/>
              </a:rPr>
              <a:t>I</a:t>
            </a:r>
            <a:r>
              <a:rPr sz="1941" b="1" spc="66" dirty="0">
                <a:latin typeface="Cambria"/>
                <a:cs typeface="Cambria"/>
              </a:rPr>
              <a:t>H</a:t>
            </a:r>
            <a:r>
              <a:rPr sz="1941" b="1" spc="75" dirty="0">
                <a:latin typeface="Cambria"/>
                <a:cs typeface="Cambria"/>
              </a:rPr>
              <a:t> </a:t>
            </a:r>
            <a:r>
              <a:rPr sz="1941" b="1" spc="4" dirty="0">
                <a:latin typeface="Cambria"/>
                <a:cs typeface="Cambria"/>
              </a:rPr>
              <a:t>o</a:t>
            </a:r>
            <a:r>
              <a:rPr sz="1941" b="1" spc="49" dirty="0">
                <a:latin typeface="Cambria"/>
                <a:cs typeface="Cambria"/>
              </a:rPr>
              <a:t>u</a:t>
            </a:r>
            <a:r>
              <a:rPr sz="1941" b="1" spc="44" dirty="0">
                <a:latin typeface="Cambria"/>
                <a:cs typeface="Cambria"/>
              </a:rPr>
              <a:t> </a:t>
            </a:r>
            <a:r>
              <a:rPr sz="1941" b="1" spc="49" dirty="0">
                <a:latin typeface="Cambria"/>
                <a:cs typeface="Cambria"/>
              </a:rPr>
              <a:t>p</a:t>
            </a:r>
            <a:r>
              <a:rPr sz="1941" b="1" spc="4" dirty="0">
                <a:latin typeface="Cambria"/>
                <a:cs typeface="Cambria"/>
              </a:rPr>
              <a:t>o</a:t>
            </a:r>
            <a:r>
              <a:rPr sz="1941" b="1" spc="35" dirty="0">
                <a:latin typeface="Cambria"/>
                <a:cs typeface="Cambria"/>
              </a:rPr>
              <a:t>u</a:t>
            </a:r>
            <a:r>
              <a:rPr sz="1941" b="1" spc="-31" dirty="0">
                <a:latin typeface="Cambria"/>
                <a:cs typeface="Cambria"/>
              </a:rPr>
              <a:t>r</a:t>
            </a:r>
            <a:r>
              <a:rPr sz="1941" b="1" spc="53" dirty="0">
                <a:latin typeface="Cambria"/>
                <a:cs typeface="Cambria"/>
              </a:rPr>
              <a:t> </a:t>
            </a:r>
            <a:r>
              <a:rPr sz="1941" b="1" spc="93" dirty="0">
                <a:latin typeface="Cambria"/>
                <a:cs typeface="Cambria"/>
              </a:rPr>
              <a:t>s</a:t>
            </a:r>
            <a:r>
              <a:rPr sz="1941" b="1" spc="13" dirty="0">
                <a:latin typeface="Cambria"/>
                <a:cs typeface="Cambria"/>
              </a:rPr>
              <a:t>o</a:t>
            </a:r>
            <a:r>
              <a:rPr sz="1941" b="1" spc="75" dirty="0">
                <a:latin typeface="Cambria"/>
                <a:cs typeface="Cambria"/>
              </a:rPr>
              <a:t>i</a:t>
            </a:r>
            <a:r>
              <a:rPr sz="1941" b="1" spc="9" dirty="0">
                <a:latin typeface="Cambria"/>
                <a:cs typeface="Cambria"/>
              </a:rPr>
              <a:t>-</a:t>
            </a:r>
            <a:r>
              <a:rPr sz="1941" b="1" spc="185" dirty="0">
                <a:latin typeface="Cambria"/>
                <a:cs typeface="Cambria"/>
              </a:rPr>
              <a:t>m</a:t>
            </a:r>
            <a:r>
              <a:rPr sz="1941" b="1" spc="79" dirty="0">
                <a:latin typeface="Cambria"/>
                <a:cs typeface="Cambria"/>
              </a:rPr>
              <a:t>ê</a:t>
            </a:r>
            <a:r>
              <a:rPr sz="1941" b="1" spc="185" dirty="0">
                <a:latin typeface="Cambria"/>
                <a:cs typeface="Cambria"/>
              </a:rPr>
              <a:t>m</a:t>
            </a:r>
            <a:r>
              <a:rPr sz="1941" b="1" spc="31" dirty="0">
                <a:latin typeface="Cambria"/>
                <a:cs typeface="Cambria"/>
              </a:rPr>
              <a:t>e</a:t>
            </a:r>
            <a:r>
              <a:rPr sz="1941" b="1" spc="234" dirty="0">
                <a:latin typeface="Cambria"/>
                <a:cs typeface="Cambria"/>
              </a:rPr>
              <a:t>,</a:t>
            </a:r>
            <a:r>
              <a:rPr sz="1941" b="1" spc="53" dirty="0">
                <a:latin typeface="Cambria"/>
                <a:cs typeface="Cambria"/>
              </a:rPr>
              <a:t> </a:t>
            </a:r>
            <a:r>
              <a:rPr sz="1941" b="1" spc="84" dirty="0">
                <a:latin typeface="Cambria"/>
                <a:cs typeface="Cambria"/>
              </a:rPr>
              <a:t>i</a:t>
            </a:r>
            <a:r>
              <a:rPr sz="1941" b="1" spc="71" dirty="0">
                <a:latin typeface="Cambria"/>
                <a:cs typeface="Cambria"/>
              </a:rPr>
              <a:t>l  </a:t>
            </a:r>
            <a:r>
              <a:rPr sz="1941" b="1" spc="49" dirty="0">
                <a:latin typeface="Cambria"/>
                <a:cs typeface="Cambria"/>
              </a:rPr>
              <a:t>ne</a:t>
            </a:r>
            <a:r>
              <a:rPr sz="1941" b="1" spc="62" dirty="0">
                <a:latin typeface="Cambria"/>
                <a:cs typeface="Cambria"/>
              </a:rPr>
              <a:t> </a:t>
            </a:r>
            <a:r>
              <a:rPr sz="1941" b="1" spc="35" dirty="0">
                <a:latin typeface="Cambria"/>
                <a:cs typeface="Cambria"/>
              </a:rPr>
              <a:t>faut</a:t>
            </a:r>
            <a:r>
              <a:rPr sz="1941" b="1" spc="53" dirty="0">
                <a:latin typeface="Cambria"/>
                <a:cs typeface="Cambria"/>
              </a:rPr>
              <a:t> </a:t>
            </a:r>
            <a:r>
              <a:rPr sz="1941" b="1" spc="75" dirty="0">
                <a:latin typeface="Cambria"/>
                <a:cs typeface="Cambria"/>
              </a:rPr>
              <a:t>pas</a:t>
            </a:r>
            <a:r>
              <a:rPr sz="1941" b="1" spc="53" dirty="0">
                <a:latin typeface="Cambria"/>
                <a:cs typeface="Cambria"/>
              </a:rPr>
              <a:t> </a:t>
            </a:r>
            <a:r>
              <a:rPr sz="1941" b="1" spc="40" dirty="0">
                <a:latin typeface="Cambria"/>
                <a:cs typeface="Cambria"/>
              </a:rPr>
              <a:t>oublier</a:t>
            </a:r>
            <a:r>
              <a:rPr sz="1941" b="1" spc="49" dirty="0">
                <a:latin typeface="Cambria"/>
                <a:cs typeface="Cambria"/>
              </a:rPr>
              <a:t> </a:t>
            </a:r>
            <a:r>
              <a:rPr sz="1941" b="1" spc="44" dirty="0">
                <a:latin typeface="Cambria"/>
                <a:cs typeface="Cambria"/>
              </a:rPr>
              <a:t>que</a:t>
            </a:r>
            <a:r>
              <a:rPr sz="1941" b="1" i="1" spc="44" dirty="0">
                <a:latin typeface="Arial"/>
                <a:cs typeface="Arial"/>
              </a:rPr>
              <a:t>:</a:t>
            </a:r>
            <a:endParaRPr sz="194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A prendre en considération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59794" y="6513318"/>
            <a:ext cx="17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10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b="1" dirty="0">
              <a:solidFill>
                <a:schemeClr val="bg2">
                  <a:lumMod val="10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7420" y="972007"/>
            <a:ext cx="10758992" cy="4675541"/>
            <a:chOff x="304800" y="2017775"/>
            <a:chExt cx="12193524" cy="529894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Dépistage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6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95061" y="583096"/>
            <a:ext cx="8984974" cy="5872837"/>
            <a:chOff x="1369392" y="660841"/>
            <a:chExt cx="10182970" cy="6655882"/>
          </a:xfrm>
        </p:grpSpPr>
        <p:pic>
          <p:nvPicPr>
            <p:cNvPr id="3" name="object 3"/>
            <p:cNvPicPr/>
            <p:nvPr/>
          </p:nvPicPr>
          <p:blipFill rotWithShape="1">
            <a:blip r:embed="rId2" cstate="print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</a:blip>
            <a:srcRect l="8731" t="2969" r="7757"/>
            <a:stretch/>
          </p:blipFill>
          <p:spPr>
            <a:xfrm>
              <a:off x="1369392" y="660841"/>
              <a:ext cx="10182970" cy="66558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9904" y="749808"/>
              <a:ext cx="7648955" cy="62377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281428" y="749808"/>
              <a:ext cx="7647940" cy="6238240"/>
            </a:xfrm>
            <a:custGeom>
              <a:avLst/>
              <a:gdLst/>
              <a:ahLst/>
              <a:cxnLst/>
              <a:rect l="l" t="t" r="r" b="b"/>
              <a:pathLst>
                <a:path w="7647940" h="6238240">
                  <a:moveTo>
                    <a:pt x="0" y="0"/>
                  </a:moveTo>
                  <a:lnTo>
                    <a:pt x="7647432" y="0"/>
                  </a:lnTo>
                </a:path>
                <a:path w="7647940" h="6238240">
                  <a:moveTo>
                    <a:pt x="7647432" y="0"/>
                  </a:moveTo>
                  <a:lnTo>
                    <a:pt x="7647432" y="6237732"/>
                  </a:lnTo>
                </a:path>
                <a:path w="7647940" h="6238240">
                  <a:moveTo>
                    <a:pt x="7647432" y="6237732"/>
                  </a:moveTo>
                  <a:lnTo>
                    <a:pt x="0" y="6237732"/>
                  </a:lnTo>
                </a:path>
                <a:path w="7647940" h="6238240">
                  <a:moveTo>
                    <a:pt x="0" y="6237732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Proche de 90% des personnes infectées du VIH sont diagnostiquées en France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Dépistage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33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672" y="734714"/>
            <a:ext cx="10758992" cy="5507914"/>
            <a:chOff x="304800" y="457200"/>
            <a:chExt cx="12193524" cy="624230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457200"/>
              <a:ext cx="12193524" cy="1560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Le dépistage classique : une prise de sang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Dépistage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8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177" y="636105"/>
            <a:ext cx="10758992" cy="5766820"/>
            <a:chOff x="304800" y="780993"/>
            <a:chExt cx="12193524" cy="6535730"/>
          </a:xfrm>
        </p:grpSpPr>
        <p:pic>
          <p:nvPicPr>
            <p:cNvPr id="3" name="object 3"/>
            <p:cNvPicPr/>
            <p:nvPr/>
          </p:nvPicPr>
          <p:blipFill rotWithShape="1">
            <a:blip r:embed="rId2" cstate="print"/>
            <a:srcRect t="4720"/>
            <a:stretch/>
          </p:blipFill>
          <p:spPr>
            <a:xfrm>
              <a:off x="304800" y="780993"/>
              <a:ext cx="12193524" cy="65357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1495" y="803148"/>
              <a:ext cx="9642347" cy="60853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03020" y="804672"/>
              <a:ext cx="9642475" cy="6085840"/>
            </a:xfrm>
            <a:custGeom>
              <a:avLst/>
              <a:gdLst/>
              <a:ahLst/>
              <a:cxnLst/>
              <a:rect l="l" t="t" r="r" b="b"/>
              <a:pathLst>
                <a:path w="9642475" h="6085840">
                  <a:moveTo>
                    <a:pt x="0" y="0"/>
                  </a:moveTo>
                  <a:lnTo>
                    <a:pt x="9642348" y="0"/>
                  </a:lnTo>
                </a:path>
                <a:path w="9642475" h="6085840">
                  <a:moveTo>
                    <a:pt x="9642348" y="0"/>
                  </a:moveTo>
                  <a:lnTo>
                    <a:pt x="9642348" y="6085332"/>
                  </a:lnTo>
                </a:path>
                <a:path w="9642475" h="6085840">
                  <a:moveTo>
                    <a:pt x="9642348" y="6085332"/>
                  </a:moveTo>
                  <a:lnTo>
                    <a:pt x="0" y="6085332"/>
                  </a:lnTo>
                </a:path>
                <a:path w="9642475" h="6085840">
                  <a:moveTo>
                    <a:pt x="0" y="6085332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Temporalité de détection et de transmission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Dépistage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7421" y="622852"/>
            <a:ext cx="10758992" cy="5780071"/>
            <a:chOff x="304800" y="765974"/>
            <a:chExt cx="12193524" cy="6550748"/>
          </a:xfrm>
        </p:grpSpPr>
        <p:pic>
          <p:nvPicPr>
            <p:cNvPr id="3" name="object 3"/>
            <p:cNvPicPr/>
            <p:nvPr/>
          </p:nvPicPr>
          <p:blipFill rotWithShape="1">
            <a:blip r:embed="rId2" cstate="print"/>
            <a:srcRect t="19786"/>
            <a:stretch/>
          </p:blipFill>
          <p:spPr>
            <a:xfrm>
              <a:off x="304800" y="765974"/>
              <a:ext cx="12193524" cy="12518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Le dépistage rapide d’orientation diagnostic (TROD) : une simple goutte de sang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Dépistage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6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3924" y="1223798"/>
            <a:ext cx="10758992" cy="4675541"/>
            <a:chOff x="304800" y="2017775"/>
            <a:chExt cx="12193524" cy="529894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2017775"/>
              <a:ext cx="12193524" cy="1560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3578352"/>
              <a:ext cx="12193524" cy="15605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5138928"/>
              <a:ext cx="12193524" cy="1560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6699503"/>
              <a:ext cx="12193524" cy="61721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Autotest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Dépistage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2111" y="401580"/>
            <a:ext cx="9177617" cy="5540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L’objectif du 90 90 90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Traitements</a:t>
            </a:r>
            <a:endParaRPr lang="en-GB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595"/>
            <a:ext cx="1865376" cy="11643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4968" y="1554324"/>
            <a:ext cx="876300" cy="838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6"/>
          <a:stretch/>
        </p:blipFill>
        <p:spPr>
          <a:xfrm>
            <a:off x="522512" y="5099368"/>
            <a:ext cx="1658518" cy="11987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68" y="3073399"/>
            <a:ext cx="1480085" cy="9867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66" y="0"/>
            <a:ext cx="702657" cy="10539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79510" y="1716832"/>
            <a:ext cx="4521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>
                <a:latin typeface="Bell MT" panose="02020503060305020303" pitchFamily="18" charset="0"/>
              </a:rPr>
              <a:t>170 000 personnes concernés en France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>
                <a:latin typeface="Bell MT" panose="02020503060305020303" pitchFamily="18" charset="0"/>
              </a:rPr>
              <a:t>6000 nouveaux cas / année</a:t>
            </a:r>
            <a:endParaRPr lang="en-GB" sz="2000" b="1" dirty="0">
              <a:latin typeface="Bell MT" panose="02020503060305020303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28891" y="1726164"/>
            <a:ext cx="5742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>
                <a:latin typeface="Bell MT" panose="02020503060305020303" pitchFamily="18" charset="0"/>
              </a:rPr>
              <a:t>Pathologie chronique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 smtClean="0">
                <a:latin typeface="Bell MT" panose="02020503060305020303" pitchFamily="18" charset="0"/>
              </a:rPr>
              <a:t>Nécessité d’une prise en charge continue</a:t>
            </a:r>
            <a:endParaRPr lang="en-GB" sz="2000" b="1" dirty="0">
              <a:latin typeface="Bell MT" panose="02020503060305020303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02" y="5046555"/>
            <a:ext cx="1865376" cy="124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1" r="23086"/>
          <a:stretch/>
        </p:blipFill>
        <p:spPr>
          <a:xfrm>
            <a:off x="4861249" y="4949015"/>
            <a:ext cx="1707502" cy="145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4759908" y="2516674"/>
            <a:ext cx="1996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3">
                    <a:lumMod val="50000"/>
                  </a:schemeClr>
                </a:solidFill>
                <a:latin typeface="Algerian" panose="04020705040A02060702" pitchFamily="82" charset="0"/>
              </a:rPr>
              <a:t>APAS</a:t>
            </a:r>
            <a:endParaRPr lang="en-GB" sz="3600" b="1" dirty="0">
              <a:solidFill>
                <a:schemeClr val="accent3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04326" y="6263951"/>
            <a:ext cx="199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50000"/>
                  </a:schemeClr>
                </a:solidFill>
                <a:latin typeface="Bahnschrift Condensed" panose="020B0502040204020203" pitchFamily="34" charset="0"/>
              </a:rPr>
              <a:t>Système immunitaire</a:t>
            </a:r>
            <a:endParaRPr lang="en-GB" b="1" i="1" dirty="0">
              <a:solidFill>
                <a:schemeClr val="accent3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08849" y="6285723"/>
            <a:ext cx="199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50000"/>
                  </a:schemeClr>
                </a:solidFill>
                <a:latin typeface="Bahnschrift Condensed" panose="020B0502040204020203" pitchFamily="34" charset="0"/>
              </a:rPr>
              <a:t>Qualité de vie</a:t>
            </a:r>
            <a:endParaRPr lang="en-GB" b="1" i="1" dirty="0">
              <a:solidFill>
                <a:schemeClr val="accent3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367935" y="6260841"/>
            <a:ext cx="199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accent3">
                    <a:lumMod val="50000"/>
                  </a:schemeClr>
                </a:solidFill>
                <a:latin typeface="Bahnschrift Condensed" panose="020B0502040204020203" pitchFamily="34" charset="0"/>
              </a:rPr>
              <a:t>Lien social</a:t>
            </a:r>
            <a:endParaRPr lang="en-GB" b="1" i="1" dirty="0">
              <a:solidFill>
                <a:schemeClr val="accent3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Accolade fermante 15"/>
          <p:cNvSpPr/>
          <p:nvPr/>
        </p:nvSpPr>
        <p:spPr>
          <a:xfrm rot="16200000">
            <a:off x="5278797" y="436204"/>
            <a:ext cx="853748" cy="8238934"/>
          </a:xfrm>
          <a:prstGeom prst="rightBrace">
            <a:avLst/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3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0017" y="622852"/>
            <a:ext cx="9073081" cy="5662357"/>
            <a:chOff x="1520951" y="807720"/>
            <a:chExt cx="9800844" cy="60001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0951" y="807720"/>
              <a:ext cx="9800843" cy="59999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2475" y="807720"/>
              <a:ext cx="9799320" cy="6000115"/>
            </a:xfrm>
            <a:custGeom>
              <a:avLst/>
              <a:gdLst/>
              <a:ahLst/>
              <a:cxnLst/>
              <a:rect l="l" t="t" r="r" b="b"/>
              <a:pathLst>
                <a:path w="9799320" h="6000115">
                  <a:moveTo>
                    <a:pt x="0" y="0"/>
                  </a:moveTo>
                  <a:lnTo>
                    <a:pt x="9799320" y="0"/>
                  </a:lnTo>
                </a:path>
                <a:path w="9799320" h="6000115">
                  <a:moveTo>
                    <a:pt x="9799320" y="0"/>
                  </a:moveTo>
                  <a:lnTo>
                    <a:pt x="9799320" y="5999987"/>
                  </a:lnTo>
                </a:path>
                <a:path w="9799320" h="6000115">
                  <a:moveTo>
                    <a:pt x="9799320" y="5999987"/>
                  </a:moveTo>
                  <a:lnTo>
                    <a:pt x="0" y="5999987"/>
                  </a:lnTo>
                </a:path>
                <a:path w="9799320" h="6000115">
                  <a:moveTo>
                    <a:pt x="0" y="5999987"/>
                  </a:moveTo>
                  <a:lnTo>
                    <a:pt x="0" y="0"/>
                  </a:lnTo>
                </a:path>
              </a:pathLst>
            </a:custGeom>
            <a:ln w="476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On peut vivre avec le VIH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Traitements</a:t>
            </a:r>
            <a:endParaRPr lang="en-GB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Bientôt un vaccin ???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78" y="980660"/>
            <a:ext cx="4401955" cy="50449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799" y="1080052"/>
            <a:ext cx="4401955" cy="50449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34470" y="1232453"/>
            <a:ext cx="1325218" cy="2650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VIH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71652" y="3081132"/>
            <a:ext cx="967409" cy="44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VIH</a:t>
            </a:r>
            <a:endParaRPr lang="en-GB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èche droite 13"/>
          <p:cNvSpPr/>
          <p:nvPr/>
        </p:nvSpPr>
        <p:spPr>
          <a:xfrm>
            <a:off x="5102088" y="3339548"/>
            <a:ext cx="1590261" cy="38431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5565914" y="2266122"/>
            <a:ext cx="6361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6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315746" y="6250159"/>
            <a:ext cx="3909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Morris et al., 2021, Mu et al., 2021</a:t>
            </a:r>
            <a:endParaRPr lang="en-GB" sz="1200" i="1" dirty="0"/>
          </a:p>
        </p:txBody>
      </p:sp>
      <p:sp>
        <p:nvSpPr>
          <p:cNvPr id="17" name="Rectangle 16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Histoire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444750" y="6513318"/>
            <a:ext cx="13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Traitements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94770" y="4839253"/>
            <a:ext cx="1325218" cy="4693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Target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95935" y="4012164"/>
            <a:ext cx="2444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200" i="1" dirty="0" smtClean="0"/>
              <a:t>Complexité du virus VIH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200" i="1" dirty="0" smtClean="0"/>
              <a:t>Forte diversité génétique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200" i="1" dirty="0" smtClean="0"/>
              <a:t>Nécessite un vaccin bloquant chaque particule virale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2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60172" t="8548" b="1"/>
          <a:stretch/>
        </p:blipFill>
        <p:spPr>
          <a:xfrm>
            <a:off x="4749280" y="5040119"/>
            <a:ext cx="1026369" cy="110379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t="11698" r="48008"/>
          <a:stretch/>
        </p:blipFill>
        <p:spPr>
          <a:xfrm>
            <a:off x="5894714" y="5113175"/>
            <a:ext cx="1205883" cy="95920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/>
          <a:srcRect l="-5231" t="1103" r="31649" b="90191"/>
          <a:stretch/>
        </p:blipFill>
        <p:spPr>
          <a:xfrm>
            <a:off x="4918109" y="4973217"/>
            <a:ext cx="1706624" cy="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8700" cy="34480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257" y="9873"/>
            <a:ext cx="2539743" cy="34445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757" y="3441700"/>
            <a:ext cx="2366444" cy="3416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613" y="0"/>
            <a:ext cx="2556387" cy="34671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378" y="3479800"/>
            <a:ext cx="2544621" cy="3397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3467100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Début des contaminations dans la communauté Gay</a:t>
            </a:r>
            <a:endParaRPr lang="en-GB" sz="1200" i="1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62200" y="2654300"/>
            <a:ext cx="207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Procès contre </a:t>
            </a:r>
            <a:r>
              <a:rPr lang="fr-FR" sz="1200" i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le licenciemment 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d’un homme à cause de </a:t>
            </a:r>
            <a:r>
              <a:rPr lang="fr-FR" sz="1200" i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sa séropositivité </a:t>
            </a:r>
            <a:endParaRPr lang="en-GB" sz="1200" i="1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918700" y="3492500"/>
            <a:ext cx="207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Marché « clandestin » de médicament  USA/Mexique pour le VIH </a:t>
            </a:r>
            <a:endParaRPr lang="en-GB" sz="1200" i="1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15200" y="3022600"/>
            <a:ext cx="207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Milite pour le droit des homosexuels aux USA</a:t>
            </a:r>
            <a:endParaRPr lang="en-GB" sz="1200" i="1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6000" y="3505200"/>
            <a:ext cx="207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Action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Act</a:t>
            </a:r>
            <a:r>
              <a:rPr lang="fr-FR" sz="1200" i="1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-Up en France en 1990</a:t>
            </a:r>
            <a:endParaRPr lang="en-GB" sz="1200" i="1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79949" y="2164443"/>
            <a:ext cx="6791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heures de cours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CM DE 2H &amp; 1 CM  de 1h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CM dureront moins de 2heures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pas de pause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00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Evaluation : </a:t>
            </a: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87927"/>
            <a:ext cx="2959100" cy="295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3035" y="632012"/>
            <a:ext cx="10434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smtClean="0">
                <a:latin typeface="Bell MT" panose="02020503060305020303" pitchFamily="18" charset="0"/>
              </a:rPr>
              <a:t>Sommaire</a:t>
            </a:r>
            <a:endParaRPr lang="en-GB" sz="3600" b="1">
              <a:latin typeface="Bell MT" panose="02020503060305020303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8288" y="2086535"/>
            <a:ext cx="965498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b="1" dirty="0" smtClean="0"/>
              <a:t>Historique, épidémiologie (CM n°1)</a:t>
            </a:r>
          </a:p>
          <a:p>
            <a:pPr marL="342900" indent="-342900">
              <a:buAutoNum type="arabicPeriod"/>
            </a:pPr>
            <a:endParaRPr lang="fr-FR" sz="2000" b="1" dirty="0"/>
          </a:p>
          <a:p>
            <a:pPr marL="342900" indent="-342900">
              <a:buFontTx/>
              <a:buAutoNum type="arabicPeriod"/>
            </a:pPr>
            <a:r>
              <a:rPr lang="fr-FR" sz="2000" b="1" dirty="0" smtClean="0"/>
              <a:t>Transmission, dépistage et prévention (CM n°1)</a:t>
            </a:r>
          </a:p>
          <a:p>
            <a:pPr marL="342900" indent="-342900">
              <a:buAutoNum type="arabicPeriod"/>
            </a:pPr>
            <a:endParaRPr lang="fr-FR" sz="2000" b="1" dirty="0"/>
          </a:p>
          <a:p>
            <a:pPr marL="342900" indent="-342900">
              <a:buFontTx/>
              <a:buAutoNum type="arabicPeriod"/>
            </a:pP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</a:rPr>
              <a:t>Physiopathologie &amp; Traitements (CM n°2)</a:t>
            </a:r>
          </a:p>
          <a:p>
            <a:pPr marL="342900" indent="-342900">
              <a:buAutoNum type="arabicPeriod"/>
            </a:pPr>
            <a:endParaRPr lang="fr-FR" sz="2000" b="1" dirty="0"/>
          </a:p>
          <a:p>
            <a:pPr marL="342900" indent="-342900">
              <a:buFontTx/>
              <a:buAutoNum type="arabicPeriod"/>
            </a:pPr>
            <a:r>
              <a:rPr lang="fr-FR" sz="2000" b="1" dirty="0" smtClean="0">
                <a:solidFill>
                  <a:schemeClr val="accent2">
                    <a:lumMod val="50000"/>
                  </a:schemeClr>
                </a:solidFill>
              </a:rPr>
              <a:t>Vivre avec le VIH (CM n°3)</a:t>
            </a:r>
          </a:p>
          <a:p>
            <a:pPr marL="342900" indent="-342900">
              <a:buFontTx/>
              <a:buAutoNum type="arabicPeriod"/>
            </a:pPr>
            <a:endParaRPr lang="fr-FR" sz="2000" b="1" dirty="0"/>
          </a:p>
          <a:p>
            <a:pPr marL="342900" indent="-342900">
              <a:buFontTx/>
              <a:buAutoNum type="arabicPeriod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</a:rPr>
              <a:t>Intérêts et objectifs de l’APA (CM n°4)</a:t>
            </a:r>
          </a:p>
          <a:p>
            <a:pPr marL="342900" indent="-342900">
              <a:buFontTx/>
              <a:buAutoNum type="arabicPeriod"/>
            </a:pPr>
            <a:endParaRPr lang="fr-FR" sz="2000" b="1" dirty="0"/>
          </a:p>
          <a:p>
            <a:pPr marL="342900" indent="-342900">
              <a:buFontTx/>
              <a:buAutoNum type="arabicPeriod"/>
            </a:pPr>
            <a:r>
              <a:rPr lang="fr-FR" sz="2000" b="1" dirty="0" smtClean="0">
                <a:solidFill>
                  <a:srgbClr val="FF0000"/>
                </a:solidFill>
              </a:rPr>
              <a:t>VIH &amp; APA en France (CM n°5)</a:t>
            </a:r>
          </a:p>
          <a:p>
            <a:pPr marL="342900" indent="-342900">
              <a:buFontTx/>
              <a:buAutoNum type="arabicPeriod"/>
            </a:pPr>
            <a:endParaRPr lang="fr-FR" sz="2000" b="1" dirty="0" smtClean="0"/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6605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1" y="0"/>
            <a:ext cx="1966531" cy="1783124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287657" y="312232"/>
            <a:ext cx="7874000" cy="98316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Quizz sur VIH/SIDA</a:t>
            </a:r>
            <a:endParaRPr lang="en-GB" sz="3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6870"/>
          <a:stretch/>
        </p:blipFill>
        <p:spPr>
          <a:xfrm>
            <a:off x="3364158" y="1378226"/>
            <a:ext cx="5761934" cy="54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Comprendre les grandes lignes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Histoire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Contexte épidémique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Populations atteintes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Contamination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Dépistage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ell MT" panose="02020503060305020303" pitchFamily="18" charset="0"/>
              </a:rPr>
              <a:t>Traitements</a:t>
            </a:r>
            <a:endParaRPr lang="en-GB" dirty="0">
              <a:latin typeface="Bell MT" panose="02020503060305020303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835" y="1770890"/>
            <a:ext cx="3923427" cy="33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da l'histoi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498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smtClean="0">
                <a:latin typeface="Baskerville Old Face" panose="02020602080505020303" pitchFamily="18" charset="0"/>
              </a:rPr>
              <a:t>Retour sur un contexte épidémique récent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22720"/>
            <a:ext cx="12192000" cy="3352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2400" dirty="0">
              <a:latin typeface="Baskerville Old Face" panose="02020602080505020303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4811" y="6513318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ell MT" panose="02020503060305020303" pitchFamily="18" charset="0"/>
              </a:rPr>
              <a:t>Histoire</a:t>
            </a:r>
            <a:endParaRPr lang="en-GB" b="1" dirty="0">
              <a:latin typeface="Bell MT" panose="02020503060305020303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13645" y="6513318"/>
            <a:ext cx="233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Contexte épidémique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17892" y="6513318"/>
            <a:ext cx="225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Populations atteintes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48715" y="6513318"/>
            <a:ext cx="161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Contamination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444750" y="6513318"/>
            <a:ext cx="116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Dépistage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9892551" y="6513318"/>
            <a:ext cx="20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Bell MT" panose="02020503060305020303" pitchFamily="18" charset="0"/>
              </a:rPr>
              <a:t>Traitements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506" y="488297"/>
            <a:ext cx="10578880" cy="5950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08729" y="1344706"/>
            <a:ext cx="2232212" cy="8740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328648" y="1900518"/>
            <a:ext cx="2904564" cy="1017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126506" y="3240741"/>
            <a:ext cx="3021106" cy="67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851212" y="3164541"/>
            <a:ext cx="2801470" cy="869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89211" y="4379258"/>
            <a:ext cx="3509683" cy="869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117977" y="4571999"/>
            <a:ext cx="2711824" cy="939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7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</TotalTime>
  <Words>650</Words>
  <Application>Microsoft Office PowerPoint</Application>
  <PresentationFormat>Grand écran</PresentationFormat>
  <Paragraphs>227</Paragraphs>
  <Slides>32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7" baseType="lpstr">
      <vt:lpstr>Algerian</vt:lpstr>
      <vt:lpstr>Arial</vt:lpstr>
      <vt:lpstr>Arial Black</vt:lpstr>
      <vt:lpstr>Arial MT</vt:lpstr>
      <vt:lpstr>Bahnschrift Condensed</vt:lpstr>
      <vt:lpstr>Baskerville Old Face</vt:lpstr>
      <vt:lpstr>Bell MT</vt:lpstr>
      <vt:lpstr>Calibri</vt:lpstr>
      <vt:lpstr>Calibri Light</vt:lpstr>
      <vt:lpstr>Cambria</vt:lpstr>
      <vt:lpstr>Tahoma</vt:lpstr>
      <vt:lpstr>Times New Roman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hognon louis</dc:creator>
  <cp:lastModifiedBy>hognon louis</cp:lastModifiedBy>
  <cp:revision>38</cp:revision>
  <dcterms:created xsi:type="dcterms:W3CDTF">2022-01-11T11:16:00Z</dcterms:created>
  <dcterms:modified xsi:type="dcterms:W3CDTF">2023-02-03T07:26:41Z</dcterms:modified>
</cp:coreProperties>
</file>