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8" r:id="rId3"/>
    <p:sldId id="259" r:id="rId4"/>
    <p:sldId id="280" r:id="rId5"/>
    <p:sldId id="277" r:id="rId6"/>
    <p:sldId id="260" r:id="rId7"/>
    <p:sldId id="291" r:id="rId8"/>
    <p:sldId id="264" r:id="rId9"/>
    <p:sldId id="266" r:id="rId10"/>
    <p:sldId id="289" r:id="rId11"/>
    <p:sldId id="269" r:id="rId12"/>
    <p:sldId id="270" r:id="rId13"/>
    <p:sldId id="274" r:id="rId14"/>
    <p:sldId id="290" r:id="rId15"/>
    <p:sldId id="292" r:id="rId16"/>
    <p:sldId id="293" r:id="rId17"/>
    <p:sldId id="294" r:id="rId18"/>
    <p:sldId id="295" r:id="rId19"/>
    <p:sldId id="296" r:id="rId20"/>
  </p:sldIdLst>
  <p:sldSz cx="9144000" cy="6858000" type="screen4x3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.a." initials="NA" lastIdx="1" clrIdx="0">
    <p:extLst>
      <p:ext uri="{19B8F6BF-5375-455C-9EA6-DF929625EA0E}">
        <p15:presenceInfo xmlns:p15="http://schemas.microsoft.com/office/powerpoint/2012/main" userId="a208c1b4bbdb81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70" d="100"/>
          <a:sy n="70" d="100"/>
        </p:scale>
        <p:origin x="12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3-18T09:10:34.584" idx="1">
    <p:pos x="7183" y="954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F4104-4ECF-491F-8011-9417E4F23216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2B1D0-5509-4A05-93D4-3E6C067C3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679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2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96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6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5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96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6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9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7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71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61F4A-EEFE-4159-9B01-9C69864410B9}" type="datetimeFigureOut">
              <a:rPr lang="fr-FR" smtClean="0"/>
              <a:t>13/02/2025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79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04664"/>
            <a:ext cx="7772400" cy="112474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Tableau de bord de gestion</a:t>
            </a:r>
          </a:p>
        </p:txBody>
      </p:sp>
      <p:pic>
        <p:nvPicPr>
          <p:cNvPr id="1030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582527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0" y="5013176"/>
            <a:ext cx="4283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Guillaume Dumas</a:t>
            </a:r>
          </a:p>
          <a:p>
            <a:pPr algn="ctr"/>
            <a:r>
              <a:rPr lang="fr-FR" sz="2800" dirty="0"/>
              <a:t>Maître de conférences </a:t>
            </a:r>
          </a:p>
        </p:txBody>
      </p:sp>
    </p:spTree>
    <p:extLst>
      <p:ext uri="{BB962C8B-B14F-4D97-AF65-F5344CB8AC3E}">
        <p14:creationId xmlns:p14="http://schemas.microsoft.com/office/powerpoint/2010/main" val="2480906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07057"/>
              </p:ext>
            </p:extLst>
          </p:nvPr>
        </p:nvGraphicFramePr>
        <p:xfrm>
          <a:off x="827584" y="1043608"/>
          <a:ext cx="7409656" cy="479967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3632915686"/>
                    </a:ext>
                  </a:extLst>
                </a:gridCol>
                <a:gridCol w="3881264">
                  <a:extLst>
                    <a:ext uri="{9D8B030D-6E8A-4147-A177-3AD203B41FA5}">
                      <a16:colId xmlns:a16="http://schemas.microsoft.com/office/drawing/2014/main" val="2638164913"/>
                    </a:ext>
                  </a:extLst>
                </a:gridCol>
              </a:tblGrid>
              <a:tr h="297160">
                <a:tc gridSpan="2">
                  <a:txBody>
                    <a:bodyPr/>
                    <a:lstStyle/>
                    <a:p>
                      <a:r>
                        <a:rPr lang="fr-FR" dirty="0"/>
                        <a:t>Pour les activités suivantes, quels sont les KPI</a:t>
                      </a:r>
                      <a:r>
                        <a:rPr lang="fr-FR" baseline="0" dirty="0"/>
                        <a:t> : 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537730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Activité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KPI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5447964"/>
                  </a:ext>
                </a:extLst>
              </a:tr>
              <a:tr h="489462">
                <a:tc>
                  <a:txBody>
                    <a:bodyPr/>
                    <a:lstStyle/>
                    <a:p>
                      <a:r>
                        <a:rPr lang="fr-FR" dirty="0"/>
                        <a:t>Développeur de jeu</a:t>
                      </a:r>
                      <a:r>
                        <a:rPr lang="fr-FR" baseline="0" dirty="0"/>
                        <a:t> mobile payant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52383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Développeur de jeu</a:t>
                      </a:r>
                      <a:r>
                        <a:rPr lang="fr-FR" baseline="0" dirty="0"/>
                        <a:t> mobile gratuit (rémunéré au clic sur pub)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14679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Développeur de jeu</a:t>
                      </a:r>
                      <a:r>
                        <a:rPr lang="fr-FR" baseline="0" dirty="0"/>
                        <a:t> mobile gratuit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(rémunérée à la pub vue)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948816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L3 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618194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Facebook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720026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Tesla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1870843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r>
                        <a:rPr lang="fr-FR" dirty="0"/>
                        <a:t>France inter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3918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89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c. Forme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0273" y="131573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Ecarts</a:t>
            </a:r>
            <a:r>
              <a:rPr lang="fr-FR" sz="2000" dirty="0"/>
              <a:t> : Différence entre l’objectif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et le réalisé.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D’où proviennent les objectifs : 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Ratios : </a:t>
            </a:r>
            <a:r>
              <a:rPr lang="fr-FR" sz="2000" dirty="0"/>
              <a:t>Attention aux méthodes de calcul (taux de …)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Graphiques</a:t>
            </a:r>
            <a:r>
              <a:rPr lang="fr-FR" sz="2000" dirty="0"/>
              <a:t> 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Permet de visualiser des évolutions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ou des proportions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Clignotants</a:t>
            </a:r>
            <a:r>
              <a:rPr lang="fr-FR" sz="2000" dirty="0"/>
              <a:t> : Rouge si inférieur à un seuil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		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29100"/>
            <a:ext cx="2584608" cy="168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Résultat de recherche d'images pour &quot;graphique camember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073" y="4149080"/>
            <a:ext cx="1468096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28370"/>
              </p:ext>
            </p:extLst>
          </p:nvPr>
        </p:nvGraphicFramePr>
        <p:xfrm>
          <a:off x="4716016" y="1276876"/>
          <a:ext cx="42957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Ecart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-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50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3"/>
                          </a:solidFill>
                        </a:rPr>
                        <a:t>200 </a:t>
                      </a:r>
                      <a:r>
                        <a:rPr lang="fr-FR" dirty="0">
                          <a:solidFill>
                            <a:schemeClr val="accent3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fr-FR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030547"/>
                  </a:ext>
                </a:extLst>
              </a:tr>
            </a:tbl>
          </a:graphicData>
        </a:graphic>
      </p:graphicFrame>
      <p:sp>
        <p:nvSpPr>
          <p:cNvPr id="6" name="AutoShape 8" descr="Résultat de recherche d'images pour &quot;graphique jauge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83" y="6021288"/>
            <a:ext cx="1233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59832" y="6021288"/>
            <a:ext cx="5752960" cy="836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Objectif</a:t>
            </a:r>
            <a:r>
              <a:rPr lang="fr-FR" sz="2400" dirty="0"/>
              <a:t> : faciliter la lecture </a:t>
            </a:r>
          </a:p>
          <a:p>
            <a:pPr algn="ctr"/>
            <a:r>
              <a:rPr lang="fr-FR" sz="2400" dirty="0"/>
              <a:t>(1 feuille 5-10 indicateurs) </a:t>
            </a:r>
          </a:p>
        </p:txBody>
      </p:sp>
    </p:spTree>
    <p:extLst>
      <p:ext uri="{BB962C8B-B14F-4D97-AF65-F5344CB8AC3E}">
        <p14:creationId xmlns:p14="http://schemas.microsoft.com/office/powerpoint/2010/main" val="27611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Typologie de tableau de bord</a:t>
            </a:r>
          </a:p>
        </p:txBody>
      </p:sp>
      <p:pic>
        <p:nvPicPr>
          <p:cNvPr id="4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12776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51520" y="1340768"/>
            <a:ext cx="32403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Fait maison</a:t>
            </a:r>
          </a:p>
        </p:txBody>
      </p:sp>
    </p:spTree>
    <p:extLst>
      <p:ext uri="{BB962C8B-B14F-4D97-AF65-F5344CB8AC3E}">
        <p14:creationId xmlns:p14="http://schemas.microsoft.com/office/powerpoint/2010/main" val="3049876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Tableau de bord : conclusion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85192" y="1417638"/>
            <a:ext cx="84352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800" dirty="0"/>
              <a:t>Avoir un message clair</a:t>
            </a:r>
          </a:p>
          <a:p>
            <a:pPr marL="800100" lvl="1" indent="-342900">
              <a:buFontTx/>
              <a:buChar char="-"/>
            </a:pPr>
            <a:r>
              <a:rPr lang="fr-FR" sz="2000" dirty="0"/>
              <a:t>Savoir ce que l’on veut mesurer et avoir un indicateur en lien avec ça</a:t>
            </a:r>
          </a:p>
          <a:p>
            <a:pPr marL="800100" lvl="1" indent="-342900">
              <a:buFontTx/>
              <a:buChar char="-"/>
            </a:pPr>
            <a:endParaRPr lang="fr-FR" sz="400" dirty="0"/>
          </a:p>
          <a:p>
            <a:pPr marL="342900" indent="-342900">
              <a:buAutoNum type="arabicPeriod"/>
            </a:pPr>
            <a:r>
              <a:rPr lang="fr-FR" sz="2800" dirty="0"/>
              <a:t>Avoir un objectif clair</a:t>
            </a:r>
          </a:p>
          <a:p>
            <a:pPr marL="0" lvl="1"/>
            <a:r>
              <a:rPr lang="fr-FR" sz="2000" dirty="0"/>
              <a:t>	- Etablir des objectifs clairs et pertinents et en mesurer la performance</a:t>
            </a:r>
          </a:p>
          <a:p>
            <a:pPr marL="0" lvl="1"/>
            <a:endParaRPr lang="fr-FR" sz="400" dirty="0"/>
          </a:p>
          <a:p>
            <a:pPr marL="342900" indent="-342900">
              <a:buAutoNum type="arabicPeriod"/>
            </a:pPr>
            <a:r>
              <a:rPr lang="fr-FR" sz="2800" dirty="0"/>
              <a:t>Avoir une représentation significative (indicateur)</a:t>
            </a:r>
          </a:p>
          <a:p>
            <a:pPr marL="342900" indent="-342900">
              <a:buAutoNum type="arabicPeriod"/>
            </a:pPr>
            <a:endParaRPr lang="fr-FR" sz="2800" dirty="0"/>
          </a:p>
          <a:p>
            <a:pPr marL="342900" indent="-342900">
              <a:buAutoNum type="arabicPeriod"/>
            </a:pPr>
            <a:r>
              <a:rPr lang="fr-FR" sz="2800" dirty="0"/>
              <a:t>Garder le tout le plus simple possible et un design pertinent</a:t>
            </a:r>
          </a:p>
          <a:p>
            <a:pPr marL="342900" indent="-342900">
              <a:buAutoNum type="arabicPeriod"/>
            </a:pPr>
            <a:endParaRPr lang="fr-FR" sz="2800" dirty="0"/>
          </a:p>
          <a:p>
            <a:pPr marL="342900" indent="-342900">
              <a:buAutoNum type="arabicPeriod"/>
            </a:pPr>
            <a:r>
              <a:rPr lang="fr-FR" sz="2800" dirty="0"/>
              <a:t>Tester et rectifier le modèle</a:t>
            </a:r>
          </a:p>
        </p:txBody>
      </p:sp>
    </p:spTree>
    <p:extLst>
      <p:ext uri="{BB962C8B-B14F-4D97-AF65-F5344CB8AC3E}">
        <p14:creationId xmlns:p14="http://schemas.microsoft.com/office/powerpoint/2010/main" val="946503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9761" y="-23079"/>
            <a:ext cx="8229600" cy="1143000"/>
          </a:xfrm>
        </p:spPr>
        <p:txBody>
          <a:bodyPr>
            <a:normAutofit/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Travail à faire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400" dirty="0"/>
              <a:t>Faire individuellement un tableau de bord comprenant au moins 4 indicateurs. Expliquer la forme, la méthode de calcul et la provenance des infos. Il doit être utile pour prendre vos décisions dans </a:t>
            </a:r>
            <a:r>
              <a:rPr lang="fr-FR" sz="2400" dirty="0" err="1"/>
              <a:t>Kalypso</a:t>
            </a:r>
            <a:r>
              <a:rPr lang="fr-FR" sz="2400" dirty="0"/>
              <a:t>.  </a:t>
            </a:r>
          </a:p>
          <a:p>
            <a:pPr marL="0" indent="0">
              <a:buNone/>
            </a:pPr>
            <a:endParaRPr lang="fr-FR" sz="1100" dirty="0"/>
          </a:p>
          <a:p>
            <a:pPr marL="0" indent="0">
              <a:buNone/>
            </a:pPr>
            <a:r>
              <a:rPr lang="fr-FR" sz="2400" dirty="0"/>
              <a:t>Vous le ferez sur une </a:t>
            </a:r>
            <a:r>
              <a:rPr lang="fr-FR" sz="2400" dirty="0">
                <a:solidFill>
                  <a:srgbClr val="FF0000"/>
                </a:solidFill>
              </a:rPr>
              <a:t>feuille de papier pour 11H.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>
                <a:solidFill>
                  <a:srgbClr val="FF0000"/>
                </a:solidFill>
              </a:rPr>
              <a:t>De 11h15 à 12h15 </a:t>
            </a:r>
            <a:r>
              <a:rPr lang="fr-FR" sz="2400" dirty="0"/>
              <a:t>: </a:t>
            </a:r>
          </a:p>
          <a:p>
            <a:pPr marL="0" indent="0">
              <a:buNone/>
            </a:pPr>
            <a:r>
              <a:rPr lang="fr-FR" sz="2400" dirty="0"/>
              <a:t>1) vous évaluerez individuellement le travail remis par 3 de cos camarades (utilité des indicateur, caractère informatif, suppression/ajout d’un indicateur, méthode de calcul et format). </a:t>
            </a:r>
          </a:p>
          <a:p>
            <a:pPr marL="0" indent="0">
              <a:buNone/>
            </a:pPr>
            <a:r>
              <a:rPr lang="fr-FR" sz="2400" dirty="0"/>
              <a:t>=&gt; Note sur 10. Avec explication et amélioration.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2) Après la lecture des commentaires reçus, utilisation des tableaux de bords et commentaires reçus pour en faire 1 utile à la prise de décision dans la simulation de gestion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608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Consignes</a:t>
            </a:r>
            <a:br>
              <a:rPr lang="fr-FR" sz="1800" dirty="0"/>
            </a:br>
            <a:r>
              <a:rPr lang="fr-FR" sz="1800" b="1" dirty="0"/>
              <a:t>Etablir un tableau de bord mensuel avec 4 indicateurs minimum (sur une seule page A4) pour le pilotage de </a:t>
            </a:r>
            <a:r>
              <a:rPr lang="fr-FR" sz="1800" b="1" dirty="0" err="1"/>
              <a:t>Kalypso</a:t>
            </a:r>
            <a:r>
              <a:rPr lang="fr-FR" sz="1800" b="1" dirty="0"/>
              <a:t> et le déposer dans Moodle sous format </a:t>
            </a:r>
            <a:r>
              <a:rPr lang="fr-FR" sz="1800" b="1" dirty="0">
                <a:solidFill>
                  <a:srgbClr val="FF0000"/>
                </a:solidFill>
              </a:rPr>
              <a:t>photo / PDF</a:t>
            </a:r>
            <a:r>
              <a:rPr lang="fr-FR" sz="1800" b="1" dirty="0"/>
              <a:t>.  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09" y="3862893"/>
            <a:ext cx="5961019" cy="2995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Il n’est pas obligatoire d’avoir des chiffres réels (uniquement réalistes) pour format.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Critères pour faire un bon tableau de bord : </a:t>
            </a:r>
            <a:r>
              <a:rPr lang="fr-FR" sz="1800" dirty="0"/>
              <a:t>Informatif, utile, compréhensible, exhaustif et simple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Dépôt en format </a:t>
            </a:r>
            <a:r>
              <a:rPr lang="fr-FR" sz="2000" dirty="0">
                <a:solidFill>
                  <a:srgbClr val="FF0000"/>
                </a:solidFill>
              </a:rPr>
              <a:t>photo</a:t>
            </a:r>
            <a:r>
              <a:rPr lang="fr-FR" sz="2000" dirty="0"/>
              <a:t> / </a:t>
            </a:r>
            <a:r>
              <a:rPr lang="fr-FR" sz="2000" dirty="0">
                <a:solidFill>
                  <a:srgbClr val="FF0000"/>
                </a:solidFill>
              </a:rPr>
              <a:t>PDF</a:t>
            </a:r>
            <a:r>
              <a:rPr lang="fr-FR" sz="2000" dirty="0"/>
              <a:t> sur Moodle</a:t>
            </a:r>
            <a:endParaRPr lang="fr-FR" sz="24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195561"/>
              </p:ext>
            </p:extLst>
          </p:nvPr>
        </p:nvGraphicFramePr>
        <p:xfrm>
          <a:off x="179511" y="1397000"/>
          <a:ext cx="8856984" cy="2479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95540657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757781975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1634992739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/>
                        <a:t>Format de présentation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37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Nom de l’indicateur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Calcul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Format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162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Taux de réussite L3 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NB étudiant </a:t>
                      </a:r>
                      <a:r>
                        <a:rPr lang="fr-FR" dirty="0" err="1"/>
                        <a:t>moy</a:t>
                      </a:r>
                      <a:r>
                        <a:rPr lang="fr-FR" dirty="0"/>
                        <a:t> &gt; 10 / nb</a:t>
                      </a:r>
                      <a:r>
                        <a:rPr lang="fr-FR" baseline="0" dirty="0"/>
                        <a:t> d’étudiants aux examens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Tableau</a:t>
                      </a:r>
                      <a:r>
                        <a:rPr lang="fr-FR" baseline="0" dirty="0"/>
                        <a:t> avec comparaison annuelle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51105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0644" y="2823209"/>
            <a:ext cx="2895851" cy="865707"/>
          </a:xfrm>
          <a:prstGeom prst="rect">
            <a:avLst/>
          </a:prstGeom>
        </p:spPr>
      </p:pic>
      <p:pic>
        <p:nvPicPr>
          <p:cNvPr id="6" name="Picture 6" descr="Exemple de tableau de bord proj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97" y="2060848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3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9267" y="-143281"/>
            <a:ext cx="8229600" cy="1143000"/>
          </a:xfrm>
        </p:spPr>
        <p:txBody>
          <a:bodyPr/>
          <a:lstStyle/>
          <a:p>
            <a:r>
              <a:rPr lang="fr-FR" dirty="0"/>
              <a:t>Dépôt du document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fr-FR" dirty="0"/>
              <a:t>Convertir en PDF : </a:t>
            </a:r>
          </a:p>
          <a:p>
            <a:pPr>
              <a:buFontTx/>
              <a:buChar char="-"/>
            </a:pPr>
            <a:r>
              <a:rPr lang="fr-FR" sz="2000" dirty="0"/>
              <a:t>Enregistrer sous ; sélectionner emplacement et choisir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>
              <a:buFontTx/>
              <a:buChar char="-"/>
            </a:pPr>
            <a:r>
              <a:rPr lang="fr-FR" sz="2000" dirty="0"/>
              <a:t>Imprimer  et choisir imprimante PDF 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dirty="0"/>
              <a:t>2) Aller sur MOODLE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« Tableau de bord » ; 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802686"/>
            <a:ext cx="2016224" cy="150999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437600"/>
            <a:ext cx="2387167" cy="161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03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Sur la plateforme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3) Sélectionner la partie « vert 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4) Déposer le document </a:t>
            </a:r>
          </a:p>
          <a:p>
            <a:pPr marL="0" indent="0">
              <a:buNone/>
            </a:pPr>
            <a:r>
              <a:rPr lang="fr-FR" dirty="0"/>
              <a:t>en bas :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2204864"/>
            <a:ext cx="4371975" cy="2200275"/>
          </a:xfrm>
          <a:prstGeom prst="rect">
            <a:avLst/>
          </a:prstGeom>
        </p:spPr>
      </p:pic>
      <p:sp>
        <p:nvSpPr>
          <p:cNvPr id="5" name="Flèche droite 4"/>
          <p:cNvSpPr/>
          <p:nvPr/>
        </p:nvSpPr>
        <p:spPr>
          <a:xfrm>
            <a:off x="3347864" y="2708920"/>
            <a:ext cx="3096344" cy="79208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515" y="4621448"/>
            <a:ext cx="3410148" cy="1784821"/>
          </a:xfrm>
          <a:prstGeom prst="rect">
            <a:avLst/>
          </a:prstGeom>
        </p:spPr>
      </p:pic>
      <p:sp>
        <p:nvSpPr>
          <p:cNvPr id="7" name="Flèche vers le bas 6"/>
          <p:cNvSpPr/>
          <p:nvPr/>
        </p:nvSpPr>
        <p:spPr>
          <a:xfrm rot="17475112">
            <a:off x="3934475" y="4983293"/>
            <a:ext cx="648072" cy="1393093"/>
          </a:xfrm>
          <a:prstGeom prst="downArrow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713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700808"/>
            <a:ext cx="4371975" cy="2238375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Sur la plateforme</a:t>
            </a: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 rot="13861650">
            <a:off x="3424766" y="2354983"/>
            <a:ext cx="648072" cy="264953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11560" y="4653136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5) Sélectionner la phase d’auto-évaluation de la qualité du travail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5563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Phase d’évaluation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896" y="2852936"/>
            <a:ext cx="4371975" cy="2238375"/>
          </a:xfrm>
          <a:prstGeom prst="rect">
            <a:avLst/>
          </a:prstGeom>
        </p:spPr>
      </p:pic>
      <p:sp>
        <p:nvSpPr>
          <p:cNvPr id="5" name="Flèche vers le bas 4"/>
          <p:cNvSpPr/>
          <p:nvPr/>
        </p:nvSpPr>
        <p:spPr>
          <a:xfrm rot="17437892">
            <a:off x="4339865" y="482871"/>
            <a:ext cx="451031" cy="5079999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79512" y="1470843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1) Evaluez de manière constructive les travaux de 3 camarades. 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44667" y="3987755"/>
            <a:ext cx="28098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2) Question pour avoir votre ressenti</a:t>
            </a:r>
          </a:p>
          <a:p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 rot="16200000">
            <a:off x="4757640" y="2576024"/>
            <a:ext cx="561185" cy="3668769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93991" y="5746804"/>
            <a:ext cx="33859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3) Observer commentaires que les camarades ont fait</a:t>
            </a:r>
          </a:p>
          <a:p>
            <a:endParaRPr lang="fr-FR" dirty="0"/>
          </a:p>
        </p:txBody>
      </p:sp>
      <p:sp>
        <p:nvSpPr>
          <p:cNvPr id="10" name="Flèche vers le bas 9"/>
          <p:cNvSpPr/>
          <p:nvPr/>
        </p:nvSpPr>
        <p:spPr>
          <a:xfrm rot="14957218">
            <a:off x="5003176" y="3543070"/>
            <a:ext cx="345858" cy="4086313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07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Plan du cours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57200" y="95854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FR" sz="2800" b="1" dirty="0"/>
              <a:t>Tableau de Bord</a:t>
            </a:r>
          </a:p>
          <a:p>
            <a:pPr marL="914400" lvl="1" indent="-514350">
              <a:buFont typeface="Arial" panose="020B0604020202020204" pitchFamily="34" charset="0"/>
              <a:buAutoNum type="alphaLcPeriod"/>
            </a:pPr>
            <a:r>
              <a:rPr lang="fr-FR" sz="2400" dirty="0"/>
              <a:t>Définition</a:t>
            </a:r>
          </a:p>
          <a:p>
            <a:pPr marL="914400" lvl="1" indent="-514350">
              <a:buFont typeface="Arial" panose="020B0604020202020204" pitchFamily="34" charset="0"/>
              <a:buAutoNum type="alphaLcPeriod"/>
            </a:pPr>
            <a:r>
              <a:rPr lang="fr-FR" sz="2400" dirty="0"/>
              <a:t>Positionnement dans le système de contrôle de gestion</a:t>
            </a:r>
          </a:p>
          <a:p>
            <a:pPr marL="400050" lvl="1" indent="0">
              <a:buNone/>
            </a:pPr>
            <a:endParaRPr lang="fr-FR" sz="2400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FR" sz="2800" b="1" dirty="0"/>
              <a:t>Notions d’indicateur</a:t>
            </a:r>
          </a:p>
          <a:p>
            <a:pPr marL="914400" lvl="1" indent="-514350">
              <a:buFont typeface="Arial" panose="020B0604020202020204" pitchFamily="34" charset="0"/>
              <a:buAutoNum type="alphaLcPeriod"/>
            </a:pPr>
            <a:r>
              <a:rPr lang="fr-FR" sz="2400" dirty="0"/>
              <a:t>Définition et caractéristiques des indicateurs</a:t>
            </a:r>
          </a:p>
          <a:p>
            <a:pPr marL="857250" lvl="1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Notion de KPI</a:t>
            </a:r>
          </a:p>
          <a:p>
            <a:pPr marL="857250" lvl="1" indent="-457200">
              <a:buAutoNum type="alphaLcPeriod"/>
            </a:pPr>
            <a:r>
              <a:rPr lang="fr-FR" sz="2400" dirty="0"/>
              <a:t>Mise en forme du tableau </a:t>
            </a:r>
          </a:p>
          <a:p>
            <a:pPr marL="457200" indent="-457200">
              <a:buAutoNum type="arabicPeriod"/>
            </a:pPr>
            <a:endParaRPr lang="fr-FR" dirty="0"/>
          </a:p>
          <a:p>
            <a:pPr marL="457200" indent="-457200">
              <a:buAutoNum type="arabicPeriod"/>
            </a:pPr>
            <a:r>
              <a:rPr lang="fr-FR" sz="2800" b="1" dirty="0"/>
              <a:t>Typologie de tableau de bord</a:t>
            </a:r>
            <a:endParaRPr lang="fr-FR" b="1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830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Définition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ensemble d’indicateurs peu nombreux (5 à 10)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conçus pour permettre aux gestionnaires de prendre connaissance de </a:t>
            </a:r>
            <a:r>
              <a:rPr lang="fr-FR" sz="2400" b="1" dirty="0"/>
              <a:t>l’état de l’évolution des systèmes qu’ils pilotent 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et </a:t>
            </a:r>
            <a:r>
              <a:rPr lang="fr-FR" sz="2400" b="1" dirty="0"/>
              <a:t>d’identifier les tendances </a:t>
            </a:r>
            <a:r>
              <a:rPr lang="fr-FR" sz="2400" dirty="0"/>
              <a:t>qui les influenceront sur un horizon cohérent avec la nature de leurs fonctions »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fr-FR" sz="2400" i="1" dirty="0"/>
              <a:t>H. Bouquin, Le Contrôle de gestion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0466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Analogie avec un tableau de bord / GPS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Aide à la </a:t>
            </a:r>
            <a:r>
              <a:rPr lang="fr-FR" sz="2400" u="sng" dirty="0"/>
              <a:t>réalisation d’un objectif </a:t>
            </a:r>
            <a:r>
              <a:rPr lang="fr-FR" sz="2400" dirty="0"/>
              <a:t>(se déplacer du point A au point B)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Représente une réalité complexe</a:t>
            </a:r>
            <a:r>
              <a:rPr lang="fr-FR" sz="2400" dirty="0"/>
              <a:t> avec quelques indicateurs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Identifier les problèmes/situations indésirables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Donne des informations pendant le trajet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AutoShape 2" descr="Résultat de recherche d'images pour &quot;tableau de bord véhicule&quot;"/>
          <p:cNvSpPr>
            <a:spLocks noChangeAspect="1" noChangeArrowheads="1"/>
          </p:cNvSpPr>
          <p:nvPr/>
        </p:nvSpPr>
        <p:spPr bwMode="auto">
          <a:xfrm>
            <a:off x="155575" y="-708025"/>
            <a:ext cx="30765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4870"/>
            <a:ext cx="5523809" cy="266666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167" y="3779897"/>
            <a:ext cx="4482016" cy="250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6672"/>
            <a:ext cx="590465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22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916832"/>
            <a:ext cx="2169019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Objectif Stratégique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(horizon long terme)</a:t>
            </a:r>
          </a:p>
        </p:txBody>
      </p:sp>
      <p:sp>
        <p:nvSpPr>
          <p:cNvPr id="5" name="Rectangle 4"/>
          <p:cNvSpPr/>
          <p:nvPr/>
        </p:nvSpPr>
        <p:spPr>
          <a:xfrm>
            <a:off x="2476809" y="1921152"/>
            <a:ext cx="295232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Planification opérationnelle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(horizon moyen terme)</a:t>
            </a:r>
          </a:p>
        </p:txBody>
      </p:sp>
      <p:sp>
        <p:nvSpPr>
          <p:cNvPr id="6" name="Rectangle 5"/>
          <p:cNvSpPr/>
          <p:nvPr/>
        </p:nvSpPr>
        <p:spPr>
          <a:xfrm>
            <a:off x="6228184" y="1929606"/>
            <a:ext cx="25202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Objectifs à court terme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(horizon </a:t>
            </a:r>
            <a:r>
              <a:rPr lang="fr-FR">
                <a:solidFill>
                  <a:schemeClr val="tx1"/>
                </a:solidFill>
              </a:rPr>
              <a:t>court terme)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7" name="Connecteur droit avec flèche 6"/>
          <p:cNvCxnSpPr>
            <a:stCxn id="6" idx="2"/>
            <a:endCxn id="8" idx="0"/>
          </p:cNvCxnSpPr>
          <p:nvPr/>
        </p:nvCxnSpPr>
        <p:spPr>
          <a:xfrm flipH="1">
            <a:off x="7020272" y="2505670"/>
            <a:ext cx="468052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" name="Rectangle 7"/>
          <p:cNvSpPr/>
          <p:nvPr/>
        </p:nvSpPr>
        <p:spPr>
          <a:xfrm>
            <a:off x="6228184" y="3009726"/>
            <a:ext cx="158417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Résultats attendus</a:t>
            </a:r>
          </a:p>
        </p:txBody>
      </p:sp>
      <p:sp>
        <p:nvSpPr>
          <p:cNvPr id="9" name="Organigramme : Décision 8"/>
          <p:cNvSpPr/>
          <p:nvPr/>
        </p:nvSpPr>
        <p:spPr>
          <a:xfrm>
            <a:off x="5508104" y="4017838"/>
            <a:ext cx="3024336" cy="648072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Comparaison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28184" y="5097315"/>
            <a:ext cx="158417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Résultats mesurés</a:t>
            </a:r>
          </a:p>
        </p:txBody>
      </p:sp>
      <p:cxnSp>
        <p:nvCxnSpPr>
          <p:cNvPr id="11" name="Connecteur droit avec flèche 10"/>
          <p:cNvCxnSpPr>
            <a:stCxn id="8" idx="2"/>
            <a:endCxn id="9" idx="0"/>
          </p:cNvCxnSpPr>
          <p:nvPr/>
        </p:nvCxnSpPr>
        <p:spPr>
          <a:xfrm>
            <a:off x="7020272" y="358579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2" name="Connecteur droit avec flèche 11"/>
          <p:cNvCxnSpPr>
            <a:stCxn id="10" idx="0"/>
            <a:endCxn id="9" idx="2"/>
          </p:cNvCxnSpPr>
          <p:nvPr/>
        </p:nvCxnSpPr>
        <p:spPr>
          <a:xfrm flipV="1">
            <a:off x="7020272" y="4665910"/>
            <a:ext cx="0" cy="4314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3" name="Connecteur droit avec flèche 12"/>
          <p:cNvCxnSpPr>
            <a:stCxn id="9" idx="1"/>
            <a:endCxn id="14" idx="3"/>
          </p:cNvCxnSpPr>
          <p:nvPr/>
        </p:nvCxnSpPr>
        <p:spPr>
          <a:xfrm flipH="1">
            <a:off x="4855807" y="4341874"/>
            <a:ext cx="65229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4" name="Rectangle 13"/>
          <p:cNvSpPr/>
          <p:nvPr/>
        </p:nvSpPr>
        <p:spPr>
          <a:xfrm>
            <a:off x="3050136" y="4089846"/>
            <a:ext cx="1805671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Tableaux de bord (et écarts)</a:t>
            </a:r>
          </a:p>
        </p:txBody>
      </p:sp>
      <p:cxnSp>
        <p:nvCxnSpPr>
          <p:cNvPr id="15" name="Connecteur droit avec flèche 14"/>
          <p:cNvCxnSpPr>
            <a:stCxn id="14" idx="1"/>
            <a:endCxn id="4" idx="2"/>
          </p:cNvCxnSpPr>
          <p:nvPr/>
        </p:nvCxnSpPr>
        <p:spPr>
          <a:xfrm flipH="1" flipV="1">
            <a:off x="1192014" y="2492896"/>
            <a:ext cx="1858122" cy="1848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Connecteur droit avec flèche 15"/>
          <p:cNvCxnSpPr>
            <a:stCxn id="14" idx="0"/>
            <a:endCxn id="5" idx="2"/>
          </p:cNvCxnSpPr>
          <p:nvPr/>
        </p:nvCxnSpPr>
        <p:spPr>
          <a:xfrm flipV="1">
            <a:off x="3952972" y="2497216"/>
            <a:ext cx="1" cy="15926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" name="ZoneTexte 16"/>
          <p:cNvSpPr txBox="1"/>
          <p:nvPr/>
        </p:nvSpPr>
        <p:spPr>
          <a:xfrm>
            <a:off x="7812360" y="2817509"/>
            <a:ext cx="1331640" cy="861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Budgets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1600" dirty="0">
                <a:solidFill>
                  <a:schemeClr val="tx1"/>
                </a:solidFill>
              </a:rPr>
              <a:t>(ventes, </a:t>
            </a:r>
            <a:r>
              <a:rPr lang="fr-FR" sz="1600" dirty="0" err="1">
                <a:solidFill>
                  <a:schemeClr val="tx1"/>
                </a:solidFill>
              </a:rPr>
              <a:t>prod</a:t>
            </a:r>
            <a:r>
              <a:rPr lang="fr-FR" sz="1600" dirty="0">
                <a:solidFill>
                  <a:schemeClr val="tx1"/>
                </a:solidFill>
              </a:rPr>
              <a:t>, </a:t>
            </a:r>
            <a:r>
              <a:rPr lang="fr-FR" sz="1600" dirty="0" err="1">
                <a:solidFill>
                  <a:schemeClr val="tx1"/>
                </a:solidFill>
              </a:rPr>
              <a:t>appro</a:t>
            </a:r>
            <a:r>
              <a:rPr lang="fr-FR" sz="1600" dirty="0">
                <a:solidFill>
                  <a:schemeClr val="tx1"/>
                </a:solidFill>
              </a:rPr>
              <a:t> …)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907704" y="2983064"/>
            <a:ext cx="360040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Actions correctives</a:t>
            </a:r>
          </a:p>
        </p:txBody>
      </p:sp>
      <p:cxnSp>
        <p:nvCxnSpPr>
          <p:cNvPr id="19" name="Connecteur droit avec flèche 18"/>
          <p:cNvCxnSpPr>
            <a:stCxn id="4" idx="3"/>
            <a:endCxn id="5" idx="1"/>
          </p:cNvCxnSpPr>
          <p:nvPr/>
        </p:nvCxnSpPr>
        <p:spPr>
          <a:xfrm>
            <a:off x="2276523" y="2204864"/>
            <a:ext cx="200286" cy="4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5429137" y="2200544"/>
            <a:ext cx="79904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Connecteur droit avec flèche 20"/>
          <p:cNvCxnSpPr>
            <a:stCxn id="14" idx="3"/>
            <a:endCxn id="6" idx="1"/>
          </p:cNvCxnSpPr>
          <p:nvPr/>
        </p:nvCxnSpPr>
        <p:spPr>
          <a:xfrm flipV="1">
            <a:off x="4855807" y="2217638"/>
            <a:ext cx="1372377" cy="21242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2" name="Rectangle 21"/>
          <p:cNvSpPr/>
          <p:nvPr/>
        </p:nvSpPr>
        <p:spPr>
          <a:xfrm>
            <a:off x="164480" y="5097315"/>
            <a:ext cx="5616624" cy="144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accent6"/>
                </a:solidFill>
              </a:rPr>
              <a:t>Le tableau de bord permet </a:t>
            </a:r>
            <a:r>
              <a:rPr lang="fr-FR" sz="2400" b="1" dirty="0">
                <a:solidFill>
                  <a:schemeClr val="accent6"/>
                </a:solidFill>
              </a:rPr>
              <a:t>d’évaluer l’existant</a:t>
            </a:r>
            <a:r>
              <a:rPr lang="fr-FR" sz="2400" dirty="0">
                <a:solidFill>
                  <a:schemeClr val="accent6"/>
                </a:solidFill>
              </a:rPr>
              <a:t> pour </a:t>
            </a:r>
            <a:r>
              <a:rPr lang="fr-FR" sz="2400" b="1" dirty="0">
                <a:solidFill>
                  <a:schemeClr val="accent6"/>
                </a:solidFill>
              </a:rPr>
              <a:t>mettre en place les actions correctrices</a:t>
            </a:r>
            <a:r>
              <a:rPr lang="fr-FR" sz="2400" dirty="0">
                <a:solidFill>
                  <a:schemeClr val="accent6"/>
                </a:solidFill>
              </a:rPr>
              <a:t> ! </a:t>
            </a:r>
          </a:p>
        </p:txBody>
      </p:sp>
      <p:sp>
        <p:nvSpPr>
          <p:cNvPr id="40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Positionnement dans le système de contrôle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6340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Processus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Formulation d’un demande</a:t>
            </a:r>
          </a:p>
          <a:p>
            <a:pPr algn="ctr"/>
            <a:r>
              <a:rPr lang="fr-FR" dirty="0"/>
              <a:t>(besoin pour pilotage)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55776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555776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2051720" y="2149877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4860032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Demande de modification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60032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6732240" y="2168860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308304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08304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4355976" y="2135487"/>
            <a:ext cx="432048" cy="2880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courbée vers la gauche 17"/>
          <p:cNvSpPr/>
          <p:nvPr/>
        </p:nvSpPr>
        <p:spPr>
          <a:xfrm rot="5400000">
            <a:off x="4301970" y="157798"/>
            <a:ext cx="648072" cy="7308812"/>
          </a:xfrm>
          <a:prstGeom prst="curved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1560" y="4941168"/>
            <a:ext cx="7920880" cy="1296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Processus d’amélioration continue en fonction des évolutions des besoins de la personne qui pilote l’entreprise/service/projet</a:t>
            </a:r>
          </a:p>
        </p:txBody>
      </p:sp>
    </p:spTree>
    <p:extLst>
      <p:ext uri="{BB962C8B-B14F-4D97-AF65-F5344CB8AC3E}">
        <p14:creationId xmlns:p14="http://schemas.microsoft.com/office/powerpoint/2010/main" val="61634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76655" y="1043608"/>
            <a:ext cx="8229600" cy="56977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fr-FR" sz="2000" b="1" u="sng" dirty="0"/>
              <a:t>Définition</a:t>
            </a:r>
            <a:r>
              <a:rPr lang="fr-FR" sz="2000" dirty="0"/>
              <a:t>: Information précise, utile et pertinente pour le gestionnaire contribuant à l’appréciation d’une situation et exprimée sous formes et des unités diverses. </a:t>
            </a:r>
          </a:p>
          <a:p>
            <a:pPr marL="0" indent="0" algn="just">
              <a:buNone/>
            </a:pPr>
            <a:r>
              <a:rPr lang="fr-FR" sz="1600" b="1" u="sng" dirty="0"/>
              <a:t>Rôle(s)</a:t>
            </a:r>
            <a:r>
              <a:rPr lang="fr-FR" sz="1600" dirty="0"/>
              <a:t>: </a:t>
            </a:r>
          </a:p>
          <a:p>
            <a:pPr algn="just">
              <a:buFontTx/>
              <a:buChar char="-"/>
            </a:pPr>
            <a:r>
              <a:rPr lang="fr-FR" sz="1600" dirty="0"/>
              <a:t>Diagnostique d’une situation ;</a:t>
            </a:r>
          </a:p>
          <a:p>
            <a:pPr algn="just">
              <a:buFontTx/>
              <a:buChar char="-"/>
            </a:pPr>
            <a:r>
              <a:rPr lang="fr-FR" sz="1600" dirty="0"/>
              <a:t>Suivi d’une action, activité ou processus ;</a:t>
            </a:r>
          </a:p>
          <a:p>
            <a:pPr algn="just">
              <a:buFontTx/>
              <a:buChar char="-"/>
            </a:pPr>
            <a:r>
              <a:rPr lang="fr-FR" sz="1600" dirty="0"/>
              <a:t>Evaluation d’une action. </a:t>
            </a:r>
          </a:p>
          <a:p>
            <a:pPr marL="0" indent="0" algn="just">
              <a:buNone/>
            </a:pPr>
            <a:r>
              <a:rPr lang="fr-FR" sz="1600" b="1" u="sng" dirty="0"/>
              <a:t>Qualités de l’indicateur</a:t>
            </a:r>
            <a:r>
              <a:rPr lang="fr-FR" sz="1600" dirty="0"/>
              <a:t>:</a:t>
            </a:r>
          </a:p>
          <a:p>
            <a:pPr algn="just">
              <a:buFontTx/>
              <a:buChar char="-"/>
            </a:pPr>
            <a:r>
              <a:rPr lang="fr-FR" sz="1600" dirty="0"/>
              <a:t>Quantifiable et mesurable </a:t>
            </a:r>
          </a:p>
          <a:p>
            <a:pPr algn="just">
              <a:buFontTx/>
              <a:buChar char="-"/>
            </a:pPr>
            <a:r>
              <a:rPr lang="fr-FR" sz="1600" dirty="0"/>
              <a:t>Fiable (exempt d’erreur)</a:t>
            </a:r>
          </a:p>
          <a:p>
            <a:pPr algn="just">
              <a:buFontTx/>
              <a:buChar char="-"/>
            </a:pPr>
            <a:r>
              <a:rPr lang="fr-FR" sz="1600" dirty="0"/>
              <a:t>Clair et compréhensible</a:t>
            </a:r>
          </a:p>
          <a:p>
            <a:pPr algn="just">
              <a:buFontTx/>
              <a:buChar char="-"/>
            </a:pPr>
            <a:r>
              <a:rPr lang="fr-FR" sz="1600" dirty="0"/>
              <a:t>Nombre relativement faible</a:t>
            </a:r>
          </a:p>
          <a:p>
            <a:pPr algn="just">
              <a:buFontTx/>
              <a:buChar char="-"/>
            </a:pPr>
            <a:r>
              <a:rPr lang="fr-FR" sz="1600" dirty="0"/>
              <a:t>Comparables (dans le temps, par rapport à des objectifs, aux concurrents)</a:t>
            </a:r>
          </a:p>
          <a:p>
            <a:pPr marL="0" indent="0" algn="just">
              <a:buNone/>
            </a:pPr>
            <a:r>
              <a:rPr lang="fr-FR" sz="1600" b="1" u="sng" dirty="0"/>
              <a:t>Questions pour élaborer de l’indicateur </a:t>
            </a:r>
            <a:r>
              <a:rPr lang="fr-FR" sz="1400" dirty="0"/>
              <a:t>: </a:t>
            </a:r>
          </a:p>
          <a:p>
            <a:pPr algn="just">
              <a:buFont typeface="Symbol"/>
              <a:buChar char="Þ"/>
            </a:pPr>
            <a:r>
              <a:rPr lang="fr-FR" sz="1600" dirty="0"/>
              <a:t>Que cherche-t-on à mesurer ? </a:t>
            </a:r>
          </a:p>
          <a:p>
            <a:pPr algn="just">
              <a:buFont typeface="Symbol"/>
              <a:buChar char="Þ"/>
            </a:pPr>
            <a:r>
              <a:rPr lang="fr-FR" sz="1600" dirty="0"/>
              <a:t>A quelle fréquence faut il le mesurer ? </a:t>
            </a:r>
          </a:p>
          <a:p>
            <a:pPr algn="just">
              <a:buFont typeface="Symbol"/>
              <a:buChar char="Þ"/>
            </a:pPr>
            <a:r>
              <a:rPr lang="fr-FR" sz="1600" dirty="0"/>
              <a:t>Comment obtient t on les informations ? </a:t>
            </a:r>
          </a:p>
          <a:p>
            <a:pPr algn="just">
              <a:buFont typeface="Symbol"/>
              <a:buChar char="Þ"/>
            </a:pPr>
            <a:r>
              <a:rPr lang="fr-FR" sz="1600" dirty="0"/>
              <a:t>Quels sont les utilisateurs ? </a:t>
            </a:r>
          </a:p>
          <a:p>
            <a:pPr marL="0" indent="0" algn="ctr">
              <a:buNone/>
            </a:pPr>
            <a:r>
              <a:rPr lang="fr-FR" sz="1600" b="1" dirty="0" err="1">
                <a:solidFill>
                  <a:srgbClr val="FF0000"/>
                </a:solidFill>
              </a:rPr>
              <a:t>Rq</a:t>
            </a:r>
            <a:r>
              <a:rPr lang="fr-FR" sz="1600" b="1" dirty="0">
                <a:solidFill>
                  <a:srgbClr val="FF0000"/>
                </a:solidFill>
              </a:rPr>
              <a:t> : Il est nécessaire de faire « tester » le tableau de bord par le destinataire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Notion d’indicateur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et caractéristiques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00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 u="sng" dirty="0"/>
              <a:t>KPI</a:t>
            </a:r>
            <a:r>
              <a:rPr lang="fr-FR" dirty="0"/>
              <a:t> : « indicateurs clés de performance 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b="1" dirty="0"/>
              <a:t>Définition</a:t>
            </a:r>
            <a:r>
              <a:rPr lang="fr-FR" sz="2800" dirty="0"/>
              <a:t> : Principal indicateur d’une organisation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996952"/>
            <a:ext cx="8229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/>
              <a:t>Question : </a:t>
            </a:r>
            <a:r>
              <a:rPr lang="fr-FR" sz="2400" dirty="0"/>
              <a:t>Vous êtes responsable d’un rayon de supermarché dans lequel il y a des produits périssables. Quel peut être le KPI ? </a:t>
            </a:r>
          </a:p>
          <a:p>
            <a:endParaRPr lang="fr-FR" sz="2400" dirty="0"/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Résultat du rayon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La satisfaction client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chiffre d’affaires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volume de perte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55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4398</TotalTime>
  <Words>1045</Words>
  <Application>Microsoft Office PowerPoint</Application>
  <PresentationFormat>Affichage à l'écran (4:3)</PresentationFormat>
  <Paragraphs>196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Thème Office</vt:lpstr>
      <vt:lpstr>Tableau de bord de gestion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 tableau de bord b. Processus     </vt:lpstr>
      <vt:lpstr>Présentation PowerPoint</vt:lpstr>
      <vt:lpstr>Présentation PowerPoint</vt:lpstr>
      <vt:lpstr>Présentation PowerPoint</vt:lpstr>
      <vt:lpstr>Présentation PowerPoint</vt:lpstr>
      <vt:lpstr>3. Typologie de tableau de bord</vt:lpstr>
      <vt:lpstr>Présentation PowerPoint</vt:lpstr>
      <vt:lpstr>Travail à faire</vt:lpstr>
      <vt:lpstr>Consignes Etablir un tableau de bord mensuel avec 4 indicateurs minimum (sur une seule page A4) pour le pilotage de Kalypso et le déposer dans Moodle sous format photo / PDF.  </vt:lpstr>
      <vt:lpstr>Dépôt du document</vt:lpstr>
      <vt:lpstr>Sur la plateforme</vt:lpstr>
      <vt:lpstr>Présentation PowerPoint</vt:lpstr>
      <vt:lpstr>Phase d’évaluation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Tableau de bord de gestion</dc:title>
  <dc:creator>Guillaume</dc:creator>
  <cp:lastModifiedBy>Guillaume Dumas</cp:lastModifiedBy>
  <cp:revision>75</cp:revision>
  <cp:lastPrinted>2017-01-09T13:12:13Z</cp:lastPrinted>
  <dcterms:created xsi:type="dcterms:W3CDTF">2016-11-24T09:11:22Z</dcterms:created>
  <dcterms:modified xsi:type="dcterms:W3CDTF">2025-02-13T07:30:34Z</dcterms:modified>
</cp:coreProperties>
</file>