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9" r:id="rId4"/>
    <p:sldId id="263" r:id="rId5"/>
    <p:sldId id="264" r:id="rId6"/>
    <p:sldId id="258" r:id="rId7"/>
    <p:sldId id="260" r:id="rId8"/>
    <p:sldId id="261" r:id="rId9"/>
    <p:sldId id="262" r:id="rId10"/>
    <p:sldId id="265" r:id="rId11"/>
    <p:sldId id="267" r:id="rId12"/>
    <p:sldId id="270" r:id="rId13"/>
    <p:sldId id="271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7200" y="1096965"/>
            <a:ext cx="7977600" cy="2085696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6000" y="3945771"/>
            <a:ext cx="5760000" cy="1832730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0CA85-BF38-4762-934C-D00F2047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CA3C9-6579-49D9-A5FD-20231FB4B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B94FE-6287-4D49-B0E5-FE9A9BA75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0C0B2A-3FD1-4235-A16E-0ED1E028A93E}"/>
              </a:ext>
            </a:extLst>
          </p:cNvPr>
          <p:cNvCxnSpPr>
            <a:cxnSpLocks/>
          </p:cNvCxnSpPr>
          <p:nvPr/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9494E066-0146-46E9-BAF1-C33240ABA294}"/>
              </a:ext>
            </a:extLst>
          </p:cNvPr>
          <p:cNvGrpSpPr/>
          <p:nvPr/>
        </p:nvGrpSpPr>
        <p:grpSpPr>
          <a:xfrm rot="2700000">
            <a:off x="10127693" y="4178240"/>
            <a:ext cx="633413" cy="1862138"/>
            <a:chOff x="5959192" y="333389"/>
            <a:chExt cx="633413" cy="186213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02BD80B-C499-4DAC-9580-575B04F8658F}"/>
                </a:ext>
              </a:extLst>
            </p:cNvPr>
            <p:cNvGrpSpPr/>
            <p:nvPr/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CCF069F3-858C-4C67-90C2-46017C3D4C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8A1FFA52-DFA8-4A81-8A85-50BE13257F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" name="Line 70">
              <a:extLst>
                <a:ext uri="{FF2B5EF4-FFF2-40B4-BE49-F238E27FC236}">
                  <a16:creationId xmlns:a16="http://schemas.microsoft.com/office/drawing/2014/main" id="{BAEDA471-60CB-4A0C-B9AD-B2B3C51EA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03109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FB6D0-92CA-4910-AE77-E238F4C89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913172-A138-4DD4-A5B1-58BA62507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897B9-E4AD-469B-A60D-9A1A4BD19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5E1B0-48D6-4F99-9955-39958BA96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F49DA-55D4-4E36-AEB9-A0E99E31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834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EBC7C-C5C1-4A79-A195-B35701C289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D34A74-3328-469B-ABCA-96F2FE368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E19AB-5637-455E-89C3-B41702C20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4F2A3-EBEE-4F42-BAC2-A482F00E6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E1C27-1A43-4B0B-88D0-0C5FE1DBE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475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956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45267-19A7-4A3D-9658-AD3F78DD3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2305800"/>
            <a:ext cx="4636800" cy="2246400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17554-5672-499F-BEB9-AB069E6D1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65250" y="2305800"/>
            <a:ext cx="4636800" cy="2246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1">
                <a:solidFill>
                  <a:schemeClr val="tx1"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BA3C6-C279-46AA-B4EE-5F861D83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2/9/2025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C125B-DDB9-4F4E-B9E9-A747E648F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D465E-E86B-42A8-B18A-9046E40D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681007E-0E57-40DB-9A98-D04E0A05937B}"/>
              </a:ext>
            </a:extLst>
          </p:cNvPr>
          <p:cNvSpPr/>
          <p:nvPr/>
        </p:nvSpPr>
        <p:spPr>
          <a:xfrm>
            <a:off x="1437136" y="649304"/>
            <a:ext cx="340415" cy="340415"/>
          </a:xfrm>
          <a:prstGeom prst="ellipse">
            <a:avLst/>
          </a:prstGeom>
          <a:gradFill flip="none" rotWithShape="1">
            <a:gsLst>
              <a:gs pos="0">
                <a:srgbClr val="FFFFFF">
                  <a:alpha val="80000"/>
                </a:srgbClr>
              </a:gs>
              <a:gs pos="100000">
                <a:srgbClr val="FFFFFF">
                  <a:alpha val="10000"/>
                </a:srgbClr>
              </a:gs>
            </a:gsLst>
            <a:lin ang="27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C2D7ED2-BAE3-470E-9EFF-F2A49EDD9767}"/>
              </a:ext>
            </a:extLst>
          </p:cNvPr>
          <p:cNvGrpSpPr/>
          <p:nvPr/>
        </p:nvGrpSpPr>
        <p:grpSpPr>
          <a:xfrm rot="10800000">
            <a:off x="1079500" y="952167"/>
            <a:ext cx="641184" cy="1069728"/>
            <a:chOff x="6484111" y="2967038"/>
            <a:chExt cx="641184" cy="106972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5B14D1A-9E1B-41C3-96AA-A5C40C4F9B3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14" name="Freeform 68">
                <a:extLst>
                  <a:ext uri="{FF2B5EF4-FFF2-40B4-BE49-F238E27FC236}">
                    <a16:creationId xmlns:a16="http://schemas.microsoft.com/office/drawing/2014/main" id="{00EC83EC-04A6-4533-80A5-B1817F1FB3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69">
                <a:extLst>
                  <a:ext uri="{FF2B5EF4-FFF2-40B4-BE49-F238E27FC236}">
                    <a16:creationId xmlns:a16="http://schemas.microsoft.com/office/drawing/2014/main" id="{BF61FF24-9074-4265-ACF4-1AEC3621B7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Line 70">
                <a:extLst>
                  <a:ext uri="{FF2B5EF4-FFF2-40B4-BE49-F238E27FC236}">
                    <a16:creationId xmlns:a16="http://schemas.microsoft.com/office/drawing/2014/main" id="{8D31D9FF-672B-4C5E-B4B2-DD86A12441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991EBFD-EBD5-48CE-9178-AF5B6F50D416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1B45F046-3129-4A30-9402-44BA590CD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24589F32-BB2E-46B1-BAB5-75EA779C7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Line 70">
                <a:extLst>
                  <a:ext uri="{FF2B5EF4-FFF2-40B4-BE49-F238E27FC236}">
                    <a16:creationId xmlns:a16="http://schemas.microsoft.com/office/drawing/2014/main" id="{0BD46CA5-AE89-4413-AB8D-347179D88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043A360-3214-4DB8-BD85-C6AE48D02D3A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481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9400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F8D2A-A489-488D-B1E1-23F36D3E9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202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242E8-AEEF-4BBD-94E9-86F89D69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8D2CA-06C9-412D-A5D6-F97DDBBB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A80D9-E04B-47BF-80DA-01E68346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746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4928400" cy="661912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4200" y="1736732"/>
            <a:ext cx="4928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4200" y="2431257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60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754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46A27C-9BDA-43B3-96EA-C145EA7F0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1FBD5E-AA17-42F1-8615-49F2664DD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7A2D5-EBE5-43DD-8CF2-8B90801A0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451E1-40E1-4ED2-A9E3-6376E774A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1" y="955674"/>
            <a:ext cx="3531600" cy="138499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AAE5E-AD83-40D4-8BDB-6B2525024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4850" y="882651"/>
            <a:ext cx="5760000" cy="48958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DF8E2-A28B-4889-AD9E-1D733FEA2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89401" y="2584759"/>
            <a:ext cx="3531600" cy="319374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2EF812-B775-468C-84D9-4394CC19F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E1DEB3-5237-467C-A5B6-EDA7F366E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877A6B-440F-4D7B-92DA-1B964D029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‹N°›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89B2F1-1E32-44DB-B50E-BEA1896CAD8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9481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6B204-119E-45DB-A177-995FF5D9B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55456"/>
            <a:ext cx="3531600" cy="1384995"/>
          </a:xfrm>
        </p:spPr>
        <p:txBody>
          <a:bodyPr anchor="b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CD3036-53A8-4361-AAAC-D8072EB470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40001"/>
            <a:ext cx="6115050" cy="523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FCFCD5-820E-47D9-9A60-57680C4C9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90000" y="2584758"/>
            <a:ext cx="3531600" cy="328422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2446C3-A62E-4690-9098-53D59C4C3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6C8B8-EA3D-45E5-950A-B6F1EA0B4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ACAB7-ADBF-42E5-A214-232BA9EF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‹N°›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0E80DA6-B971-46B7-B0D3-8581AE0B6AC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2677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A3E9-8704-4E26-A519-8215B3E94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4EC743F4-8769-40B4-85DF-6CB8DE9F66AA}" type="datetimeFigureOut">
              <a:rPr lang="en-US" smtClean="0"/>
              <a:pPr/>
              <a:t>2/9/2025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90E32-87A0-44C2-A299-D45FAB14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3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C1A41-01A7-44E2-965B-ACFD4F280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FF2BD96E-3838-45D2-9031-D3AF67C920A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3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62" r:id="rId5"/>
    <p:sldLayoutId id="2147483667" r:id="rId6"/>
    <p:sldLayoutId id="2147483663" r:id="rId7"/>
    <p:sldLayoutId id="2147483664" r:id="rId8"/>
    <p:sldLayoutId id="2147483665" r:id="rId9"/>
    <p:sldLayoutId id="2147483666" r:id="rId10"/>
    <p:sldLayoutId id="214748366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50000"/>
        </a:lnSpc>
        <a:spcBef>
          <a:spcPts val="500"/>
        </a:spcBef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44CA2EAD-E7C7-4F64-924A-52D34FD759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3F7B10F-366E-F481-653C-7EE6256A7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75975" y="1080000"/>
            <a:ext cx="6307200" cy="2185200"/>
          </a:xfrm>
        </p:spPr>
        <p:txBody>
          <a:bodyPr>
            <a:normAutofit/>
          </a:bodyPr>
          <a:lstStyle/>
          <a:p>
            <a:r>
              <a:rPr lang="fr-FR" dirty="0"/>
              <a:t>Target </a:t>
            </a:r>
            <a:r>
              <a:rPr lang="fr-FR" dirty="0" err="1"/>
              <a:t>costings</a:t>
            </a:r>
            <a:r>
              <a:rPr lang="fr-FR" dirty="0"/>
              <a:t> &amp; analyse de la valeur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0780F2A-5457-C030-8401-840180B0E3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5975" y="4068000"/>
            <a:ext cx="6307200" cy="1710500"/>
          </a:xfrm>
        </p:spPr>
        <p:txBody>
          <a:bodyPr>
            <a:normAutofit/>
          </a:bodyPr>
          <a:lstStyle/>
          <a:p>
            <a:r>
              <a:rPr lang="fr-FR" dirty="0"/>
              <a:t>Guillaume Dumas</a:t>
            </a:r>
          </a:p>
        </p:txBody>
      </p:sp>
      <p:pic>
        <p:nvPicPr>
          <p:cNvPr id="14" name="Picture 3" descr="Puzzles à figures en plastique">
            <a:extLst>
              <a:ext uri="{FF2B5EF4-FFF2-40B4-BE49-F238E27FC236}">
                <a16:creationId xmlns:a16="http://schemas.microsoft.com/office/drawing/2014/main" id="{859AE68B-D5BB-5D52-8BCA-DB52C53D3CE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619" r="28364"/>
          <a:stretch/>
        </p:blipFill>
        <p:spPr>
          <a:xfrm>
            <a:off x="20" y="10"/>
            <a:ext cx="3863955" cy="6857989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E7C23BC-DAA6-40E1-8166-B8C4439D1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59575" y="369087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6740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0D021C-56CE-88BA-32D1-4734E6CE7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5.1. Etablir le cout cible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A94938-FE23-7C51-B37E-7D36D3C83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981837"/>
            <a:ext cx="10213200" cy="454113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/>
              <a:t>La société MB produit des stylos. Chaque modèle à une durée de vie prévue de 4 ans. Pour l’année N, la société a le projet de concevoir un nouveau stylo le « ST14 ». Les prévisions de ventes des quatre années sont les suivantes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La société veut réaliser une marge moyenne de 4,80 € par stylo sur la durée de vie du projet.</a:t>
            </a:r>
          </a:p>
          <a:p>
            <a:pPr marL="0" indent="0">
              <a:buNone/>
            </a:pPr>
            <a:r>
              <a:rPr lang="fr-FR" dirty="0">
                <a:solidFill>
                  <a:srgbClr val="C00000">
                    <a:alpha val="60000"/>
                  </a:srgbClr>
                </a:solidFill>
              </a:rPr>
              <a:t>1- Déterminez le coût cible (prix cible – marge cible)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7C1C3644-FFB2-22BC-46CB-50C902A3C0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654683"/>
              </p:ext>
            </p:extLst>
          </p:nvPr>
        </p:nvGraphicFramePr>
        <p:xfrm>
          <a:off x="2032000" y="2304985"/>
          <a:ext cx="8128000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21644707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51610118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9770341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39252799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2202820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N+3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8651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Qté vendues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800 000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1 250 000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1 400 000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900 000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446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Px de vente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19 €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16 €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15 €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15 €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1076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15 200 000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20 000 000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21 000 000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13 500 000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805540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0C5D0338-8539-28C9-A399-732390A88F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712756"/>
              </p:ext>
            </p:extLst>
          </p:nvPr>
        </p:nvGraphicFramePr>
        <p:xfrm>
          <a:off x="166624" y="5505323"/>
          <a:ext cx="11821160" cy="111283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821160">
                  <a:extLst>
                    <a:ext uri="{9D8B030D-6E8A-4147-A177-3AD203B41FA5}">
                      <a16:colId xmlns:a16="http://schemas.microsoft.com/office/drawing/2014/main" val="2037263072"/>
                    </a:ext>
                  </a:extLst>
                </a:gridCol>
              </a:tblGrid>
              <a:tr h="1112836">
                <a:tc>
                  <a:txBody>
                    <a:bodyPr/>
                    <a:lstStyle/>
                    <a:p>
                      <a:r>
                        <a:rPr lang="fr-FR" dirty="0"/>
                        <a:t>Corrigé 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761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2614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4C10A-4FE9-4739-6C7E-A59DF14FB6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942A2E-00F8-52BB-72DC-DCAE7D12A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5.2. Déterminer le poids relatif de chaque fonction (</a:t>
            </a:r>
            <a:r>
              <a:rPr lang="fr-FR" dirty="0" err="1"/>
              <a:t>cf</a:t>
            </a:r>
            <a:r>
              <a:rPr lang="fr-FR" dirty="0"/>
              <a:t> étude de marché)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E7434F1-ABD5-6E88-D6A2-03DFFD5BFE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108824"/>
              </p:ext>
            </p:extLst>
          </p:nvPr>
        </p:nvGraphicFramePr>
        <p:xfrm>
          <a:off x="166624" y="5505323"/>
          <a:ext cx="11821160" cy="111283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821160">
                  <a:extLst>
                    <a:ext uri="{9D8B030D-6E8A-4147-A177-3AD203B41FA5}">
                      <a16:colId xmlns:a16="http://schemas.microsoft.com/office/drawing/2014/main" val="2037263072"/>
                    </a:ext>
                  </a:extLst>
                </a:gridCol>
              </a:tblGrid>
              <a:tr h="1112836">
                <a:tc>
                  <a:txBody>
                    <a:bodyPr/>
                    <a:lstStyle/>
                    <a:p>
                      <a:r>
                        <a:rPr lang="fr-FR" dirty="0"/>
                        <a:t>Corrigé : déjà fait : 60 % pour le design et 40 % pour qualité écriture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761037"/>
                  </a:ext>
                </a:extLst>
              </a:tr>
            </a:tbl>
          </a:graphicData>
        </a:graphic>
      </p:graphicFrame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35CD96B9-94EF-B377-C280-0B17939C0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695069"/>
            <a:ext cx="10213200" cy="4040191"/>
          </a:xfrm>
        </p:spPr>
        <p:txBody>
          <a:bodyPr/>
          <a:lstStyle/>
          <a:p>
            <a:pPr marL="0" indent="0">
              <a:buNone/>
            </a:pPr>
            <a:r>
              <a:rPr lang="fr-FR" dirty="0">
                <a:solidFill>
                  <a:srgbClr val="C00000">
                    <a:alpha val="60000"/>
                  </a:srgbClr>
                </a:solidFill>
              </a:rPr>
              <a:t>2) </a:t>
            </a:r>
            <a:r>
              <a:rPr lang="fr-FR" dirty="0"/>
              <a:t>Déterminer le poids relatif de chaque fonction (</a:t>
            </a:r>
            <a:r>
              <a:rPr lang="fr-FR" dirty="0" err="1"/>
              <a:t>cf</a:t>
            </a:r>
            <a:r>
              <a:rPr lang="fr-FR" dirty="0"/>
              <a:t> étude de marché)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Un sondage a été réalisé auprès de 1200 clients potentiels, afin de définir les qualités attendues d’un stylo. Il en ressort deux grandes fonctions :</a:t>
            </a:r>
          </a:p>
          <a:p>
            <a:pPr marL="0" indent="0">
              <a:buNone/>
            </a:pPr>
            <a:r>
              <a:rPr lang="fr-FR" dirty="0"/>
              <a:t> Le d</a:t>
            </a:r>
            <a:r>
              <a:rPr lang="fr-FR" b="1" dirty="0"/>
              <a:t>esign</a:t>
            </a:r>
            <a:r>
              <a:rPr lang="fr-FR" dirty="0"/>
              <a:t> pour 60%</a:t>
            </a:r>
          </a:p>
          <a:p>
            <a:pPr marL="0" indent="0">
              <a:buNone/>
            </a:pPr>
            <a:r>
              <a:rPr lang="fr-FR" dirty="0"/>
              <a:t> La </a:t>
            </a:r>
            <a:r>
              <a:rPr lang="fr-FR" b="1" dirty="0"/>
              <a:t>qualité d’écriture </a:t>
            </a:r>
            <a:r>
              <a:rPr lang="fr-FR" dirty="0"/>
              <a:t>pour 40%</a:t>
            </a:r>
          </a:p>
        </p:txBody>
      </p:sp>
    </p:spTree>
    <p:extLst>
      <p:ext uri="{BB962C8B-B14F-4D97-AF65-F5344CB8AC3E}">
        <p14:creationId xmlns:p14="http://schemas.microsoft.com/office/powerpoint/2010/main" val="1795085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FCFBDF-7A2E-9F86-D7A8-7600B26A1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">
            <a:extLst>
              <a:ext uri="{FF2B5EF4-FFF2-40B4-BE49-F238E27FC236}">
                <a16:creationId xmlns:a16="http://schemas.microsoft.com/office/drawing/2014/main" id="{18E8905C-3FAB-0ADB-83EA-9FDE2A809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641768" cy="1112836"/>
          </a:xfrm>
        </p:spPr>
        <p:txBody>
          <a:bodyPr>
            <a:normAutofit fontScale="90000"/>
          </a:bodyPr>
          <a:lstStyle/>
          <a:p>
            <a:r>
              <a:rPr lang="fr-FR" dirty="0"/>
              <a:t>5.3. Estimez le cout estimé de chaque composant = poids du composant dans telle fonction * importance de la fonction * cout cible</a:t>
            </a:r>
          </a:p>
        </p:txBody>
      </p:sp>
      <p:sp>
        <p:nvSpPr>
          <p:cNvPr id="13" name="Espace réservé du contenu 6">
            <a:extLst>
              <a:ext uri="{FF2B5EF4-FFF2-40B4-BE49-F238E27FC236}">
                <a16:creationId xmlns:a16="http://schemas.microsoft.com/office/drawing/2014/main" id="{C3311D8F-3326-32A3-22CC-1D5E7675A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695069"/>
            <a:ext cx="10213200" cy="4040191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Le bureau d’étude a établi un tableau détaillant la contribution en % (par rapport au coût cible) de chaque composant du stylo par rapport aux deux fonctions.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7A09315-EF66-97C7-816A-783947E83D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38943"/>
              </p:ext>
            </p:extLst>
          </p:nvPr>
        </p:nvGraphicFramePr>
        <p:xfrm>
          <a:off x="175768" y="2768540"/>
          <a:ext cx="11821161" cy="3977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7730">
                  <a:extLst>
                    <a:ext uri="{9D8B030D-6E8A-4147-A177-3AD203B41FA5}">
                      <a16:colId xmlns:a16="http://schemas.microsoft.com/office/drawing/2014/main" val="95824400"/>
                    </a:ext>
                  </a:extLst>
                </a:gridCol>
                <a:gridCol w="1545532">
                  <a:extLst>
                    <a:ext uri="{9D8B030D-6E8A-4147-A177-3AD203B41FA5}">
                      <a16:colId xmlns:a16="http://schemas.microsoft.com/office/drawing/2014/main" val="1488647533"/>
                    </a:ext>
                  </a:extLst>
                </a:gridCol>
                <a:gridCol w="1411454">
                  <a:extLst>
                    <a:ext uri="{9D8B030D-6E8A-4147-A177-3AD203B41FA5}">
                      <a16:colId xmlns:a16="http://schemas.microsoft.com/office/drawing/2014/main" val="2359298268"/>
                    </a:ext>
                  </a:extLst>
                </a:gridCol>
                <a:gridCol w="2033348">
                  <a:extLst>
                    <a:ext uri="{9D8B030D-6E8A-4147-A177-3AD203B41FA5}">
                      <a16:colId xmlns:a16="http://schemas.microsoft.com/office/drawing/2014/main" val="1706648674"/>
                    </a:ext>
                  </a:extLst>
                </a:gridCol>
                <a:gridCol w="6483097">
                  <a:extLst>
                    <a:ext uri="{9D8B030D-6E8A-4147-A177-3AD203B41FA5}">
                      <a16:colId xmlns:a16="http://schemas.microsoft.com/office/drawing/2014/main" val="3602226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Fonctionnalités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Cout estimé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3566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Design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Qualité d’écriture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452740"/>
                  </a:ext>
                </a:extLst>
              </a:tr>
              <a:tr h="370840">
                <a:tc rowSpan="7"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Composants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Encre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58717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Pointe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3680892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Réserve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9618592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Impression logo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90898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Corps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22 %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37 %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1474300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Opercule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93341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Capuchon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88024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68860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6757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B841E-D6E2-974D-9EB4-97DF00F86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E9A6AC-2456-5513-9C5C-A0BF5066D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641768" cy="1112836"/>
          </a:xfrm>
        </p:spPr>
        <p:txBody>
          <a:bodyPr>
            <a:normAutofit/>
          </a:bodyPr>
          <a:lstStyle/>
          <a:p>
            <a:r>
              <a:rPr lang="fr-FR" dirty="0"/>
              <a:t>5.4. Comparaison cout estimé et cout réel</a:t>
            </a:r>
            <a:br>
              <a:rPr lang="fr-FR" dirty="0"/>
            </a:br>
            <a:endParaRPr lang="fr-FR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87778F92-8A3D-8C0B-5DA6-014F9875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078357"/>
            <a:ext cx="10213200" cy="4040191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Le bureau d’étude a initialement établi le prix de composante au cout réel suivant.</a:t>
            </a:r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E4BEDCBF-C177-27FC-A713-8CEE3C379D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392071"/>
              </p:ext>
            </p:extLst>
          </p:nvPr>
        </p:nvGraphicFramePr>
        <p:xfrm>
          <a:off x="164196" y="2339783"/>
          <a:ext cx="11863608" cy="42468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95824400"/>
                    </a:ext>
                  </a:extLst>
                </a:gridCol>
                <a:gridCol w="1408176">
                  <a:extLst>
                    <a:ext uri="{9D8B030D-6E8A-4147-A177-3AD203B41FA5}">
                      <a16:colId xmlns:a16="http://schemas.microsoft.com/office/drawing/2014/main" val="1488647533"/>
                    </a:ext>
                  </a:extLst>
                </a:gridCol>
                <a:gridCol w="1307592">
                  <a:extLst>
                    <a:ext uri="{9D8B030D-6E8A-4147-A177-3AD203B41FA5}">
                      <a16:colId xmlns:a16="http://schemas.microsoft.com/office/drawing/2014/main" val="2359298268"/>
                    </a:ext>
                  </a:extLst>
                </a:gridCol>
                <a:gridCol w="1719072">
                  <a:extLst>
                    <a:ext uri="{9D8B030D-6E8A-4147-A177-3AD203B41FA5}">
                      <a16:colId xmlns:a16="http://schemas.microsoft.com/office/drawing/2014/main" val="1706648674"/>
                    </a:ext>
                  </a:extLst>
                </a:gridCol>
                <a:gridCol w="1316736">
                  <a:extLst>
                    <a:ext uri="{9D8B030D-6E8A-4147-A177-3AD203B41FA5}">
                      <a16:colId xmlns:a16="http://schemas.microsoft.com/office/drawing/2014/main" val="360222607"/>
                    </a:ext>
                  </a:extLst>
                </a:gridCol>
                <a:gridCol w="2350008">
                  <a:extLst>
                    <a:ext uri="{9D8B030D-6E8A-4147-A177-3AD203B41FA5}">
                      <a16:colId xmlns:a16="http://schemas.microsoft.com/office/drawing/2014/main" val="492469831"/>
                    </a:ext>
                  </a:extLst>
                </a:gridCol>
                <a:gridCol w="3553744">
                  <a:extLst>
                    <a:ext uri="{9D8B030D-6E8A-4147-A177-3AD203B41FA5}">
                      <a16:colId xmlns:a16="http://schemas.microsoft.com/office/drawing/2014/main" val="618007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Fonctionnalités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Couts estimé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Cout réel </a:t>
                      </a:r>
                    </a:p>
                    <a:p>
                      <a:pPr algn="ctr"/>
                      <a:r>
                        <a:rPr lang="fr-FR" dirty="0"/>
                        <a:t>(bureau d’étude)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dirty="0"/>
                        <a:t>Action à avoir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3566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Design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Qualité d’écriture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452740"/>
                  </a:ext>
                </a:extLst>
              </a:tr>
              <a:tr h="370840">
                <a:tc rowSpan="7"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Composants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Encre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dirty="0"/>
                        <a:t>2,58 €</a:t>
                      </a:r>
                      <a:endParaRPr lang="fr-F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2,30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58717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Pointe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2,02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80892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Réserve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0,90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18592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Impression logo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0,79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0898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Corps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22 %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37 %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3,14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474300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Opercule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0,11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341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Capuchon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1,68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024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11,22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5599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27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6D2D76E3-BBAC-4D3C-9314-D3076FA90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D65F2DC-B857-5687-DA24-2835E2F6B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9098" y="-14494"/>
            <a:ext cx="4078800" cy="1453003"/>
          </a:xfrm>
        </p:spPr>
        <p:txBody>
          <a:bodyPr wrap="square" anchor="b">
            <a:normAutofit/>
          </a:bodyPr>
          <a:lstStyle/>
          <a:p>
            <a:pPr algn="ctr"/>
            <a:r>
              <a:rPr lang="fr-FR" dirty="0"/>
              <a:t>1. Introduction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5C945D9-C3DE-4D90-9F29-7BE223AAF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9766" y="716800"/>
            <a:ext cx="3838575" cy="5583025"/>
            <a:chOff x="199766" y="716800"/>
            <a:chExt cx="3838575" cy="5583025"/>
          </a:xfrm>
        </p:grpSpPr>
        <p:grpSp>
          <p:nvGrpSpPr>
            <p:cNvPr id="67" name="Group 25">
              <a:extLst>
                <a:ext uri="{FF2B5EF4-FFF2-40B4-BE49-F238E27FC236}">
                  <a16:creationId xmlns:a16="http://schemas.microsoft.com/office/drawing/2014/main" id="{08D338B3-6DA4-45F7-91E3-7D8C28D0B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45" name="Freeform 64">
                <a:extLst>
                  <a:ext uri="{FF2B5EF4-FFF2-40B4-BE49-F238E27FC236}">
                    <a16:creationId xmlns:a16="http://schemas.microsoft.com/office/drawing/2014/main" id="{6185FD3E-487C-45A4-AD94-24F4F7BACD6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Freeform 81">
                <a:extLst>
                  <a:ext uri="{FF2B5EF4-FFF2-40B4-BE49-F238E27FC236}">
                    <a16:creationId xmlns:a16="http://schemas.microsoft.com/office/drawing/2014/main" id="{DABEF2EB-1FA6-476D-ADEC-ACC991D1EE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Freeform 61">
                <a:extLst>
                  <a:ext uri="{FF2B5EF4-FFF2-40B4-BE49-F238E27FC236}">
                    <a16:creationId xmlns:a16="http://schemas.microsoft.com/office/drawing/2014/main" id="{702C2E5D-FD1A-49AB-9CF7-7F656660A9F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Freeform 78">
                <a:extLst>
                  <a:ext uri="{FF2B5EF4-FFF2-40B4-BE49-F238E27FC236}">
                    <a16:creationId xmlns:a16="http://schemas.microsoft.com/office/drawing/2014/main" id="{FE338B6A-36C1-4245-B24F-94D4DE5F7CC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Freeform 84">
                <a:extLst>
                  <a:ext uri="{FF2B5EF4-FFF2-40B4-BE49-F238E27FC236}">
                    <a16:creationId xmlns:a16="http://schemas.microsoft.com/office/drawing/2014/main" id="{6CDA6293-4165-4383-9C97-2A66792280D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87">
                <a:extLst>
                  <a:ext uri="{FF2B5EF4-FFF2-40B4-BE49-F238E27FC236}">
                    <a16:creationId xmlns:a16="http://schemas.microsoft.com/office/drawing/2014/main" id="{CACA95C4-6FB3-44B0-981E-06BBAE8F027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60">
                <a:extLst>
                  <a:ext uri="{FF2B5EF4-FFF2-40B4-BE49-F238E27FC236}">
                    <a16:creationId xmlns:a16="http://schemas.microsoft.com/office/drawing/2014/main" id="{87433F39-33A6-4FCE-9B83-3D9A47A7C5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 59">
                <a:extLst>
                  <a:ext uri="{FF2B5EF4-FFF2-40B4-BE49-F238E27FC236}">
                    <a16:creationId xmlns:a16="http://schemas.microsoft.com/office/drawing/2014/main" id="{09C092FC-35CB-41D8-8B13-9A238EE30C2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Freeform 62">
                <a:extLst>
                  <a:ext uri="{FF2B5EF4-FFF2-40B4-BE49-F238E27FC236}">
                    <a16:creationId xmlns:a16="http://schemas.microsoft.com/office/drawing/2014/main" id="{A0DF137B-3079-4986-913B-939546E64D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54" name="Freeform 65">
                <a:extLst>
                  <a:ext uri="{FF2B5EF4-FFF2-40B4-BE49-F238E27FC236}">
                    <a16:creationId xmlns:a16="http://schemas.microsoft.com/office/drawing/2014/main" id="{D660B18D-F0F5-419B-B3F1-B039757C955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Freeform 79">
                <a:extLst>
                  <a:ext uri="{FF2B5EF4-FFF2-40B4-BE49-F238E27FC236}">
                    <a16:creationId xmlns:a16="http://schemas.microsoft.com/office/drawing/2014/main" id="{80FAC823-69BF-42B9-BA6A-E365E721EB9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Freeform 82">
                <a:extLst>
                  <a:ext uri="{FF2B5EF4-FFF2-40B4-BE49-F238E27FC236}">
                    <a16:creationId xmlns:a16="http://schemas.microsoft.com/office/drawing/2014/main" id="{5B5DFB3A-61ED-4206-9B53-3E8A8CE9FF0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Freeform 85">
                <a:extLst>
                  <a:ext uri="{FF2B5EF4-FFF2-40B4-BE49-F238E27FC236}">
                    <a16:creationId xmlns:a16="http://schemas.microsoft.com/office/drawing/2014/main" id="{C72D0A40-CAB7-45AB-B832-628D138C69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Freeform 88">
                <a:extLst>
                  <a:ext uri="{FF2B5EF4-FFF2-40B4-BE49-F238E27FC236}">
                    <a16:creationId xmlns:a16="http://schemas.microsoft.com/office/drawing/2014/main" id="{A1757DD3-2A1D-4CED-A678-ECE520A1B4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42918845-1F95-46C2-8F59-32EB33C4A36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60" name="Line 63">
                  <a:extLst>
                    <a:ext uri="{FF2B5EF4-FFF2-40B4-BE49-F238E27FC236}">
                      <a16:creationId xmlns:a16="http://schemas.microsoft.com/office/drawing/2014/main" id="{E7391FC0-5104-4751-BB86-0D12BFFBE32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" name="Line 66">
                  <a:extLst>
                    <a:ext uri="{FF2B5EF4-FFF2-40B4-BE49-F238E27FC236}">
                      <a16:creationId xmlns:a16="http://schemas.microsoft.com/office/drawing/2014/main" id="{094BBC13-5B24-4DFD-A5AD-892345304C5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" name="Line 67">
                  <a:extLst>
                    <a:ext uri="{FF2B5EF4-FFF2-40B4-BE49-F238E27FC236}">
                      <a16:creationId xmlns:a16="http://schemas.microsoft.com/office/drawing/2014/main" id="{5D6BCBF6-E4C8-49C4-BCE6-A57F7EB6CAC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Line 80">
                  <a:extLst>
                    <a:ext uri="{FF2B5EF4-FFF2-40B4-BE49-F238E27FC236}">
                      <a16:creationId xmlns:a16="http://schemas.microsoft.com/office/drawing/2014/main" id="{4A5F536F-42F0-4F01-9893-075DD5BCCE7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" name="Line 83">
                  <a:extLst>
                    <a:ext uri="{FF2B5EF4-FFF2-40B4-BE49-F238E27FC236}">
                      <a16:creationId xmlns:a16="http://schemas.microsoft.com/office/drawing/2014/main" id="{60BE5073-8B4E-47B4-AC5B-31D8FD99D2C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" name="Line 86">
                  <a:extLst>
                    <a:ext uri="{FF2B5EF4-FFF2-40B4-BE49-F238E27FC236}">
                      <a16:creationId xmlns:a16="http://schemas.microsoft.com/office/drawing/2014/main" id="{B210067F-EA9E-4248-B2D2-39D656B3AF6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" name="Line 89">
                  <a:extLst>
                    <a:ext uri="{FF2B5EF4-FFF2-40B4-BE49-F238E27FC236}">
                      <a16:creationId xmlns:a16="http://schemas.microsoft.com/office/drawing/2014/main" id="{B5121029-6739-4142-9E53-48DCA4F8BDC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B6776FFF-7CFE-4739-9104-473DA3681A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739C6C41-5DF4-4A11-89B7-BAB3F63B581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A6F0F36F-7ABB-4F4C-9CC5-443B1936F48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4F2DB5F0-FD30-4907-86AB-7DA7CA3E31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3" name="Rectangle 30">
                  <a:extLst>
                    <a:ext uri="{FF2B5EF4-FFF2-40B4-BE49-F238E27FC236}">
                      <a16:creationId xmlns:a16="http://schemas.microsoft.com/office/drawing/2014/main" id="{0A419F00-E825-4E5E-92EA-DDF22BB2FB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Rectangle 30">
                  <a:extLst>
                    <a:ext uri="{FF2B5EF4-FFF2-40B4-BE49-F238E27FC236}">
                      <a16:creationId xmlns:a16="http://schemas.microsoft.com/office/drawing/2014/main" id="{D7C5E6F1-BF29-4F80-A5F4-81345C29015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72CEDE34-3360-4BFF-8F28-053990E6910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39" name="Freeform: Shape 38">
                  <a:extLst>
                    <a:ext uri="{FF2B5EF4-FFF2-40B4-BE49-F238E27FC236}">
                      <a16:creationId xmlns:a16="http://schemas.microsoft.com/office/drawing/2014/main" id="{898E96F4-030D-444B-B62F-0DA02833774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0" name="Freeform: Shape 39">
                  <a:extLst>
                    <a:ext uri="{FF2B5EF4-FFF2-40B4-BE49-F238E27FC236}">
                      <a16:creationId xmlns:a16="http://schemas.microsoft.com/office/drawing/2014/main" id="{A5D902ED-F254-4B06-9B62-AF188FF41A7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DEBB14B7-5333-4EA3-A883-B3D949DA56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1F2F0B6D-3339-445E-AE6F-EA80BB952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34" name="Freeform 68">
                  <a:extLst>
                    <a:ext uri="{FF2B5EF4-FFF2-40B4-BE49-F238E27FC236}">
                      <a16:creationId xmlns:a16="http://schemas.microsoft.com/office/drawing/2014/main" id="{1FD745BE-AAE8-4FD8-B107-4730C82F8C7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Freeform 69">
                  <a:extLst>
                    <a:ext uri="{FF2B5EF4-FFF2-40B4-BE49-F238E27FC236}">
                      <a16:creationId xmlns:a16="http://schemas.microsoft.com/office/drawing/2014/main" id="{55D7086E-72EA-4FBD-8B82-D3ECF7D5137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" name="Line 70">
                  <a:extLst>
                    <a:ext uri="{FF2B5EF4-FFF2-40B4-BE49-F238E27FC236}">
                      <a16:creationId xmlns:a16="http://schemas.microsoft.com/office/drawing/2014/main" id="{246D59ED-9B4E-4F44-B189-00E3B8D72DC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B726404C-494E-4C74-9581-BE06BE0D27C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31" name="Freeform 68">
                  <a:extLst>
                    <a:ext uri="{FF2B5EF4-FFF2-40B4-BE49-F238E27FC236}">
                      <a16:creationId xmlns:a16="http://schemas.microsoft.com/office/drawing/2014/main" id="{C61F0CD3-7875-46CD-A844-0B022BEF275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" name="Freeform 69">
                  <a:extLst>
                    <a:ext uri="{FF2B5EF4-FFF2-40B4-BE49-F238E27FC236}">
                      <a16:creationId xmlns:a16="http://schemas.microsoft.com/office/drawing/2014/main" id="{D83F2F78-08A8-49BE-AF85-1C3DD28602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" name="Line 70">
                  <a:extLst>
                    <a:ext uri="{FF2B5EF4-FFF2-40B4-BE49-F238E27FC236}">
                      <a16:creationId xmlns:a16="http://schemas.microsoft.com/office/drawing/2014/main" id="{93069262-0DE6-4BA7-9773-656AF1E6CFD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22725E2D-27B9-4A2E-B161-230C61B080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CC227F-6256-9E8B-1BEF-34D243578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0222" y="1788014"/>
            <a:ext cx="10397200" cy="2901482"/>
          </a:xfrm>
        </p:spPr>
        <p:txBody>
          <a:bodyPr>
            <a:noAutofit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fr-FR" sz="2400" dirty="0"/>
              <a:t>Inventé par Toyota dans les années 1970 </a:t>
            </a:r>
          </a:p>
          <a:p>
            <a:pPr marL="0" indent="0">
              <a:lnSpc>
                <a:spcPct val="140000"/>
              </a:lnSpc>
              <a:buNone/>
            </a:pPr>
            <a:endParaRPr lang="fr-FR" sz="2400" b="1" dirty="0"/>
          </a:p>
          <a:p>
            <a:pPr marL="0" indent="0">
              <a:lnSpc>
                <a:spcPct val="140000"/>
              </a:lnSpc>
              <a:buNone/>
            </a:pPr>
            <a:r>
              <a:rPr lang="fr-FR" sz="2400" b="1" dirty="0"/>
              <a:t>Le coût cible « vise à </a:t>
            </a:r>
            <a:r>
              <a:rPr lang="fr-FR" sz="2400" b="1" dirty="0">
                <a:solidFill>
                  <a:schemeClr val="accent4">
                    <a:lumMod val="50000"/>
                    <a:alpha val="60000"/>
                  </a:schemeClr>
                </a:solidFill>
              </a:rPr>
              <a:t>réduire les coûts des produits </a:t>
            </a:r>
            <a:r>
              <a:rPr lang="fr-FR" sz="2400" b="1" dirty="0"/>
              <a:t>sur l’ensemble de leur cycle de vie, tout en </a:t>
            </a:r>
            <a:r>
              <a:rPr lang="fr-FR" sz="2400" b="1" dirty="0">
                <a:solidFill>
                  <a:schemeClr val="accent4">
                    <a:lumMod val="50000"/>
                    <a:alpha val="60000"/>
                  </a:schemeClr>
                </a:solidFill>
              </a:rPr>
              <a:t>satisfaisant aux exigences du consommateur </a:t>
            </a:r>
            <a:r>
              <a:rPr lang="fr-FR" sz="2400" b="1" dirty="0"/>
              <a:t>en matière de qualité, de fiabilité et autres, en examinant toutes les idées envisageables de réduction des coûts </a:t>
            </a:r>
            <a:r>
              <a:rPr lang="fr-FR" sz="2400" b="1" dirty="0">
                <a:solidFill>
                  <a:schemeClr val="accent4">
                    <a:lumMod val="50000"/>
                    <a:alpha val="60000"/>
                  </a:schemeClr>
                </a:solidFill>
              </a:rPr>
              <a:t>au moment de la planification, du développement et du prototypage</a:t>
            </a:r>
            <a:r>
              <a:rPr lang="fr-FR" sz="2400" b="1" dirty="0"/>
              <a:t> » Y. Kato (1993)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55C23123-3C5C-4A8B-AD1C-138D7B73D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153659" y="716800"/>
            <a:ext cx="3838575" cy="5583025"/>
            <a:chOff x="199766" y="716800"/>
            <a:chExt cx="3838575" cy="5583025"/>
          </a:xfrm>
        </p:grpSpPr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ADC1AC98-A945-45DC-A533-43311AB5AF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90" name="Freeform 64">
                <a:extLst>
                  <a:ext uri="{FF2B5EF4-FFF2-40B4-BE49-F238E27FC236}">
                    <a16:creationId xmlns:a16="http://schemas.microsoft.com/office/drawing/2014/main" id="{525BFDD7-7DC7-4933-95CA-274FF3A12B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81">
                <a:extLst>
                  <a:ext uri="{FF2B5EF4-FFF2-40B4-BE49-F238E27FC236}">
                    <a16:creationId xmlns:a16="http://schemas.microsoft.com/office/drawing/2014/main" id="{56EAE20D-E363-445F-AAA9-8923C7A41DA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61">
                <a:extLst>
                  <a:ext uri="{FF2B5EF4-FFF2-40B4-BE49-F238E27FC236}">
                    <a16:creationId xmlns:a16="http://schemas.microsoft.com/office/drawing/2014/main" id="{63DF7269-8701-4F88-89A3-EA45D9DF59F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78">
                <a:extLst>
                  <a:ext uri="{FF2B5EF4-FFF2-40B4-BE49-F238E27FC236}">
                    <a16:creationId xmlns:a16="http://schemas.microsoft.com/office/drawing/2014/main" id="{2DDEEFE7-743E-40D3-AB86-C074CADC93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84">
                <a:extLst>
                  <a:ext uri="{FF2B5EF4-FFF2-40B4-BE49-F238E27FC236}">
                    <a16:creationId xmlns:a16="http://schemas.microsoft.com/office/drawing/2014/main" id="{6DC0260D-7AA3-4733-B3CB-6389FCCABD2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87">
                <a:extLst>
                  <a:ext uri="{FF2B5EF4-FFF2-40B4-BE49-F238E27FC236}">
                    <a16:creationId xmlns:a16="http://schemas.microsoft.com/office/drawing/2014/main" id="{E9487A85-3305-4BD8-A4FB-7939820DE3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60">
                <a:extLst>
                  <a:ext uri="{FF2B5EF4-FFF2-40B4-BE49-F238E27FC236}">
                    <a16:creationId xmlns:a16="http://schemas.microsoft.com/office/drawing/2014/main" id="{9A56408A-8D1F-4308-888A-C10250ED409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59">
                <a:extLst>
                  <a:ext uri="{FF2B5EF4-FFF2-40B4-BE49-F238E27FC236}">
                    <a16:creationId xmlns:a16="http://schemas.microsoft.com/office/drawing/2014/main" id="{B8EA7519-3D12-4CBF-9CF9-2DBF5379C4C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" name="Freeform 62">
                <a:extLst>
                  <a:ext uri="{FF2B5EF4-FFF2-40B4-BE49-F238E27FC236}">
                    <a16:creationId xmlns:a16="http://schemas.microsoft.com/office/drawing/2014/main" id="{CBCFA958-AB70-45BC-86FB-95916AC8826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99" name="Freeform 65">
                <a:extLst>
                  <a:ext uri="{FF2B5EF4-FFF2-40B4-BE49-F238E27FC236}">
                    <a16:creationId xmlns:a16="http://schemas.microsoft.com/office/drawing/2014/main" id="{EC7CC8AD-3574-4368-9084-30AA269FB7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79">
                <a:extLst>
                  <a:ext uri="{FF2B5EF4-FFF2-40B4-BE49-F238E27FC236}">
                    <a16:creationId xmlns:a16="http://schemas.microsoft.com/office/drawing/2014/main" id="{AAF385D0-C8F4-4D2E-A604-55B0C4A37AD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Freeform 82">
                <a:extLst>
                  <a:ext uri="{FF2B5EF4-FFF2-40B4-BE49-F238E27FC236}">
                    <a16:creationId xmlns:a16="http://schemas.microsoft.com/office/drawing/2014/main" id="{5807D27C-D4CF-4DD8-95BF-BE0E820995E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Freeform 85">
                <a:extLst>
                  <a:ext uri="{FF2B5EF4-FFF2-40B4-BE49-F238E27FC236}">
                    <a16:creationId xmlns:a16="http://schemas.microsoft.com/office/drawing/2014/main" id="{AF358179-B76F-48FB-9D1E-25F2B422B7C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" name="Freeform 88">
                <a:extLst>
                  <a:ext uri="{FF2B5EF4-FFF2-40B4-BE49-F238E27FC236}">
                    <a16:creationId xmlns:a16="http://schemas.microsoft.com/office/drawing/2014/main" id="{4F860F54-6F02-429D-84F9-216C593FDA3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04" name="Group 103">
                <a:extLst>
                  <a:ext uri="{FF2B5EF4-FFF2-40B4-BE49-F238E27FC236}">
                    <a16:creationId xmlns:a16="http://schemas.microsoft.com/office/drawing/2014/main" id="{AF2CD1C6-D2DC-4C27-A7A3-0D6ECCB7B26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105" name="Line 63">
                  <a:extLst>
                    <a:ext uri="{FF2B5EF4-FFF2-40B4-BE49-F238E27FC236}">
                      <a16:creationId xmlns:a16="http://schemas.microsoft.com/office/drawing/2014/main" id="{17251CE3-FBBE-4B37-B229-DF726C4AE56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6" name="Line 66">
                  <a:extLst>
                    <a:ext uri="{FF2B5EF4-FFF2-40B4-BE49-F238E27FC236}">
                      <a16:creationId xmlns:a16="http://schemas.microsoft.com/office/drawing/2014/main" id="{14522961-6FA8-43A3-894B-20435789E3A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7" name="Line 67">
                  <a:extLst>
                    <a:ext uri="{FF2B5EF4-FFF2-40B4-BE49-F238E27FC236}">
                      <a16:creationId xmlns:a16="http://schemas.microsoft.com/office/drawing/2014/main" id="{54230A9C-2E62-416C-A910-A26CB0BB744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8" name="Line 80">
                  <a:extLst>
                    <a:ext uri="{FF2B5EF4-FFF2-40B4-BE49-F238E27FC236}">
                      <a16:creationId xmlns:a16="http://schemas.microsoft.com/office/drawing/2014/main" id="{EDC7B8CE-339C-4B31-9A1E-1E6F3F20E51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9" name="Line 83">
                  <a:extLst>
                    <a:ext uri="{FF2B5EF4-FFF2-40B4-BE49-F238E27FC236}">
                      <a16:creationId xmlns:a16="http://schemas.microsoft.com/office/drawing/2014/main" id="{D5900B3C-A349-4C11-8871-F0C656F06A2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0" name="Line 86">
                  <a:extLst>
                    <a:ext uri="{FF2B5EF4-FFF2-40B4-BE49-F238E27FC236}">
                      <a16:creationId xmlns:a16="http://schemas.microsoft.com/office/drawing/2014/main" id="{B836DF39-5332-440E-BD43-94EF14B9F7A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1" name="Line 89">
                  <a:extLst>
                    <a:ext uri="{FF2B5EF4-FFF2-40B4-BE49-F238E27FC236}">
                      <a16:creationId xmlns:a16="http://schemas.microsoft.com/office/drawing/2014/main" id="{25596AFB-7112-451F-A40E-C4D365BC050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467B87DF-BE21-4275-A328-36294B5E87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5DF7768E-3A7E-48EA-AE6B-544137E017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0C7E39C2-9BBA-4C6E-B352-FADF72FF842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55FF2688-1869-4A97-A594-AD2F8C720AD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8" name="Rectangle 30">
                  <a:extLst>
                    <a:ext uri="{FF2B5EF4-FFF2-40B4-BE49-F238E27FC236}">
                      <a16:creationId xmlns:a16="http://schemas.microsoft.com/office/drawing/2014/main" id="{035F350E-CDEC-47D7-B1F6-BB33F7263D5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0">
                  <a:extLst>
                    <a:ext uri="{FF2B5EF4-FFF2-40B4-BE49-F238E27FC236}">
                      <a16:creationId xmlns:a16="http://schemas.microsoft.com/office/drawing/2014/main" id="{32757671-5219-4448-9D74-96978B78FB2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A62FFE05-1BB5-478B-ACB7-0201D6E0B86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84" name="Freeform: Shape 83">
                  <a:extLst>
                    <a:ext uri="{FF2B5EF4-FFF2-40B4-BE49-F238E27FC236}">
                      <a16:creationId xmlns:a16="http://schemas.microsoft.com/office/drawing/2014/main" id="{08CF1D90-5BE7-4777-9D00-4B898D6A5D0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5" name="Freeform: Shape 84">
                  <a:extLst>
                    <a:ext uri="{FF2B5EF4-FFF2-40B4-BE49-F238E27FC236}">
                      <a16:creationId xmlns:a16="http://schemas.microsoft.com/office/drawing/2014/main" id="{D066325E-CB67-49CD-9A41-2CFD6BCC903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7405EB12-3265-4FD8-AE15-B453CFF084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BCD1DA60-1F78-4286-AD75-48457E4E42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79" name="Freeform 68">
                  <a:extLst>
                    <a:ext uri="{FF2B5EF4-FFF2-40B4-BE49-F238E27FC236}">
                      <a16:creationId xmlns:a16="http://schemas.microsoft.com/office/drawing/2014/main" id="{F2434CC9-D9BE-4CC5-A618-AC659C5CBD7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" name="Freeform 69">
                  <a:extLst>
                    <a:ext uri="{FF2B5EF4-FFF2-40B4-BE49-F238E27FC236}">
                      <a16:creationId xmlns:a16="http://schemas.microsoft.com/office/drawing/2014/main" id="{B9A88CD6-DA9C-42B2-A37B-5A0E1BED755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" name="Line 70">
                  <a:extLst>
                    <a:ext uri="{FF2B5EF4-FFF2-40B4-BE49-F238E27FC236}">
                      <a16:creationId xmlns:a16="http://schemas.microsoft.com/office/drawing/2014/main" id="{4A018333-A419-44AE-9CF5-57D5319073C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4C9BB730-80E2-4F3A-882B-7ED9186ABD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76" name="Freeform 68">
                  <a:extLst>
                    <a:ext uri="{FF2B5EF4-FFF2-40B4-BE49-F238E27FC236}">
                      <a16:creationId xmlns:a16="http://schemas.microsoft.com/office/drawing/2014/main" id="{D48E4E69-835A-40C7-A548-8947A81DC1C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" name="Freeform 69">
                  <a:extLst>
                    <a:ext uri="{FF2B5EF4-FFF2-40B4-BE49-F238E27FC236}">
                      <a16:creationId xmlns:a16="http://schemas.microsoft.com/office/drawing/2014/main" id="{E4F80DAC-11B8-4A6F-9CAA-8C62C6A2E63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" name="Line 70">
                  <a:extLst>
                    <a:ext uri="{FF2B5EF4-FFF2-40B4-BE49-F238E27FC236}">
                      <a16:creationId xmlns:a16="http://schemas.microsoft.com/office/drawing/2014/main" id="{FF491AF2-6D67-4650-B34C-5BB5F112840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663350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F6D0BD-DFC7-A4A4-DDCE-5BC271AA2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 Distinction entre cout de revient et cout cible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4B858C-075A-FA7F-A918-9FD356BFAE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2024" y="1685925"/>
            <a:ext cx="5903976" cy="487032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sz="1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Raisonnement « </a:t>
            </a:r>
            <a:r>
              <a:rPr lang="fr-FR" sz="1900" u="sng" dirty="0">
                <a:solidFill>
                  <a:srgbClr val="C00000"/>
                </a:solidFill>
              </a:rPr>
              <a:t>internes</a:t>
            </a:r>
            <a:r>
              <a:rPr lang="fr-FR" sz="1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» pour fixer le prix de vente : </a:t>
            </a:r>
          </a:p>
          <a:p>
            <a:pPr marL="0" indent="0">
              <a:buNone/>
            </a:pP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fr-F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Cout de revient + résultat prévisionnel = </a:t>
            </a:r>
            <a:r>
              <a:rPr lang="fr-FR" b="1" dirty="0">
                <a:solidFill>
                  <a:srgbClr val="C00000"/>
                </a:solidFill>
              </a:rPr>
              <a:t>Px vente</a:t>
            </a:r>
            <a:endParaRPr lang="fr-FR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Où le coût de revient = caractéristique du produit et mode de production</a:t>
            </a:r>
          </a:p>
          <a:p>
            <a:pPr marL="0" indent="0">
              <a:buNone/>
            </a:pP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Résultat prévisionnel = stratégie de l’entreprise</a:t>
            </a:r>
          </a:p>
          <a:p>
            <a:pPr marL="0" indent="0">
              <a:buNone/>
            </a:pP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=&gt; Focal </a:t>
            </a:r>
            <a:r>
              <a:rPr lang="fr-FR" dirty="0">
                <a:solidFill>
                  <a:srgbClr val="FF0000"/>
                </a:solidFill>
              </a:rPr>
              <a:t>interne</a:t>
            </a: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à l’entreprise</a:t>
            </a:r>
          </a:p>
          <a:p>
            <a:pPr marL="0" indent="0">
              <a:buNone/>
            </a:pPr>
            <a:endParaRPr lang="fr-FR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BCC1CA4-963A-ADBB-81E9-8221D0CD98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202" y="1685925"/>
            <a:ext cx="5725774" cy="487032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Raisonnement « </a:t>
            </a:r>
            <a:r>
              <a:rPr lang="fr-FR" sz="2000" u="sng" dirty="0">
                <a:solidFill>
                  <a:srgbClr val="C00000"/>
                </a:solidFill>
              </a:rPr>
              <a:t>marché </a:t>
            </a:r>
            <a:r>
              <a:rPr lang="fr-FR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» pour fixer le prix de vente : </a:t>
            </a:r>
          </a:p>
          <a:p>
            <a:pPr marL="0" indent="0">
              <a:buNone/>
            </a:pPr>
            <a:endParaRPr lang="fr-FR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fr-FR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Prix de vente – Profit cible = </a:t>
            </a:r>
            <a:r>
              <a:rPr lang="fr-FR" sz="2000" b="1" dirty="0">
                <a:solidFill>
                  <a:srgbClr val="C00000"/>
                </a:solidFill>
              </a:rPr>
              <a:t>Cout cible </a:t>
            </a:r>
            <a:endParaRPr lang="fr-FR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Où le prix de vente = </a:t>
            </a:r>
            <a:r>
              <a:rPr lang="fr-FR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cf</a:t>
            </a: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étude de marché</a:t>
            </a:r>
          </a:p>
          <a:p>
            <a:pPr marL="0" indent="0">
              <a:buNone/>
            </a:pP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Profit cible = Stratégie de l’entreprise</a:t>
            </a:r>
          </a:p>
          <a:p>
            <a:pPr marL="0" indent="0">
              <a:buNone/>
            </a:pP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=&gt; Focal par le </a:t>
            </a:r>
            <a:r>
              <a:rPr lang="fr-FR" dirty="0">
                <a:solidFill>
                  <a:srgbClr val="FF0000"/>
                </a:solidFill>
              </a:rPr>
              <a:t>marché</a:t>
            </a: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8471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01FEF1-B874-5CFB-3CE0-E0E350ABA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2.1. Exercice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BD4B53-58EF-A5D9-5B47-7111C5FC0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088135"/>
            <a:ext cx="10213200" cy="463798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/>
              <a:t>L’entreprise Electro veut lancer un lave vaisselle haut de gamme bénéficiant d’une technologie nouvelle. </a:t>
            </a:r>
          </a:p>
          <a:p>
            <a:pPr marL="0" indent="0">
              <a:buNone/>
            </a:pPr>
            <a:r>
              <a:rPr lang="fr-FR" b="1" dirty="0"/>
              <a:t>Etude de marché </a:t>
            </a:r>
            <a:r>
              <a:rPr lang="fr-FR" dirty="0"/>
              <a:t>: La nouvelle technologie confèrerait à l’entreprise une avance technologique d’une année permettant de vendre le lave vaisselle 900 € la première année puis 740 pour la 2</a:t>
            </a:r>
            <a:r>
              <a:rPr lang="fr-FR" baseline="30000" dirty="0"/>
              <a:t>ème</a:t>
            </a:r>
            <a:r>
              <a:rPr lang="fr-FR" dirty="0"/>
              <a:t>  et 3</a:t>
            </a:r>
            <a:r>
              <a:rPr lang="fr-FR" baseline="30000" dirty="0"/>
              <a:t>ème</a:t>
            </a:r>
            <a:r>
              <a:rPr lang="fr-FR" dirty="0"/>
              <a:t> année (suite à la perte de cet avantage). Les ventes prévisionnelles sont de 50k appareil la 1</a:t>
            </a:r>
            <a:r>
              <a:rPr lang="fr-FR" baseline="30000" dirty="0"/>
              <a:t>ère</a:t>
            </a:r>
            <a:r>
              <a:rPr lang="fr-FR" dirty="0"/>
              <a:t> et 2</a:t>
            </a:r>
            <a:r>
              <a:rPr lang="fr-FR" baseline="30000" dirty="0"/>
              <a:t>ème</a:t>
            </a:r>
            <a:r>
              <a:rPr lang="fr-FR" dirty="0"/>
              <a:t> année et baisserait à 30 K la 3</a:t>
            </a:r>
            <a:r>
              <a:rPr lang="fr-FR" baseline="30000" dirty="0"/>
              <a:t>ème</a:t>
            </a:r>
            <a:r>
              <a:rPr lang="fr-FR" dirty="0"/>
              <a:t> année. </a:t>
            </a:r>
          </a:p>
          <a:p>
            <a:pPr marL="0" indent="0">
              <a:buNone/>
            </a:pPr>
            <a:r>
              <a:rPr lang="fr-FR" b="1" dirty="0"/>
              <a:t>Cout prévisionnel </a:t>
            </a:r>
            <a:r>
              <a:rPr lang="fr-FR" dirty="0"/>
              <a:t>: Le cout de production du lave vaisselle serait de 630 euros. </a:t>
            </a:r>
          </a:p>
          <a:p>
            <a:pPr marL="0" indent="0">
              <a:buNone/>
            </a:pPr>
            <a:r>
              <a:rPr lang="fr-FR" b="1" dirty="0"/>
              <a:t>Profit cible </a:t>
            </a:r>
            <a:r>
              <a:rPr lang="fr-FR" dirty="0"/>
              <a:t>: L’entreprise souhaiterait avoir une marge moyenne de 20 % sur ce projet. </a:t>
            </a:r>
          </a:p>
          <a:p>
            <a:pPr marL="0" indent="0">
              <a:buNone/>
            </a:pPr>
            <a:r>
              <a:rPr lang="fr-FR" dirty="0">
                <a:solidFill>
                  <a:srgbClr val="FF0000">
                    <a:alpha val="60000"/>
                  </a:srgbClr>
                </a:solidFill>
              </a:rPr>
              <a:t>=&gt; L’objectif de marge est il respecté sur la durée globale du projet ? </a:t>
            </a:r>
          </a:p>
        </p:txBody>
      </p:sp>
    </p:spTree>
    <p:extLst>
      <p:ext uri="{BB962C8B-B14F-4D97-AF65-F5344CB8AC3E}">
        <p14:creationId xmlns:p14="http://schemas.microsoft.com/office/powerpoint/2010/main" val="430490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B75ED9-376B-B5FA-F49C-65CB82A7F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dirty="0"/>
              <a:t>2.1. Corrigé</a:t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A052D18-7F78-2DAA-6C1A-B9FFAA6A35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9306857"/>
              </p:ext>
            </p:extLst>
          </p:nvPr>
        </p:nvGraphicFramePr>
        <p:xfrm>
          <a:off x="989013" y="1685925"/>
          <a:ext cx="10213970" cy="14782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42794">
                  <a:extLst>
                    <a:ext uri="{9D8B030D-6E8A-4147-A177-3AD203B41FA5}">
                      <a16:colId xmlns:a16="http://schemas.microsoft.com/office/drawing/2014/main" val="2946402101"/>
                    </a:ext>
                  </a:extLst>
                </a:gridCol>
                <a:gridCol w="2042794">
                  <a:extLst>
                    <a:ext uri="{9D8B030D-6E8A-4147-A177-3AD203B41FA5}">
                      <a16:colId xmlns:a16="http://schemas.microsoft.com/office/drawing/2014/main" val="2662131078"/>
                    </a:ext>
                  </a:extLst>
                </a:gridCol>
                <a:gridCol w="2042794">
                  <a:extLst>
                    <a:ext uri="{9D8B030D-6E8A-4147-A177-3AD203B41FA5}">
                      <a16:colId xmlns:a16="http://schemas.microsoft.com/office/drawing/2014/main" val="1856624389"/>
                    </a:ext>
                  </a:extLst>
                </a:gridCol>
                <a:gridCol w="2042794">
                  <a:extLst>
                    <a:ext uri="{9D8B030D-6E8A-4147-A177-3AD203B41FA5}">
                      <a16:colId xmlns:a16="http://schemas.microsoft.com/office/drawing/2014/main" val="3613019133"/>
                    </a:ext>
                  </a:extLst>
                </a:gridCol>
                <a:gridCol w="2042794">
                  <a:extLst>
                    <a:ext uri="{9D8B030D-6E8A-4147-A177-3AD203B41FA5}">
                      <a16:colId xmlns:a16="http://schemas.microsoft.com/office/drawing/2014/main" val="35635697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Année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Année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Année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184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058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0033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881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759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6F0771-9468-3CC5-F0DD-ED1CC01EB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3. Démarche pour établir les couts cibles (au moment de la conception du produit)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BFB5F697-3E8D-1942-3A74-E9B9524A2158}"/>
              </a:ext>
            </a:extLst>
          </p:cNvPr>
          <p:cNvSpPr/>
          <p:nvPr/>
        </p:nvSpPr>
        <p:spPr>
          <a:xfrm>
            <a:off x="438912" y="3337560"/>
            <a:ext cx="1728216" cy="612648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Marketing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358192C-8549-CD1C-ADBE-D45DAB561F6F}"/>
              </a:ext>
            </a:extLst>
          </p:cNvPr>
          <p:cNvSpPr/>
          <p:nvPr/>
        </p:nvSpPr>
        <p:spPr>
          <a:xfrm>
            <a:off x="3645408" y="3724618"/>
            <a:ext cx="1886712" cy="6126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Prix cible</a:t>
            </a: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9BFB1CE8-6F8D-EC5F-8EF4-60D045F4D849}"/>
              </a:ext>
            </a:extLst>
          </p:cNvPr>
          <p:cNvSpPr txBox="1"/>
          <p:nvPr/>
        </p:nvSpPr>
        <p:spPr>
          <a:xfrm>
            <a:off x="2395728" y="3323767"/>
            <a:ext cx="1249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Etude de marché</a:t>
            </a:r>
          </a:p>
        </p:txBody>
      </p:sp>
      <p:cxnSp>
        <p:nvCxnSpPr>
          <p:cNvPr id="53" name="Connecteur droit avec flèche 52">
            <a:extLst>
              <a:ext uri="{FF2B5EF4-FFF2-40B4-BE49-F238E27FC236}">
                <a16:creationId xmlns:a16="http://schemas.microsoft.com/office/drawing/2014/main" id="{BB12146E-70FA-C6EE-F555-5270C20E5220}"/>
              </a:ext>
            </a:extLst>
          </p:cNvPr>
          <p:cNvCxnSpPr>
            <a:stCxn id="50" idx="3"/>
            <a:endCxn id="51" idx="1"/>
          </p:cNvCxnSpPr>
          <p:nvPr/>
        </p:nvCxnSpPr>
        <p:spPr>
          <a:xfrm>
            <a:off x="2167128" y="3643884"/>
            <a:ext cx="1478280" cy="3870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93048758-D030-B5B8-615E-1ABC721A12A8}"/>
              </a:ext>
            </a:extLst>
          </p:cNvPr>
          <p:cNvCxnSpPr>
            <a:cxnSpLocks/>
            <a:stCxn id="50" idx="3"/>
          </p:cNvCxnSpPr>
          <p:nvPr/>
        </p:nvCxnSpPr>
        <p:spPr>
          <a:xfrm flipV="1">
            <a:off x="2167128" y="3137135"/>
            <a:ext cx="1478280" cy="5067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D9F5C347-4BA5-4454-81ED-1DED511A749D}"/>
              </a:ext>
            </a:extLst>
          </p:cNvPr>
          <p:cNvSpPr/>
          <p:nvPr/>
        </p:nvSpPr>
        <p:spPr>
          <a:xfrm>
            <a:off x="438912" y="4989430"/>
            <a:ext cx="1728216" cy="61264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Stratégie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1878C3E-93BB-A380-AC2E-5B2CB50DE37D}"/>
              </a:ext>
            </a:extLst>
          </p:cNvPr>
          <p:cNvSpPr/>
          <p:nvPr/>
        </p:nvSpPr>
        <p:spPr>
          <a:xfrm>
            <a:off x="3645408" y="4989430"/>
            <a:ext cx="1886712" cy="6126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Profit cible</a:t>
            </a:r>
          </a:p>
        </p:txBody>
      </p:sp>
      <p:cxnSp>
        <p:nvCxnSpPr>
          <p:cNvPr id="57" name="Connecteur droit avec flèche 56">
            <a:extLst>
              <a:ext uri="{FF2B5EF4-FFF2-40B4-BE49-F238E27FC236}">
                <a16:creationId xmlns:a16="http://schemas.microsoft.com/office/drawing/2014/main" id="{7304C4BC-5C2C-9D12-B50E-35B140B6CDED}"/>
              </a:ext>
            </a:extLst>
          </p:cNvPr>
          <p:cNvCxnSpPr>
            <a:cxnSpLocks/>
            <a:stCxn id="55" idx="3"/>
            <a:endCxn id="56" idx="1"/>
          </p:cNvCxnSpPr>
          <p:nvPr/>
        </p:nvCxnSpPr>
        <p:spPr>
          <a:xfrm>
            <a:off x="2167128" y="5295754"/>
            <a:ext cx="14782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4A06F8D1-2A3B-50A5-6865-8F7C32F381F0}"/>
              </a:ext>
            </a:extLst>
          </p:cNvPr>
          <p:cNvSpPr/>
          <p:nvPr/>
        </p:nvSpPr>
        <p:spPr>
          <a:xfrm>
            <a:off x="6321552" y="4376782"/>
            <a:ext cx="1886712" cy="6126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Couts cible</a:t>
            </a:r>
          </a:p>
        </p:txBody>
      </p:sp>
      <p:cxnSp>
        <p:nvCxnSpPr>
          <p:cNvPr id="59" name="Connecteur droit avec flèche 58">
            <a:extLst>
              <a:ext uri="{FF2B5EF4-FFF2-40B4-BE49-F238E27FC236}">
                <a16:creationId xmlns:a16="http://schemas.microsoft.com/office/drawing/2014/main" id="{7ADC0BC9-76C3-2864-5348-D6D5DECF555E}"/>
              </a:ext>
            </a:extLst>
          </p:cNvPr>
          <p:cNvCxnSpPr>
            <a:cxnSpLocks/>
            <a:stCxn id="51" idx="3"/>
            <a:endCxn id="58" idx="1"/>
          </p:cNvCxnSpPr>
          <p:nvPr/>
        </p:nvCxnSpPr>
        <p:spPr>
          <a:xfrm>
            <a:off x="5532120" y="4030942"/>
            <a:ext cx="789432" cy="652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Connecteur droit avec flèche 59">
            <a:extLst>
              <a:ext uri="{FF2B5EF4-FFF2-40B4-BE49-F238E27FC236}">
                <a16:creationId xmlns:a16="http://schemas.microsoft.com/office/drawing/2014/main" id="{F4F1755B-3680-CBCE-AFC1-ADFEE1323DFE}"/>
              </a:ext>
            </a:extLst>
          </p:cNvPr>
          <p:cNvCxnSpPr>
            <a:cxnSpLocks/>
            <a:stCxn id="56" idx="3"/>
            <a:endCxn id="58" idx="1"/>
          </p:cNvCxnSpPr>
          <p:nvPr/>
        </p:nvCxnSpPr>
        <p:spPr>
          <a:xfrm flipV="1">
            <a:off x="5532120" y="4683106"/>
            <a:ext cx="789432" cy="612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ZoneTexte 60">
            <a:extLst>
              <a:ext uri="{FF2B5EF4-FFF2-40B4-BE49-F238E27FC236}">
                <a16:creationId xmlns:a16="http://schemas.microsoft.com/office/drawing/2014/main" id="{66582B83-C7B8-46DB-939B-C219F2573C13}"/>
              </a:ext>
            </a:extLst>
          </p:cNvPr>
          <p:cNvSpPr txBox="1"/>
          <p:nvPr/>
        </p:nvSpPr>
        <p:spPr>
          <a:xfrm>
            <a:off x="5926836" y="4498440"/>
            <a:ext cx="1249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+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E4BCEE5-C400-BB9A-14AC-6F10C2D8002E}"/>
              </a:ext>
            </a:extLst>
          </p:cNvPr>
          <p:cNvSpPr/>
          <p:nvPr/>
        </p:nvSpPr>
        <p:spPr>
          <a:xfrm>
            <a:off x="3645408" y="2830811"/>
            <a:ext cx="4562856" cy="6126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Fonctionnalités attendues </a:t>
            </a:r>
          </a:p>
          <a:p>
            <a:pPr algn="ctr"/>
            <a:r>
              <a:rPr lang="fr-FR" dirty="0"/>
              <a:t>(avec % pour chaque fonction)</a:t>
            </a:r>
          </a:p>
        </p:txBody>
      </p:sp>
    </p:spTree>
    <p:extLst>
      <p:ext uri="{BB962C8B-B14F-4D97-AF65-F5344CB8AC3E}">
        <p14:creationId xmlns:p14="http://schemas.microsoft.com/office/powerpoint/2010/main" val="4179600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177097-7EA1-A03B-A89F-EB268185A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7E13B5-6324-0785-3433-B5957E920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6104"/>
            <a:ext cx="10213200" cy="1112836"/>
          </a:xfrm>
        </p:spPr>
        <p:txBody>
          <a:bodyPr/>
          <a:lstStyle/>
          <a:p>
            <a:r>
              <a:rPr lang="fr-FR" dirty="0"/>
              <a:t>3. Démarche pour établir les couts cibles (au moment de la conception)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E212B77-C6FA-2154-2DB3-1DFD258843D9}"/>
              </a:ext>
            </a:extLst>
          </p:cNvPr>
          <p:cNvSpPr/>
          <p:nvPr/>
        </p:nvSpPr>
        <p:spPr>
          <a:xfrm>
            <a:off x="438912" y="3337560"/>
            <a:ext cx="1728216" cy="612648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Marketing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8B8BA2-9D5D-4CD4-ACEB-C28F1A61ED3B}"/>
              </a:ext>
            </a:extLst>
          </p:cNvPr>
          <p:cNvSpPr/>
          <p:nvPr/>
        </p:nvSpPr>
        <p:spPr>
          <a:xfrm>
            <a:off x="3645408" y="3724618"/>
            <a:ext cx="1886712" cy="6126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Prix cible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BB6139D-D0AC-657C-C1DB-808798945B5F}"/>
              </a:ext>
            </a:extLst>
          </p:cNvPr>
          <p:cNvSpPr txBox="1"/>
          <p:nvPr/>
        </p:nvSpPr>
        <p:spPr>
          <a:xfrm>
            <a:off x="2395728" y="3323767"/>
            <a:ext cx="1249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Etude de marché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C4656F6B-6894-8C9B-BB9C-400082DA2BE1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2167128" y="3643884"/>
            <a:ext cx="1478280" cy="3870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DC07B8C0-6ECA-37A2-C443-6F8068DA9A1D}"/>
              </a:ext>
            </a:extLst>
          </p:cNvPr>
          <p:cNvCxnSpPr>
            <a:cxnSpLocks/>
            <a:stCxn id="4" idx="3"/>
          </p:cNvCxnSpPr>
          <p:nvPr/>
        </p:nvCxnSpPr>
        <p:spPr>
          <a:xfrm flipV="1">
            <a:off x="2167128" y="3137135"/>
            <a:ext cx="1478280" cy="5067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BF099FB0-4FAD-E117-D065-CEA27BE209C9}"/>
              </a:ext>
            </a:extLst>
          </p:cNvPr>
          <p:cNvSpPr/>
          <p:nvPr/>
        </p:nvSpPr>
        <p:spPr>
          <a:xfrm>
            <a:off x="438912" y="4989430"/>
            <a:ext cx="1728216" cy="61264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Stratégie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C291600-50E8-F9C4-2736-BDF16200F698}"/>
              </a:ext>
            </a:extLst>
          </p:cNvPr>
          <p:cNvSpPr/>
          <p:nvPr/>
        </p:nvSpPr>
        <p:spPr>
          <a:xfrm>
            <a:off x="3645408" y="4989430"/>
            <a:ext cx="1886712" cy="6126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Profit cible</a:t>
            </a: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84CA3C40-7EE8-D4A2-E297-6391B398426F}"/>
              </a:ext>
            </a:extLst>
          </p:cNvPr>
          <p:cNvCxnSpPr>
            <a:cxnSpLocks/>
            <a:stCxn id="16" idx="3"/>
            <a:endCxn id="18" idx="1"/>
          </p:cNvCxnSpPr>
          <p:nvPr/>
        </p:nvCxnSpPr>
        <p:spPr>
          <a:xfrm>
            <a:off x="2167128" y="5295754"/>
            <a:ext cx="14782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1A0DA186-8085-0808-389B-FD645C750878}"/>
              </a:ext>
            </a:extLst>
          </p:cNvPr>
          <p:cNvSpPr/>
          <p:nvPr/>
        </p:nvSpPr>
        <p:spPr>
          <a:xfrm>
            <a:off x="6321552" y="4376782"/>
            <a:ext cx="1886712" cy="6126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Couts cible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3E0642C6-6889-B15F-007D-ED3C9535C987}"/>
              </a:ext>
            </a:extLst>
          </p:cNvPr>
          <p:cNvCxnSpPr>
            <a:cxnSpLocks/>
            <a:stCxn id="5" idx="3"/>
            <a:endCxn id="23" idx="1"/>
          </p:cNvCxnSpPr>
          <p:nvPr/>
        </p:nvCxnSpPr>
        <p:spPr>
          <a:xfrm>
            <a:off x="5532120" y="4030942"/>
            <a:ext cx="789432" cy="652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57440F52-CEC7-7DE9-2C1D-ACDD0EBBBFE4}"/>
              </a:ext>
            </a:extLst>
          </p:cNvPr>
          <p:cNvCxnSpPr>
            <a:cxnSpLocks/>
            <a:stCxn id="18" idx="3"/>
            <a:endCxn id="23" idx="1"/>
          </p:cNvCxnSpPr>
          <p:nvPr/>
        </p:nvCxnSpPr>
        <p:spPr>
          <a:xfrm flipV="1">
            <a:off x="5532120" y="4683106"/>
            <a:ext cx="789432" cy="612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7E875F1A-2224-87A5-BF5F-56E8030DC302}"/>
              </a:ext>
            </a:extLst>
          </p:cNvPr>
          <p:cNvSpPr txBox="1"/>
          <p:nvPr/>
        </p:nvSpPr>
        <p:spPr>
          <a:xfrm>
            <a:off x="5926836" y="4498440"/>
            <a:ext cx="1249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-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EA5B13-70ED-81AE-3294-8F29B8C6B264}"/>
              </a:ext>
            </a:extLst>
          </p:cNvPr>
          <p:cNvSpPr/>
          <p:nvPr/>
        </p:nvSpPr>
        <p:spPr>
          <a:xfrm>
            <a:off x="9765792" y="1425541"/>
            <a:ext cx="1728216" cy="612648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Contrôle de gestion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5B97A35F-FE38-7D1D-FEFC-08275F3443AE}"/>
              </a:ext>
            </a:extLst>
          </p:cNvPr>
          <p:cNvCxnSpPr>
            <a:cxnSpLocks/>
          </p:cNvCxnSpPr>
          <p:nvPr/>
        </p:nvCxnSpPr>
        <p:spPr>
          <a:xfrm>
            <a:off x="8208264" y="3137135"/>
            <a:ext cx="935736" cy="7002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A84C48F0-64E6-1881-CB0E-95625F99AA30}"/>
              </a:ext>
            </a:extLst>
          </p:cNvPr>
          <p:cNvCxnSpPr>
            <a:cxnSpLocks/>
            <a:stCxn id="23" idx="3"/>
          </p:cNvCxnSpPr>
          <p:nvPr/>
        </p:nvCxnSpPr>
        <p:spPr>
          <a:xfrm flipV="1">
            <a:off x="8208264" y="4030942"/>
            <a:ext cx="935736" cy="652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0F05319D-7762-186C-C500-41C4FB7CB08A}"/>
              </a:ext>
            </a:extLst>
          </p:cNvPr>
          <p:cNvSpPr/>
          <p:nvPr/>
        </p:nvSpPr>
        <p:spPr>
          <a:xfrm>
            <a:off x="3645408" y="2830811"/>
            <a:ext cx="4562856" cy="6126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Fonctionnalités attendues </a:t>
            </a:r>
          </a:p>
          <a:p>
            <a:pPr algn="ctr"/>
            <a:r>
              <a:rPr lang="fr-FR" dirty="0"/>
              <a:t>(avec % pour chaque fonction)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8F4671F-9784-91C6-027B-4A941A5215E2}"/>
              </a:ext>
            </a:extLst>
          </p:cNvPr>
          <p:cNvSpPr/>
          <p:nvPr/>
        </p:nvSpPr>
        <p:spPr>
          <a:xfrm>
            <a:off x="9144000" y="2006419"/>
            <a:ext cx="2823972" cy="392735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/>
              <a:t>Cout cible par composant </a:t>
            </a:r>
          </a:p>
          <a:p>
            <a:pPr algn="ctr"/>
            <a:endParaRPr lang="fr-FR" dirty="0"/>
          </a:p>
          <a:p>
            <a:pPr algn="ctr"/>
            <a:r>
              <a:rPr lang="fr-FR" b="1" dirty="0"/>
              <a:t>Principe</a:t>
            </a:r>
            <a:r>
              <a:rPr lang="fr-FR" dirty="0"/>
              <a:t> : </a:t>
            </a:r>
          </a:p>
          <a:p>
            <a:pPr algn="ctr"/>
            <a:r>
              <a:rPr lang="fr-FR" dirty="0"/>
              <a:t>1) Chaque composant a un cout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2) Chaque composant contribue à telle ou telle fonctionnalité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3) Cout du composant = Fonctionnalités qu’il génère</a:t>
            </a:r>
          </a:p>
        </p:txBody>
      </p:sp>
    </p:spTree>
    <p:extLst>
      <p:ext uri="{BB962C8B-B14F-4D97-AF65-F5344CB8AC3E}">
        <p14:creationId xmlns:p14="http://schemas.microsoft.com/office/powerpoint/2010/main" val="317265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D180BA-10EF-B380-2CAE-0DE527822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4. Avantages et limites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29B028-5DB5-2BEC-8380-E6065A11D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400" b="1" dirty="0"/>
              <a:t>Avantages</a:t>
            </a:r>
            <a:endParaRPr lang="fr-FR" b="1" dirty="0"/>
          </a:p>
          <a:p>
            <a:pPr marL="0" indent="0">
              <a:buNone/>
            </a:pPr>
            <a:r>
              <a:rPr lang="fr-FR" dirty="0"/>
              <a:t>	Réduction des couts de production</a:t>
            </a:r>
          </a:p>
          <a:p>
            <a:pPr marL="0" indent="0">
              <a:buNone/>
            </a:pPr>
            <a:r>
              <a:rPr lang="fr-FR" dirty="0"/>
              <a:t>	Adéquation des produits aux attentes des consommateurs</a:t>
            </a:r>
          </a:p>
          <a:p>
            <a:pPr marL="0" indent="0">
              <a:buNone/>
            </a:pPr>
            <a:r>
              <a:rPr lang="fr-FR" sz="2400" b="1" dirty="0"/>
              <a:t>Inconvénients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	Arbitrage à faire entre marketing, production, </a:t>
            </a:r>
          </a:p>
          <a:p>
            <a:pPr marL="0" indent="0">
              <a:buNone/>
            </a:pPr>
            <a:r>
              <a:rPr lang="fr-FR" dirty="0"/>
              <a:t>	Banalisation et standardisation des produits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5547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90602F-B632-84B8-EDF0-0AC24AA64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5. Méthode pas à pas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AC04E1-69F9-09A0-46F6-28FF539E9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arenR"/>
            </a:pPr>
            <a:r>
              <a:rPr lang="fr-FR" dirty="0"/>
              <a:t>Déterminer le cout cible = Prix de vente (cf. étude de marché) – profit cible</a:t>
            </a:r>
          </a:p>
          <a:p>
            <a:pPr marL="457200" indent="-457200">
              <a:buAutoNum type="arabicParenR"/>
            </a:pPr>
            <a:r>
              <a:rPr lang="fr-FR" dirty="0"/>
              <a:t>Déterminer le poids relatif de chaque fonction (cf. étude de marché)</a:t>
            </a:r>
          </a:p>
          <a:p>
            <a:pPr marL="457200" indent="-457200">
              <a:buAutoNum type="arabicParenR"/>
            </a:pPr>
            <a:r>
              <a:rPr lang="fr-FR" dirty="0"/>
              <a:t>Estimer le cout de chaque composant = poids du composant dans telle fonction * importance de la fonction * cout cible</a:t>
            </a:r>
          </a:p>
          <a:p>
            <a:pPr marL="457200" indent="-457200">
              <a:buAutoNum type="arabicParenR"/>
            </a:pPr>
            <a:r>
              <a:rPr lang="fr-FR" dirty="0"/>
              <a:t>Comparer le cout réel de chaque composant avec son coût estimé</a:t>
            </a:r>
          </a:p>
          <a:p>
            <a:pPr marL="457200" indent="-457200">
              <a:buAutoNum type="arabicParenR"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2415857"/>
      </p:ext>
    </p:extLst>
  </p:cSld>
  <p:clrMapOvr>
    <a:masterClrMapping/>
  </p:clrMapOvr>
</p:sld>
</file>

<file path=ppt/theme/theme1.xml><?xml version="1.0" encoding="utf-8"?>
<a:theme xmlns:a="http://schemas.openxmlformats.org/drawingml/2006/main" name="FrostyVTI">
  <a:themeElements>
    <a:clrScheme name="AnalogousFromLightSeedLeftStep">
      <a:dk1>
        <a:srgbClr val="000000"/>
      </a:dk1>
      <a:lt1>
        <a:srgbClr val="FFFFFF"/>
      </a:lt1>
      <a:dk2>
        <a:srgbClr val="1B2F2C"/>
      </a:dk2>
      <a:lt2>
        <a:srgbClr val="F0F0F3"/>
      </a:lt2>
      <a:accent1>
        <a:srgbClr val="A7A259"/>
      </a:accent1>
      <a:accent2>
        <a:srgbClr val="D99147"/>
      </a:accent2>
      <a:accent3>
        <a:srgbClr val="E38379"/>
      </a:accent3>
      <a:accent4>
        <a:srgbClr val="DD5C85"/>
      </a:accent4>
      <a:accent5>
        <a:srgbClr val="E379C8"/>
      </a:accent5>
      <a:accent6>
        <a:srgbClr val="C95CDD"/>
      </a:accent6>
      <a:hlink>
        <a:srgbClr val="6C71B0"/>
      </a:hlink>
      <a:folHlink>
        <a:srgbClr val="7F7F7F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ostyVTI" id="{DD283BC3-E0B6-4E4B-91CF-F0F54D51BB21}" vid="{3EE220F7-F497-4893-BE1F-7BB1D607421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956</Words>
  <Application>Microsoft Office PowerPoint</Application>
  <PresentationFormat>Grand écran</PresentationFormat>
  <Paragraphs>190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Arial</vt:lpstr>
      <vt:lpstr>Avenir Next LT Pro</vt:lpstr>
      <vt:lpstr>Goudy Old Style</vt:lpstr>
      <vt:lpstr>Wingdings</vt:lpstr>
      <vt:lpstr>FrostyVTI</vt:lpstr>
      <vt:lpstr>Target costings &amp; analyse de la valeur</vt:lpstr>
      <vt:lpstr>1. Introduction</vt:lpstr>
      <vt:lpstr>2. Distinction entre cout de revient et cout cible </vt:lpstr>
      <vt:lpstr>2.1. Exercice </vt:lpstr>
      <vt:lpstr> 2.1. Corrigé </vt:lpstr>
      <vt:lpstr>3. Démarche pour établir les couts cibles (au moment de la conception du produit)</vt:lpstr>
      <vt:lpstr>3. Démarche pour établir les couts cibles (au moment de la conception)</vt:lpstr>
      <vt:lpstr>4. Avantages et limites </vt:lpstr>
      <vt:lpstr>5. Méthode pas à pas </vt:lpstr>
      <vt:lpstr>5.1. Etablir le cout cible </vt:lpstr>
      <vt:lpstr>5.2. Déterminer le poids relatif de chaque fonction (cf étude de marché)</vt:lpstr>
      <vt:lpstr>5.3. Estimez le cout estimé de chaque composant = poids du composant dans telle fonction * importance de la fonction * cout cible</vt:lpstr>
      <vt:lpstr>5.4. Comparaison cout estimé et cout réel </vt:lpstr>
    </vt:vector>
  </TitlesOfParts>
  <Company>Universite De Montpellier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Guillaume Dumas</dc:creator>
  <cp:lastModifiedBy>Guillaume Dumas</cp:lastModifiedBy>
  <cp:revision>9</cp:revision>
  <dcterms:created xsi:type="dcterms:W3CDTF">2025-01-07T09:05:37Z</dcterms:created>
  <dcterms:modified xsi:type="dcterms:W3CDTF">2025-02-09T15:29:21Z</dcterms:modified>
</cp:coreProperties>
</file>