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96"/>
  </p:notesMasterIdLst>
  <p:sldIdLst>
    <p:sldId id="334" r:id="rId3"/>
    <p:sldId id="335" r:id="rId4"/>
    <p:sldId id="336" r:id="rId5"/>
    <p:sldId id="338" r:id="rId6"/>
    <p:sldId id="339" r:id="rId7"/>
    <p:sldId id="340" r:id="rId8"/>
    <p:sldId id="341" r:id="rId9"/>
    <p:sldId id="343" r:id="rId10"/>
    <p:sldId id="344" r:id="rId11"/>
    <p:sldId id="345" r:id="rId12"/>
    <p:sldId id="346" r:id="rId13"/>
    <p:sldId id="347" r:id="rId14"/>
    <p:sldId id="348" r:id="rId15"/>
    <p:sldId id="329" r:id="rId16"/>
    <p:sldId id="352" r:id="rId17"/>
    <p:sldId id="330" r:id="rId18"/>
    <p:sldId id="331" r:id="rId19"/>
    <p:sldId id="349" r:id="rId20"/>
    <p:sldId id="350" r:id="rId21"/>
    <p:sldId id="267" r:id="rId22"/>
    <p:sldId id="268" r:id="rId23"/>
    <p:sldId id="351" r:id="rId24"/>
    <p:sldId id="269" r:id="rId25"/>
    <p:sldId id="270" r:id="rId26"/>
    <p:sldId id="271" r:id="rId27"/>
    <p:sldId id="353" r:id="rId28"/>
    <p:sldId id="256"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272" r:id="rId42"/>
    <p:sldId id="366" r:id="rId43"/>
    <p:sldId id="275" r:id="rId44"/>
    <p:sldId id="276" r:id="rId45"/>
    <p:sldId id="277" r:id="rId46"/>
    <p:sldId id="278" r:id="rId47"/>
    <p:sldId id="279" r:id="rId48"/>
    <p:sldId id="280" r:id="rId49"/>
    <p:sldId id="320" r:id="rId50"/>
    <p:sldId id="321" r:id="rId51"/>
    <p:sldId id="289" r:id="rId52"/>
    <p:sldId id="290" r:id="rId53"/>
    <p:sldId id="367" r:id="rId54"/>
    <p:sldId id="326" r:id="rId55"/>
    <p:sldId id="291" r:id="rId56"/>
    <p:sldId id="292" r:id="rId57"/>
    <p:sldId id="293" r:id="rId58"/>
    <p:sldId id="391" r:id="rId59"/>
    <p:sldId id="294" r:id="rId60"/>
    <p:sldId id="295" r:id="rId61"/>
    <p:sldId id="305" r:id="rId62"/>
    <p:sldId id="368" r:id="rId63"/>
    <p:sldId id="296" r:id="rId64"/>
    <p:sldId id="297" r:id="rId65"/>
    <p:sldId id="298" r:id="rId66"/>
    <p:sldId id="300" r:id="rId67"/>
    <p:sldId id="369" r:id="rId68"/>
    <p:sldId id="372" r:id="rId69"/>
    <p:sldId id="370" r:id="rId70"/>
    <p:sldId id="371" r:id="rId71"/>
    <p:sldId id="373" r:id="rId72"/>
    <p:sldId id="374" r:id="rId73"/>
    <p:sldId id="375" r:id="rId74"/>
    <p:sldId id="376" r:id="rId75"/>
    <p:sldId id="377" r:id="rId76"/>
    <p:sldId id="378" r:id="rId77"/>
    <p:sldId id="379" r:id="rId78"/>
    <p:sldId id="380" r:id="rId79"/>
    <p:sldId id="381" r:id="rId80"/>
    <p:sldId id="382" r:id="rId81"/>
    <p:sldId id="386" r:id="rId82"/>
    <p:sldId id="387" r:id="rId83"/>
    <p:sldId id="392" r:id="rId84"/>
    <p:sldId id="393" r:id="rId85"/>
    <p:sldId id="394" r:id="rId86"/>
    <p:sldId id="383" r:id="rId87"/>
    <p:sldId id="384" r:id="rId88"/>
    <p:sldId id="385" r:id="rId89"/>
    <p:sldId id="302" r:id="rId90"/>
    <p:sldId id="327" r:id="rId91"/>
    <p:sldId id="388" r:id="rId92"/>
    <p:sldId id="389" r:id="rId93"/>
    <p:sldId id="303" r:id="rId94"/>
    <p:sldId id="390" r:id="rId95"/>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94660"/>
  </p:normalViewPr>
  <p:slideViewPr>
    <p:cSldViewPr snapToGrid="0">
      <p:cViewPr varScale="1">
        <p:scale>
          <a:sx n="82" d="100"/>
          <a:sy n="82" d="100"/>
        </p:scale>
        <p:origin x="4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18DBD72C-30D5-49DF-A42F-D8EBBB42BE6D}" type="datetimeFigureOut">
              <a:rPr lang="fr-FR" smtClean="0"/>
              <a:t>23/11/2023</a:t>
            </a:fld>
            <a:endParaRPr lang="fr-FR"/>
          </a:p>
        </p:txBody>
      </p:sp>
      <p:sp>
        <p:nvSpPr>
          <p:cNvPr id="4" name="Espace réservé de l'image des diapositives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89F1900A-3B59-4027-BED6-F91983776F55}" type="slidenum">
              <a:rPr lang="fr-FR" smtClean="0"/>
              <a:t>‹N°›</a:t>
            </a:fld>
            <a:endParaRPr lang="fr-FR"/>
          </a:p>
        </p:txBody>
      </p:sp>
    </p:spTree>
    <p:extLst>
      <p:ext uri="{BB962C8B-B14F-4D97-AF65-F5344CB8AC3E}">
        <p14:creationId xmlns:p14="http://schemas.microsoft.com/office/powerpoint/2010/main" val="9731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F1900A-3B59-4027-BED6-F91983776F55}" type="slidenum">
              <a:rPr lang="fr-FR" smtClean="0"/>
              <a:t>86</a:t>
            </a:fld>
            <a:endParaRPr lang="fr-FR"/>
          </a:p>
        </p:txBody>
      </p:sp>
    </p:spTree>
    <p:extLst>
      <p:ext uri="{BB962C8B-B14F-4D97-AF65-F5344CB8AC3E}">
        <p14:creationId xmlns:p14="http://schemas.microsoft.com/office/powerpoint/2010/main" val="159892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9"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30"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33"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34" name="Image 33"/>
          <p:cNvPicPr/>
          <p:nvPr/>
        </p:nvPicPr>
        <p:blipFill>
          <a:blip r:embed="rId2"/>
          <a:stretch/>
        </p:blipFill>
        <p:spPr>
          <a:xfrm>
            <a:off x="3602880" y="1604520"/>
            <a:ext cx="4984920" cy="3977280"/>
          </a:xfrm>
          <a:prstGeom prst="rect">
            <a:avLst/>
          </a:prstGeom>
          <a:ln>
            <a:noFill/>
          </a:ln>
        </p:spPr>
      </p:pic>
      <p:pic>
        <p:nvPicPr>
          <p:cNvPr id="35" name="Image 34"/>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44"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49"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50"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53"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54"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57"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58"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61"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64"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65"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66"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69"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70" name="Image 69"/>
          <p:cNvPicPr/>
          <p:nvPr/>
        </p:nvPicPr>
        <p:blipFill>
          <a:blip r:embed="rId2"/>
          <a:stretch/>
        </p:blipFill>
        <p:spPr>
          <a:xfrm>
            <a:off x="3602880" y="1604520"/>
            <a:ext cx="4984920" cy="3977280"/>
          </a:xfrm>
          <a:prstGeom prst="rect">
            <a:avLst/>
          </a:prstGeom>
          <a:ln>
            <a:noFill/>
          </a:ln>
        </p:spPr>
      </p:pic>
      <p:pic>
        <p:nvPicPr>
          <p:cNvPr id="71" name="Image 70"/>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4723D1-2619-423B-A447-48AB9545A55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97E7CD6-085C-493C-AC9D-1B52FBC931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17095FD-5387-4010-A576-15B183267F63}"/>
              </a:ext>
            </a:extLst>
          </p:cNvPr>
          <p:cNvSpPr>
            <a:spLocks noGrp="1"/>
          </p:cNvSpPr>
          <p:nvPr>
            <p:ph type="dt" sz="half" idx="10"/>
          </p:nvPr>
        </p:nvSpPr>
        <p:spPr/>
        <p:txBody>
          <a:bodyPr/>
          <a:lstStyle/>
          <a:p>
            <a:fld id="{BEE11968-C6FE-43F5-A81F-CF15D347879F}" type="datetimeFigureOut">
              <a:rPr lang="fr-FR" smtClean="0"/>
              <a:t>23/11/2023</a:t>
            </a:fld>
            <a:endParaRPr lang="fr-FR"/>
          </a:p>
        </p:txBody>
      </p:sp>
      <p:sp>
        <p:nvSpPr>
          <p:cNvPr id="5" name="Espace réservé du pied de page 4">
            <a:extLst>
              <a:ext uri="{FF2B5EF4-FFF2-40B4-BE49-F238E27FC236}">
                <a16:creationId xmlns:a16="http://schemas.microsoft.com/office/drawing/2014/main" id="{42B8DB53-7488-4495-9166-25B8959311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8CFAF5-E4EE-4257-BB2D-F43761ECAE3C}"/>
              </a:ext>
            </a:extLst>
          </p:cNvPr>
          <p:cNvSpPr>
            <a:spLocks noGrp="1"/>
          </p:cNvSpPr>
          <p:nvPr>
            <p:ph type="sldNum" sz="quarter" idx="12"/>
          </p:nvPr>
        </p:nvSpPr>
        <p:spPr/>
        <p:txBody>
          <a:bodyPr/>
          <a:lstStyle/>
          <a:p>
            <a:fld id="{180E4D5F-7407-40A6-8B84-99C1465F8AAA}" type="slidenum">
              <a:rPr lang="fr-FR" smtClean="0"/>
              <a:t>‹N°›</a:t>
            </a:fld>
            <a:endParaRPr lang="fr-FR"/>
          </a:p>
        </p:txBody>
      </p:sp>
    </p:spTree>
    <p:extLst>
      <p:ext uri="{BB962C8B-B14F-4D97-AF65-F5344CB8AC3E}">
        <p14:creationId xmlns:p14="http://schemas.microsoft.com/office/powerpoint/2010/main" val="232368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3"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14"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fr-FR" sz="4400" spc="-1">
                <a:latin typeface="Arial"/>
              </a:rPr>
              <a:t>Cliquez pour éditer le format du texte-titre</a:t>
            </a:r>
            <a:endParaRPr/>
          </a:p>
        </p:txBody>
      </p:sp>
      <p:sp>
        <p:nvSpPr>
          <p:cNvPr id="3" name="PlaceHolder 2"/>
          <p:cNvSpPr>
            <a:spLocks noGrp="1"/>
          </p:cNvSpPr>
          <p:nvPr>
            <p:ph type="body"/>
          </p:nvPr>
        </p:nvSpPr>
        <p:spPr>
          <a:xfrm>
            <a:off x="609480" y="1604520"/>
            <a:ext cx="10972440" cy="3977280"/>
          </a:xfrm>
          <a:prstGeom prst="rect">
            <a:avLst/>
          </a:prstGeom>
        </p:spPr>
        <p:txBody>
          <a:bodyPr lIns="0" tIns="0" rIns="0" bIns="0"/>
          <a:lstStyle/>
          <a:p>
            <a:pPr marL="432000" indent="-324000">
              <a:buClr>
                <a:srgbClr val="FFFFFF"/>
              </a:buClr>
              <a:buSzPct val="45000"/>
              <a:buFont typeface="StarSymbol"/>
              <a:buChar char=""/>
            </a:pPr>
            <a:r>
              <a:rPr lang="fr-FR" sz="3200" spc="-1">
                <a:latin typeface="Arial"/>
              </a:rPr>
              <a:t>Cliquez pour éditer le format du plan de texte</a:t>
            </a:r>
            <a:endParaRPr/>
          </a:p>
          <a:p>
            <a:pPr marL="864000" lvl="1" indent="-324000">
              <a:buClr>
                <a:srgbClr val="FFFFFF"/>
              </a:buClr>
              <a:buSzPct val="75000"/>
              <a:buFont typeface="StarSymbol"/>
              <a:buChar char=""/>
            </a:pPr>
            <a:r>
              <a:rPr lang="fr-FR" sz="2800" spc="-1">
                <a:latin typeface="Arial"/>
              </a:rPr>
              <a:t>Second niveau de plan</a:t>
            </a:r>
            <a:endParaRPr/>
          </a:p>
          <a:p>
            <a:pPr marL="1296000" lvl="2" indent="-288000">
              <a:buClr>
                <a:srgbClr val="FFFFFF"/>
              </a:buClr>
              <a:buSzPct val="45000"/>
              <a:buFont typeface="StarSymbol"/>
              <a:buChar char=""/>
            </a:pPr>
            <a:r>
              <a:rPr lang="fr-FR" sz="2400" spc="-1">
                <a:latin typeface="Arial"/>
              </a:rPr>
              <a:t>Troisième niveau de plan</a:t>
            </a:r>
            <a:endParaRPr/>
          </a:p>
          <a:p>
            <a:pPr marL="1728000" lvl="3" indent="-216000">
              <a:buClr>
                <a:srgbClr val="FFFFFF"/>
              </a:buClr>
              <a:buSzPct val="75000"/>
              <a:buFont typeface="StarSymbol"/>
              <a:buChar char=""/>
            </a:pPr>
            <a:r>
              <a:rPr lang="fr-FR" sz="2000" spc="-1">
                <a:latin typeface="Arial"/>
              </a:rPr>
              <a:t>Quatrième niveau de plan</a:t>
            </a:r>
            <a:endParaRPr/>
          </a:p>
          <a:p>
            <a:pPr marL="2160000" lvl="4" indent="-216000">
              <a:buClr>
                <a:srgbClr val="FFFFFF"/>
              </a:buClr>
              <a:buSzPct val="45000"/>
              <a:buFont typeface="StarSymbol"/>
              <a:buChar char=""/>
            </a:pPr>
            <a:r>
              <a:rPr lang="fr-FR" sz="2000" spc="-1">
                <a:latin typeface="Arial"/>
              </a:rPr>
              <a:t>Cinquième niveau de plan</a:t>
            </a:r>
            <a:endParaRPr/>
          </a:p>
          <a:p>
            <a:pPr marL="2592000" lvl="5" indent="-216000">
              <a:buClr>
                <a:srgbClr val="FFFFFF"/>
              </a:buClr>
              <a:buSzPct val="45000"/>
              <a:buFont typeface="StarSymbol"/>
              <a:buChar char=""/>
            </a:pPr>
            <a:r>
              <a:rPr lang="fr-FR" sz="2000" spc="-1">
                <a:latin typeface="Arial"/>
              </a:rPr>
              <a:t>Sixième niveau de plan</a:t>
            </a:r>
            <a:endParaRPr/>
          </a:p>
          <a:p>
            <a:pPr marL="3024000" lvl="6" indent="-216000">
              <a:buClr>
                <a:srgbClr val="FFFFFF"/>
              </a:buClr>
              <a:buSzPct val="45000"/>
              <a:buFont typeface="StarSymbol"/>
              <a:buChar char=""/>
            </a:pPr>
            <a:r>
              <a:rPr lang="fr-FR" sz="2000" spc="-1">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fr-FR" sz="4400" spc="-1">
                <a:latin typeface="Arial"/>
              </a:rPr>
              <a:t>Cliquez pour éditer le format du texte-titre</a:t>
            </a:r>
            <a:endParaRPr/>
          </a:p>
        </p:txBody>
      </p:sp>
      <p:sp>
        <p:nvSpPr>
          <p:cNvPr id="37" name="PlaceHolder 2"/>
          <p:cNvSpPr>
            <a:spLocks noGrp="1"/>
          </p:cNvSpPr>
          <p:nvPr>
            <p:ph type="body"/>
          </p:nvPr>
        </p:nvSpPr>
        <p:spPr>
          <a:xfrm>
            <a:off x="609480" y="1604520"/>
            <a:ext cx="10972440" cy="3977280"/>
          </a:xfrm>
          <a:prstGeom prst="rect">
            <a:avLst/>
          </a:prstGeom>
        </p:spPr>
        <p:txBody>
          <a:bodyPr lIns="0" tIns="0" rIns="0" bIns="0"/>
          <a:lstStyle/>
          <a:p>
            <a:pPr marL="432000" indent="-324000">
              <a:buClr>
                <a:srgbClr val="FFFFFF"/>
              </a:buClr>
              <a:buSzPct val="45000"/>
              <a:buFont typeface="StarSymbol"/>
              <a:buChar char=""/>
            </a:pPr>
            <a:r>
              <a:rPr lang="fr-FR" sz="3200" spc="-1">
                <a:latin typeface="Arial"/>
              </a:rPr>
              <a:t>Cliquez pour éditer le format du plan de texte</a:t>
            </a:r>
            <a:endParaRPr/>
          </a:p>
          <a:p>
            <a:pPr marL="864000" lvl="1" indent="-324000">
              <a:buClr>
                <a:srgbClr val="FFFFFF"/>
              </a:buClr>
              <a:buSzPct val="75000"/>
              <a:buFont typeface="StarSymbol"/>
              <a:buChar char=""/>
            </a:pPr>
            <a:r>
              <a:rPr lang="fr-FR" sz="2800" spc="-1">
                <a:latin typeface="Arial"/>
              </a:rPr>
              <a:t>Second niveau de plan</a:t>
            </a:r>
            <a:endParaRPr/>
          </a:p>
          <a:p>
            <a:pPr marL="1296000" lvl="2" indent="-288000">
              <a:buClr>
                <a:srgbClr val="FFFFFF"/>
              </a:buClr>
              <a:buSzPct val="45000"/>
              <a:buFont typeface="StarSymbol"/>
              <a:buChar char=""/>
            </a:pPr>
            <a:r>
              <a:rPr lang="fr-FR" sz="2400" spc="-1">
                <a:latin typeface="Arial"/>
              </a:rPr>
              <a:t>Troisième niveau de plan</a:t>
            </a:r>
            <a:endParaRPr/>
          </a:p>
          <a:p>
            <a:pPr marL="1728000" lvl="3" indent="-216000">
              <a:buClr>
                <a:srgbClr val="FFFFFF"/>
              </a:buClr>
              <a:buSzPct val="75000"/>
              <a:buFont typeface="StarSymbol"/>
              <a:buChar char=""/>
            </a:pPr>
            <a:r>
              <a:rPr lang="fr-FR" sz="2000" spc="-1">
                <a:latin typeface="Arial"/>
              </a:rPr>
              <a:t>Quatrième niveau de plan</a:t>
            </a:r>
            <a:endParaRPr/>
          </a:p>
          <a:p>
            <a:pPr marL="2160000" lvl="4" indent="-216000">
              <a:buClr>
                <a:srgbClr val="FFFFFF"/>
              </a:buClr>
              <a:buSzPct val="45000"/>
              <a:buFont typeface="StarSymbol"/>
              <a:buChar char=""/>
            </a:pPr>
            <a:r>
              <a:rPr lang="fr-FR" sz="2000" spc="-1">
                <a:latin typeface="Arial"/>
              </a:rPr>
              <a:t>Cinquième niveau de plan</a:t>
            </a:r>
            <a:endParaRPr/>
          </a:p>
          <a:p>
            <a:pPr marL="2592000" lvl="5" indent="-216000">
              <a:buClr>
                <a:srgbClr val="FFFFFF"/>
              </a:buClr>
              <a:buSzPct val="45000"/>
              <a:buFont typeface="StarSymbol"/>
              <a:buChar char=""/>
            </a:pPr>
            <a:r>
              <a:rPr lang="fr-FR" sz="2000" spc="-1">
                <a:latin typeface="Arial"/>
              </a:rPr>
              <a:t>Sixième niveau de plan</a:t>
            </a:r>
            <a:endParaRPr/>
          </a:p>
          <a:p>
            <a:pPr marL="3024000" lvl="6" indent="-216000">
              <a:buClr>
                <a:srgbClr val="FFFFFF"/>
              </a:buClr>
              <a:buSzPct val="45000"/>
              <a:buFont typeface="StarSymbol"/>
              <a:buChar char=""/>
            </a:pPr>
            <a:r>
              <a:rPr lang="fr-FR" sz="2000" spc="-1">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hyperlink" Target="https://www.un.org/fr/sections/about-un/main-organs/index.html"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hyperlink" Target="https://www.un.org/fr/sections/un-charter/chapter-iv/index.html#Article12" TargetMode="External"/><Relationship Id="rId2" Type="http://schemas.openxmlformats.org/officeDocument/2006/relationships/hyperlink" Target="http://www.un.org/fr/ga/"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http://www.un.org/fr/sc/"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hyperlink" Target="https://www.un.org/fr/sections/about-un/secretariat/index.html"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ustomShape 1"/>
          <p:cNvSpPr/>
          <p:nvPr/>
        </p:nvSpPr>
        <p:spPr>
          <a:xfrm>
            <a:off x="1002600" y="490320"/>
            <a:ext cx="9164160" cy="5295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fr-FR" sz="2800" b="1" dirty="0">
                <a:latin typeface="Calibri" panose="020F0502020204030204" pitchFamily="34" charset="0"/>
                <a:cs typeface="Calibri" panose="020F0502020204030204" pitchFamily="34" charset="0"/>
              </a:rPr>
              <a:t>Les sujets du droit international</a:t>
            </a:r>
            <a:endParaRPr sz="2800" b="1" dirty="0">
              <a:latin typeface="Calibri" panose="020F0502020204030204" pitchFamily="34" charset="0"/>
              <a:cs typeface="Calibri" panose="020F0502020204030204" pitchFamily="34" charset="0"/>
            </a:endParaRPr>
          </a:p>
        </p:txBody>
      </p:sp>
      <p:sp>
        <p:nvSpPr>
          <p:cNvPr id="73" name="CustomShape 2"/>
          <p:cNvSpPr/>
          <p:nvPr/>
        </p:nvSpPr>
        <p:spPr>
          <a:xfrm>
            <a:off x="890954" y="1172308"/>
            <a:ext cx="10774126" cy="519357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b="1" dirty="0">
                <a:latin typeface="Calibri" panose="020F0502020204030204" pitchFamily="34" charset="0"/>
                <a:cs typeface="Calibri" panose="020F0502020204030204" pitchFamily="34" charset="0"/>
              </a:rPr>
              <a:t>La communauté internationale est-elle un sujet de droit? </a:t>
            </a:r>
          </a:p>
          <a:p>
            <a:pPr algn="just">
              <a:lnSpc>
                <a:spcPct val="100000"/>
              </a:lnSpc>
            </a:pPr>
            <a:r>
              <a:rPr lang="fr-FR" sz="2800" b="1" dirty="0">
                <a:latin typeface="Calibri" panose="020F0502020204030204" pitchFamily="34" charset="0"/>
                <a:cs typeface="Calibri" panose="020F0502020204030204" pitchFamily="34" charset="0"/>
              </a:rPr>
              <a:t>Est-elle titulaire de droits et obligations? </a:t>
            </a:r>
          </a:p>
          <a:p>
            <a:pPr algn="just">
              <a:lnSpc>
                <a:spcPct val="100000"/>
              </a:lnSpc>
            </a:pPr>
            <a:endParaRPr lang="fr-FR" sz="2800" b="1" dirty="0">
              <a:latin typeface="Calibri" panose="020F0502020204030204" pitchFamily="34" charset="0"/>
              <a:cs typeface="Calibri" panose="020F0502020204030204" pitchFamily="34" charset="0"/>
            </a:endParaRPr>
          </a:p>
          <a:p>
            <a:pPr algn="just"/>
            <a:r>
              <a:rPr lang="fr-FR" sz="2800" dirty="0" err="1">
                <a:ea typeface="Times New Roman" panose="02020603050405020304" pitchFamily="18" charset="0"/>
              </a:rPr>
              <a:t>cf</a:t>
            </a:r>
            <a:r>
              <a:rPr lang="fr-FR" sz="2800" dirty="0">
                <a:ea typeface="Times New Roman" panose="02020603050405020304" pitchFamily="18" charset="0"/>
              </a:rPr>
              <a:t> art. 53 de la Convention de vienne sur le droit des traités 23 mai 1969</a:t>
            </a:r>
          </a:p>
          <a:p>
            <a:pPr algn="just"/>
            <a:r>
              <a:rPr lang="fr-FR" sz="2800" dirty="0">
                <a:ea typeface="Times New Roman" panose="02020603050405020304" pitchFamily="18" charset="0"/>
              </a:rPr>
              <a:t>Une norme de jus cogens est: </a:t>
            </a:r>
          </a:p>
          <a:p>
            <a:pPr algn="just"/>
            <a:r>
              <a:rPr lang="fr-FR" sz="2800" dirty="0">
                <a:effectLst/>
                <a:ea typeface="Times New Roman" panose="02020603050405020304" pitchFamily="18" charset="0"/>
              </a:rPr>
              <a:t> « une norme acceptée et reconnue </a:t>
            </a:r>
            <a:r>
              <a:rPr lang="fr-FR" sz="2800" dirty="0">
                <a:effectLst/>
                <a:highlight>
                  <a:srgbClr val="FFFF00"/>
                </a:highlight>
                <a:ea typeface="Times New Roman" panose="02020603050405020304" pitchFamily="18" charset="0"/>
              </a:rPr>
              <a:t>par la communauté internationale des États </a:t>
            </a:r>
            <a:r>
              <a:rPr lang="fr-FR" sz="2800" dirty="0">
                <a:effectLst/>
                <a:ea typeface="Times New Roman" panose="02020603050405020304" pitchFamily="18" charset="0"/>
              </a:rPr>
              <a:t>dans son ensemble en tant que norme à laquelle aucune dérogation n'est permise et qui ne peut être modifiée que par une nouvelle norme de droit international général ayant le même caractère » </a:t>
            </a:r>
            <a:endParaRPr lang="fr-FR" sz="2800" dirty="0">
              <a:ea typeface="Calibri" panose="020F0502020204030204" pitchFamily="34" charset="0"/>
              <a:cs typeface="Calibri Light" panose="020F0302020204030204" pitchFamily="34" charset="0"/>
            </a:endParaRPr>
          </a:p>
          <a:p>
            <a:pPr algn="just">
              <a:lnSpc>
                <a:spcPct val="100000"/>
              </a:lnSpc>
            </a:pP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84613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716040" y="277948"/>
            <a:ext cx="10537560" cy="102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fr-FR" sz="3200" b="1" strike="noStrike" spc="-1" dirty="0">
                <a:solidFill>
                  <a:srgbClr val="000000"/>
                </a:solidFill>
                <a:uFill>
                  <a:solidFill>
                    <a:srgbClr val="FFFFFF"/>
                  </a:solidFill>
                </a:uFill>
                <a:latin typeface="Calibri Light"/>
                <a:ea typeface="DejaVu Sans"/>
              </a:rPr>
              <a:t>Espace maritime</a:t>
            </a:r>
            <a:r>
              <a:rPr lang="fr-FR" sz="2800" b="1" strike="noStrike" spc="-1" dirty="0">
                <a:solidFill>
                  <a:srgbClr val="000000"/>
                </a:solidFill>
                <a:uFill>
                  <a:solidFill>
                    <a:srgbClr val="FFFFFF"/>
                  </a:solidFill>
                </a:uFill>
                <a:latin typeface="Calibri Light"/>
                <a:ea typeface="DejaVu Sans"/>
              </a:rPr>
              <a:t>, Convention des Nations Unies sur le droit de la mer, 10 décembre 1982, dite de Montego Bay</a:t>
            </a:r>
            <a:endParaRPr sz="2800" b="1" dirty="0"/>
          </a:p>
          <a:p>
            <a:pPr>
              <a:lnSpc>
                <a:spcPct val="90000"/>
              </a:lnSpc>
            </a:pPr>
            <a:endParaRPr dirty="0"/>
          </a:p>
        </p:txBody>
      </p:sp>
      <p:sp>
        <p:nvSpPr>
          <p:cNvPr id="89" name="CustomShape 2"/>
          <p:cNvSpPr/>
          <p:nvPr/>
        </p:nvSpPr>
        <p:spPr>
          <a:xfrm>
            <a:off x="716040" y="1244880"/>
            <a:ext cx="10647720" cy="520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b="1" strike="noStrike" spc="-1" dirty="0">
                <a:solidFill>
                  <a:srgbClr val="000000"/>
                </a:solidFill>
                <a:uFill>
                  <a:solidFill>
                    <a:srgbClr val="FFFFFF"/>
                  </a:solidFill>
                </a:uFill>
                <a:latin typeface="Calibri"/>
                <a:ea typeface="DejaVu Sans"/>
              </a:rPr>
              <a:t>Art. 88 </a:t>
            </a:r>
            <a:r>
              <a:rPr lang="fr-FR" sz="2800" strike="noStrike" spc="-1" dirty="0">
                <a:solidFill>
                  <a:srgbClr val="000000"/>
                </a:solidFill>
                <a:uFill>
                  <a:solidFill>
                    <a:srgbClr val="FFFFFF"/>
                  </a:solidFill>
                </a:uFill>
                <a:latin typeface="Calibri"/>
                <a:ea typeface="DejaVu Sans"/>
              </a:rPr>
              <a:t>Affectation de la haute mer à des fins pacifiques </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La haute mer est affectée à des fins pacifiques. </a:t>
            </a:r>
            <a:endParaRPr dirty="0"/>
          </a:p>
          <a:p>
            <a:pPr algn="just">
              <a:lnSpc>
                <a:spcPct val="100000"/>
              </a:lnSpc>
            </a:pPr>
            <a:r>
              <a:rPr lang="fr-FR" sz="2800" b="1" strike="noStrike" spc="-1" dirty="0">
                <a:solidFill>
                  <a:srgbClr val="000000"/>
                </a:solidFill>
                <a:uFill>
                  <a:solidFill>
                    <a:srgbClr val="FFFFFF"/>
                  </a:solidFill>
                </a:uFill>
                <a:latin typeface="Calibri"/>
                <a:ea typeface="DejaVu Sans"/>
              </a:rPr>
              <a:t>Art. 89 </a:t>
            </a:r>
            <a:r>
              <a:rPr lang="fr-FR" sz="2800" strike="noStrike" spc="-1" dirty="0">
                <a:solidFill>
                  <a:srgbClr val="000000"/>
                </a:solidFill>
                <a:highlight>
                  <a:srgbClr val="FFFF00"/>
                </a:highlight>
                <a:uFill>
                  <a:solidFill>
                    <a:srgbClr val="FFFFFF"/>
                  </a:solidFill>
                </a:uFill>
                <a:latin typeface="Calibri"/>
                <a:ea typeface="DejaVu Sans"/>
              </a:rPr>
              <a:t>Illégitimité des revendications de souveraineté sur la haute mer </a:t>
            </a:r>
            <a:r>
              <a:rPr lang="fr-FR" sz="2800" strike="noStrike" spc="-1" dirty="0">
                <a:solidFill>
                  <a:srgbClr val="000000"/>
                </a:solidFill>
                <a:uFill>
                  <a:solidFill>
                    <a:srgbClr val="FFFFFF"/>
                  </a:solidFill>
                </a:uFill>
                <a:latin typeface="Calibri"/>
                <a:ea typeface="DejaVu Sans"/>
              </a:rPr>
              <a:t>Aucun Etat ne peut légitimement prétendre soumettre une partie quelconque de la haute mer à sa souveraineté. </a:t>
            </a:r>
            <a:endParaRPr dirty="0"/>
          </a:p>
          <a:p>
            <a:pPr algn="just">
              <a:lnSpc>
                <a:spcPct val="100000"/>
              </a:lnSpc>
            </a:pPr>
            <a:r>
              <a:rPr lang="fr-FR" sz="2800" b="1" strike="noStrike" spc="-1" dirty="0">
                <a:solidFill>
                  <a:srgbClr val="000000"/>
                </a:solidFill>
                <a:uFill>
                  <a:solidFill>
                    <a:srgbClr val="FFFFFF"/>
                  </a:solidFill>
                </a:uFill>
                <a:latin typeface="Calibri"/>
                <a:ea typeface="DejaVu Sans"/>
              </a:rPr>
              <a:t>Art. 90 </a:t>
            </a:r>
            <a:r>
              <a:rPr lang="fr-FR" sz="2800" strike="noStrike" spc="-1" dirty="0">
                <a:solidFill>
                  <a:srgbClr val="000000"/>
                </a:solidFill>
                <a:uFill>
                  <a:solidFill>
                    <a:srgbClr val="FFFFFF"/>
                  </a:solidFill>
                </a:uFill>
                <a:latin typeface="Calibri"/>
                <a:ea typeface="DejaVu Sans"/>
              </a:rPr>
              <a:t>Droit de navigation </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Tout Etat, qu’il soit côtier ou sans littoral, a le droit de faire naviguer en haute mer des navires battant son pavillon. </a:t>
            </a:r>
            <a:endParaRPr dirty="0"/>
          </a:p>
          <a:p>
            <a:pPr algn="just">
              <a:lnSpc>
                <a:spcPct val="100000"/>
              </a:lnSpc>
            </a:pPr>
            <a:endParaRPr dirty="0"/>
          </a:p>
        </p:txBody>
      </p:sp>
    </p:spTree>
    <p:extLst>
      <p:ext uri="{BB962C8B-B14F-4D97-AF65-F5344CB8AC3E}">
        <p14:creationId xmlns:p14="http://schemas.microsoft.com/office/powerpoint/2010/main" val="13300314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936360" y="220320"/>
            <a:ext cx="10537560" cy="102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fr-FR" sz="3200" b="1" strike="noStrike" spc="-1" dirty="0">
                <a:solidFill>
                  <a:srgbClr val="000000"/>
                </a:solidFill>
                <a:uFill>
                  <a:solidFill>
                    <a:srgbClr val="FFFFFF"/>
                  </a:solidFill>
                </a:uFill>
                <a:latin typeface="Calibri Light"/>
                <a:ea typeface="DejaVu Sans"/>
              </a:rPr>
              <a:t>Espace maritime</a:t>
            </a:r>
            <a:r>
              <a:rPr lang="fr-FR" sz="2800" b="1" strike="noStrike" spc="-1" dirty="0">
                <a:solidFill>
                  <a:srgbClr val="000000"/>
                </a:solidFill>
                <a:uFill>
                  <a:solidFill>
                    <a:srgbClr val="FFFFFF"/>
                  </a:solidFill>
                </a:uFill>
                <a:latin typeface="Calibri Light"/>
                <a:ea typeface="DejaVu Sans"/>
              </a:rPr>
              <a:t>, Convention des Nations Unies sur le droit de la mer, 10 décembre 1982, dite de Montego Bay</a:t>
            </a:r>
            <a:endParaRPr sz="2800" b="1" dirty="0"/>
          </a:p>
          <a:p>
            <a:pPr>
              <a:lnSpc>
                <a:spcPct val="90000"/>
              </a:lnSpc>
            </a:pPr>
            <a:endParaRPr dirty="0"/>
          </a:p>
        </p:txBody>
      </p:sp>
      <p:sp>
        <p:nvSpPr>
          <p:cNvPr id="87" name="CustomShape 2"/>
          <p:cNvSpPr/>
          <p:nvPr/>
        </p:nvSpPr>
        <p:spPr>
          <a:xfrm>
            <a:off x="716040" y="1244880"/>
            <a:ext cx="10647720" cy="520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trike="noStrike" spc="-1" dirty="0">
                <a:solidFill>
                  <a:srgbClr val="000000"/>
                </a:solidFill>
                <a:uFill>
                  <a:solidFill>
                    <a:srgbClr val="FFFFFF"/>
                  </a:solidFill>
                </a:uFill>
                <a:latin typeface="Calibri"/>
                <a:ea typeface="DejaVu Sans"/>
              </a:rPr>
              <a:t>Liberté de la haute mer </a:t>
            </a:r>
            <a:endParaRPr dirty="0"/>
          </a:p>
          <a:p>
            <a:pPr marL="514440" indent="-512640" algn="just">
              <a:lnSpc>
                <a:spcPct val="100000"/>
              </a:lnSpc>
              <a:buFont typeface="Arial"/>
              <a:buAutoNum type="arabicPeriod"/>
            </a:pPr>
            <a:r>
              <a:rPr lang="fr-FR" sz="2800" strike="noStrike" spc="-1" dirty="0">
                <a:solidFill>
                  <a:srgbClr val="000000"/>
                </a:solidFill>
                <a:highlight>
                  <a:srgbClr val="FFFF00"/>
                </a:highlight>
                <a:uFill>
                  <a:solidFill>
                    <a:srgbClr val="FFFFFF"/>
                  </a:solidFill>
                </a:uFill>
                <a:latin typeface="Calibri"/>
                <a:ea typeface="DejaVu Sans"/>
              </a:rPr>
              <a:t>La haute mer est ouverte à tous les Etats</a:t>
            </a:r>
            <a:r>
              <a:rPr lang="fr-FR" sz="2800" strike="noStrike" spc="-1" dirty="0">
                <a:solidFill>
                  <a:srgbClr val="000000"/>
                </a:solidFill>
                <a:uFill>
                  <a:solidFill>
                    <a:srgbClr val="FFFFFF"/>
                  </a:solidFill>
                </a:uFill>
                <a:latin typeface="Calibri"/>
                <a:ea typeface="DejaVu Sans"/>
              </a:rPr>
              <a:t>, qu’ils soient côtiers ou sans littoral. La liberté de la haute mer s’exerce dans les conditions prévues par les dispositions de la Convention et les autres règles du droit international. Elle comporte notamment pour les Etats, qu’ils soient côtiers ou sans littoral: </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a)la liberté de navigation; b) la liberté de survol; c) la liberté de poser des câbles et des pipelines sous-marins, sous réserve de la partie VI; d) la liberté de construire des îles artificielles et autres installations autorisées par le droit international, sous réserve de la partie VI; e) la liberté de la pêche, sous réserve des conditions énoncées à la section 2; f) la liberté de la recherche scientifique, sous réserve des parties VI et XIII. </a:t>
            </a:r>
            <a:endParaRPr dirty="0"/>
          </a:p>
        </p:txBody>
      </p:sp>
    </p:spTree>
    <p:extLst>
      <p:ext uri="{BB962C8B-B14F-4D97-AF65-F5344CB8AC3E}">
        <p14:creationId xmlns:p14="http://schemas.microsoft.com/office/powerpoint/2010/main" val="28180144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936360" y="220320"/>
            <a:ext cx="10537560" cy="102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fr-FR" sz="2800" b="1" strike="noStrike" spc="-1" dirty="0">
                <a:solidFill>
                  <a:srgbClr val="000000"/>
                </a:solidFill>
                <a:uFill>
                  <a:solidFill>
                    <a:srgbClr val="FFFFFF"/>
                  </a:solidFill>
                </a:uFill>
                <a:latin typeface="Calibri Light"/>
                <a:ea typeface="DejaVu Sans"/>
              </a:rPr>
              <a:t>Espace aérien</a:t>
            </a:r>
            <a:endParaRPr sz="2800" b="1" dirty="0"/>
          </a:p>
        </p:txBody>
      </p:sp>
      <p:sp>
        <p:nvSpPr>
          <p:cNvPr id="91" name="CustomShape 2"/>
          <p:cNvSpPr/>
          <p:nvPr/>
        </p:nvSpPr>
        <p:spPr>
          <a:xfrm>
            <a:off x="937292" y="1243080"/>
            <a:ext cx="10647720" cy="520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b="1" dirty="0">
                <a:latin typeface="Calibri" panose="020F0502020204030204" pitchFamily="34" charset="0"/>
                <a:cs typeface="Calibri" panose="020F0502020204030204" pitchFamily="34" charset="0"/>
              </a:rPr>
              <a:t>Convention de Paris portant réglementation de la navigation aérienne, 13 oct. 1919</a:t>
            </a:r>
          </a:p>
          <a:p>
            <a:pPr algn="just">
              <a:lnSpc>
                <a:spcPct val="100000"/>
              </a:lnSpc>
            </a:pPr>
            <a:endParaRPr sz="2800" dirty="0">
              <a:latin typeface="Calibri" panose="020F0502020204030204" pitchFamily="34" charset="0"/>
              <a:cs typeface="Calibri" panose="020F0502020204030204" pitchFamily="34" charset="0"/>
            </a:endParaRPr>
          </a:p>
          <a:p>
            <a:pPr algn="just">
              <a:lnSpc>
                <a:spcPct val="100000"/>
              </a:lnSpc>
            </a:pPr>
            <a:r>
              <a:rPr lang="fr-FR" sz="2800" b="1" strike="noStrike" spc="-1" dirty="0">
                <a:solidFill>
                  <a:srgbClr val="000000"/>
                </a:solidFill>
                <a:uFill>
                  <a:solidFill>
                    <a:srgbClr val="FFFFFF"/>
                  </a:solidFill>
                </a:uFill>
                <a:latin typeface="Calibri"/>
                <a:ea typeface="DejaVu Sans"/>
              </a:rPr>
              <a:t>Convention de Chicago relative à l’aviation civile internationale, 7 décembre 1944 (</a:t>
            </a:r>
            <a:r>
              <a:rPr lang="fr-FR" sz="2800" strike="noStrike" spc="-1" dirty="0">
                <a:solidFill>
                  <a:srgbClr val="000000"/>
                </a:solidFill>
                <a:uFill>
                  <a:solidFill>
                    <a:srgbClr val="FFFFFF"/>
                  </a:solidFill>
                </a:uFill>
                <a:latin typeface="Calibri"/>
                <a:ea typeface="DejaVu Sans"/>
              </a:rPr>
              <a:t>crée l’organisation de l’aviation civile internationale</a:t>
            </a:r>
            <a:r>
              <a:rPr lang="fr-FR" sz="2800" b="1" strike="noStrike" spc="-1" dirty="0">
                <a:solidFill>
                  <a:srgbClr val="000000"/>
                </a:solidFill>
                <a:uFill>
                  <a:solidFill>
                    <a:srgbClr val="FFFFFF"/>
                  </a:solidFill>
                </a:uFill>
                <a:latin typeface="Calibri"/>
                <a:ea typeface="DejaVu Sans"/>
              </a:rPr>
              <a:t>)</a:t>
            </a:r>
            <a:endParaRPr dirty="0"/>
          </a:p>
          <a:p>
            <a:pPr algn="just">
              <a:lnSpc>
                <a:spcPct val="100000"/>
              </a:lnSpc>
            </a:pPr>
            <a:endParaRPr dirty="0"/>
          </a:p>
          <a:p>
            <a:pPr algn="just">
              <a:lnSpc>
                <a:spcPct val="100000"/>
              </a:lnSpc>
            </a:pPr>
            <a:r>
              <a:rPr lang="fr-FR" sz="2800" b="1" strike="noStrike" spc="-1" dirty="0">
                <a:solidFill>
                  <a:srgbClr val="000000"/>
                </a:solidFill>
                <a:uFill>
                  <a:solidFill>
                    <a:srgbClr val="FFFFFF"/>
                  </a:solidFill>
                </a:uFill>
                <a:latin typeface="Calibri"/>
                <a:ea typeface="DejaVu Sans"/>
              </a:rPr>
              <a:t>CIJ, 27 juin 1986, affaire des activités militaires et paramilitaires au Nicaragua</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 tout survol non autorisé constitue une violation de la souveraineté territoriale de l’Etat sous-jacent »</a:t>
            </a:r>
            <a:endParaRPr dirty="0"/>
          </a:p>
        </p:txBody>
      </p:sp>
    </p:spTree>
    <p:extLst>
      <p:ext uri="{BB962C8B-B14F-4D97-AF65-F5344CB8AC3E}">
        <p14:creationId xmlns:p14="http://schemas.microsoft.com/office/powerpoint/2010/main" val="12224367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936360" y="220320"/>
            <a:ext cx="10537560" cy="102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fr-FR" sz="2800" dirty="0"/>
              <a:t>Territoire de l’Etat</a:t>
            </a:r>
            <a:endParaRPr sz="2800" dirty="0"/>
          </a:p>
        </p:txBody>
      </p:sp>
      <p:sp>
        <p:nvSpPr>
          <p:cNvPr id="91" name="CustomShape 2"/>
          <p:cNvSpPr/>
          <p:nvPr/>
        </p:nvSpPr>
        <p:spPr>
          <a:xfrm>
            <a:off x="716040" y="1244880"/>
            <a:ext cx="10647720" cy="520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dirty="0"/>
              <a:t>Acquisition du territoire, distinction:</a:t>
            </a:r>
          </a:p>
          <a:p>
            <a:pPr algn="just">
              <a:lnSpc>
                <a:spcPct val="100000"/>
              </a:lnSpc>
            </a:pPr>
            <a:endParaRPr lang="fr-FR" sz="2800" dirty="0"/>
          </a:p>
          <a:p>
            <a:pPr algn="just">
              <a:lnSpc>
                <a:spcPct val="100000"/>
              </a:lnSpc>
            </a:pPr>
            <a:r>
              <a:rPr lang="fr-FR" sz="2800" dirty="0"/>
              <a:t>  - titre territorial originaire</a:t>
            </a:r>
          </a:p>
          <a:p>
            <a:pPr algn="just">
              <a:lnSpc>
                <a:spcPct val="100000"/>
              </a:lnSpc>
            </a:pPr>
            <a:endParaRPr lang="fr-FR" sz="2800" dirty="0"/>
          </a:p>
          <a:p>
            <a:pPr algn="just">
              <a:lnSpc>
                <a:spcPct val="100000"/>
              </a:lnSpc>
            </a:pPr>
            <a:r>
              <a:rPr lang="fr-FR" sz="2800" dirty="0"/>
              <a:t>  - titre territorial dérivé: par la voie conventionnelle, par la conquête</a:t>
            </a:r>
            <a:endParaRPr sz="2800" dirty="0"/>
          </a:p>
        </p:txBody>
      </p:sp>
    </p:spTree>
    <p:extLst>
      <p:ext uri="{BB962C8B-B14F-4D97-AF65-F5344CB8AC3E}">
        <p14:creationId xmlns:p14="http://schemas.microsoft.com/office/powerpoint/2010/main" val="28069346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0F73E9A8-7458-1F56-7593-8B1B01167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588" y="551794"/>
            <a:ext cx="8002823" cy="5754411"/>
          </a:xfrm>
          <a:prstGeom prst="rect">
            <a:avLst/>
          </a:prstGeom>
        </p:spPr>
      </p:pic>
    </p:spTree>
    <p:extLst>
      <p:ext uri="{BB962C8B-B14F-4D97-AF65-F5344CB8AC3E}">
        <p14:creationId xmlns:p14="http://schemas.microsoft.com/office/powerpoint/2010/main" val="3882391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EFE5FF7-DE87-B4B8-79E3-6DC2FE8CA240}"/>
              </a:ext>
            </a:extLst>
          </p:cNvPr>
          <p:cNvSpPr>
            <a:spLocks noGrp="1"/>
          </p:cNvSpPr>
          <p:nvPr>
            <p:ph type="subTitle"/>
          </p:nvPr>
        </p:nvSpPr>
        <p:spPr>
          <a:xfrm>
            <a:off x="163513" y="280988"/>
            <a:ext cx="11418887" cy="6483350"/>
          </a:xfrm>
        </p:spPr>
        <p:txBody>
          <a:bodyPr/>
          <a:lstStyle/>
          <a:p>
            <a:endParaRPr lang="fr-FR" dirty="0"/>
          </a:p>
        </p:txBody>
      </p:sp>
      <p:pic>
        <p:nvPicPr>
          <p:cNvPr id="6" name="Image 5" descr="Une image contenant carte">
            <a:extLst>
              <a:ext uri="{FF2B5EF4-FFF2-40B4-BE49-F238E27FC236}">
                <a16:creationId xmlns:a16="http://schemas.microsoft.com/office/drawing/2014/main" id="{BF8186B8-08A4-EC85-C286-902CDBF71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451" y="-268046"/>
            <a:ext cx="13650883" cy="7878518"/>
          </a:xfrm>
          <a:prstGeom prst="rect">
            <a:avLst/>
          </a:prstGeom>
        </p:spPr>
      </p:pic>
    </p:spTree>
    <p:extLst>
      <p:ext uri="{BB962C8B-B14F-4D97-AF65-F5344CB8AC3E}">
        <p14:creationId xmlns:p14="http://schemas.microsoft.com/office/powerpoint/2010/main" val="1862938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2C1B581-4E7A-12D7-FDA5-A0305B635096}"/>
              </a:ext>
            </a:extLst>
          </p:cNvPr>
          <p:cNvSpPr>
            <a:spLocks noGrp="1"/>
          </p:cNvSpPr>
          <p:nvPr>
            <p:ph type="title"/>
          </p:nvPr>
        </p:nvSpPr>
        <p:spPr>
          <a:xfrm flipV="1">
            <a:off x="433753" y="550985"/>
            <a:ext cx="11148167" cy="5720861"/>
          </a:xfrm>
        </p:spPr>
        <p:txBody>
          <a:bodyPr/>
          <a:lstStyle/>
          <a:p>
            <a:endParaRPr lang="fr-FR" dirty="0"/>
          </a:p>
        </p:txBody>
      </p:sp>
      <p:pic>
        <p:nvPicPr>
          <p:cNvPr id="7" name="Image 6" descr="Une image contenant carte">
            <a:extLst>
              <a:ext uri="{FF2B5EF4-FFF2-40B4-BE49-F238E27FC236}">
                <a16:creationId xmlns:a16="http://schemas.microsoft.com/office/drawing/2014/main" id="{B911ADD3-F516-1902-D05F-C00884131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08" y="586154"/>
            <a:ext cx="11171611" cy="5585806"/>
          </a:xfrm>
          <a:prstGeom prst="rect">
            <a:avLst/>
          </a:prstGeom>
        </p:spPr>
      </p:pic>
    </p:spTree>
    <p:extLst>
      <p:ext uri="{BB962C8B-B14F-4D97-AF65-F5344CB8AC3E}">
        <p14:creationId xmlns:p14="http://schemas.microsoft.com/office/powerpoint/2010/main" val="1074156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60C67DE8-042E-14F1-FECB-988993A72FFF}"/>
              </a:ext>
            </a:extLst>
          </p:cNvPr>
          <p:cNvSpPr>
            <a:spLocks noGrp="1"/>
          </p:cNvSpPr>
          <p:nvPr>
            <p:ph type="subTitle"/>
          </p:nvPr>
        </p:nvSpPr>
        <p:spPr>
          <a:xfrm>
            <a:off x="200024" y="0"/>
            <a:ext cx="11616838" cy="6858000"/>
          </a:xfrm>
        </p:spPr>
        <p:txBody>
          <a:bodyPr/>
          <a:lstStyle/>
          <a:p>
            <a:endParaRPr lang="fr-FR" dirty="0"/>
          </a:p>
        </p:txBody>
      </p:sp>
      <p:pic>
        <p:nvPicPr>
          <p:cNvPr id="7" name="Image 6" descr="Une image contenant carte">
            <a:extLst>
              <a:ext uri="{FF2B5EF4-FFF2-40B4-BE49-F238E27FC236}">
                <a16:creationId xmlns:a16="http://schemas.microsoft.com/office/drawing/2014/main" id="{B063F024-E9DE-631C-7AFD-3CE2D3FD6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021" y="0"/>
            <a:ext cx="8723958" cy="6858000"/>
          </a:xfrm>
          <a:prstGeom prst="rect">
            <a:avLst/>
          </a:prstGeom>
        </p:spPr>
      </p:pic>
    </p:spTree>
    <p:extLst>
      <p:ext uri="{BB962C8B-B14F-4D97-AF65-F5344CB8AC3E}">
        <p14:creationId xmlns:p14="http://schemas.microsoft.com/office/powerpoint/2010/main" val="835544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760320" y="365040"/>
            <a:ext cx="10591920" cy="65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fr-FR" sz="2800" b="1" strike="noStrike" spc="-1" dirty="0">
                <a:solidFill>
                  <a:srgbClr val="000000"/>
                </a:solidFill>
                <a:uFill>
                  <a:solidFill>
                    <a:srgbClr val="FFFFFF"/>
                  </a:solidFill>
                </a:uFill>
                <a:latin typeface="Calibri Light"/>
                <a:ea typeface="DejaVu Sans"/>
              </a:rPr>
              <a:t>Convention de Vienne sur la succession d’Etats, 23 août 1978</a:t>
            </a:r>
            <a:endParaRPr dirty="0"/>
          </a:p>
        </p:txBody>
      </p:sp>
      <p:sp>
        <p:nvSpPr>
          <p:cNvPr id="105" name="CustomShape 2"/>
          <p:cNvSpPr/>
          <p:nvPr/>
        </p:nvSpPr>
        <p:spPr>
          <a:xfrm>
            <a:off x="760320" y="1321920"/>
            <a:ext cx="10591920" cy="485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6800">
              <a:lnSpc>
                <a:spcPct val="90000"/>
              </a:lnSpc>
              <a:buFont typeface="Arial"/>
              <a:buChar char="•"/>
            </a:pPr>
            <a:r>
              <a:rPr lang="fr-FR" sz="2400" strike="noStrike" spc="-1" dirty="0">
                <a:solidFill>
                  <a:srgbClr val="000000"/>
                </a:solidFill>
                <a:uFill>
                  <a:solidFill>
                    <a:srgbClr val="FFFFFF"/>
                  </a:solidFill>
                </a:uFill>
                <a:latin typeface="Calibri"/>
                <a:ea typeface="DejaVu Sans"/>
              </a:rPr>
              <a:t>Article 2 EXPRESSIONS EMPLOYÉES </a:t>
            </a:r>
            <a:endParaRPr sz="2400" dirty="0"/>
          </a:p>
          <a:p>
            <a:pPr marL="514440" indent="-512640">
              <a:lnSpc>
                <a:spcPct val="100000"/>
              </a:lnSpc>
              <a:buFont typeface="Arial"/>
              <a:buAutoNum type="arabicPeriod"/>
            </a:pPr>
            <a:r>
              <a:rPr lang="fr-FR" sz="2400" strike="noStrike" spc="-1" dirty="0">
                <a:solidFill>
                  <a:srgbClr val="000000"/>
                </a:solidFill>
                <a:uFill>
                  <a:solidFill>
                    <a:srgbClr val="FFFFFF"/>
                  </a:solidFill>
                </a:uFill>
                <a:latin typeface="Calibri"/>
                <a:ea typeface="DejaVu Sans"/>
              </a:rPr>
              <a:t>Aux </a:t>
            </a:r>
            <a:r>
              <a:rPr lang="fr-FR" sz="2400" strike="noStrike" spc="-1" dirty="0" err="1">
                <a:solidFill>
                  <a:srgbClr val="000000"/>
                </a:solidFill>
                <a:uFill>
                  <a:solidFill>
                    <a:srgbClr val="FFFFFF"/>
                  </a:solidFill>
                </a:uFill>
                <a:latin typeface="Calibri"/>
                <a:ea typeface="DejaVu Sans"/>
              </a:rPr>
              <a:t>ﬁns</a:t>
            </a:r>
            <a:r>
              <a:rPr lang="fr-FR" sz="2400" strike="noStrike" spc="-1" dirty="0">
                <a:solidFill>
                  <a:srgbClr val="000000"/>
                </a:solidFill>
                <a:uFill>
                  <a:solidFill>
                    <a:srgbClr val="FFFFFF"/>
                  </a:solidFill>
                </a:uFill>
                <a:latin typeface="Calibri"/>
                <a:ea typeface="DejaVu Sans"/>
              </a:rPr>
              <a:t> de la présente Convention : </a:t>
            </a:r>
            <a:endParaRPr sz="2400" dirty="0"/>
          </a:p>
          <a:p>
            <a:pPr algn="just">
              <a:lnSpc>
                <a:spcPct val="100000"/>
              </a:lnSpc>
            </a:pPr>
            <a:endParaRPr sz="2400" dirty="0"/>
          </a:p>
          <a:p>
            <a:pPr algn="just">
              <a:lnSpc>
                <a:spcPct val="100000"/>
              </a:lnSpc>
            </a:pPr>
            <a:r>
              <a:rPr lang="fr-FR" sz="2400" strike="noStrike" spc="-1" dirty="0">
                <a:solidFill>
                  <a:srgbClr val="000000"/>
                </a:solidFill>
                <a:uFill>
                  <a:solidFill>
                    <a:srgbClr val="FFFFFF"/>
                  </a:solidFill>
                </a:uFill>
                <a:latin typeface="Calibri"/>
                <a:ea typeface="DejaVu Sans"/>
              </a:rPr>
              <a:t>b) L’expression « succession d’Etats » s’entend de la substitution d’un Etat à un autre dans la responsabilité des relations internationales d’un territoire;</a:t>
            </a:r>
          </a:p>
          <a:p>
            <a:pPr algn="just">
              <a:lnSpc>
                <a:spcPct val="100000"/>
              </a:lnSpc>
            </a:pPr>
            <a:endParaRPr lang="fr-FR" sz="2400" spc="-1" dirty="0">
              <a:solidFill>
                <a:srgbClr val="000000"/>
              </a:solidFill>
              <a:uFill>
                <a:solidFill>
                  <a:srgbClr val="FFFFFF"/>
                </a:solidFill>
              </a:uFill>
              <a:latin typeface="Calibri"/>
              <a:ea typeface="DejaVu Sans"/>
            </a:endParaRPr>
          </a:p>
          <a:p>
            <a:pPr marL="342900" indent="-342900" algn="just">
              <a:lnSpc>
                <a:spcPct val="100000"/>
              </a:lnSpc>
              <a:buFont typeface="Arial" panose="020B0604020202020204" pitchFamily="34" charset="0"/>
              <a:buChar char="•"/>
            </a:pPr>
            <a:r>
              <a:rPr lang="fr-FR" sz="2400" spc="-1" dirty="0">
                <a:solidFill>
                  <a:srgbClr val="000000"/>
                </a:solidFill>
                <a:uFill>
                  <a:solidFill>
                    <a:srgbClr val="FFFFFF"/>
                  </a:solidFill>
                </a:uFill>
                <a:latin typeface="Calibri"/>
                <a:ea typeface="DejaVu Sans"/>
              </a:rPr>
              <a:t>Problème des frontières, principe du respect des situations acquises (</a:t>
            </a:r>
            <a:r>
              <a:rPr lang="fr-FR" sz="2400" i="1" spc="-1" dirty="0" err="1">
                <a:solidFill>
                  <a:srgbClr val="000000"/>
                </a:solidFill>
                <a:uFill>
                  <a:solidFill>
                    <a:srgbClr val="FFFFFF"/>
                  </a:solidFill>
                </a:uFill>
                <a:latin typeface="Calibri"/>
                <a:ea typeface="DejaVu Sans"/>
              </a:rPr>
              <a:t>uti</a:t>
            </a:r>
            <a:r>
              <a:rPr lang="fr-FR" sz="2400" i="1" spc="-1" dirty="0">
                <a:solidFill>
                  <a:srgbClr val="000000"/>
                </a:solidFill>
                <a:uFill>
                  <a:solidFill>
                    <a:srgbClr val="FFFFFF"/>
                  </a:solidFill>
                </a:uFill>
                <a:latin typeface="Calibri"/>
                <a:ea typeface="DejaVu Sans"/>
              </a:rPr>
              <a:t> </a:t>
            </a:r>
            <a:r>
              <a:rPr lang="fr-FR" sz="2400" i="1" spc="-1" dirty="0" err="1">
                <a:solidFill>
                  <a:srgbClr val="000000"/>
                </a:solidFill>
                <a:uFill>
                  <a:solidFill>
                    <a:srgbClr val="FFFFFF"/>
                  </a:solidFill>
                </a:uFill>
                <a:latin typeface="Calibri"/>
                <a:ea typeface="DejaVu Sans"/>
              </a:rPr>
              <a:t>possedetis</a:t>
            </a:r>
            <a:r>
              <a:rPr lang="fr-FR" sz="2400" i="1" spc="-1" dirty="0">
                <a:solidFill>
                  <a:srgbClr val="000000"/>
                </a:solidFill>
                <a:uFill>
                  <a:solidFill>
                    <a:srgbClr val="FFFFFF"/>
                  </a:solidFill>
                </a:uFill>
                <a:latin typeface="Calibri"/>
                <a:ea typeface="DejaVu Sans"/>
              </a:rPr>
              <a:t> </a:t>
            </a:r>
            <a:r>
              <a:rPr lang="fr-FR" sz="2400" i="1" spc="-1" dirty="0" err="1">
                <a:solidFill>
                  <a:srgbClr val="000000"/>
                </a:solidFill>
                <a:uFill>
                  <a:solidFill>
                    <a:srgbClr val="FFFFFF"/>
                  </a:solidFill>
                </a:uFill>
                <a:latin typeface="Calibri"/>
                <a:ea typeface="DejaVu Sans"/>
              </a:rPr>
              <a:t>juris</a:t>
            </a:r>
            <a:r>
              <a:rPr lang="fr-FR" sz="2400" i="1" spc="-1" dirty="0">
                <a:solidFill>
                  <a:srgbClr val="000000"/>
                </a:solidFill>
                <a:uFill>
                  <a:solidFill>
                    <a:srgbClr val="FFFFFF"/>
                  </a:solidFill>
                </a:uFill>
                <a:latin typeface="Calibri"/>
                <a:ea typeface="DejaVu Sans"/>
              </a:rPr>
              <a:t>)</a:t>
            </a:r>
          </a:p>
          <a:p>
            <a:pPr algn="just">
              <a:lnSpc>
                <a:spcPct val="100000"/>
              </a:lnSpc>
            </a:pPr>
            <a:endParaRPr lang="fr-FR" sz="2400" i="1" spc="-1" dirty="0">
              <a:solidFill>
                <a:srgbClr val="000000"/>
              </a:solidFill>
              <a:uFill>
                <a:solidFill>
                  <a:srgbClr val="FFFFFF"/>
                </a:solidFill>
              </a:uFill>
              <a:latin typeface="Calibri"/>
              <a:ea typeface="DejaVu Sans"/>
            </a:endParaRPr>
          </a:p>
          <a:p>
            <a:pPr marL="342900" indent="-342900" algn="just">
              <a:lnSpc>
                <a:spcPct val="100000"/>
              </a:lnSpc>
              <a:buFont typeface="Arial" panose="020B0604020202020204" pitchFamily="34" charset="0"/>
              <a:buChar char="•"/>
            </a:pPr>
            <a:r>
              <a:rPr lang="fr-FR" sz="2400" spc="-1" dirty="0">
                <a:solidFill>
                  <a:srgbClr val="000000"/>
                </a:solidFill>
                <a:uFill>
                  <a:solidFill>
                    <a:srgbClr val="FFFFFF"/>
                  </a:solidFill>
                </a:uFill>
                <a:latin typeface="Calibri"/>
                <a:ea typeface="DejaVu Sans"/>
              </a:rPr>
              <a:t>Problème de la transmission des traités, principe de l’intransmissibilité des traités assorti de nombreuses dérogations</a:t>
            </a:r>
            <a:endParaRPr sz="2400" i="1" dirty="0"/>
          </a:p>
        </p:txBody>
      </p:sp>
    </p:spTree>
    <p:extLst>
      <p:ext uri="{BB962C8B-B14F-4D97-AF65-F5344CB8AC3E}">
        <p14:creationId xmlns:p14="http://schemas.microsoft.com/office/powerpoint/2010/main" val="253205603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760320" y="365040"/>
            <a:ext cx="10591920" cy="65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fr-FR" sz="2800" b="1" strike="noStrike" spc="-1">
                <a:solidFill>
                  <a:srgbClr val="000000"/>
                </a:solidFill>
                <a:uFill>
                  <a:solidFill>
                    <a:srgbClr val="FFFFFF"/>
                  </a:solidFill>
                </a:uFill>
                <a:latin typeface="Calibri Light"/>
                <a:ea typeface="DejaVu Sans"/>
              </a:rPr>
              <a:t>Convention de Vienne sur la succession d’Etats, 23 août 1978</a:t>
            </a:r>
            <a:endParaRPr/>
          </a:p>
        </p:txBody>
      </p:sp>
      <p:sp>
        <p:nvSpPr>
          <p:cNvPr id="107" name="CustomShape 2"/>
          <p:cNvSpPr/>
          <p:nvPr/>
        </p:nvSpPr>
        <p:spPr>
          <a:xfrm>
            <a:off x="760320" y="1321920"/>
            <a:ext cx="10591920" cy="485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6800">
              <a:lnSpc>
                <a:spcPct val="90000"/>
              </a:lnSpc>
              <a:buFont typeface="Arial"/>
              <a:buChar char="•"/>
            </a:pPr>
            <a:r>
              <a:rPr lang="fr-FR" sz="2800" strike="noStrike" spc="-1" dirty="0">
                <a:solidFill>
                  <a:srgbClr val="000000"/>
                </a:solidFill>
                <a:uFill>
                  <a:solidFill>
                    <a:srgbClr val="FFFFFF"/>
                  </a:solidFill>
                </a:uFill>
                <a:latin typeface="Calibri"/>
                <a:ea typeface="DejaVu Sans"/>
              </a:rPr>
              <a:t>Article 11 RÉGIMES DE FRONTIÈRE </a:t>
            </a:r>
            <a:endParaRPr dirty="0"/>
          </a:p>
          <a:p>
            <a:pPr>
              <a:lnSpc>
                <a:spcPct val="100000"/>
              </a:lnSpc>
            </a:pPr>
            <a:r>
              <a:rPr lang="fr-FR" sz="2800" strike="noStrike" spc="-1" dirty="0">
                <a:solidFill>
                  <a:srgbClr val="000000"/>
                </a:solidFill>
                <a:uFill>
                  <a:solidFill>
                    <a:srgbClr val="FFFFFF"/>
                  </a:solidFill>
                </a:uFill>
                <a:latin typeface="Calibri"/>
                <a:ea typeface="DejaVu Sans"/>
              </a:rPr>
              <a:t>Une succession d’Etats ne porte pas atteinte en tant que telle : </a:t>
            </a:r>
            <a:endParaRPr dirty="0"/>
          </a:p>
          <a:p>
            <a:pPr marL="514440" indent="-512640">
              <a:lnSpc>
                <a:spcPct val="100000"/>
              </a:lnSpc>
              <a:buFont typeface="Arial"/>
              <a:buAutoNum type="alphaLcParenR"/>
            </a:pPr>
            <a:r>
              <a:rPr lang="fr-FR" sz="2800" strike="noStrike" spc="-1" dirty="0">
                <a:solidFill>
                  <a:srgbClr val="000000"/>
                </a:solidFill>
                <a:uFill>
                  <a:solidFill>
                    <a:srgbClr val="FFFFFF"/>
                  </a:solidFill>
                </a:uFill>
                <a:latin typeface="Calibri"/>
                <a:ea typeface="DejaVu Sans"/>
              </a:rPr>
              <a:t>A une frontière établie par un traité; ni </a:t>
            </a:r>
            <a:endParaRPr dirty="0"/>
          </a:p>
          <a:p>
            <a:pPr>
              <a:lnSpc>
                <a:spcPct val="100000"/>
              </a:lnSpc>
            </a:pPr>
            <a:r>
              <a:rPr lang="fr-FR" sz="2800" strike="noStrike" spc="-1" dirty="0">
                <a:solidFill>
                  <a:srgbClr val="000000"/>
                </a:solidFill>
                <a:uFill>
                  <a:solidFill>
                    <a:srgbClr val="FFFFFF"/>
                  </a:solidFill>
                </a:uFill>
                <a:latin typeface="Calibri"/>
                <a:ea typeface="DejaVu Sans"/>
              </a:rPr>
              <a:t>b) Aux obligations et droits établis par un traité et se rapportant au régime d’une frontière.</a:t>
            </a:r>
            <a:endParaRPr dirty="0"/>
          </a:p>
          <a:p>
            <a:pPr>
              <a:lnSpc>
                <a:spcPct val="100000"/>
              </a:lnSpc>
            </a:pPr>
            <a:endParaRPr dirty="0"/>
          </a:p>
          <a:p>
            <a:pPr>
              <a:lnSpc>
                <a:spcPct val="100000"/>
              </a:lnSpc>
            </a:pPr>
            <a:r>
              <a:rPr lang="fr-FR" sz="2800" strike="noStrike" spc="-1" dirty="0">
                <a:solidFill>
                  <a:srgbClr val="000000"/>
                </a:solidFill>
                <a:uFill>
                  <a:solidFill>
                    <a:srgbClr val="FFFFFF"/>
                  </a:solidFill>
                </a:uFill>
                <a:latin typeface="Calibri"/>
                <a:ea typeface="DejaVu Sans"/>
              </a:rPr>
              <a:t>Expression du principe </a:t>
            </a:r>
            <a:r>
              <a:rPr lang="fr-FR" sz="2800" i="1" strike="noStrike" spc="-1" dirty="0" err="1">
                <a:solidFill>
                  <a:srgbClr val="000000"/>
                </a:solidFill>
                <a:uFill>
                  <a:solidFill>
                    <a:srgbClr val="FFFFFF"/>
                  </a:solidFill>
                </a:uFill>
                <a:latin typeface="Calibri"/>
                <a:ea typeface="DejaVu Sans"/>
              </a:rPr>
              <a:t>uti</a:t>
            </a:r>
            <a:r>
              <a:rPr lang="fr-FR" sz="2800" i="1" strike="noStrike" spc="-1" dirty="0">
                <a:solidFill>
                  <a:srgbClr val="000000"/>
                </a:solidFill>
                <a:uFill>
                  <a:solidFill>
                    <a:srgbClr val="FFFFFF"/>
                  </a:solidFill>
                </a:uFill>
                <a:latin typeface="Calibri"/>
                <a:ea typeface="DejaVu Sans"/>
              </a:rPr>
              <a:t> </a:t>
            </a:r>
            <a:r>
              <a:rPr lang="fr-FR" sz="2800" i="1" strike="noStrike" spc="-1" dirty="0" err="1">
                <a:solidFill>
                  <a:srgbClr val="000000"/>
                </a:solidFill>
                <a:uFill>
                  <a:solidFill>
                    <a:srgbClr val="FFFFFF"/>
                  </a:solidFill>
                </a:uFill>
                <a:latin typeface="Calibri"/>
                <a:ea typeface="DejaVu Sans"/>
              </a:rPr>
              <a:t>possedetis</a:t>
            </a:r>
            <a:r>
              <a:rPr lang="fr-FR" sz="2800" i="1" strike="noStrike" spc="-1" dirty="0">
                <a:solidFill>
                  <a:srgbClr val="000000"/>
                </a:solidFill>
                <a:uFill>
                  <a:solidFill>
                    <a:srgbClr val="FFFFFF"/>
                  </a:solidFill>
                </a:uFill>
                <a:latin typeface="Calibri"/>
                <a:ea typeface="DejaVu Sans"/>
              </a:rPr>
              <a:t> </a:t>
            </a:r>
            <a:r>
              <a:rPr lang="fr-FR" sz="2800" i="1" strike="noStrike" spc="-1" dirty="0" err="1">
                <a:solidFill>
                  <a:srgbClr val="000000"/>
                </a:solidFill>
                <a:uFill>
                  <a:solidFill>
                    <a:srgbClr val="FFFFFF"/>
                  </a:solidFill>
                </a:uFill>
                <a:latin typeface="Calibri"/>
                <a:ea typeface="DejaVu Sans"/>
              </a:rPr>
              <a:t>juris</a:t>
            </a:r>
            <a:r>
              <a:rPr lang="fr-FR" sz="2800" i="1" strike="noStrike" spc="-1" dirty="0">
                <a:solidFill>
                  <a:srgbClr val="000000"/>
                </a:solidFill>
                <a:uFill>
                  <a:solidFill>
                    <a:srgbClr val="FFFFFF"/>
                  </a:solidFill>
                </a:uFill>
                <a:latin typeface="Calibri"/>
                <a:ea typeface="DejaVu Sans"/>
              </a:rPr>
              <a:t> </a:t>
            </a:r>
            <a:r>
              <a:rPr lang="fr-FR" sz="2800" strike="noStrike" spc="-1" dirty="0">
                <a:solidFill>
                  <a:srgbClr val="000000"/>
                </a:solidFill>
                <a:uFill>
                  <a:solidFill>
                    <a:srgbClr val="FFFFFF"/>
                  </a:solidFill>
                </a:uFill>
                <a:latin typeface="Calibri"/>
                <a:ea typeface="DejaVu Sans"/>
              </a:rPr>
              <a:t>= respect dû aux situations acquises</a:t>
            </a:r>
            <a:endParaRPr dirty="0"/>
          </a:p>
          <a:p>
            <a:pPr>
              <a:lnSpc>
                <a:spcPct val="100000"/>
              </a:lnSpc>
            </a:pPr>
            <a:r>
              <a:rPr lang="fr-FR" sz="2800" strike="noStrike" spc="-1" dirty="0">
                <a:solidFill>
                  <a:srgbClr val="000000"/>
                </a:solidFill>
                <a:uFill>
                  <a:solidFill>
                    <a:srgbClr val="FFFFFF"/>
                  </a:solidFill>
                </a:uFill>
                <a:latin typeface="Calibri"/>
                <a:ea typeface="DejaVu Sans"/>
              </a:rPr>
              <a:t>Cf </a:t>
            </a:r>
            <a:r>
              <a:rPr lang="fr-FR" sz="2800" i="1" strike="noStrike" spc="-1" dirty="0">
                <a:solidFill>
                  <a:srgbClr val="000000"/>
                </a:solidFill>
                <a:uFill>
                  <a:solidFill>
                    <a:srgbClr val="FFFFFF"/>
                  </a:solidFill>
                </a:uFill>
                <a:latin typeface="Calibri"/>
                <a:ea typeface="DejaVu Sans"/>
              </a:rPr>
              <a:t>CIJ, 22 déc. 1986, Affaire du différend frontalier Burkina Faso- Mali</a:t>
            </a:r>
            <a:endParaRPr dirty="0"/>
          </a:p>
        </p:txBody>
      </p:sp>
    </p:spTree>
    <p:extLst>
      <p:ext uri="{BB962C8B-B14F-4D97-AF65-F5344CB8AC3E}">
        <p14:creationId xmlns:p14="http://schemas.microsoft.com/office/powerpoint/2010/main" val="182435894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ustomShape 1"/>
          <p:cNvSpPr/>
          <p:nvPr/>
        </p:nvSpPr>
        <p:spPr>
          <a:xfrm>
            <a:off x="1002600" y="490320"/>
            <a:ext cx="9164160" cy="5295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fr-FR" sz="2800" b="1" dirty="0">
                <a:latin typeface="Calibri" panose="020F0502020204030204" pitchFamily="34" charset="0"/>
                <a:cs typeface="Calibri" panose="020F0502020204030204" pitchFamily="34" charset="0"/>
              </a:rPr>
              <a:t>Les sujets du droit international</a:t>
            </a:r>
            <a:endParaRPr sz="2800" b="1" dirty="0">
              <a:latin typeface="Calibri" panose="020F0502020204030204" pitchFamily="34" charset="0"/>
              <a:cs typeface="Calibri" panose="020F0502020204030204" pitchFamily="34" charset="0"/>
            </a:endParaRPr>
          </a:p>
        </p:txBody>
      </p:sp>
      <p:sp>
        <p:nvSpPr>
          <p:cNvPr id="73" name="CustomShape 2"/>
          <p:cNvSpPr/>
          <p:nvPr/>
        </p:nvSpPr>
        <p:spPr>
          <a:xfrm>
            <a:off x="890954" y="1172308"/>
            <a:ext cx="10774126" cy="519357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b="1" dirty="0"/>
              <a:t>Traité sur les principes régissant les activités des États en matière d’exploration et d’utilisation de l’espace extra-atmosphérique, y compris la Lune et les autres corps célestes 1967</a:t>
            </a:r>
            <a:r>
              <a:rPr lang="fr-FR" sz="2800" b="1" dirty="0">
                <a:latin typeface="Calibri" panose="020F0502020204030204" pitchFamily="34" charset="0"/>
                <a:cs typeface="Calibri" panose="020F0502020204030204" pitchFamily="34" charset="0"/>
              </a:rPr>
              <a:t> </a:t>
            </a:r>
          </a:p>
          <a:p>
            <a:pPr algn="ctr">
              <a:lnSpc>
                <a:spcPct val="100000"/>
              </a:lnSpc>
            </a:pPr>
            <a:r>
              <a:rPr lang="fr-FR" sz="2800" b="1" dirty="0">
                <a:latin typeface="Calibri" panose="020F0502020204030204" pitchFamily="34" charset="0"/>
                <a:cs typeface="Calibri" panose="020F0502020204030204" pitchFamily="34" charset="0"/>
              </a:rPr>
              <a:t>article 1</a:t>
            </a:r>
            <a:r>
              <a:rPr lang="fr-FR" sz="2800" b="1" baseline="30000" dirty="0">
                <a:latin typeface="Calibri" panose="020F0502020204030204" pitchFamily="34" charset="0"/>
                <a:cs typeface="Calibri" panose="020F0502020204030204" pitchFamily="34" charset="0"/>
              </a:rPr>
              <a:t>er</a:t>
            </a:r>
            <a:endParaRPr lang="fr-FR" sz="2800" b="1" dirty="0">
              <a:latin typeface="Calibri" panose="020F0502020204030204" pitchFamily="34" charset="0"/>
              <a:cs typeface="Calibri" panose="020F0502020204030204" pitchFamily="34" charset="0"/>
            </a:endParaRPr>
          </a:p>
          <a:p>
            <a:pPr algn="just">
              <a:lnSpc>
                <a:spcPct val="100000"/>
              </a:lnSpc>
            </a:pPr>
            <a:r>
              <a:rPr lang="fr-FR" sz="2800" dirty="0"/>
              <a:t>L’exploration et l’utilisation de l’espace extra-atmosphérique, y compris la Lune et les autres corps célestes, doivent se faire pour le bien et dans l’intérêt de tous les pays, quel que soit le stade de leur développement économique ou scientifique; </a:t>
            </a:r>
            <a:r>
              <a:rPr lang="fr-FR" sz="2800" dirty="0">
                <a:highlight>
                  <a:srgbClr val="FFFF00"/>
                </a:highlight>
              </a:rPr>
              <a:t>elles sont l’apanage de l’humanité tout entière.</a:t>
            </a:r>
            <a:r>
              <a:rPr lang="fr-FR" sz="2800" dirty="0"/>
              <a:t> […]</a:t>
            </a:r>
            <a:endParaRPr lang="fr-FR" sz="2800" b="1" dirty="0">
              <a:latin typeface="Calibri" panose="020F0502020204030204" pitchFamily="34" charset="0"/>
              <a:cs typeface="Calibri" panose="020F0502020204030204" pitchFamily="34" charset="0"/>
            </a:endParaRPr>
          </a:p>
          <a:p>
            <a:pPr algn="just">
              <a:lnSpc>
                <a:spcPct val="100000"/>
              </a:lnSpc>
            </a:pPr>
            <a:endParaRPr lang="fr-FR" sz="2800" b="1" dirty="0">
              <a:latin typeface="Calibri" panose="020F0502020204030204" pitchFamily="34" charset="0"/>
              <a:cs typeface="Calibri" panose="020F0502020204030204" pitchFamily="34" charset="0"/>
            </a:endParaRPr>
          </a:p>
          <a:p>
            <a:pPr algn="just">
              <a:lnSpc>
                <a:spcPct val="100000"/>
              </a:lnSpc>
            </a:pP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483382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838080" y="365040"/>
            <a:ext cx="10513800" cy="71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a:solidFill>
                  <a:srgbClr val="000000"/>
                </a:solidFill>
                <a:uFill>
                  <a:solidFill>
                    <a:srgbClr val="FFFFFF"/>
                  </a:solidFill>
                </a:uFill>
                <a:latin typeface="Calibri Light"/>
                <a:ea typeface="DejaVu Sans"/>
              </a:rPr>
              <a:t>La population</a:t>
            </a:r>
            <a:endParaRPr/>
          </a:p>
        </p:txBody>
      </p:sp>
      <p:sp>
        <p:nvSpPr>
          <p:cNvPr id="93" name="CustomShape 2"/>
          <p:cNvSpPr/>
          <p:nvPr/>
        </p:nvSpPr>
        <p:spPr>
          <a:xfrm>
            <a:off x="838080" y="1266840"/>
            <a:ext cx="10513800" cy="490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6800">
              <a:lnSpc>
                <a:spcPct val="90000"/>
              </a:lnSpc>
              <a:buFont typeface="Arial"/>
              <a:buChar char="•"/>
            </a:pPr>
            <a:r>
              <a:rPr lang="fr-FR" sz="2800" strike="noStrike" spc="-1" dirty="0">
                <a:solidFill>
                  <a:srgbClr val="000000"/>
                </a:solidFill>
                <a:uFill>
                  <a:solidFill>
                    <a:srgbClr val="FFFFFF"/>
                  </a:solidFill>
                </a:uFill>
                <a:latin typeface="Calibri"/>
                <a:ea typeface="DejaVu Sans"/>
              </a:rPr>
              <a:t> Donnée géographique et démographique</a:t>
            </a:r>
            <a:endParaRPr dirty="0"/>
          </a:p>
          <a:p>
            <a:pPr>
              <a:lnSpc>
                <a:spcPct val="90000"/>
              </a:lnSpc>
            </a:pPr>
            <a:endParaRPr dirty="0"/>
          </a:p>
          <a:p>
            <a:pPr marL="228600" indent="-226800">
              <a:lnSpc>
                <a:spcPct val="90000"/>
              </a:lnSpc>
              <a:buFont typeface="Arial"/>
              <a:buChar char="•"/>
            </a:pPr>
            <a:r>
              <a:rPr lang="fr-FR" sz="2800" strike="noStrike" spc="-1" dirty="0">
                <a:solidFill>
                  <a:srgbClr val="000000"/>
                </a:solidFill>
                <a:uFill>
                  <a:solidFill>
                    <a:srgbClr val="FFFFFF"/>
                  </a:solidFill>
                </a:uFill>
                <a:latin typeface="Calibri"/>
                <a:ea typeface="DejaVu Sans"/>
              </a:rPr>
              <a:t>Notion juridique, élément constitutif de l’Etat</a:t>
            </a:r>
            <a:endParaRPr dirty="0"/>
          </a:p>
          <a:p>
            <a:pPr>
              <a:lnSpc>
                <a:spcPct val="100000"/>
              </a:lnSpc>
            </a:pPr>
            <a:r>
              <a:rPr lang="fr-FR" sz="2800" strike="noStrike" spc="-1" dirty="0">
                <a:solidFill>
                  <a:srgbClr val="000000"/>
                </a:solidFill>
                <a:uFill>
                  <a:solidFill>
                    <a:srgbClr val="FFFFFF"/>
                  </a:solidFill>
                </a:uFill>
                <a:latin typeface="Calibri"/>
                <a:ea typeface="DejaVu Sans"/>
              </a:rPr>
              <a:t>La population est l’ensemble des individus rattachés à l’Etat par un lien juridique de nationalité</a:t>
            </a:r>
            <a:endParaRPr dirty="0"/>
          </a:p>
          <a:p>
            <a:pPr>
              <a:lnSpc>
                <a:spcPct val="100000"/>
              </a:lnSpc>
            </a:pPr>
            <a:endParaRPr dirty="0"/>
          </a:p>
          <a:p>
            <a:pPr marL="228600" indent="-226800">
              <a:lnSpc>
                <a:spcPct val="90000"/>
              </a:lnSpc>
              <a:buFont typeface="Arial"/>
              <a:buChar char="•"/>
            </a:pPr>
            <a:r>
              <a:rPr lang="fr-FR" sz="2800" strike="noStrike" spc="-1" dirty="0">
                <a:solidFill>
                  <a:srgbClr val="000000"/>
                </a:solidFill>
                <a:uFill>
                  <a:solidFill>
                    <a:srgbClr val="FFFFFF"/>
                  </a:solidFill>
                </a:uFill>
                <a:latin typeface="Calibri"/>
                <a:ea typeface="DejaVu Sans"/>
              </a:rPr>
              <a:t>Notion identitaire</a:t>
            </a:r>
            <a:endParaRPr dirty="0"/>
          </a:p>
          <a:p>
            <a:pPr>
              <a:lnSpc>
                <a:spcPct val="100000"/>
              </a:lnSpc>
            </a:pPr>
            <a:r>
              <a:rPr lang="fr-FR" sz="2800" strike="noStrike" spc="-1" dirty="0">
                <a:solidFill>
                  <a:srgbClr val="000000"/>
                </a:solidFill>
                <a:uFill>
                  <a:solidFill>
                    <a:srgbClr val="FFFFFF"/>
                  </a:solidFill>
                </a:uFill>
                <a:latin typeface="Calibri"/>
                <a:ea typeface="DejaVu Sans"/>
              </a:rPr>
              <a:t>Cf la distinction nation / minorités</a:t>
            </a:r>
            <a:endParaRPr dirty="0"/>
          </a:p>
          <a:p>
            <a:pPr>
              <a:lnSpc>
                <a:spcPct val="9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838080" y="365040"/>
            <a:ext cx="10513800" cy="71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a:solidFill>
                  <a:srgbClr val="000000"/>
                </a:solidFill>
                <a:uFill>
                  <a:solidFill>
                    <a:srgbClr val="FFFFFF"/>
                  </a:solidFill>
                </a:uFill>
                <a:latin typeface="Calibri Light"/>
                <a:ea typeface="DejaVu Sans"/>
              </a:rPr>
              <a:t>La population</a:t>
            </a:r>
            <a:endParaRPr/>
          </a:p>
        </p:txBody>
      </p:sp>
      <p:sp>
        <p:nvSpPr>
          <p:cNvPr id="95" name="CustomShape 2"/>
          <p:cNvSpPr/>
          <p:nvPr/>
        </p:nvSpPr>
        <p:spPr>
          <a:xfrm>
            <a:off x="838080" y="1079640"/>
            <a:ext cx="10513800" cy="509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pc="-1" dirty="0">
                <a:solidFill>
                  <a:srgbClr val="000000"/>
                </a:solidFill>
                <a:uFill>
                  <a:solidFill>
                    <a:srgbClr val="FFFFFF"/>
                  </a:solidFill>
                </a:uFill>
                <a:latin typeface="Calibri"/>
                <a:ea typeface="DejaVu Sans"/>
              </a:rPr>
              <a:t>Sur le territoire de l’Etat, on peut trouver </a:t>
            </a:r>
            <a:r>
              <a:rPr lang="fr-FR" sz="2800" strike="noStrike" spc="-1" dirty="0">
                <a:solidFill>
                  <a:srgbClr val="000000"/>
                </a:solidFill>
                <a:uFill>
                  <a:solidFill>
                    <a:srgbClr val="FFFFFF"/>
                  </a:solidFill>
                </a:uFill>
                <a:latin typeface="Calibri"/>
                <a:ea typeface="DejaVu Sans"/>
              </a:rPr>
              <a:t>: </a:t>
            </a:r>
            <a:endParaRPr dirty="0"/>
          </a:p>
          <a:p>
            <a:pPr marL="228600" indent="-226800" algn="just">
              <a:lnSpc>
                <a:spcPct val="100000"/>
              </a:lnSpc>
              <a:buFont typeface="Arial"/>
              <a:buChar char="•"/>
            </a:pPr>
            <a:r>
              <a:rPr lang="fr-FR" sz="2800" strike="noStrike" spc="-1" dirty="0">
                <a:solidFill>
                  <a:srgbClr val="000000"/>
                </a:solidFill>
                <a:uFill>
                  <a:solidFill>
                    <a:srgbClr val="FFFFFF"/>
                  </a:solidFill>
                </a:uFill>
                <a:latin typeface="Calibri"/>
                <a:ea typeface="DejaVu Sans"/>
              </a:rPr>
              <a:t> </a:t>
            </a:r>
            <a:r>
              <a:rPr lang="fr-FR" sz="2800" b="1" strike="noStrike" spc="-1" dirty="0">
                <a:solidFill>
                  <a:srgbClr val="000000"/>
                </a:solidFill>
                <a:uFill>
                  <a:solidFill>
                    <a:srgbClr val="FFFFFF"/>
                  </a:solidFill>
                </a:uFill>
                <a:latin typeface="Calibri"/>
                <a:ea typeface="DejaVu Sans"/>
              </a:rPr>
              <a:t>des nationaux </a:t>
            </a:r>
            <a:endParaRPr dirty="0"/>
          </a:p>
          <a:p>
            <a:pPr algn="just">
              <a:lnSpc>
                <a:spcPct val="100000"/>
              </a:lnSpc>
            </a:pPr>
            <a:r>
              <a:rPr lang="fr-FR" sz="2800" strike="noStrike" spc="-1" dirty="0" err="1">
                <a:solidFill>
                  <a:srgbClr val="000000"/>
                </a:solidFill>
                <a:uFill>
                  <a:solidFill>
                    <a:srgbClr val="FFFFFF"/>
                  </a:solidFill>
                </a:uFill>
                <a:latin typeface="Calibri"/>
                <a:ea typeface="DejaVu Sans"/>
              </a:rPr>
              <a:t>cf</a:t>
            </a:r>
            <a:r>
              <a:rPr lang="fr-FR" sz="2800" strike="noStrike" spc="-1" dirty="0">
                <a:solidFill>
                  <a:srgbClr val="000000"/>
                </a:solidFill>
                <a:uFill>
                  <a:solidFill>
                    <a:srgbClr val="FFFFFF"/>
                  </a:solidFill>
                </a:uFill>
                <a:latin typeface="Calibri"/>
                <a:ea typeface="DejaVu Sans"/>
              </a:rPr>
              <a:t> </a:t>
            </a:r>
            <a:r>
              <a:rPr lang="fr-FR" sz="2800" i="1" strike="noStrike" spc="-1" dirty="0">
                <a:solidFill>
                  <a:srgbClr val="000000"/>
                </a:solidFill>
                <a:uFill>
                  <a:solidFill>
                    <a:srgbClr val="FFFFFF"/>
                  </a:solidFill>
                </a:uFill>
                <a:latin typeface="Calibri"/>
                <a:ea typeface="DejaVu Sans"/>
              </a:rPr>
              <a:t>CIJ, 6 avril 1955, affaire Nottebohm, Lichtenstein c/ Guatemala: </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la nationalité est le lien juridique ayant à sa base un fait social de rattachement, une solidarité effective d’existence, d’intérêts, de sentiments, jointe à une solidarité de droits et de devoirs</a:t>
            </a:r>
            <a:endParaRPr dirty="0"/>
          </a:p>
          <a:p>
            <a:pPr algn="just">
              <a:lnSpc>
                <a:spcPct val="100000"/>
              </a:lnSpc>
            </a:pPr>
            <a:endParaRPr dirty="0"/>
          </a:p>
          <a:p>
            <a:pPr marL="228600" indent="-226800" algn="just">
              <a:lnSpc>
                <a:spcPct val="100000"/>
              </a:lnSpc>
              <a:buFont typeface="Arial"/>
              <a:buChar char="•"/>
            </a:pPr>
            <a:r>
              <a:rPr lang="fr-FR" sz="2800" b="1" spc="-1" dirty="0">
                <a:solidFill>
                  <a:srgbClr val="000000"/>
                </a:solidFill>
                <a:uFill>
                  <a:solidFill>
                    <a:srgbClr val="FFFFFF"/>
                  </a:solidFill>
                </a:uFill>
                <a:latin typeface="Calibri"/>
                <a:ea typeface="DejaVu Sans"/>
              </a:rPr>
              <a:t>d</a:t>
            </a:r>
            <a:r>
              <a:rPr lang="fr-FR" sz="2800" b="1" strike="noStrike" spc="-1" dirty="0">
                <a:solidFill>
                  <a:srgbClr val="000000"/>
                </a:solidFill>
                <a:uFill>
                  <a:solidFill>
                    <a:srgbClr val="FFFFFF"/>
                  </a:solidFill>
                </a:uFill>
                <a:latin typeface="Calibri"/>
                <a:ea typeface="DejaVu Sans"/>
              </a:rPr>
              <a:t>es étrangers</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Cf Conseil constitutionnel, décision n°92-307 DC, 25 février 1992: </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 l’Etat est en droit de définir les conditions d’admission des étrangers sur son territoire sous réserve du respect des engagements internationaux qu’il a souscrit ». </a:t>
            </a:r>
            <a:endParaRPr dirty="0"/>
          </a:p>
          <a:p>
            <a:pPr>
              <a:lnSpc>
                <a:spcPct val="90000"/>
              </a:lnSpc>
            </a:pPr>
            <a:endParaRPr dirty="0"/>
          </a:p>
          <a:p>
            <a:pPr>
              <a:lnSpc>
                <a:spcPct val="9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838080" y="365040"/>
            <a:ext cx="10513800" cy="71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a:solidFill>
                  <a:srgbClr val="000000"/>
                </a:solidFill>
                <a:uFill>
                  <a:solidFill>
                    <a:srgbClr val="FFFFFF"/>
                  </a:solidFill>
                </a:uFill>
                <a:latin typeface="Calibri Light"/>
                <a:ea typeface="DejaVu Sans"/>
              </a:rPr>
              <a:t>La population</a:t>
            </a:r>
            <a:endParaRPr/>
          </a:p>
        </p:txBody>
      </p:sp>
      <p:sp>
        <p:nvSpPr>
          <p:cNvPr id="95" name="CustomShape 2"/>
          <p:cNvSpPr/>
          <p:nvPr/>
        </p:nvSpPr>
        <p:spPr>
          <a:xfrm>
            <a:off x="838080" y="1079640"/>
            <a:ext cx="10513800" cy="509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800" dirty="0">
                <a:latin typeface="Calibri" panose="020F0502020204030204" pitchFamily="34" charset="0"/>
                <a:cs typeface="Calibri" panose="020F0502020204030204" pitchFamily="34" charset="0"/>
              </a:rPr>
              <a:t>S’agissant des nationaux, voir le droit d’accès au territoire national</a:t>
            </a:r>
          </a:p>
          <a:p>
            <a:pPr>
              <a:lnSpc>
                <a:spcPct val="90000"/>
              </a:lnSpc>
            </a:pPr>
            <a:endParaRPr lang="fr-FR" sz="2800" dirty="0">
              <a:latin typeface="Calibri" panose="020F0502020204030204" pitchFamily="34" charset="0"/>
              <a:cs typeface="Calibri" panose="020F0502020204030204" pitchFamily="34" charset="0"/>
            </a:endParaRPr>
          </a:p>
          <a:p>
            <a:pPr>
              <a:lnSpc>
                <a:spcPct val="90000"/>
              </a:lnSpc>
            </a:pPr>
            <a:r>
              <a:rPr lang="fr-FR" sz="2800" dirty="0">
                <a:latin typeface="Calibri" panose="020F0502020204030204" pitchFamily="34" charset="0"/>
                <a:cs typeface="Calibri" panose="020F0502020204030204" pitchFamily="34" charset="0"/>
              </a:rPr>
              <a:t>Article 3 Protocole 4 CEDH</a:t>
            </a:r>
          </a:p>
          <a:p>
            <a:pPr>
              <a:lnSpc>
                <a:spcPct val="90000"/>
              </a:lnSpc>
            </a:pPr>
            <a:endParaRPr lang="fr-FR" sz="2800" dirty="0">
              <a:latin typeface="Calibri" panose="020F0502020204030204" pitchFamily="34" charset="0"/>
              <a:cs typeface="Calibri" panose="020F0502020204030204" pitchFamily="34" charset="0"/>
            </a:endParaRPr>
          </a:p>
          <a:p>
            <a:pPr marL="269875" indent="90170" algn="just">
              <a:spcBef>
                <a:spcPts val="600"/>
              </a:spcBef>
              <a:spcAft>
                <a:spcPts val="600"/>
              </a:spcAft>
            </a:pPr>
            <a:r>
              <a:rPr lang="fr-FR" sz="2800" dirty="0">
                <a:effectLst/>
                <a:latin typeface="Calibri" panose="020F0502020204030204" pitchFamily="34" charset="0"/>
                <a:ea typeface="Times New Roman" panose="02020603050405020304" pitchFamily="18" charset="0"/>
                <a:cs typeface="Calibri" panose="020F0502020204030204" pitchFamily="34" charset="0"/>
              </a:rPr>
              <a:t> 1.  Nul ne peut être expulsé, par voie de mesure individuelle ou collective, du territoire de l’État dont il est le ressortissant.</a:t>
            </a:r>
          </a:p>
          <a:p>
            <a:pPr marL="269875" indent="90170" algn="just">
              <a:spcBef>
                <a:spcPts val="600"/>
              </a:spcBef>
              <a:spcAft>
                <a:spcPts val="600"/>
              </a:spcAft>
            </a:pPr>
            <a:r>
              <a:rPr lang="fr-FR" sz="2800" dirty="0">
                <a:effectLst/>
                <a:latin typeface="Calibri" panose="020F0502020204030204" pitchFamily="34" charset="0"/>
                <a:ea typeface="Times New Roman" panose="02020603050405020304" pitchFamily="18" charset="0"/>
                <a:cs typeface="Calibri" panose="020F0502020204030204" pitchFamily="34" charset="0"/>
              </a:rPr>
              <a:t>2.  Nul ne peut être privé du droit d’entrer sur le territoire de l’État dont il est le ressortissant. </a:t>
            </a:r>
          </a:p>
          <a:p>
            <a:pPr marL="269875" indent="90170" algn="just">
              <a:spcBef>
                <a:spcPts val="600"/>
              </a:spcBef>
              <a:spcAft>
                <a:spcPts val="600"/>
              </a:spcAft>
            </a:pPr>
            <a:endParaRPr lang="fr-FR" sz="2800" dirty="0">
              <a:latin typeface="Calibri" panose="020F0502020204030204" pitchFamily="34" charset="0"/>
              <a:ea typeface="Times New Roman" panose="02020603050405020304" pitchFamily="18" charset="0"/>
              <a:cs typeface="Calibri" panose="020F0502020204030204" pitchFamily="34" charset="0"/>
            </a:endParaRPr>
          </a:p>
          <a:p>
            <a:pPr marL="269875" indent="90170" algn="just">
              <a:spcBef>
                <a:spcPts val="600"/>
              </a:spcBef>
              <a:spcAft>
                <a:spcPts val="600"/>
              </a:spcAft>
            </a:pPr>
            <a:r>
              <a:rPr lang="fr-FR" sz="2800" dirty="0">
                <a:effectLst/>
                <a:latin typeface="Calibri" panose="020F0502020204030204" pitchFamily="34" charset="0"/>
                <a:ea typeface="Times New Roman" panose="02020603050405020304" pitchFamily="18" charset="0"/>
                <a:cs typeface="Calibri" panose="020F0502020204030204" pitchFamily="34" charset="0"/>
              </a:rPr>
              <a:t>Voir </a:t>
            </a:r>
            <a:r>
              <a:rPr lang="fr-FR" sz="2800" i="1" dirty="0">
                <a:effectLst/>
                <a:latin typeface="Calibri" panose="020F0502020204030204" pitchFamily="34" charset="0"/>
                <a:ea typeface="Times New Roman" panose="02020603050405020304" pitchFamily="18" charset="0"/>
                <a:cs typeface="Calibri" panose="020F0502020204030204" pitchFamily="34" charset="0"/>
              </a:rPr>
              <a:t>CEDH, 14 sept. 2022, H.F. c/ France</a:t>
            </a:r>
          </a:p>
          <a:p>
            <a:pPr>
              <a:lnSpc>
                <a:spcPct val="90000"/>
              </a:lnSpc>
            </a:pPr>
            <a:endParaRPr dirty="0"/>
          </a:p>
          <a:p>
            <a:pPr>
              <a:lnSpc>
                <a:spcPct val="90000"/>
              </a:lnSpc>
            </a:pPr>
            <a:endParaRPr dirty="0"/>
          </a:p>
        </p:txBody>
      </p:sp>
    </p:spTree>
    <p:extLst>
      <p:ext uri="{BB962C8B-B14F-4D97-AF65-F5344CB8AC3E}">
        <p14:creationId xmlns:p14="http://schemas.microsoft.com/office/powerpoint/2010/main" val="2841263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838080" y="365040"/>
            <a:ext cx="10513800" cy="35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dirty="0">
                <a:solidFill>
                  <a:srgbClr val="000000"/>
                </a:solidFill>
                <a:uFill>
                  <a:solidFill>
                    <a:srgbClr val="FFFFFF"/>
                  </a:solidFill>
                </a:uFill>
                <a:latin typeface="Calibri Light"/>
                <a:ea typeface="DejaVu Sans"/>
              </a:rPr>
              <a:t>La population</a:t>
            </a:r>
            <a:endParaRPr dirty="0"/>
          </a:p>
        </p:txBody>
      </p:sp>
      <p:sp>
        <p:nvSpPr>
          <p:cNvPr id="97" name="CustomShape 2"/>
          <p:cNvSpPr/>
          <p:nvPr/>
        </p:nvSpPr>
        <p:spPr>
          <a:xfrm>
            <a:off x="838080" y="721440"/>
            <a:ext cx="10513800" cy="526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pc="-1" dirty="0">
                <a:solidFill>
                  <a:srgbClr val="000000"/>
                </a:solidFill>
                <a:uFill>
                  <a:solidFill>
                    <a:srgbClr val="FFFFFF"/>
                  </a:solidFill>
                </a:uFill>
                <a:latin typeface="Calibri"/>
                <a:ea typeface="DejaVu Sans"/>
              </a:rPr>
              <a:t>Sur le territoire de l’Etat, on peut trouver</a:t>
            </a:r>
            <a:r>
              <a:rPr lang="fr-FR" sz="2800" strike="noStrike" spc="-1" dirty="0">
                <a:solidFill>
                  <a:srgbClr val="000000"/>
                </a:solidFill>
                <a:uFill>
                  <a:solidFill>
                    <a:srgbClr val="FFFFFF"/>
                  </a:solidFill>
                </a:uFill>
                <a:latin typeface="Calibri"/>
                <a:ea typeface="DejaVu Sans"/>
              </a:rPr>
              <a:t>: </a:t>
            </a:r>
            <a:endParaRPr dirty="0"/>
          </a:p>
          <a:p>
            <a:pPr marL="228600" indent="-226800" algn="just">
              <a:lnSpc>
                <a:spcPct val="100000"/>
              </a:lnSpc>
              <a:buFont typeface="Arial"/>
              <a:buChar char="•"/>
            </a:pPr>
            <a:r>
              <a:rPr lang="fr-FR" sz="2800" strike="noStrike" spc="-1" dirty="0">
                <a:solidFill>
                  <a:srgbClr val="000000"/>
                </a:solidFill>
                <a:uFill>
                  <a:solidFill>
                    <a:srgbClr val="FFFFFF"/>
                  </a:solidFill>
                </a:uFill>
                <a:latin typeface="Calibri"/>
                <a:ea typeface="DejaVu Sans"/>
              </a:rPr>
              <a:t> </a:t>
            </a:r>
            <a:r>
              <a:rPr lang="fr-FR" sz="2800" b="1" strike="noStrike" spc="-1" dirty="0">
                <a:solidFill>
                  <a:srgbClr val="000000"/>
                </a:solidFill>
                <a:uFill>
                  <a:solidFill>
                    <a:srgbClr val="FFFFFF"/>
                  </a:solidFill>
                </a:uFill>
                <a:latin typeface="Calibri"/>
                <a:ea typeface="DejaVu Sans"/>
              </a:rPr>
              <a:t>des apatrides</a:t>
            </a:r>
            <a:endParaRPr dirty="0"/>
          </a:p>
          <a:p>
            <a:pPr algn="just">
              <a:lnSpc>
                <a:spcPct val="100000"/>
              </a:lnSpc>
            </a:pPr>
            <a:r>
              <a:rPr lang="fr-FR" sz="2800" i="1" strike="noStrike" spc="-1" dirty="0">
                <a:solidFill>
                  <a:srgbClr val="000000"/>
                </a:solidFill>
                <a:uFill>
                  <a:solidFill>
                    <a:srgbClr val="FFFFFF"/>
                  </a:solidFill>
                </a:uFill>
                <a:latin typeface="Calibri"/>
                <a:ea typeface="DejaVu Sans"/>
              </a:rPr>
              <a:t>Cf Convention du 28 sept. 1954 relative au statut des apatrides</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Définition de l’apatride</a:t>
            </a:r>
            <a:r>
              <a:rPr lang="fr-FR" sz="2800" b="1" strike="noStrike" spc="-1" dirty="0">
                <a:solidFill>
                  <a:srgbClr val="000000"/>
                </a:solidFill>
                <a:uFill>
                  <a:solidFill>
                    <a:srgbClr val="FFFFFF"/>
                  </a:solidFill>
                </a:uFill>
                <a:latin typeface="Calibri"/>
                <a:ea typeface="DejaVu Sans"/>
              </a:rPr>
              <a:t>: </a:t>
            </a:r>
            <a:r>
              <a:rPr lang="fr-FR" sz="2800" strike="noStrike" spc="-1" dirty="0">
                <a:solidFill>
                  <a:srgbClr val="000000"/>
                </a:solidFill>
                <a:uFill>
                  <a:solidFill>
                    <a:srgbClr val="FFFFFF"/>
                  </a:solidFill>
                </a:uFill>
                <a:latin typeface="Calibri"/>
                <a:ea typeface="DejaVu Sans"/>
              </a:rPr>
              <a:t>ils sont des personnes « qu’aucun Etat ne considère comme ses ressortissants par application de sa législation ». </a:t>
            </a:r>
            <a:endParaRPr dirty="0"/>
          </a:p>
          <a:p>
            <a:pPr algn="just">
              <a:lnSpc>
                <a:spcPct val="100000"/>
              </a:lnSpc>
            </a:pPr>
            <a:r>
              <a:rPr lang="fr-FR" sz="2800" i="1" strike="noStrike" spc="-1" dirty="0">
                <a:solidFill>
                  <a:srgbClr val="000000"/>
                </a:solidFill>
                <a:uFill>
                  <a:solidFill>
                    <a:srgbClr val="FFFFFF"/>
                  </a:solidFill>
                </a:uFill>
                <a:latin typeface="Calibri"/>
                <a:ea typeface="DejaVu Sans"/>
              </a:rPr>
              <a:t>Cf Convention du 30 août 1961 sur la réduction des cas d’apatrides</a:t>
            </a:r>
            <a:endParaRPr dirty="0"/>
          </a:p>
          <a:p>
            <a:pPr algn="just">
              <a:lnSpc>
                <a:spcPct val="100000"/>
              </a:lnSpc>
            </a:pPr>
            <a:endParaRPr dirty="0"/>
          </a:p>
          <a:p>
            <a:pPr marL="228600" indent="-226800" algn="just">
              <a:lnSpc>
                <a:spcPct val="100000"/>
              </a:lnSpc>
              <a:buFont typeface="Arial"/>
              <a:buChar char="•"/>
            </a:pPr>
            <a:r>
              <a:rPr lang="fr-FR" sz="2800" b="1" strike="noStrike" spc="-1" dirty="0">
                <a:solidFill>
                  <a:srgbClr val="000000"/>
                </a:solidFill>
                <a:uFill>
                  <a:solidFill>
                    <a:srgbClr val="FFFFFF"/>
                  </a:solidFill>
                </a:uFill>
                <a:latin typeface="Calibri"/>
                <a:ea typeface="DejaVu Sans"/>
              </a:rPr>
              <a:t>des réfugiés</a:t>
            </a:r>
            <a:endParaRPr dirty="0"/>
          </a:p>
          <a:p>
            <a:pPr algn="just">
              <a:lnSpc>
                <a:spcPct val="100000"/>
              </a:lnSpc>
            </a:pPr>
            <a:r>
              <a:rPr lang="fr-FR" sz="2800" i="1" strike="noStrike" spc="-1" dirty="0">
                <a:solidFill>
                  <a:srgbClr val="000000"/>
                </a:solidFill>
                <a:uFill>
                  <a:solidFill>
                    <a:srgbClr val="FFFFFF"/>
                  </a:solidFill>
                </a:uFill>
                <a:latin typeface="Calibri"/>
                <a:ea typeface="DejaVu Sans"/>
              </a:rPr>
              <a:t>Cf Convention de Genève du 28 juill. 1951 sur le statut des réfugiés</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Définition du réfugié: </a:t>
            </a:r>
            <a:r>
              <a:rPr lang="fr-FR" sz="3000" strike="noStrike" spc="-1" dirty="0">
                <a:solidFill>
                  <a:srgbClr val="000000"/>
                </a:solidFill>
                <a:uFill>
                  <a:solidFill>
                    <a:srgbClr val="FFFFFF"/>
                  </a:solidFill>
                </a:uFill>
                <a:latin typeface="Calibri"/>
                <a:ea typeface="DejaVu Sans"/>
              </a:rPr>
              <a:t>toute personne qui fuit son pays « en raison d’une crainte fondée de persécution due à sa race, à sa religion, à sa nationalité, à son appartenance à un groupe social ou à ses convictions politiques et qui ne peut, du fait de cette crainte, ou ne veut se réclamer de la protection de ce pays ».</a:t>
            </a: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838080" y="365040"/>
            <a:ext cx="10513800" cy="74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a:solidFill>
                  <a:srgbClr val="000000"/>
                </a:solidFill>
                <a:uFill>
                  <a:solidFill>
                    <a:srgbClr val="FFFFFF"/>
                  </a:solidFill>
                </a:uFill>
                <a:latin typeface="Calibri Light"/>
                <a:ea typeface="DejaVu Sans"/>
              </a:rPr>
              <a:t>Le gouvernement</a:t>
            </a:r>
            <a:endParaRPr/>
          </a:p>
        </p:txBody>
      </p:sp>
      <p:sp>
        <p:nvSpPr>
          <p:cNvPr id="99" name="CustomShape 2"/>
          <p:cNvSpPr/>
          <p:nvPr/>
        </p:nvSpPr>
        <p:spPr>
          <a:xfrm>
            <a:off x="838080" y="1035720"/>
            <a:ext cx="10513800" cy="513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6800">
              <a:lnSpc>
                <a:spcPct val="90000"/>
              </a:lnSpc>
              <a:buFont typeface="Arial"/>
              <a:buChar char="•"/>
            </a:pPr>
            <a:r>
              <a:rPr lang="fr-FR" sz="2800" b="1" strike="noStrike" spc="-1" dirty="0">
                <a:solidFill>
                  <a:srgbClr val="000000"/>
                </a:solidFill>
                <a:uFill>
                  <a:solidFill>
                    <a:srgbClr val="FFFFFF"/>
                  </a:solidFill>
                </a:uFill>
                <a:latin typeface="Calibri"/>
                <a:ea typeface="DejaVu Sans"/>
              </a:rPr>
              <a:t>Le gouvernement doit être effectif</a:t>
            </a:r>
            <a:endParaRPr b="1" dirty="0"/>
          </a:p>
          <a:p>
            <a:pPr algn="just">
              <a:lnSpc>
                <a:spcPct val="100000"/>
              </a:lnSpc>
            </a:pPr>
            <a:r>
              <a:rPr lang="fr-FR" sz="2800" strike="noStrike" spc="-1" dirty="0">
                <a:solidFill>
                  <a:srgbClr val="000000"/>
                </a:solidFill>
                <a:uFill>
                  <a:solidFill>
                    <a:srgbClr val="FFFFFF"/>
                  </a:solidFill>
                </a:uFill>
                <a:latin typeface="Calibri"/>
                <a:ea typeface="DejaVu Sans"/>
              </a:rPr>
              <a:t>Cette condition d’effectivité doit être remplie pour que l’Etat puisse devenir membre de l’ONU</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Cf article 4 Charte ONU: « </a:t>
            </a:r>
            <a:r>
              <a:rPr lang="fr-FR" sz="2800" i="1" strike="noStrike" spc="-1" dirty="0">
                <a:solidFill>
                  <a:srgbClr val="000000"/>
                </a:solidFill>
                <a:uFill>
                  <a:solidFill>
                    <a:srgbClr val="FFFFFF"/>
                  </a:solidFill>
                </a:uFill>
                <a:latin typeface="Calibri"/>
                <a:ea typeface="DejaVu Sans"/>
              </a:rPr>
              <a:t>peuvent devenir membres des Nations Unies tous autres Etats pacifiques qui acceptent les obligations de la présente Charte et, au jugement de l’Organisation, sont capables de les remplir et disposés à le faire </a:t>
            </a:r>
            <a:r>
              <a:rPr lang="fr-FR" sz="2800" strike="noStrike" spc="-1" dirty="0">
                <a:solidFill>
                  <a:srgbClr val="000000"/>
                </a:solidFill>
                <a:uFill>
                  <a:solidFill>
                    <a:srgbClr val="FFFFFF"/>
                  </a:solidFill>
                </a:uFill>
                <a:latin typeface="Calibri"/>
                <a:ea typeface="DejaVu Sans"/>
              </a:rPr>
              <a:t>». </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Assouplissement de la condition d’effectivité pour l’octroi de l’indépendance aux territoires placés sous domination coloniale, </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Cf déclaration ONU en ce sens :« </a:t>
            </a:r>
            <a:r>
              <a:rPr lang="fr-FR" sz="2800" i="1" strike="noStrike" spc="-1" dirty="0">
                <a:solidFill>
                  <a:srgbClr val="000000"/>
                </a:solidFill>
                <a:uFill>
                  <a:solidFill>
                    <a:srgbClr val="FFFFFF"/>
                  </a:solidFill>
                </a:uFill>
                <a:latin typeface="Calibri"/>
                <a:ea typeface="DejaVu Sans"/>
              </a:rPr>
              <a:t>le manque de préparation dans les domaines politiques, économique, social (…) ne doit pas être pris comme prétexte pour retarder l’indépendance</a:t>
            </a:r>
            <a:r>
              <a:rPr lang="fr-FR" sz="2800" strike="noStrike" spc="-1" dirty="0">
                <a:solidFill>
                  <a:srgbClr val="000000"/>
                </a:solidFill>
                <a:uFill>
                  <a:solidFill>
                    <a:srgbClr val="FFFFFF"/>
                  </a:solidFill>
                </a:uFill>
                <a:latin typeface="Calibri"/>
                <a:ea typeface="DejaVu Sans"/>
              </a:rPr>
              <a:t> ». </a:t>
            </a:r>
            <a:endParaRPr dirty="0"/>
          </a:p>
          <a:p>
            <a:pPr algn="just">
              <a:lnSpc>
                <a:spcPct val="100000"/>
              </a:lnSpc>
            </a:pPr>
            <a:endParaRPr dirty="0"/>
          </a:p>
          <a:p>
            <a:pPr algn="just">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838080" y="365040"/>
            <a:ext cx="10513800" cy="74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a:solidFill>
                  <a:srgbClr val="000000"/>
                </a:solidFill>
                <a:uFill>
                  <a:solidFill>
                    <a:srgbClr val="FFFFFF"/>
                  </a:solidFill>
                </a:uFill>
                <a:latin typeface="Calibri Light"/>
                <a:ea typeface="DejaVu Sans"/>
              </a:rPr>
              <a:t>Le gouvernement</a:t>
            </a:r>
            <a:endParaRPr/>
          </a:p>
        </p:txBody>
      </p:sp>
      <p:sp>
        <p:nvSpPr>
          <p:cNvPr id="101" name="CustomShape 2"/>
          <p:cNvSpPr/>
          <p:nvPr/>
        </p:nvSpPr>
        <p:spPr>
          <a:xfrm>
            <a:off x="838080" y="1035720"/>
            <a:ext cx="10513800" cy="513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6800" algn="just">
              <a:lnSpc>
                <a:spcPct val="100000"/>
              </a:lnSpc>
              <a:buFont typeface="Arial"/>
              <a:buChar char="•"/>
            </a:pPr>
            <a:r>
              <a:rPr lang="fr-FR" sz="2800" strike="noStrike" spc="-1" dirty="0">
                <a:solidFill>
                  <a:srgbClr val="000000"/>
                </a:solidFill>
                <a:uFill>
                  <a:solidFill>
                    <a:srgbClr val="FFFFFF"/>
                  </a:solidFill>
                </a:uFill>
                <a:latin typeface="Calibri"/>
                <a:ea typeface="DejaVu Sans"/>
              </a:rPr>
              <a:t>Le droit international n’impose pas de forme politique au gouvernement</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Cf Résolution ONU, </a:t>
            </a:r>
            <a:r>
              <a:rPr lang="fr-FR" sz="2800" b="1" strike="noStrike" spc="-1" dirty="0">
                <a:solidFill>
                  <a:srgbClr val="000000"/>
                </a:solidFill>
                <a:uFill>
                  <a:solidFill>
                    <a:srgbClr val="FFFFFF"/>
                  </a:solidFill>
                </a:uFill>
                <a:latin typeface="Calibri"/>
                <a:ea typeface="DejaVu Sans"/>
              </a:rPr>
              <a:t>Résolution 2625 (XXV) du 24 octobre 1970</a:t>
            </a:r>
            <a:r>
              <a:rPr lang="fr-FR" sz="2800" strike="noStrike" spc="-1" dirty="0">
                <a:solidFill>
                  <a:srgbClr val="000000"/>
                </a:solidFill>
                <a:uFill>
                  <a:solidFill>
                    <a:srgbClr val="FFFFFF"/>
                  </a:solidFill>
                </a:uFill>
                <a:latin typeface="Calibri"/>
                <a:ea typeface="DejaVu Sans"/>
              </a:rPr>
              <a:t> qui reconnaît « </a:t>
            </a:r>
            <a:r>
              <a:rPr lang="fr-FR" sz="2800" i="1" strike="noStrike" spc="-1" dirty="0">
                <a:solidFill>
                  <a:srgbClr val="000000"/>
                </a:solidFill>
                <a:uFill>
                  <a:solidFill>
                    <a:srgbClr val="FFFFFF"/>
                  </a:solidFill>
                </a:uFill>
                <a:latin typeface="Calibri"/>
                <a:ea typeface="DejaVu Sans"/>
              </a:rPr>
              <a:t>le droit inaliénable de choisir son système politique, économique, social et culturel sans aucune forme d’ingérence de la part d’un autre Etat</a:t>
            </a:r>
            <a:r>
              <a:rPr lang="fr-FR" sz="2800" strike="noStrike" spc="-1" dirty="0">
                <a:solidFill>
                  <a:srgbClr val="000000"/>
                </a:solidFill>
                <a:uFill>
                  <a:solidFill>
                    <a:srgbClr val="FFFFFF"/>
                  </a:solidFill>
                </a:uFill>
                <a:latin typeface="Calibri"/>
                <a:ea typeface="DejaVu Sans"/>
              </a:rPr>
              <a:t> ». </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De la même manière, dans son </a:t>
            </a:r>
            <a:r>
              <a:rPr lang="fr-FR" sz="2800" b="1" strike="noStrike" spc="-1" dirty="0">
                <a:solidFill>
                  <a:srgbClr val="000000"/>
                </a:solidFill>
                <a:uFill>
                  <a:solidFill>
                    <a:srgbClr val="FFFFFF"/>
                  </a:solidFill>
                </a:uFill>
                <a:latin typeface="Calibri"/>
                <a:ea typeface="DejaVu Sans"/>
              </a:rPr>
              <a:t>avis consultatif (affaire du Sahara Occidental, 16 octobre 1975), la CIJ</a:t>
            </a:r>
            <a:r>
              <a:rPr lang="fr-FR" sz="2800" strike="noStrike" spc="-1" dirty="0">
                <a:solidFill>
                  <a:srgbClr val="000000"/>
                </a:solidFill>
                <a:uFill>
                  <a:solidFill>
                    <a:srgbClr val="FFFFFF"/>
                  </a:solidFill>
                </a:uFill>
                <a:latin typeface="Calibri"/>
                <a:ea typeface="DejaVu Sans"/>
              </a:rPr>
              <a:t> a précisé qu’« </a:t>
            </a:r>
            <a:r>
              <a:rPr lang="fr-FR" sz="2800" i="1" strike="noStrike" spc="-1" dirty="0">
                <a:solidFill>
                  <a:srgbClr val="000000"/>
                </a:solidFill>
                <a:uFill>
                  <a:solidFill>
                    <a:srgbClr val="FFFFFF"/>
                  </a:solidFill>
                </a:uFill>
                <a:latin typeface="Calibri"/>
                <a:ea typeface="DejaVu Sans"/>
              </a:rPr>
              <a:t>aucune règle de droit international n’exige que l’Etat ait une structure déterminée, comme le prouve la diversité des structures étatiques qui existent actuellement dans le monde</a:t>
            </a:r>
            <a:r>
              <a:rPr lang="fr-FR" sz="2800" strike="noStrike" spc="-1" dirty="0">
                <a:solidFill>
                  <a:srgbClr val="000000"/>
                </a:solidFill>
                <a:uFill>
                  <a:solidFill>
                    <a:srgbClr val="FFFFFF"/>
                  </a:solidFill>
                </a:uFill>
                <a:latin typeface="Calibri"/>
                <a:ea typeface="DejaVu Sans"/>
              </a:rPr>
              <a:t> ».</a:t>
            </a:r>
            <a:endParaRPr dirty="0"/>
          </a:p>
          <a:p>
            <a:pPr algn="just">
              <a:lnSpc>
                <a:spcPct val="100000"/>
              </a:lnSpc>
            </a:pPr>
            <a:endParaRPr dirty="0"/>
          </a:p>
          <a:p>
            <a:pPr algn="just">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838080" y="365040"/>
            <a:ext cx="10513800" cy="74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dirty="0">
                <a:solidFill>
                  <a:srgbClr val="000000"/>
                </a:solidFill>
                <a:uFill>
                  <a:solidFill>
                    <a:srgbClr val="FFFFFF"/>
                  </a:solidFill>
                </a:uFill>
                <a:latin typeface="Calibri Light"/>
                <a:ea typeface="DejaVu Sans"/>
              </a:rPr>
              <a:t>La souveraineté de l’Etat</a:t>
            </a:r>
            <a:endParaRPr dirty="0"/>
          </a:p>
        </p:txBody>
      </p:sp>
      <p:sp>
        <p:nvSpPr>
          <p:cNvPr id="101" name="CustomShape 2"/>
          <p:cNvSpPr/>
          <p:nvPr/>
        </p:nvSpPr>
        <p:spPr>
          <a:xfrm>
            <a:off x="838080" y="1035720"/>
            <a:ext cx="10513800" cy="513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dirty="0">
                <a:latin typeface="Calibri" panose="020F0502020204030204" pitchFamily="34" charset="0"/>
                <a:cs typeface="Calibri" panose="020F0502020204030204" pitchFamily="34" charset="0"/>
              </a:rPr>
              <a:t>Cf Article 2, §1 Charte ONU</a:t>
            </a:r>
          </a:p>
          <a:p>
            <a:pPr algn="just">
              <a:lnSpc>
                <a:spcPct val="100000"/>
              </a:lnSpc>
            </a:pPr>
            <a:r>
              <a:rPr lang="fr-FR" sz="2800" dirty="0">
                <a:latin typeface="Calibri" panose="020F0502020204030204" pitchFamily="34" charset="0"/>
                <a:cs typeface="Calibri" panose="020F0502020204030204" pitchFamily="34" charset="0"/>
              </a:rPr>
              <a:t>« l’Organisation est fondée sur le principe de l’égalité souveraine de tous ses membres »</a:t>
            </a:r>
          </a:p>
          <a:p>
            <a:pPr algn="just">
              <a:lnSpc>
                <a:spcPct val="100000"/>
              </a:lnSpc>
            </a:pPr>
            <a:endParaRPr lang="fr-FR" sz="2800" dirty="0">
              <a:latin typeface="Calibri" panose="020F0502020204030204" pitchFamily="34" charset="0"/>
              <a:cs typeface="Calibri" panose="020F0502020204030204" pitchFamily="34" charset="0"/>
            </a:endParaRPr>
          </a:p>
          <a:p>
            <a:pPr algn="just"/>
            <a:r>
              <a:rPr lang="fr-FR" sz="2800" b="1" strike="noStrike" spc="-1" dirty="0">
                <a:solidFill>
                  <a:srgbClr val="000000"/>
                </a:solidFill>
                <a:uFill>
                  <a:solidFill>
                    <a:srgbClr val="FFFFFF"/>
                  </a:solidFill>
                </a:uFill>
                <a:latin typeface="Calibri Light"/>
                <a:ea typeface="DejaVu Sans"/>
              </a:rPr>
              <a:t>Sentence arbitrale du juriste Max Hubert, affaire de l’île de Palmas, 4 avril 1928</a:t>
            </a:r>
            <a:endParaRPr lang="fr-FR" sz="2800" spc="-1" dirty="0">
              <a:solidFill>
                <a:srgbClr val="000000"/>
              </a:solidFill>
              <a:uFill>
                <a:solidFill>
                  <a:srgbClr val="FFFFFF"/>
                </a:solidFill>
              </a:uFill>
              <a:latin typeface="Calibri"/>
              <a:ea typeface="DejaVu Sans"/>
            </a:endParaRPr>
          </a:p>
          <a:p>
            <a:pPr algn="just">
              <a:lnSpc>
                <a:spcPct val="100000"/>
              </a:lnSpc>
            </a:pPr>
            <a:r>
              <a:rPr lang="fr-FR" sz="2800" strike="noStrike" spc="-1" dirty="0">
                <a:solidFill>
                  <a:srgbClr val="000000"/>
                </a:solidFill>
                <a:uFill>
                  <a:solidFill>
                    <a:srgbClr val="FFFFFF"/>
                  </a:solidFill>
                </a:uFill>
                <a:latin typeface="Calibri"/>
                <a:ea typeface="DejaVu Sans"/>
              </a:rPr>
              <a:t>« </a:t>
            </a:r>
            <a:r>
              <a:rPr lang="fr-FR" sz="2800" b="1" strike="noStrike" spc="-1" dirty="0">
                <a:solidFill>
                  <a:srgbClr val="000000"/>
                </a:solidFill>
                <a:uFill>
                  <a:solidFill>
                    <a:srgbClr val="FFFFFF"/>
                  </a:solidFill>
                </a:uFill>
                <a:latin typeface="Calibri"/>
                <a:ea typeface="DejaVu Sans"/>
              </a:rPr>
              <a:t>la souveraineté dans les relations entre États signifie l'indépendance</a:t>
            </a:r>
            <a:r>
              <a:rPr lang="fr-FR" sz="2800" strike="noStrike" spc="-1" dirty="0">
                <a:solidFill>
                  <a:srgbClr val="000000"/>
                </a:solidFill>
                <a:uFill>
                  <a:solidFill>
                    <a:srgbClr val="FFFFFF"/>
                  </a:solidFill>
                </a:uFill>
                <a:latin typeface="Calibri"/>
                <a:ea typeface="DejaVu Sans"/>
              </a:rPr>
              <a:t>. L'indépendance relativement à une partie du globe est le droit d'y exercer, à l'exclusion de tout autre État, les fonctions étatiques. […] » </a:t>
            </a:r>
            <a:endParaRPr sz="2800" dirty="0">
              <a:latin typeface="Calibri" panose="020F0502020204030204" pitchFamily="34" charset="0"/>
              <a:cs typeface="Calibri" panose="020F0502020204030204" pitchFamily="34" charset="0"/>
            </a:endParaRPr>
          </a:p>
          <a:p>
            <a:pPr algn="just">
              <a:lnSpc>
                <a:spcPct val="100000"/>
              </a:lnSpc>
            </a:pPr>
            <a:endParaRPr dirty="0"/>
          </a:p>
        </p:txBody>
      </p:sp>
    </p:spTree>
    <p:extLst>
      <p:ext uri="{BB962C8B-B14F-4D97-AF65-F5344CB8AC3E}">
        <p14:creationId xmlns:p14="http://schemas.microsoft.com/office/powerpoint/2010/main" val="64840586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2AA3A-38DB-482A-BB34-F557C4CDCF62}"/>
              </a:ext>
            </a:extLst>
          </p:cNvPr>
          <p:cNvSpPr>
            <a:spLocks noGrp="1"/>
          </p:cNvSpPr>
          <p:nvPr>
            <p:ph type="ctrTitle"/>
          </p:nvPr>
        </p:nvSpPr>
        <p:spPr>
          <a:xfrm>
            <a:off x="1524000" y="683047"/>
            <a:ext cx="9144000" cy="629938"/>
          </a:xfrm>
        </p:spPr>
        <p:txBody>
          <a:bodyPr>
            <a:normAutofit/>
          </a:bodyPr>
          <a:lstStyle/>
          <a:p>
            <a:r>
              <a:rPr lang="fr-FR" sz="2800" b="1" dirty="0"/>
              <a:t>La souveraineté de l’Etat</a:t>
            </a:r>
          </a:p>
        </p:txBody>
      </p:sp>
      <p:sp>
        <p:nvSpPr>
          <p:cNvPr id="3" name="Sous-titre 2">
            <a:extLst>
              <a:ext uri="{FF2B5EF4-FFF2-40B4-BE49-F238E27FC236}">
                <a16:creationId xmlns:a16="http://schemas.microsoft.com/office/drawing/2014/main" id="{4C7D26CA-CEDC-41D0-8A4C-AAD0C4CC3913}"/>
              </a:ext>
            </a:extLst>
          </p:cNvPr>
          <p:cNvSpPr>
            <a:spLocks noGrp="1"/>
          </p:cNvSpPr>
          <p:nvPr>
            <p:ph type="subTitle" idx="1"/>
          </p:nvPr>
        </p:nvSpPr>
        <p:spPr>
          <a:xfrm>
            <a:off x="679937" y="1699845"/>
            <a:ext cx="11277601" cy="4475108"/>
          </a:xfrm>
        </p:spPr>
        <p:txBody>
          <a:bodyPr>
            <a:noAutofit/>
          </a:bodyPr>
          <a:lstStyle/>
          <a:p>
            <a:pPr algn="just"/>
            <a:r>
              <a:rPr lang="fr-FR" sz="2800" dirty="0"/>
              <a:t>. </a:t>
            </a:r>
            <a:r>
              <a:rPr lang="fr-FR" sz="2800" b="1" dirty="0">
                <a:latin typeface="Calibri" panose="020F0502020204030204" pitchFamily="34" charset="0"/>
                <a:cs typeface="Calibri" panose="020F0502020204030204" pitchFamily="34" charset="0"/>
              </a:rPr>
              <a:t>CPIJ, 17 août 1923, affaire dite du vapeur Wimbledon</a:t>
            </a:r>
          </a:p>
          <a:p>
            <a:pPr algn="just"/>
            <a:r>
              <a:rPr lang="fr-FR" sz="2800" u="sng" dirty="0">
                <a:latin typeface="Calibri" panose="020F0502020204030204" pitchFamily="34" charset="0"/>
                <a:cs typeface="Calibri" panose="020F0502020204030204" pitchFamily="34" charset="0"/>
              </a:rPr>
              <a:t>«</a:t>
            </a:r>
            <a:r>
              <a:rPr lang="fr-FR" sz="2800" dirty="0">
                <a:latin typeface="Calibri" panose="020F0502020204030204" pitchFamily="34" charset="0"/>
                <a:cs typeface="Calibri" panose="020F0502020204030204" pitchFamily="34" charset="0"/>
              </a:rPr>
              <a:t> la faculté de contracter des engagements internationaux est précisément un attribut de la souveraineté de l'Etat ». </a:t>
            </a:r>
          </a:p>
        </p:txBody>
      </p:sp>
    </p:spTree>
    <p:extLst>
      <p:ext uri="{BB962C8B-B14F-4D97-AF65-F5344CB8AC3E}">
        <p14:creationId xmlns:p14="http://schemas.microsoft.com/office/powerpoint/2010/main" val="2865462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838080" y="365040"/>
            <a:ext cx="10513800" cy="65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dirty="0">
                <a:solidFill>
                  <a:srgbClr val="000000"/>
                </a:solidFill>
                <a:uFill>
                  <a:solidFill>
                    <a:srgbClr val="FFFFFF"/>
                  </a:solidFill>
                </a:uFill>
                <a:latin typeface="Calibri Light"/>
                <a:ea typeface="DejaVu Sans"/>
              </a:rPr>
              <a:t>Limites à la </a:t>
            </a:r>
            <a:r>
              <a:rPr lang="fr-FR" sz="2800" b="1" spc="-1" dirty="0">
                <a:solidFill>
                  <a:srgbClr val="000000"/>
                </a:solidFill>
                <a:uFill>
                  <a:solidFill>
                    <a:srgbClr val="FFFFFF"/>
                  </a:solidFill>
                </a:uFill>
                <a:latin typeface="Calibri Light"/>
                <a:ea typeface="DejaVu Sans"/>
              </a:rPr>
              <a:t>souveraineté</a:t>
            </a:r>
            <a:r>
              <a:rPr lang="fr-FR" sz="2800" b="1" strike="noStrike" spc="-1" dirty="0">
                <a:solidFill>
                  <a:srgbClr val="000000"/>
                </a:solidFill>
                <a:uFill>
                  <a:solidFill>
                    <a:srgbClr val="FFFFFF"/>
                  </a:solidFill>
                </a:uFill>
                <a:latin typeface="Calibri Light"/>
                <a:ea typeface="DejaVu Sans"/>
              </a:rPr>
              <a:t> de l’Etat</a:t>
            </a:r>
            <a:endParaRPr dirty="0"/>
          </a:p>
        </p:txBody>
      </p:sp>
      <p:sp>
        <p:nvSpPr>
          <p:cNvPr id="123" name="CustomShape 2"/>
          <p:cNvSpPr/>
          <p:nvPr/>
        </p:nvSpPr>
        <p:spPr>
          <a:xfrm>
            <a:off x="715108" y="926123"/>
            <a:ext cx="10636772" cy="5931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trike="noStrike" spc="-1" dirty="0">
                <a:solidFill>
                  <a:srgbClr val="000000"/>
                </a:solidFill>
                <a:uFill>
                  <a:solidFill>
                    <a:srgbClr val="FFFFFF"/>
                  </a:solidFill>
                </a:uFill>
                <a:latin typeface="Calibri"/>
                <a:ea typeface="DejaVu Sans"/>
              </a:rPr>
              <a:t>  - </a:t>
            </a:r>
            <a:r>
              <a:rPr lang="fr-FR" sz="2400" b="1" strike="noStrike" spc="-1" dirty="0">
                <a:solidFill>
                  <a:srgbClr val="000000"/>
                </a:solidFill>
                <a:uFill>
                  <a:solidFill>
                    <a:srgbClr val="FFFFFF"/>
                  </a:solidFill>
                </a:uFill>
                <a:latin typeface="Calibri"/>
                <a:ea typeface="DejaVu Sans"/>
              </a:rPr>
              <a:t>Principe de non-</a:t>
            </a:r>
            <a:r>
              <a:rPr lang="fr-FR" sz="2400" b="1" spc="-1" dirty="0">
                <a:solidFill>
                  <a:srgbClr val="000000"/>
                </a:solidFill>
                <a:uFill>
                  <a:solidFill>
                    <a:srgbClr val="FFFFFF"/>
                  </a:solidFill>
                </a:uFill>
                <a:latin typeface="Calibri"/>
                <a:ea typeface="DejaVu Sans"/>
              </a:rPr>
              <a:t>intervention</a:t>
            </a:r>
            <a:endParaRPr lang="fr-FR" sz="2400" b="1" strike="noStrike" spc="-1" dirty="0">
              <a:solidFill>
                <a:srgbClr val="000000"/>
              </a:solidFill>
              <a:uFill>
                <a:solidFill>
                  <a:srgbClr val="FFFFFF"/>
                </a:solidFill>
              </a:uFill>
              <a:latin typeface="Calibri"/>
              <a:ea typeface="DejaVu Sans"/>
            </a:endParaRPr>
          </a:p>
          <a:p>
            <a:pPr algn="just">
              <a:lnSpc>
                <a:spcPct val="100000"/>
              </a:lnSpc>
            </a:pPr>
            <a:endParaRPr sz="2400" dirty="0"/>
          </a:p>
          <a:p>
            <a:pPr algn="just">
              <a:lnSpc>
                <a:spcPct val="100000"/>
              </a:lnSpc>
            </a:pPr>
            <a:r>
              <a:rPr lang="fr-FR" sz="2400" b="1" strike="noStrike" spc="-1" dirty="0">
                <a:solidFill>
                  <a:srgbClr val="000000"/>
                </a:solidFill>
                <a:uFill>
                  <a:solidFill>
                    <a:srgbClr val="FFFFFF"/>
                  </a:solidFill>
                </a:uFill>
                <a:latin typeface="Calibri"/>
                <a:ea typeface="DejaVu Sans"/>
              </a:rPr>
              <a:t>Résolution 2625 de l'Assemblée générale des Nations Unies du 24 octobre 1970 </a:t>
            </a:r>
            <a:r>
              <a:rPr lang="fr-FR" sz="2400" strike="noStrike" spc="-1" dirty="0">
                <a:solidFill>
                  <a:srgbClr val="000000"/>
                </a:solidFill>
                <a:uFill>
                  <a:solidFill>
                    <a:srgbClr val="FFFFFF"/>
                  </a:solidFill>
                </a:uFill>
                <a:latin typeface="Calibri"/>
                <a:ea typeface="DejaVu Sans"/>
              </a:rPr>
              <a:t>intitulée </a:t>
            </a:r>
            <a:r>
              <a:rPr lang="fr-FR" sz="2400" i="1" strike="noStrike" spc="-1" dirty="0">
                <a:solidFill>
                  <a:srgbClr val="000000"/>
                </a:solidFill>
                <a:uFill>
                  <a:solidFill>
                    <a:srgbClr val="FFFFFF"/>
                  </a:solidFill>
                </a:uFill>
                <a:latin typeface="Calibri"/>
                <a:ea typeface="DejaVu Sans"/>
              </a:rPr>
              <a:t>« déclaration relative aux principes du droit international touchant les relations amicales et la coopération entre les États conformément à la Charte »</a:t>
            </a:r>
            <a:r>
              <a:rPr lang="fr-FR" sz="2400" strike="noStrike" spc="-1" dirty="0">
                <a:solidFill>
                  <a:srgbClr val="000000"/>
                </a:solidFill>
                <a:uFill>
                  <a:solidFill>
                    <a:srgbClr val="FFFFFF"/>
                  </a:solidFill>
                </a:uFill>
                <a:latin typeface="Calibri"/>
                <a:ea typeface="DejaVu Sans"/>
              </a:rPr>
              <a:t>.</a:t>
            </a:r>
          </a:p>
          <a:p>
            <a:pPr algn="just">
              <a:lnSpc>
                <a:spcPct val="100000"/>
              </a:lnSpc>
            </a:pPr>
            <a:endParaRPr sz="2400" dirty="0"/>
          </a:p>
          <a:p>
            <a:pPr algn="just">
              <a:lnSpc>
                <a:spcPct val="100000"/>
              </a:lnSpc>
            </a:pPr>
            <a:r>
              <a:rPr lang="fr-FR" sz="2400" strike="noStrike" spc="-1" dirty="0">
                <a:solidFill>
                  <a:srgbClr val="000000"/>
                </a:solidFill>
                <a:uFill>
                  <a:solidFill>
                    <a:srgbClr val="FFFFFF"/>
                  </a:solidFill>
                </a:uFill>
                <a:latin typeface="Calibri"/>
                <a:ea typeface="DejaVu Sans"/>
              </a:rPr>
              <a:t>Cette résolution </a:t>
            </a:r>
            <a:r>
              <a:rPr lang="fr-FR" sz="2400" u="sng" strike="noStrike" spc="-1" dirty="0">
                <a:solidFill>
                  <a:srgbClr val="000000"/>
                </a:solidFill>
                <a:uFill>
                  <a:solidFill>
                    <a:srgbClr val="FFFFFF"/>
                  </a:solidFill>
                </a:uFill>
                <a:latin typeface="Calibri"/>
                <a:ea typeface="DejaVu Sans"/>
              </a:rPr>
              <a:t>interdit « d'organiser et d'encourager des actes de guerre civile ou des actes de terrorisme sur le territoire d'un autre État, d'y aider ou d'y participer, ou de tolérer sur son territoire des activités organisées en vue de perpétrer de tels actes »</a:t>
            </a:r>
            <a:r>
              <a:rPr lang="fr-FR" sz="2400" strike="noStrike" spc="-1" dirty="0">
                <a:solidFill>
                  <a:srgbClr val="000000"/>
                </a:solidFill>
                <a:uFill>
                  <a:solidFill>
                    <a:srgbClr val="FFFFFF"/>
                  </a:solidFill>
                </a:uFill>
                <a:latin typeface="Calibri"/>
                <a:ea typeface="DejaVu Sans"/>
              </a:rPr>
              <a:t> et « d'organiser, d'aider, de fomenter, de financer, d'encourager ou de tolérer  des activités armées subversives ou terroristes destinées à changer par la violence le régime d'un autre État ainsi que d'intervenir dans les luttes intestines d'un autre État ».</a:t>
            </a:r>
            <a:endParaRPr sz="2400" dirty="0"/>
          </a:p>
          <a:p>
            <a:pPr algn="just">
              <a:lnSpc>
                <a:spcPct val="100000"/>
              </a:lnSpc>
            </a:pPr>
            <a:endParaRPr lang="fr-FR" dirty="0"/>
          </a:p>
          <a:p>
            <a:pPr algn="just">
              <a:lnSpc>
                <a:spcPct val="100000"/>
              </a:lnSpc>
            </a:pPr>
            <a:r>
              <a:rPr lang="fr-FR" sz="2400" dirty="0">
                <a:latin typeface="Calibri" panose="020F0502020204030204" pitchFamily="34" charset="0"/>
                <a:cs typeface="Calibri" panose="020F0502020204030204" pitchFamily="34" charset="0"/>
              </a:rPr>
              <a:t>Voir CIJ, 19 déc. 2005, Activités armées sur le territoire du Congo (</a:t>
            </a:r>
            <a:r>
              <a:rPr lang="fr-FR" sz="2400" dirty="0" err="1">
                <a:latin typeface="Calibri" panose="020F0502020204030204" pitchFamily="34" charset="0"/>
                <a:cs typeface="Calibri" panose="020F0502020204030204" pitchFamily="34" charset="0"/>
              </a:rPr>
              <a:t>Rép</a:t>
            </a:r>
            <a:r>
              <a:rPr lang="fr-FR" sz="2400" dirty="0">
                <a:latin typeface="Calibri" panose="020F0502020204030204" pitchFamily="34" charset="0"/>
                <a:cs typeface="Calibri" panose="020F0502020204030204" pitchFamily="34" charset="0"/>
              </a:rPr>
              <a:t>. démocratique du Congo c/ Ouganda)</a:t>
            </a:r>
            <a:endParaRPr sz="2400" dirty="0">
              <a:latin typeface="Calibri" panose="020F0502020204030204" pitchFamily="34" charset="0"/>
              <a:cs typeface="Calibri" panose="020F0502020204030204" pitchFamily="34" charset="0"/>
            </a:endParaRPr>
          </a:p>
          <a:p>
            <a:pPr algn="just">
              <a:lnSpc>
                <a:spcPct val="100000"/>
              </a:lnSpc>
            </a:pPr>
            <a:endParaRPr dirty="0"/>
          </a:p>
        </p:txBody>
      </p:sp>
    </p:spTree>
    <p:extLst>
      <p:ext uri="{BB962C8B-B14F-4D97-AF65-F5344CB8AC3E}">
        <p14:creationId xmlns:p14="http://schemas.microsoft.com/office/powerpoint/2010/main" val="16717400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838080" y="365040"/>
            <a:ext cx="10513800" cy="65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dirty="0">
                <a:solidFill>
                  <a:srgbClr val="000000"/>
                </a:solidFill>
                <a:uFill>
                  <a:solidFill>
                    <a:srgbClr val="FFFFFF"/>
                  </a:solidFill>
                </a:uFill>
                <a:latin typeface="Calibri Light"/>
                <a:ea typeface="DejaVu Sans"/>
              </a:rPr>
              <a:t>Limites à la souveraineté de l’Etat</a:t>
            </a:r>
            <a:endParaRPr dirty="0"/>
          </a:p>
        </p:txBody>
      </p:sp>
      <p:sp>
        <p:nvSpPr>
          <p:cNvPr id="121" name="CustomShape 2"/>
          <p:cNvSpPr/>
          <p:nvPr/>
        </p:nvSpPr>
        <p:spPr>
          <a:xfrm>
            <a:off x="838080" y="1233720"/>
            <a:ext cx="10513800" cy="47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trike="noStrike" spc="-1" dirty="0">
                <a:solidFill>
                  <a:srgbClr val="000000"/>
                </a:solidFill>
                <a:uFill>
                  <a:solidFill>
                    <a:srgbClr val="FFFFFF"/>
                  </a:solidFill>
                </a:uFill>
                <a:latin typeface="Calibri"/>
                <a:ea typeface="DejaVu Sans"/>
              </a:rPr>
              <a:t>  - </a:t>
            </a:r>
            <a:r>
              <a:rPr lang="fr-FR" sz="2800" b="1" strike="noStrike" spc="-1" dirty="0">
                <a:solidFill>
                  <a:srgbClr val="000000"/>
                </a:solidFill>
                <a:uFill>
                  <a:solidFill>
                    <a:srgbClr val="FFFFFF"/>
                  </a:solidFill>
                </a:uFill>
                <a:latin typeface="Calibri"/>
                <a:ea typeface="DejaVu Sans"/>
              </a:rPr>
              <a:t>Principe de l’utilisation non dommageable du territoire national</a:t>
            </a:r>
            <a:endParaRPr dirty="0"/>
          </a:p>
          <a:p>
            <a:pPr algn="just">
              <a:lnSpc>
                <a:spcPct val="100000"/>
              </a:lnSpc>
            </a:pPr>
            <a:endParaRPr lang="fr-FR" sz="2800" i="1" strike="noStrike" spc="-1" dirty="0">
              <a:solidFill>
                <a:srgbClr val="000000"/>
              </a:solidFill>
              <a:uFill>
                <a:solidFill>
                  <a:srgbClr val="FFFFFF"/>
                </a:solidFill>
              </a:uFill>
              <a:latin typeface="Calibri"/>
              <a:ea typeface="DejaVu Sans"/>
            </a:endParaRPr>
          </a:p>
          <a:p>
            <a:pPr algn="just">
              <a:lnSpc>
                <a:spcPct val="100000"/>
              </a:lnSpc>
            </a:pPr>
            <a:r>
              <a:rPr lang="fr-FR" sz="2800" i="1" strike="noStrike" spc="-1" dirty="0">
                <a:solidFill>
                  <a:srgbClr val="000000"/>
                </a:solidFill>
                <a:uFill>
                  <a:solidFill>
                    <a:srgbClr val="FFFFFF"/>
                  </a:solidFill>
                </a:uFill>
                <a:latin typeface="Calibri"/>
                <a:ea typeface="DejaVu Sans"/>
              </a:rPr>
              <a:t>CIJ, 9 avril 1949, Détroit de Corfou</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La CIJ affirme « l'obligation pour tout État de ne pas laisser utiliser son territoire aux fins d'actes contraires aux droits d'autres États ». </a:t>
            </a:r>
            <a:endParaRPr dirty="0"/>
          </a:p>
          <a:p>
            <a:pPr algn="just">
              <a:lnSpc>
                <a:spcPct val="100000"/>
              </a:lnSpc>
            </a:pPr>
            <a:endParaRPr dirty="0"/>
          </a:p>
          <a:p>
            <a:pPr algn="just">
              <a:lnSpc>
                <a:spcPct val="100000"/>
              </a:lnSpc>
            </a:pPr>
            <a:r>
              <a:rPr lang="fr-FR" sz="2800" strike="noStrike" spc="-1" dirty="0">
                <a:solidFill>
                  <a:srgbClr val="000000"/>
                </a:solidFill>
                <a:uFill>
                  <a:solidFill>
                    <a:srgbClr val="FFFFFF"/>
                  </a:solidFill>
                </a:uFill>
                <a:latin typeface="Calibri"/>
                <a:ea typeface="DejaVu Sans"/>
              </a:rPr>
              <a:t>  </a:t>
            </a:r>
            <a:endParaRPr dirty="0"/>
          </a:p>
        </p:txBody>
      </p:sp>
    </p:spTree>
    <p:extLst>
      <p:ext uri="{BB962C8B-B14F-4D97-AF65-F5344CB8AC3E}">
        <p14:creationId xmlns:p14="http://schemas.microsoft.com/office/powerpoint/2010/main" val="36205405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ustomShape 1"/>
          <p:cNvSpPr/>
          <p:nvPr/>
        </p:nvSpPr>
        <p:spPr>
          <a:xfrm>
            <a:off x="1002600" y="490320"/>
            <a:ext cx="9164160" cy="5295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fr-FR" sz="2800" b="1" dirty="0">
                <a:latin typeface="Calibri" panose="020F0502020204030204" pitchFamily="34" charset="0"/>
                <a:cs typeface="Calibri" panose="020F0502020204030204" pitchFamily="34" charset="0"/>
              </a:rPr>
              <a:t>Les sujets du droit international</a:t>
            </a:r>
            <a:endParaRPr sz="2800" b="1" dirty="0">
              <a:latin typeface="Calibri" panose="020F0502020204030204" pitchFamily="34" charset="0"/>
              <a:cs typeface="Calibri" panose="020F0502020204030204" pitchFamily="34" charset="0"/>
            </a:endParaRPr>
          </a:p>
        </p:txBody>
      </p:sp>
      <p:sp>
        <p:nvSpPr>
          <p:cNvPr id="73" name="CustomShape 2"/>
          <p:cNvSpPr/>
          <p:nvPr/>
        </p:nvSpPr>
        <p:spPr>
          <a:xfrm>
            <a:off x="539262" y="1160586"/>
            <a:ext cx="11125818" cy="520529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b="1" dirty="0">
                <a:latin typeface="Calibri" panose="020F0502020204030204" pitchFamily="34" charset="0"/>
                <a:cs typeface="Calibri" panose="020F0502020204030204" pitchFamily="34" charset="0"/>
              </a:rPr>
              <a:t>Commission d’arbitrage pour la paix en Yougoslavie, avis du 29 nov. 1991: </a:t>
            </a:r>
          </a:p>
          <a:p>
            <a:pPr algn="just">
              <a:lnSpc>
                <a:spcPct val="100000"/>
              </a:lnSpc>
            </a:pPr>
            <a:endParaRPr lang="fr-FR" sz="2800" b="1" dirty="0">
              <a:latin typeface="Calibri" panose="020F0502020204030204" pitchFamily="34" charset="0"/>
              <a:cs typeface="Calibri" panose="020F0502020204030204" pitchFamily="34" charset="0"/>
            </a:endParaRPr>
          </a:p>
          <a:p>
            <a:pPr algn="just">
              <a:lnSpc>
                <a:spcPct val="100000"/>
              </a:lnSpc>
            </a:pPr>
            <a:r>
              <a:rPr lang="fr-FR" sz="2800" dirty="0">
                <a:latin typeface="Calibri" panose="020F0502020204030204" pitchFamily="34" charset="0"/>
                <a:cs typeface="Calibri" panose="020F0502020204030204" pitchFamily="34" charset="0"/>
              </a:rPr>
              <a:t>Ce sont « les principes du droit international qui permettent de définir à quelles conditions une entité constitue un Etat »</a:t>
            </a:r>
          </a:p>
          <a:p>
            <a:pPr algn="just">
              <a:lnSpc>
                <a:spcPct val="100000"/>
              </a:lnSpc>
            </a:pPr>
            <a:r>
              <a:rPr lang="fr-FR" sz="2800" dirty="0">
                <a:latin typeface="Calibri" panose="020F0502020204030204" pitchFamily="34" charset="0"/>
                <a:cs typeface="Calibri" panose="020F0502020204030204" pitchFamily="34" charset="0"/>
              </a:rPr>
              <a:t>« L’Etat est communément défini comme une collectivité qui se compose d’un territoire et d’une population soumis à un pouvoir politique organisé » </a:t>
            </a:r>
          </a:p>
          <a:p>
            <a:pPr algn="just">
              <a:lnSpc>
                <a:spcPct val="100000"/>
              </a:lnSpc>
            </a:pP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879603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838080" y="365040"/>
            <a:ext cx="10513800" cy="65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dirty="0">
                <a:solidFill>
                  <a:srgbClr val="000000"/>
                </a:solidFill>
                <a:uFill>
                  <a:solidFill>
                    <a:srgbClr val="FFFFFF"/>
                  </a:solidFill>
                </a:uFill>
                <a:latin typeface="Calibri Light"/>
                <a:ea typeface="DejaVu Sans"/>
              </a:rPr>
              <a:t>Limites à la </a:t>
            </a:r>
            <a:r>
              <a:rPr lang="fr-FR" sz="2800" b="1" spc="-1" dirty="0">
                <a:solidFill>
                  <a:srgbClr val="000000"/>
                </a:solidFill>
                <a:uFill>
                  <a:solidFill>
                    <a:srgbClr val="FFFFFF"/>
                  </a:solidFill>
                </a:uFill>
                <a:latin typeface="Calibri Light"/>
                <a:ea typeface="DejaVu Sans"/>
              </a:rPr>
              <a:t>souveraineté</a:t>
            </a:r>
            <a:r>
              <a:rPr lang="fr-FR" sz="2800" b="1" strike="noStrike" spc="-1" dirty="0">
                <a:solidFill>
                  <a:srgbClr val="000000"/>
                </a:solidFill>
                <a:uFill>
                  <a:solidFill>
                    <a:srgbClr val="FFFFFF"/>
                  </a:solidFill>
                </a:uFill>
                <a:latin typeface="Calibri Light"/>
                <a:ea typeface="DejaVu Sans"/>
              </a:rPr>
              <a:t> de l’Etat</a:t>
            </a:r>
            <a:endParaRPr dirty="0"/>
          </a:p>
        </p:txBody>
      </p:sp>
      <p:sp>
        <p:nvSpPr>
          <p:cNvPr id="125" name="CustomShape 2"/>
          <p:cNvSpPr/>
          <p:nvPr/>
        </p:nvSpPr>
        <p:spPr>
          <a:xfrm>
            <a:off x="838080" y="1233720"/>
            <a:ext cx="10513800" cy="47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trike="noStrike" spc="-1" dirty="0">
                <a:solidFill>
                  <a:srgbClr val="000000"/>
                </a:solidFill>
                <a:uFill>
                  <a:solidFill>
                    <a:srgbClr val="FFFFFF"/>
                  </a:solidFill>
                </a:uFill>
                <a:latin typeface="Calibri"/>
                <a:ea typeface="DejaVu Sans"/>
              </a:rPr>
              <a:t>  </a:t>
            </a:r>
            <a:r>
              <a:rPr lang="fr-FR" sz="2400" strike="noStrike" spc="-1" dirty="0">
                <a:solidFill>
                  <a:srgbClr val="000000"/>
                </a:solidFill>
                <a:uFill>
                  <a:solidFill>
                    <a:srgbClr val="FFFFFF"/>
                  </a:solidFill>
                </a:uFill>
                <a:latin typeface="Calibri"/>
                <a:ea typeface="DejaVu Sans"/>
              </a:rPr>
              <a:t>- </a:t>
            </a:r>
            <a:r>
              <a:rPr lang="fr-FR" sz="2400" b="1" strike="noStrike" spc="-1" dirty="0">
                <a:solidFill>
                  <a:srgbClr val="000000"/>
                </a:solidFill>
                <a:uFill>
                  <a:solidFill>
                    <a:srgbClr val="FFFFFF"/>
                  </a:solidFill>
                </a:uFill>
                <a:latin typeface="Calibri"/>
                <a:ea typeface="DejaVu Sans"/>
              </a:rPr>
              <a:t>Principe non ingérence dans les affaires intérieures de l’Etat</a:t>
            </a:r>
          </a:p>
          <a:p>
            <a:pPr algn="just">
              <a:lnSpc>
                <a:spcPct val="100000"/>
              </a:lnSpc>
            </a:pPr>
            <a:endParaRPr sz="2400" dirty="0"/>
          </a:p>
          <a:p>
            <a:pPr algn="just">
              <a:lnSpc>
                <a:spcPct val="100000"/>
              </a:lnSpc>
            </a:pPr>
            <a:r>
              <a:rPr lang="fr-FR" sz="2400" i="1" strike="noStrike" spc="-1" dirty="0">
                <a:solidFill>
                  <a:srgbClr val="000000"/>
                </a:solidFill>
                <a:uFill>
                  <a:solidFill>
                    <a:srgbClr val="FFFFFF"/>
                  </a:solidFill>
                </a:uFill>
                <a:latin typeface="Calibri"/>
                <a:ea typeface="DejaVu Sans"/>
              </a:rPr>
              <a:t>CIJ, 27 juin 1986, Activités militaires et paramilitaires au Nicaragua </a:t>
            </a:r>
            <a:endParaRPr sz="2400" dirty="0"/>
          </a:p>
          <a:p>
            <a:pPr algn="just">
              <a:lnSpc>
                <a:spcPct val="100000"/>
              </a:lnSpc>
            </a:pPr>
            <a:r>
              <a:rPr lang="fr-FR" sz="2400" strike="noStrike" spc="-1" dirty="0">
                <a:solidFill>
                  <a:srgbClr val="000000"/>
                </a:solidFill>
                <a:uFill>
                  <a:solidFill>
                    <a:srgbClr val="FFFFFF"/>
                  </a:solidFill>
                </a:uFill>
                <a:latin typeface="Calibri"/>
                <a:ea typeface="DejaVu Sans"/>
              </a:rPr>
              <a:t>« D'après les formulations généralement acceptées, </a:t>
            </a:r>
            <a:r>
              <a:rPr lang="fr-FR" sz="2400" b="1" strike="noStrike" spc="-1" dirty="0">
                <a:solidFill>
                  <a:srgbClr val="000000"/>
                </a:solidFill>
                <a:uFill>
                  <a:solidFill>
                    <a:srgbClr val="FFFFFF"/>
                  </a:solidFill>
                </a:uFill>
                <a:latin typeface="Calibri"/>
                <a:ea typeface="DejaVu Sans"/>
              </a:rPr>
              <a:t>ce principe interdit à tout État ou groupe d’États d'intervenir directement ou indirectement dans les affaires intérieures ou extérieures d'un autre État.</a:t>
            </a:r>
            <a:r>
              <a:rPr lang="fr-FR" sz="2400" strike="noStrike" spc="-1" dirty="0">
                <a:solidFill>
                  <a:srgbClr val="000000"/>
                </a:solidFill>
                <a:uFill>
                  <a:solidFill>
                    <a:srgbClr val="FFFFFF"/>
                  </a:solidFill>
                </a:uFill>
                <a:latin typeface="Calibri"/>
                <a:ea typeface="DejaVu Sans"/>
              </a:rPr>
              <a:t> L'intervention interdite doit donc porter sur des matières à propos desquelles le principe de souveraineté des États permet à chacun d'entre eux de se décider librement. Il en est ainsi du choix </a:t>
            </a:r>
            <a:r>
              <a:rPr lang="fr-FR" sz="2400" strike="noStrike" spc="-1" dirty="0">
                <a:solidFill>
                  <a:srgbClr val="000000"/>
                </a:solidFill>
                <a:highlight>
                  <a:srgbClr val="FFFF00"/>
                </a:highlight>
                <a:uFill>
                  <a:solidFill>
                    <a:srgbClr val="FFFFFF"/>
                  </a:solidFill>
                </a:uFill>
                <a:latin typeface="Calibri"/>
                <a:ea typeface="DejaVu Sans"/>
              </a:rPr>
              <a:t>du système politique, économique, social et culturel</a:t>
            </a:r>
            <a:r>
              <a:rPr lang="fr-FR" sz="2400" strike="noStrike" spc="-1" dirty="0">
                <a:solidFill>
                  <a:srgbClr val="000000"/>
                </a:solidFill>
                <a:uFill>
                  <a:solidFill>
                    <a:srgbClr val="FFFFFF"/>
                  </a:solidFill>
                </a:uFill>
                <a:latin typeface="Calibri"/>
                <a:ea typeface="DejaVu Sans"/>
              </a:rPr>
              <a:t> et de la formulation </a:t>
            </a:r>
            <a:r>
              <a:rPr lang="fr-FR" sz="2400" strike="noStrike" spc="-1" dirty="0">
                <a:solidFill>
                  <a:srgbClr val="000000"/>
                </a:solidFill>
                <a:highlight>
                  <a:srgbClr val="FFFF00"/>
                </a:highlight>
                <a:uFill>
                  <a:solidFill>
                    <a:srgbClr val="FFFFFF"/>
                  </a:solidFill>
                </a:uFill>
                <a:latin typeface="Calibri"/>
                <a:ea typeface="DejaVu Sans"/>
              </a:rPr>
              <a:t>des relations extérieures.</a:t>
            </a:r>
            <a:r>
              <a:rPr lang="fr-FR" sz="2400" strike="noStrike" spc="-1" dirty="0">
                <a:solidFill>
                  <a:srgbClr val="000000"/>
                </a:solidFill>
                <a:uFill>
                  <a:solidFill>
                    <a:srgbClr val="FFFFFF"/>
                  </a:solidFill>
                </a:uFill>
                <a:latin typeface="Calibri"/>
                <a:ea typeface="DejaVu Sans"/>
              </a:rPr>
              <a:t> </a:t>
            </a:r>
            <a:r>
              <a:rPr lang="fr-FR" sz="2400" b="1" strike="noStrike" spc="-1" dirty="0">
                <a:solidFill>
                  <a:srgbClr val="000000"/>
                </a:solidFill>
                <a:uFill>
                  <a:solidFill>
                    <a:srgbClr val="FFFFFF"/>
                  </a:solidFill>
                </a:uFill>
                <a:latin typeface="Calibri"/>
                <a:ea typeface="DejaVu Sans"/>
              </a:rPr>
              <a:t>L'intervention est illicite lorsqu'à propos de ces choix, qui doivent demeurer libres, elle utilise des moyens de contrainte ».</a:t>
            </a:r>
            <a:endParaRPr sz="2400" dirty="0"/>
          </a:p>
          <a:p>
            <a:pPr algn="just">
              <a:lnSpc>
                <a:spcPct val="100000"/>
              </a:lnSpc>
            </a:pPr>
            <a:endParaRPr dirty="0"/>
          </a:p>
        </p:txBody>
      </p:sp>
    </p:spTree>
    <p:extLst>
      <p:ext uri="{BB962C8B-B14F-4D97-AF65-F5344CB8AC3E}">
        <p14:creationId xmlns:p14="http://schemas.microsoft.com/office/powerpoint/2010/main" val="148749420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838080" y="365040"/>
            <a:ext cx="10513800" cy="65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dirty="0">
                <a:solidFill>
                  <a:srgbClr val="000000"/>
                </a:solidFill>
                <a:uFill>
                  <a:solidFill>
                    <a:srgbClr val="FFFFFF"/>
                  </a:solidFill>
                </a:uFill>
                <a:latin typeface="Calibri Light"/>
                <a:ea typeface="DejaVu Sans"/>
              </a:rPr>
              <a:t>Limites à la </a:t>
            </a:r>
            <a:r>
              <a:rPr lang="fr-FR" sz="2800" b="1" spc="-1" dirty="0">
                <a:solidFill>
                  <a:srgbClr val="000000"/>
                </a:solidFill>
                <a:uFill>
                  <a:solidFill>
                    <a:srgbClr val="FFFFFF"/>
                  </a:solidFill>
                </a:uFill>
                <a:latin typeface="Calibri Light"/>
                <a:ea typeface="DejaVu Sans"/>
              </a:rPr>
              <a:t>souveraineté</a:t>
            </a:r>
            <a:r>
              <a:rPr lang="fr-FR" sz="2800" b="1" strike="noStrike" spc="-1" dirty="0">
                <a:solidFill>
                  <a:srgbClr val="000000"/>
                </a:solidFill>
                <a:uFill>
                  <a:solidFill>
                    <a:srgbClr val="FFFFFF"/>
                  </a:solidFill>
                </a:uFill>
                <a:latin typeface="Calibri Light"/>
                <a:ea typeface="DejaVu Sans"/>
              </a:rPr>
              <a:t> de l’Etat</a:t>
            </a:r>
            <a:endParaRPr dirty="0"/>
          </a:p>
        </p:txBody>
      </p:sp>
      <p:sp>
        <p:nvSpPr>
          <p:cNvPr id="125" name="CustomShape 2"/>
          <p:cNvSpPr/>
          <p:nvPr/>
        </p:nvSpPr>
        <p:spPr>
          <a:xfrm>
            <a:off x="838080" y="1233720"/>
            <a:ext cx="10513800" cy="47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trike="noStrike" spc="-1" dirty="0">
                <a:solidFill>
                  <a:srgbClr val="000000"/>
                </a:solidFill>
                <a:uFill>
                  <a:solidFill>
                    <a:srgbClr val="FFFFFF"/>
                  </a:solidFill>
                </a:uFill>
                <a:latin typeface="Calibri"/>
                <a:ea typeface="DejaVu Sans"/>
              </a:rPr>
              <a:t>  </a:t>
            </a:r>
            <a:r>
              <a:rPr lang="fr-FR" sz="2400" strike="noStrike" spc="-1" dirty="0">
                <a:solidFill>
                  <a:srgbClr val="000000"/>
                </a:solidFill>
                <a:uFill>
                  <a:solidFill>
                    <a:srgbClr val="FFFFFF"/>
                  </a:solidFill>
                </a:uFill>
                <a:latin typeface="Calibri"/>
                <a:ea typeface="DejaVu Sans"/>
              </a:rPr>
              <a:t>- </a:t>
            </a:r>
            <a:r>
              <a:rPr lang="fr-FR" sz="2400" b="1" strike="noStrike" spc="-1" dirty="0">
                <a:solidFill>
                  <a:srgbClr val="000000"/>
                </a:solidFill>
                <a:uFill>
                  <a:solidFill>
                    <a:srgbClr val="FFFFFF"/>
                  </a:solidFill>
                </a:uFill>
                <a:latin typeface="Calibri"/>
                <a:ea typeface="DejaVu Sans"/>
              </a:rPr>
              <a:t>Principe non ingérence dans les affaires intérieures de l’Etat</a:t>
            </a:r>
          </a:p>
          <a:p>
            <a:pPr algn="just">
              <a:lnSpc>
                <a:spcPct val="100000"/>
              </a:lnSpc>
            </a:pPr>
            <a:endParaRPr sz="2400" dirty="0"/>
          </a:p>
          <a:p>
            <a:pPr algn="just">
              <a:lnSpc>
                <a:spcPct val="100000"/>
              </a:lnSpc>
            </a:pPr>
            <a:r>
              <a:rPr lang="fr-FR" sz="2800" dirty="0">
                <a:latin typeface="Calibri" panose="020F0502020204030204" pitchFamily="34" charset="0"/>
                <a:cs typeface="Calibri" panose="020F0502020204030204" pitchFamily="34" charset="0"/>
              </a:rPr>
              <a:t>Exceptions: </a:t>
            </a:r>
          </a:p>
          <a:p>
            <a:pPr algn="just">
              <a:lnSpc>
                <a:spcPct val="100000"/>
              </a:lnSpc>
            </a:pPr>
            <a:r>
              <a:rPr lang="fr-FR" sz="2800" dirty="0">
                <a:latin typeface="Calibri" panose="020F0502020204030204" pitchFamily="34" charset="0"/>
                <a:cs typeface="Calibri" panose="020F0502020204030204" pitchFamily="34" charset="0"/>
              </a:rPr>
              <a:t>  - l’intervention sollicitée</a:t>
            </a:r>
          </a:p>
          <a:p>
            <a:pPr algn="just">
              <a:lnSpc>
                <a:spcPct val="100000"/>
              </a:lnSpc>
            </a:pPr>
            <a:r>
              <a:rPr lang="fr-FR" sz="2800" dirty="0">
                <a:latin typeface="Calibri" panose="020F0502020204030204" pitchFamily="34" charset="0"/>
                <a:cs typeface="Calibri" panose="020F0502020204030204" pitchFamily="34" charset="0"/>
              </a:rPr>
              <a:t>  - l’intervention humanitaire</a:t>
            </a:r>
          </a:p>
          <a:p>
            <a:pPr algn="just">
              <a:lnSpc>
                <a:spcPct val="100000"/>
              </a:lnSpc>
            </a:pPr>
            <a:r>
              <a:rPr lang="fr-FR" sz="2800" dirty="0">
                <a:latin typeface="Calibri" panose="020F0502020204030204" pitchFamily="34" charset="0"/>
                <a:cs typeface="Calibri" panose="020F0502020204030204" pitchFamily="34" charset="0"/>
              </a:rPr>
              <a:t>Voir </a:t>
            </a:r>
            <a:r>
              <a:rPr lang="fr-FR" sz="2800" b="1" dirty="0">
                <a:latin typeface="Calibri" panose="020F0502020204030204" pitchFamily="34" charset="0"/>
                <a:cs typeface="Calibri" panose="020F0502020204030204" pitchFamily="34" charset="0"/>
              </a:rPr>
              <a:t>Résolution de l’AG de l’ONU 43/131 du 8 déc. 1988 relative à l’assistance humanitaire aux victimes des catastrophes naturelles et des situations d’urgence</a:t>
            </a:r>
          </a:p>
          <a:p>
            <a:pPr algn="just">
              <a:lnSpc>
                <a:spcPct val="100000"/>
              </a:lnSpc>
            </a:pPr>
            <a:r>
              <a:rPr lang="fr-FR" sz="2800" dirty="0">
                <a:latin typeface="Calibri" panose="020F0502020204030204" pitchFamily="34" charset="0"/>
                <a:cs typeface="Calibri" panose="020F0502020204030204" pitchFamily="34" charset="0"/>
              </a:rPr>
              <a:t>Voir</a:t>
            </a:r>
            <a:r>
              <a:rPr lang="fr-FR" sz="2800" b="1" dirty="0">
                <a:latin typeface="Calibri" panose="020F0502020204030204" pitchFamily="34" charset="0"/>
                <a:cs typeface="Calibri" panose="020F0502020204030204" pitchFamily="34" charset="0"/>
              </a:rPr>
              <a:t> Résolution de l’AG de l’ONU 45/100 du 14 déc. 1990</a:t>
            </a:r>
            <a:r>
              <a:rPr lang="fr-FR" sz="2800" dirty="0">
                <a:latin typeface="Calibri" panose="020F0502020204030204" pitchFamily="34" charset="0"/>
                <a:cs typeface="Calibri" panose="020F0502020204030204" pitchFamily="34" charset="0"/>
              </a:rPr>
              <a:t>,</a:t>
            </a:r>
            <a:r>
              <a:rPr lang="fr-FR" sz="2800" b="1" dirty="0">
                <a:latin typeface="Calibri" panose="020F0502020204030204" pitchFamily="34" charset="0"/>
                <a:cs typeface="Calibri" panose="020F0502020204030204" pitchFamily="34" charset="0"/>
              </a:rPr>
              <a:t> </a:t>
            </a:r>
            <a:r>
              <a:rPr lang="fr-FR" sz="2800" dirty="0">
                <a:latin typeface="Calibri" panose="020F0502020204030204" pitchFamily="34" charset="0"/>
                <a:cs typeface="Calibri" panose="020F0502020204030204" pitchFamily="34" charset="0"/>
              </a:rPr>
              <a:t>introduit l’idée de « couloir d’urgence humanitaire »</a:t>
            </a:r>
            <a:endParaRP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5640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838080" y="365040"/>
            <a:ext cx="10513800" cy="65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dirty="0">
                <a:solidFill>
                  <a:srgbClr val="000000"/>
                </a:solidFill>
                <a:uFill>
                  <a:solidFill>
                    <a:srgbClr val="FFFFFF"/>
                  </a:solidFill>
                </a:uFill>
                <a:latin typeface="Calibri Light"/>
                <a:ea typeface="DejaVu Sans"/>
              </a:rPr>
              <a:t>Limites à la </a:t>
            </a:r>
            <a:r>
              <a:rPr lang="fr-FR" sz="2800" b="1" spc="-1" dirty="0">
                <a:solidFill>
                  <a:srgbClr val="000000"/>
                </a:solidFill>
                <a:uFill>
                  <a:solidFill>
                    <a:srgbClr val="FFFFFF"/>
                  </a:solidFill>
                </a:uFill>
                <a:latin typeface="Calibri Light"/>
                <a:ea typeface="DejaVu Sans"/>
              </a:rPr>
              <a:t>souveraineté</a:t>
            </a:r>
            <a:r>
              <a:rPr lang="fr-FR" sz="2800" b="1" strike="noStrike" spc="-1" dirty="0">
                <a:solidFill>
                  <a:srgbClr val="000000"/>
                </a:solidFill>
                <a:uFill>
                  <a:solidFill>
                    <a:srgbClr val="FFFFFF"/>
                  </a:solidFill>
                </a:uFill>
                <a:latin typeface="Calibri Light"/>
                <a:ea typeface="DejaVu Sans"/>
              </a:rPr>
              <a:t> de l’Etat</a:t>
            </a:r>
            <a:endParaRPr dirty="0"/>
          </a:p>
        </p:txBody>
      </p:sp>
      <p:sp>
        <p:nvSpPr>
          <p:cNvPr id="127" name="CustomShape 2"/>
          <p:cNvSpPr/>
          <p:nvPr/>
        </p:nvSpPr>
        <p:spPr>
          <a:xfrm>
            <a:off x="418680" y="1051200"/>
            <a:ext cx="10625040" cy="546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trike="noStrike" spc="-1" dirty="0">
                <a:solidFill>
                  <a:srgbClr val="000000"/>
                </a:solidFill>
                <a:uFill>
                  <a:solidFill>
                    <a:srgbClr val="FFFFFF"/>
                  </a:solidFill>
                </a:uFill>
                <a:latin typeface="Calibri"/>
                <a:ea typeface="DejaVu Sans"/>
              </a:rPr>
              <a:t>  </a:t>
            </a:r>
            <a:r>
              <a:rPr lang="fr-FR" sz="2800" b="1" strike="noStrike" spc="-1" dirty="0">
                <a:solidFill>
                  <a:srgbClr val="000000"/>
                </a:solidFill>
                <a:uFill>
                  <a:solidFill>
                    <a:srgbClr val="FFFFFF"/>
                  </a:solidFill>
                </a:uFill>
                <a:latin typeface="Calibri"/>
                <a:ea typeface="DejaVu Sans"/>
              </a:rPr>
              <a:t>Chapitre VII de la Charte ONU</a:t>
            </a:r>
            <a:endParaRPr dirty="0"/>
          </a:p>
          <a:p>
            <a:pPr algn="just">
              <a:lnSpc>
                <a:spcPct val="100000"/>
              </a:lnSpc>
            </a:pPr>
            <a:endParaRPr dirty="0"/>
          </a:p>
          <a:p>
            <a:pPr marL="228600" indent="-226800" algn="just">
              <a:lnSpc>
                <a:spcPct val="100000"/>
              </a:lnSpc>
              <a:buFont typeface="Arial"/>
              <a:buChar char="•"/>
            </a:pPr>
            <a:r>
              <a:rPr lang="fr-FR" sz="2800" b="1" strike="noStrike" spc="-1" dirty="0">
                <a:solidFill>
                  <a:srgbClr val="000000"/>
                </a:solidFill>
                <a:uFill>
                  <a:solidFill>
                    <a:srgbClr val="FFFFFF"/>
                  </a:solidFill>
                </a:uFill>
                <a:latin typeface="Calibri"/>
                <a:ea typeface="DejaVu Sans"/>
              </a:rPr>
              <a:t>Article 39</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Le Conseil de sécurité constate l'existence d'une menace contre la paix, d'une rupture de la paix ou d'un acte d'agression et fait des recommandations ou décide quelles mesures seront prises conformément aux </a:t>
            </a:r>
            <a:r>
              <a:rPr lang="fr-FR" sz="2800" u="sng" strike="noStrike" spc="-1" dirty="0">
                <a:solidFill>
                  <a:srgbClr val="0563C1"/>
                </a:solidFill>
                <a:uFill>
                  <a:solidFill>
                    <a:srgbClr val="FFFFFF"/>
                  </a:solidFill>
                </a:uFill>
                <a:latin typeface="Calibri"/>
                <a:ea typeface="DejaVu Sans"/>
              </a:rPr>
              <a:t>Articles 41</a:t>
            </a:r>
            <a:r>
              <a:rPr lang="fr-FR" sz="2800" strike="noStrike" spc="-1" dirty="0">
                <a:solidFill>
                  <a:srgbClr val="000000"/>
                </a:solidFill>
                <a:uFill>
                  <a:solidFill>
                    <a:srgbClr val="FFFFFF"/>
                  </a:solidFill>
                </a:uFill>
                <a:latin typeface="Calibri"/>
                <a:ea typeface="DejaVu Sans"/>
              </a:rPr>
              <a:t> et </a:t>
            </a:r>
            <a:r>
              <a:rPr lang="fr-FR" sz="2800" u="sng" strike="noStrike" spc="-1" dirty="0">
                <a:solidFill>
                  <a:srgbClr val="0563C1"/>
                </a:solidFill>
                <a:uFill>
                  <a:solidFill>
                    <a:srgbClr val="FFFFFF"/>
                  </a:solidFill>
                </a:uFill>
                <a:latin typeface="Calibri"/>
                <a:ea typeface="DejaVu Sans"/>
              </a:rPr>
              <a:t>42</a:t>
            </a:r>
            <a:r>
              <a:rPr lang="fr-FR" sz="2800" strike="noStrike" spc="-1" dirty="0">
                <a:solidFill>
                  <a:srgbClr val="000000"/>
                </a:solidFill>
                <a:uFill>
                  <a:solidFill>
                    <a:srgbClr val="FFFFFF"/>
                  </a:solidFill>
                </a:uFill>
                <a:latin typeface="Calibri"/>
                <a:ea typeface="DejaVu Sans"/>
              </a:rPr>
              <a:t> pour maintenir ou rétablir la paix et la sécurité internationales.</a:t>
            </a:r>
            <a:endParaRPr dirty="0"/>
          </a:p>
          <a:p>
            <a:pPr marL="1800" algn="just">
              <a:lnSpc>
                <a:spcPct val="100000"/>
              </a:lnSpc>
            </a:pPr>
            <a:r>
              <a:rPr lang="fr-FR" sz="2800" b="1" strike="noStrike" spc="-1" dirty="0">
                <a:solidFill>
                  <a:srgbClr val="000000"/>
                </a:solidFill>
                <a:uFill>
                  <a:solidFill>
                    <a:srgbClr val="FFFFFF"/>
                  </a:solidFill>
                </a:uFill>
                <a:latin typeface="Calibri"/>
                <a:ea typeface="DejaVu Sans"/>
              </a:rPr>
              <a:t> </a:t>
            </a:r>
            <a:endParaRPr dirty="0"/>
          </a:p>
          <a:p>
            <a:pPr algn="just">
              <a:lnSpc>
                <a:spcPct val="100000"/>
              </a:lnSpc>
            </a:pPr>
            <a:endParaRPr dirty="0"/>
          </a:p>
        </p:txBody>
      </p:sp>
    </p:spTree>
    <p:extLst>
      <p:ext uri="{BB962C8B-B14F-4D97-AF65-F5344CB8AC3E}">
        <p14:creationId xmlns:p14="http://schemas.microsoft.com/office/powerpoint/2010/main" val="10351675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838080" y="365040"/>
            <a:ext cx="10513800" cy="65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dirty="0">
                <a:solidFill>
                  <a:srgbClr val="000000"/>
                </a:solidFill>
                <a:uFill>
                  <a:solidFill>
                    <a:srgbClr val="FFFFFF"/>
                  </a:solidFill>
                </a:uFill>
                <a:latin typeface="Calibri Light"/>
                <a:ea typeface="DejaVu Sans"/>
              </a:rPr>
              <a:t>Limites à la </a:t>
            </a:r>
            <a:r>
              <a:rPr lang="fr-FR" sz="2800" b="1" spc="-1" dirty="0">
                <a:solidFill>
                  <a:srgbClr val="000000"/>
                </a:solidFill>
                <a:uFill>
                  <a:solidFill>
                    <a:srgbClr val="FFFFFF"/>
                  </a:solidFill>
                </a:uFill>
                <a:latin typeface="Calibri Light"/>
                <a:ea typeface="DejaVu Sans"/>
              </a:rPr>
              <a:t>souveraineté</a:t>
            </a:r>
            <a:r>
              <a:rPr lang="fr-FR" sz="2800" b="1" strike="noStrike" spc="-1" dirty="0">
                <a:solidFill>
                  <a:srgbClr val="000000"/>
                </a:solidFill>
                <a:uFill>
                  <a:solidFill>
                    <a:srgbClr val="FFFFFF"/>
                  </a:solidFill>
                </a:uFill>
                <a:latin typeface="Calibri Light"/>
                <a:ea typeface="DejaVu Sans"/>
              </a:rPr>
              <a:t> de l’Etat</a:t>
            </a:r>
            <a:endParaRPr dirty="0"/>
          </a:p>
        </p:txBody>
      </p:sp>
      <p:sp>
        <p:nvSpPr>
          <p:cNvPr id="129" name="CustomShape 2"/>
          <p:cNvSpPr/>
          <p:nvPr/>
        </p:nvSpPr>
        <p:spPr>
          <a:xfrm>
            <a:off x="418680" y="1024560"/>
            <a:ext cx="10625040" cy="546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trike="noStrike" spc="-1" dirty="0">
                <a:solidFill>
                  <a:srgbClr val="000000"/>
                </a:solidFill>
                <a:uFill>
                  <a:solidFill>
                    <a:srgbClr val="FFFFFF"/>
                  </a:solidFill>
                </a:uFill>
                <a:latin typeface="Calibri"/>
                <a:ea typeface="DejaVu Sans"/>
              </a:rPr>
              <a:t>  </a:t>
            </a:r>
            <a:r>
              <a:rPr lang="fr-FR" sz="2800" b="1" strike="noStrike" spc="-1" dirty="0">
                <a:solidFill>
                  <a:srgbClr val="000000"/>
                </a:solidFill>
                <a:uFill>
                  <a:solidFill>
                    <a:srgbClr val="FFFFFF"/>
                  </a:solidFill>
                </a:uFill>
                <a:latin typeface="Calibri"/>
                <a:ea typeface="DejaVu Sans"/>
              </a:rPr>
              <a:t>Chapitre VII de la Charte ONU</a:t>
            </a:r>
            <a:endParaRPr dirty="0"/>
          </a:p>
          <a:p>
            <a:pPr marL="1800" algn="just">
              <a:lnSpc>
                <a:spcPct val="100000"/>
              </a:lnSpc>
            </a:pPr>
            <a:r>
              <a:rPr lang="fr-FR" sz="2800" b="1" strike="noStrike" spc="-1" dirty="0">
                <a:solidFill>
                  <a:srgbClr val="000000"/>
                </a:solidFill>
                <a:uFill>
                  <a:solidFill>
                    <a:srgbClr val="FFFFFF"/>
                  </a:solidFill>
                </a:uFill>
                <a:latin typeface="Calibri"/>
                <a:ea typeface="DejaVu Sans"/>
              </a:rPr>
              <a:t> </a:t>
            </a:r>
            <a:endParaRPr dirty="0"/>
          </a:p>
          <a:p>
            <a:pPr marL="228600" indent="-226800" algn="just">
              <a:lnSpc>
                <a:spcPct val="100000"/>
              </a:lnSpc>
              <a:buFont typeface="Arial"/>
              <a:buChar char="•"/>
            </a:pPr>
            <a:r>
              <a:rPr lang="fr-FR" sz="2800" b="1" strike="noStrike" spc="-1" dirty="0">
                <a:solidFill>
                  <a:srgbClr val="000000"/>
                </a:solidFill>
                <a:uFill>
                  <a:solidFill>
                    <a:srgbClr val="FFFFFF"/>
                  </a:solidFill>
                </a:uFill>
                <a:latin typeface="Calibri"/>
                <a:ea typeface="DejaVu Sans"/>
              </a:rPr>
              <a:t>Article 41</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Le Conseil de sécurité peut décider quelles mesures n'impliquant pas l'emploi de la force armée doivent être prises pour donner effet à ses décisions, et peut inviter les Membres des Nations Unies à appliquer ces mesures. Celles-ci peuvent comprendre l'interruption complète ou partielle des relations économiques et des communications ferroviaires, maritimes, aériennes, postales, télégraphiques, radioélectriques et des autres moyens de communication, ainsi que la rupture des relations diplomatiques.</a:t>
            </a:r>
            <a:endParaRPr dirty="0"/>
          </a:p>
          <a:p>
            <a:pPr algn="just">
              <a:lnSpc>
                <a:spcPct val="100000"/>
              </a:lnSpc>
            </a:pPr>
            <a:endParaRPr dirty="0"/>
          </a:p>
        </p:txBody>
      </p:sp>
    </p:spTree>
    <p:extLst>
      <p:ext uri="{BB962C8B-B14F-4D97-AF65-F5344CB8AC3E}">
        <p14:creationId xmlns:p14="http://schemas.microsoft.com/office/powerpoint/2010/main" val="126337449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838080" y="365040"/>
            <a:ext cx="10513800" cy="65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dirty="0">
                <a:solidFill>
                  <a:srgbClr val="000000"/>
                </a:solidFill>
                <a:uFill>
                  <a:solidFill>
                    <a:srgbClr val="FFFFFF"/>
                  </a:solidFill>
                </a:uFill>
                <a:latin typeface="Calibri Light"/>
                <a:ea typeface="DejaVu Sans"/>
              </a:rPr>
              <a:t>Limites à la </a:t>
            </a:r>
            <a:r>
              <a:rPr lang="fr-FR" sz="2800" b="1" spc="-1" dirty="0">
                <a:solidFill>
                  <a:srgbClr val="000000"/>
                </a:solidFill>
                <a:uFill>
                  <a:solidFill>
                    <a:srgbClr val="FFFFFF"/>
                  </a:solidFill>
                </a:uFill>
                <a:latin typeface="Calibri Light"/>
                <a:ea typeface="DejaVu Sans"/>
              </a:rPr>
              <a:t>souveraineté</a:t>
            </a:r>
            <a:r>
              <a:rPr lang="fr-FR" sz="2800" b="1" strike="noStrike" spc="-1" dirty="0">
                <a:solidFill>
                  <a:srgbClr val="000000"/>
                </a:solidFill>
                <a:uFill>
                  <a:solidFill>
                    <a:srgbClr val="FFFFFF"/>
                  </a:solidFill>
                </a:uFill>
                <a:latin typeface="Calibri Light"/>
                <a:ea typeface="DejaVu Sans"/>
              </a:rPr>
              <a:t> de l’Etat</a:t>
            </a:r>
            <a:endParaRPr dirty="0"/>
          </a:p>
        </p:txBody>
      </p:sp>
      <p:sp>
        <p:nvSpPr>
          <p:cNvPr id="131" name="CustomShape 2"/>
          <p:cNvSpPr/>
          <p:nvPr/>
        </p:nvSpPr>
        <p:spPr>
          <a:xfrm>
            <a:off x="838080" y="1024560"/>
            <a:ext cx="10513800" cy="497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trike="noStrike" spc="-1" dirty="0">
                <a:solidFill>
                  <a:srgbClr val="000000"/>
                </a:solidFill>
                <a:uFill>
                  <a:solidFill>
                    <a:srgbClr val="FFFFFF"/>
                  </a:solidFill>
                </a:uFill>
                <a:latin typeface="Calibri"/>
                <a:ea typeface="DejaVu Sans"/>
              </a:rPr>
              <a:t>  </a:t>
            </a:r>
            <a:r>
              <a:rPr lang="fr-FR" sz="2800" b="1" strike="noStrike" spc="-1" dirty="0">
                <a:solidFill>
                  <a:srgbClr val="000000"/>
                </a:solidFill>
                <a:uFill>
                  <a:solidFill>
                    <a:srgbClr val="FFFFFF"/>
                  </a:solidFill>
                </a:uFill>
                <a:latin typeface="Calibri"/>
                <a:ea typeface="DejaVu Sans"/>
              </a:rPr>
              <a:t>Chapitre VII de la Charte ONU</a:t>
            </a:r>
            <a:endParaRPr dirty="0"/>
          </a:p>
          <a:p>
            <a:pPr algn="just">
              <a:lnSpc>
                <a:spcPct val="100000"/>
              </a:lnSpc>
            </a:pPr>
            <a:endParaRPr dirty="0"/>
          </a:p>
          <a:p>
            <a:pPr marL="228600" indent="-226800" algn="just">
              <a:lnSpc>
                <a:spcPct val="100000"/>
              </a:lnSpc>
              <a:buFont typeface="Arial"/>
              <a:buChar char="•"/>
            </a:pPr>
            <a:r>
              <a:rPr lang="fr-FR" sz="2800" b="1" strike="noStrike" spc="-1" dirty="0">
                <a:solidFill>
                  <a:srgbClr val="000000"/>
                </a:solidFill>
                <a:uFill>
                  <a:solidFill>
                    <a:srgbClr val="FFFFFF"/>
                  </a:solidFill>
                </a:uFill>
                <a:latin typeface="Calibri"/>
                <a:ea typeface="DejaVu Sans"/>
              </a:rPr>
              <a:t>Article 42</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Si le Conseil de sécurité estime que les mesures prévues à l'</a:t>
            </a:r>
            <a:r>
              <a:rPr lang="fr-FR" sz="2800" u="sng" strike="noStrike" spc="-1" dirty="0">
                <a:solidFill>
                  <a:srgbClr val="0563C1"/>
                </a:solidFill>
                <a:uFill>
                  <a:solidFill>
                    <a:srgbClr val="FFFFFF"/>
                  </a:solidFill>
                </a:uFill>
                <a:latin typeface="Calibri"/>
                <a:ea typeface="DejaVu Sans"/>
              </a:rPr>
              <a:t>Article 41</a:t>
            </a:r>
            <a:r>
              <a:rPr lang="fr-FR" sz="2800" strike="noStrike" spc="-1" dirty="0">
                <a:solidFill>
                  <a:srgbClr val="000000"/>
                </a:solidFill>
                <a:uFill>
                  <a:solidFill>
                    <a:srgbClr val="FFFFFF"/>
                  </a:solidFill>
                </a:uFill>
                <a:latin typeface="Calibri"/>
                <a:ea typeface="DejaVu Sans"/>
              </a:rPr>
              <a:t> seraient inadéquates ou qu'elles se sont révélées telles, il peut entreprendre, au moyen de forces aériennes, navales ou terrestres, toute action qu'il juge nécessaire au maintien ou au rétablissement de la paix et de la sécurité internationales. Cette action peut comprendre des démonstrations, des mesures de blocus et d'autres opérations exécutées par des forces aériennes, navales ou terrestres de Membres des Nations Unies.</a:t>
            </a:r>
            <a:endParaRPr dirty="0"/>
          </a:p>
          <a:p>
            <a:pPr algn="just">
              <a:lnSpc>
                <a:spcPct val="100000"/>
              </a:lnSpc>
            </a:pPr>
            <a:endParaRPr dirty="0"/>
          </a:p>
        </p:txBody>
      </p:sp>
    </p:spTree>
    <p:extLst>
      <p:ext uri="{BB962C8B-B14F-4D97-AF65-F5344CB8AC3E}">
        <p14:creationId xmlns:p14="http://schemas.microsoft.com/office/powerpoint/2010/main" val="4217126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838080" y="365040"/>
            <a:ext cx="10513800" cy="65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dirty="0">
                <a:solidFill>
                  <a:srgbClr val="000000"/>
                </a:solidFill>
                <a:uFill>
                  <a:solidFill>
                    <a:srgbClr val="FFFFFF"/>
                  </a:solidFill>
                </a:uFill>
                <a:latin typeface="Calibri Light"/>
                <a:ea typeface="DejaVu Sans"/>
              </a:rPr>
              <a:t>Limites à la </a:t>
            </a:r>
            <a:r>
              <a:rPr lang="fr-FR" sz="2800" b="1" spc="-1" dirty="0">
                <a:solidFill>
                  <a:srgbClr val="000000"/>
                </a:solidFill>
                <a:uFill>
                  <a:solidFill>
                    <a:srgbClr val="FFFFFF"/>
                  </a:solidFill>
                </a:uFill>
                <a:latin typeface="Calibri Light"/>
                <a:ea typeface="DejaVu Sans"/>
              </a:rPr>
              <a:t>souveraineté</a:t>
            </a:r>
            <a:r>
              <a:rPr lang="fr-FR" sz="2800" b="1" strike="noStrike" spc="-1" dirty="0">
                <a:solidFill>
                  <a:srgbClr val="000000"/>
                </a:solidFill>
                <a:uFill>
                  <a:solidFill>
                    <a:srgbClr val="FFFFFF"/>
                  </a:solidFill>
                </a:uFill>
                <a:latin typeface="Calibri Light"/>
                <a:ea typeface="DejaVu Sans"/>
              </a:rPr>
              <a:t> de l’Etat</a:t>
            </a:r>
            <a:endParaRPr dirty="0"/>
          </a:p>
        </p:txBody>
      </p:sp>
      <p:sp>
        <p:nvSpPr>
          <p:cNvPr id="133" name="CustomShape 2"/>
          <p:cNvSpPr/>
          <p:nvPr/>
        </p:nvSpPr>
        <p:spPr>
          <a:xfrm>
            <a:off x="838080" y="1024560"/>
            <a:ext cx="10513800" cy="497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trike="noStrike" spc="-1" dirty="0">
                <a:solidFill>
                  <a:srgbClr val="000000"/>
                </a:solidFill>
                <a:uFill>
                  <a:solidFill>
                    <a:srgbClr val="FFFFFF"/>
                  </a:solidFill>
                </a:uFill>
                <a:latin typeface="Calibri"/>
                <a:ea typeface="DejaVu Sans"/>
              </a:rPr>
              <a:t>  </a:t>
            </a:r>
            <a:r>
              <a:rPr lang="fr-FR" sz="2800" b="1" strike="noStrike" spc="-1" dirty="0">
                <a:solidFill>
                  <a:srgbClr val="000000"/>
                </a:solidFill>
                <a:uFill>
                  <a:solidFill>
                    <a:srgbClr val="FFFFFF"/>
                  </a:solidFill>
                </a:uFill>
                <a:latin typeface="Calibri"/>
                <a:ea typeface="DejaVu Sans"/>
              </a:rPr>
              <a:t>La responsabilité de protéger</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 </a:t>
            </a:r>
            <a:r>
              <a:rPr lang="fr-FR" sz="2800" strike="noStrike" spc="-1" dirty="0">
                <a:solidFill>
                  <a:srgbClr val="000000"/>
                </a:solidFill>
                <a:highlight>
                  <a:srgbClr val="FFFF00"/>
                </a:highlight>
                <a:uFill>
                  <a:solidFill>
                    <a:srgbClr val="FFFFFF"/>
                  </a:solidFill>
                </a:uFill>
                <a:latin typeface="Calibri"/>
                <a:ea typeface="DejaVu Sans"/>
              </a:rPr>
              <a:t>Nous sommes prêts à mener en temps voulu une action collective résolue</a:t>
            </a:r>
            <a:r>
              <a:rPr lang="fr-FR" sz="2800" strike="noStrike" spc="-1" dirty="0">
                <a:solidFill>
                  <a:srgbClr val="000000"/>
                </a:solidFill>
                <a:uFill>
                  <a:solidFill>
                    <a:srgbClr val="FFFFFF"/>
                  </a:solidFill>
                </a:uFill>
                <a:latin typeface="Calibri"/>
                <a:ea typeface="DejaVu Sans"/>
              </a:rPr>
              <a:t>, par l’entremise du Conseil de sécurité, conformément à la Charte, notamment son Chapitre VII, au cas par cas et en coopération, le cas échéant, avec les organisations régionales compétentes</a:t>
            </a:r>
            <a:r>
              <a:rPr lang="fr-FR" sz="2800" strike="noStrike" spc="-1" dirty="0">
                <a:solidFill>
                  <a:srgbClr val="000000"/>
                </a:solidFill>
                <a:highlight>
                  <a:srgbClr val="FFFF00"/>
                </a:highlight>
                <a:uFill>
                  <a:solidFill>
                    <a:srgbClr val="FFFFFF"/>
                  </a:solidFill>
                </a:uFill>
                <a:latin typeface="Calibri"/>
                <a:ea typeface="DejaVu Sans"/>
              </a:rPr>
              <a:t>, lorsque ces moyens pacifiques se révèlent inadéquats et que les autorités nationales n’assurent manifestement pas la protection de leurs populations contre le génocide, les crimes de guerre, le nettoyage ethnique et les crimes contre l’humanité. »</a:t>
            </a:r>
            <a:endParaRPr dirty="0">
              <a:highlight>
                <a:srgbClr val="FFFF00"/>
              </a:highlight>
            </a:endParaRPr>
          </a:p>
          <a:p>
            <a:pPr algn="just">
              <a:lnSpc>
                <a:spcPct val="100000"/>
              </a:lnSpc>
            </a:pPr>
            <a:r>
              <a:rPr lang="fr-FR" sz="2800" strike="noStrike" spc="-1" dirty="0">
                <a:solidFill>
                  <a:srgbClr val="000000"/>
                </a:solidFill>
                <a:uFill>
                  <a:solidFill>
                    <a:srgbClr val="FFFFFF"/>
                  </a:solidFill>
                </a:uFill>
                <a:latin typeface="Calibri"/>
                <a:ea typeface="DejaVu Sans"/>
              </a:rPr>
              <a:t>Sommet de l’ONU, 16 septembre 2005</a:t>
            </a:r>
            <a:endParaRPr dirty="0"/>
          </a:p>
        </p:txBody>
      </p:sp>
    </p:spTree>
    <p:extLst>
      <p:ext uri="{BB962C8B-B14F-4D97-AF65-F5344CB8AC3E}">
        <p14:creationId xmlns:p14="http://schemas.microsoft.com/office/powerpoint/2010/main" val="12506703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838080" y="365040"/>
            <a:ext cx="10513800" cy="65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dirty="0">
                <a:solidFill>
                  <a:srgbClr val="000000"/>
                </a:solidFill>
                <a:uFill>
                  <a:solidFill>
                    <a:srgbClr val="FFFFFF"/>
                  </a:solidFill>
                </a:uFill>
                <a:latin typeface="Calibri Light"/>
                <a:ea typeface="DejaVu Sans"/>
              </a:rPr>
              <a:t>Les exemptions des Etats</a:t>
            </a:r>
            <a:endParaRPr dirty="0"/>
          </a:p>
        </p:txBody>
      </p:sp>
      <p:sp>
        <p:nvSpPr>
          <p:cNvPr id="133" name="CustomShape 2"/>
          <p:cNvSpPr/>
          <p:nvPr/>
        </p:nvSpPr>
        <p:spPr>
          <a:xfrm>
            <a:off x="838080" y="1024560"/>
            <a:ext cx="10513800" cy="497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trike="noStrike" spc="-1" dirty="0">
                <a:solidFill>
                  <a:srgbClr val="000000"/>
                </a:solidFill>
                <a:uFill>
                  <a:solidFill>
                    <a:srgbClr val="FFFFFF"/>
                  </a:solidFill>
                </a:uFill>
                <a:latin typeface="Calibri"/>
                <a:ea typeface="DejaVu Sans"/>
              </a:rPr>
              <a:t>  </a:t>
            </a:r>
          </a:p>
          <a:p>
            <a:pPr algn="just">
              <a:lnSpc>
                <a:spcPct val="100000"/>
              </a:lnSpc>
            </a:pPr>
            <a:r>
              <a:rPr lang="fr-FR" sz="2800" strike="noStrike" spc="-1" dirty="0">
                <a:solidFill>
                  <a:srgbClr val="000000"/>
                </a:solidFill>
                <a:uFill>
                  <a:solidFill>
                    <a:srgbClr val="FFFFFF"/>
                  </a:solidFill>
                </a:uFill>
                <a:latin typeface="Calibri"/>
                <a:ea typeface="DejaVu Sans"/>
              </a:rPr>
              <a:t>Exemptions = non application de certaines règles de droit de l’Etat territorial aux agents des autres Etats ou agents d’OI</a:t>
            </a:r>
          </a:p>
          <a:p>
            <a:pPr algn="just">
              <a:lnSpc>
                <a:spcPct val="100000"/>
              </a:lnSpc>
            </a:pPr>
            <a:endParaRPr lang="fr-FR" sz="2800" spc="-1" dirty="0">
              <a:solidFill>
                <a:srgbClr val="000000"/>
              </a:solidFill>
              <a:uFill>
                <a:solidFill>
                  <a:srgbClr val="FFFFFF"/>
                </a:solidFill>
              </a:uFill>
              <a:latin typeface="Calibri"/>
              <a:ea typeface="DejaVu Sans"/>
            </a:endParaRPr>
          </a:p>
          <a:p>
            <a:pPr algn="just">
              <a:lnSpc>
                <a:spcPct val="100000"/>
              </a:lnSpc>
            </a:pPr>
            <a:r>
              <a:rPr lang="fr-FR" sz="2800" spc="-1" dirty="0">
                <a:solidFill>
                  <a:srgbClr val="000000"/>
                </a:solidFill>
                <a:uFill>
                  <a:solidFill>
                    <a:srgbClr val="FFFFFF"/>
                  </a:solidFill>
                </a:uFill>
                <a:latin typeface="Calibri"/>
                <a:ea typeface="DejaVu Sans"/>
              </a:rPr>
              <a:t>  - exemptions personnelles</a:t>
            </a:r>
          </a:p>
          <a:p>
            <a:pPr algn="just">
              <a:lnSpc>
                <a:spcPct val="100000"/>
              </a:lnSpc>
            </a:pPr>
            <a:endParaRPr lang="fr-FR" sz="2800" spc="-1" dirty="0">
              <a:solidFill>
                <a:srgbClr val="000000"/>
              </a:solidFill>
              <a:uFill>
                <a:solidFill>
                  <a:srgbClr val="FFFFFF"/>
                </a:solidFill>
              </a:uFill>
              <a:latin typeface="Calibri"/>
              <a:ea typeface="DejaVu Sans"/>
            </a:endParaRPr>
          </a:p>
          <a:p>
            <a:pPr algn="just">
              <a:lnSpc>
                <a:spcPct val="100000"/>
              </a:lnSpc>
            </a:pPr>
            <a:r>
              <a:rPr lang="fr-FR" sz="2800" spc="-1" dirty="0">
                <a:solidFill>
                  <a:srgbClr val="000000"/>
                </a:solidFill>
                <a:uFill>
                  <a:solidFill>
                    <a:srgbClr val="FFFFFF"/>
                  </a:solidFill>
                </a:uFill>
                <a:latin typeface="Calibri"/>
                <a:ea typeface="DejaVu Sans"/>
              </a:rPr>
              <a:t>  - exemptions territoriales, </a:t>
            </a:r>
            <a:r>
              <a:rPr lang="fr-FR" sz="2800" spc="-1" dirty="0" err="1">
                <a:solidFill>
                  <a:srgbClr val="000000"/>
                </a:solidFill>
                <a:uFill>
                  <a:solidFill>
                    <a:srgbClr val="FFFFFF"/>
                  </a:solidFill>
                </a:uFill>
                <a:latin typeface="Calibri"/>
                <a:ea typeface="DejaVu Sans"/>
              </a:rPr>
              <a:t>cf</a:t>
            </a:r>
            <a:r>
              <a:rPr lang="fr-FR" sz="2800" spc="-1" dirty="0">
                <a:solidFill>
                  <a:srgbClr val="000000"/>
                </a:solidFill>
                <a:uFill>
                  <a:solidFill>
                    <a:srgbClr val="FFFFFF"/>
                  </a:solidFill>
                </a:uFill>
                <a:latin typeface="Calibri"/>
                <a:ea typeface="DejaVu Sans"/>
              </a:rPr>
              <a:t> inviolabilité des locaux diplomatiques</a:t>
            </a:r>
            <a:endParaRPr dirty="0"/>
          </a:p>
        </p:txBody>
      </p:sp>
    </p:spTree>
    <p:extLst>
      <p:ext uri="{BB962C8B-B14F-4D97-AF65-F5344CB8AC3E}">
        <p14:creationId xmlns:p14="http://schemas.microsoft.com/office/powerpoint/2010/main" val="264752844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760320" y="365040"/>
            <a:ext cx="10591920" cy="62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fr-FR" sz="2800" b="1" strike="noStrike" spc="-1" dirty="0">
                <a:solidFill>
                  <a:srgbClr val="000000"/>
                </a:solidFill>
                <a:uFill>
                  <a:solidFill>
                    <a:srgbClr val="FFFFFF"/>
                  </a:solidFill>
                </a:uFill>
                <a:latin typeface="Calibri Light"/>
                <a:ea typeface="DejaVu Sans"/>
              </a:rPr>
              <a:t>Les immunités des Etats</a:t>
            </a:r>
            <a:endParaRPr sz="2800" b="1" dirty="0"/>
          </a:p>
        </p:txBody>
      </p:sp>
      <p:sp>
        <p:nvSpPr>
          <p:cNvPr id="135" name="CustomShape 2"/>
          <p:cNvSpPr/>
          <p:nvPr/>
        </p:nvSpPr>
        <p:spPr>
          <a:xfrm>
            <a:off x="656492" y="1090246"/>
            <a:ext cx="10453468" cy="54027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6800" algn="just">
              <a:lnSpc>
                <a:spcPct val="100000"/>
              </a:lnSpc>
              <a:buFont typeface="Arial"/>
              <a:buChar char="•"/>
            </a:pPr>
            <a:r>
              <a:rPr lang="fr-FR" sz="2800" b="1" strike="noStrike" spc="-1" dirty="0">
                <a:solidFill>
                  <a:srgbClr val="000000"/>
                </a:solidFill>
                <a:uFill>
                  <a:solidFill>
                    <a:srgbClr val="FFFFFF"/>
                  </a:solidFill>
                </a:uFill>
                <a:latin typeface="Calibri"/>
                <a:ea typeface="DejaVu Sans"/>
              </a:rPr>
              <a:t>L’immunité de juridiction </a:t>
            </a:r>
            <a:r>
              <a:rPr lang="fr-FR" sz="2800" strike="noStrike" spc="-1" dirty="0">
                <a:solidFill>
                  <a:srgbClr val="000000"/>
                </a:solidFill>
                <a:uFill>
                  <a:solidFill>
                    <a:srgbClr val="FFFFFF"/>
                  </a:solidFill>
                </a:uFill>
                <a:latin typeface="Calibri"/>
                <a:ea typeface="DejaVu Sans"/>
              </a:rPr>
              <a:t>a pour objet de soustraire l’Etat étranger bénéficiaire à la compétence des tribunaux nationaux. </a:t>
            </a:r>
            <a:endParaRPr dirty="0"/>
          </a:p>
          <a:p>
            <a:pPr algn="just">
              <a:lnSpc>
                <a:spcPct val="100000"/>
              </a:lnSpc>
            </a:pPr>
            <a:endParaRPr dirty="0"/>
          </a:p>
          <a:p>
            <a:pPr marL="228600" indent="-226800" algn="just">
              <a:lnSpc>
                <a:spcPct val="100000"/>
              </a:lnSpc>
              <a:buFont typeface="Arial"/>
              <a:buChar char="•"/>
            </a:pPr>
            <a:r>
              <a:rPr lang="fr-FR" sz="2800" b="1" strike="noStrike" spc="-1" dirty="0">
                <a:solidFill>
                  <a:srgbClr val="000000"/>
                </a:solidFill>
                <a:uFill>
                  <a:solidFill>
                    <a:srgbClr val="FFFFFF"/>
                  </a:solidFill>
                </a:uFill>
                <a:latin typeface="Calibri"/>
                <a:ea typeface="DejaVu Sans"/>
              </a:rPr>
              <a:t>L’immunité d’exécution </a:t>
            </a:r>
            <a:r>
              <a:rPr lang="fr-FR" sz="2800" strike="noStrike" spc="-1" dirty="0">
                <a:solidFill>
                  <a:srgbClr val="000000"/>
                </a:solidFill>
                <a:uFill>
                  <a:solidFill>
                    <a:srgbClr val="FFFFFF"/>
                  </a:solidFill>
                </a:uFill>
                <a:latin typeface="Calibri"/>
                <a:ea typeface="DejaVu Sans"/>
              </a:rPr>
              <a:t>a pour effet de soustraire l’Etat étranger qui en bénéficie à toute contrainte administrative ou judiciaire résultant de l’application d’un jugement ou d’une décision. Elle est généralement interprétée de façon plus large au profit de l’Etat. </a:t>
            </a:r>
            <a:endParaRPr dirty="0"/>
          </a:p>
          <a:p>
            <a:pPr algn="just">
              <a:lnSpc>
                <a:spcPct val="100000"/>
              </a:lnSpc>
            </a:pPr>
            <a:endParaRPr lang="fr-FR" dirty="0"/>
          </a:p>
          <a:p>
            <a:pPr algn="just">
              <a:lnSpc>
                <a:spcPct val="100000"/>
              </a:lnSpc>
            </a:pPr>
            <a:r>
              <a:rPr lang="fr-FR" sz="2800" dirty="0">
                <a:latin typeface="Calibri" panose="020F0502020204030204" pitchFamily="34" charset="0"/>
                <a:cs typeface="Calibri" panose="020F0502020204030204" pitchFamily="34" charset="0"/>
              </a:rPr>
              <a:t>Convention relative aux immunités des Etats et de leurs biens adoptée le 2 déc. 2004 (non en vigueur)</a:t>
            </a:r>
            <a:endParaRP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92490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760320" y="365040"/>
            <a:ext cx="10591920" cy="62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fr-FR" sz="2800" b="1" strike="noStrike" spc="-1" dirty="0">
                <a:solidFill>
                  <a:srgbClr val="000000"/>
                </a:solidFill>
                <a:uFill>
                  <a:solidFill>
                    <a:srgbClr val="FFFFFF"/>
                  </a:solidFill>
                </a:uFill>
                <a:latin typeface="Calibri Light"/>
                <a:ea typeface="DejaVu Sans"/>
              </a:rPr>
              <a:t>Les immunités des Etats</a:t>
            </a:r>
            <a:endParaRPr sz="2800" b="1" dirty="0"/>
          </a:p>
        </p:txBody>
      </p:sp>
      <p:sp>
        <p:nvSpPr>
          <p:cNvPr id="135" name="CustomShape 2"/>
          <p:cNvSpPr/>
          <p:nvPr/>
        </p:nvSpPr>
        <p:spPr>
          <a:xfrm>
            <a:off x="656492" y="1090246"/>
            <a:ext cx="10453468" cy="54027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dirty="0"/>
          </a:p>
          <a:p>
            <a:pPr algn="just">
              <a:lnSpc>
                <a:spcPct val="100000"/>
              </a:lnSpc>
            </a:pPr>
            <a:r>
              <a:rPr lang="fr-FR" sz="2800"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Réduction du champ d’application des immunités grâce à la distinction entre acte de </a:t>
            </a:r>
            <a:r>
              <a:rPr lang="fr-FR" sz="2800" i="1"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jus </a:t>
            </a:r>
            <a:r>
              <a:rPr lang="fr-FR" sz="2800" i="1" strike="noStrike" spc="-1" dirty="0" err="1">
                <a:solidFill>
                  <a:srgbClr val="000000"/>
                </a:solidFill>
                <a:uFill>
                  <a:solidFill>
                    <a:srgbClr val="FFFFFF"/>
                  </a:solidFill>
                </a:uFill>
                <a:latin typeface="Calibri" panose="020F0502020204030204" pitchFamily="34" charset="0"/>
                <a:ea typeface="DejaVu Sans"/>
                <a:cs typeface="Calibri" panose="020F0502020204030204" pitchFamily="34" charset="0"/>
              </a:rPr>
              <a:t>imperii</a:t>
            </a:r>
            <a:r>
              <a:rPr lang="fr-FR" sz="2800" i="1"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 </a:t>
            </a:r>
            <a:r>
              <a:rPr lang="fr-FR" sz="2800"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et actes de </a:t>
            </a:r>
            <a:r>
              <a:rPr lang="fr-FR" sz="2800" i="1"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jus </a:t>
            </a:r>
            <a:r>
              <a:rPr lang="fr-FR" sz="2800" i="1" strike="noStrike" spc="-1" dirty="0" err="1">
                <a:solidFill>
                  <a:srgbClr val="000000"/>
                </a:solidFill>
                <a:uFill>
                  <a:solidFill>
                    <a:srgbClr val="FFFFFF"/>
                  </a:solidFill>
                </a:uFill>
                <a:latin typeface="Calibri" panose="020F0502020204030204" pitchFamily="34" charset="0"/>
                <a:ea typeface="DejaVu Sans"/>
                <a:cs typeface="Calibri" panose="020F0502020204030204" pitchFamily="34" charset="0"/>
              </a:rPr>
              <a:t>gestionis</a:t>
            </a:r>
            <a:endParaRPr lang="fr-FR" sz="2800" i="1"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endParaRPr>
          </a:p>
          <a:p>
            <a:pPr algn="just">
              <a:lnSpc>
                <a:spcPct val="100000"/>
              </a:lnSpc>
            </a:pPr>
            <a:endParaRPr sz="2800" dirty="0">
              <a:latin typeface="Calibri" panose="020F0502020204030204" pitchFamily="34" charset="0"/>
              <a:cs typeface="Calibri" panose="020F0502020204030204" pitchFamily="34" charset="0"/>
            </a:endParaRPr>
          </a:p>
          <a:p>
            <a:pPr algn="just">
              <a:lnSpc>
                <a:spcPct val="100000"/>
              </a:lnSpc>
            </a:pPr>
            <a:r>
              <a:rPr lang="fr-FR" sz="2800" i="1"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Cf en ce sens Cass. </a:t>
            </a:r>
            <a:r>
              <a:rPr lang="fr-FR" sz="2800" i="1" strike="noStrike" spc="-1" dirty="0" err="1">
                <a:solidFill>
                  <a:srgbClr val="000000"/>
                </a:solidFill>
                <a:uFill>
                  <a:solidFill>
                    <a:srgbClr val="FFFFFF"/>
                  </a:solidFill>
                </a:uFill>
                <a:latin typeface="Calibri" panose="020F0502020204030204" pitchFamily="34" charset="0"/>
                <a:ea typeface="DejaVu Sans"/>
                <a:cs typeface="Calibri" panose="020F0502020204030204" pitchFamily="34" charset="0"/>
              </a:rPr>
              <a:t>chb</a:t>
            </a:r>
            <a:r>
              <a:rPr lang="fr-FR" sz="2800" i="1"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 mixte, 20 juin 2003, Mme Soliman c/ Ecole saoudienne de Paris</a:t>
            </a:r>
            <a:endParaRPr sz="2800" dirty="0">
              <a:latin typeface="Calibri" panose="020F0502020204030204" pitchFamily="34" charset="0"/>
              <a:cs typeface="Calibri" panose="020F0502020204030204" pitchFamily="34" charset="0"/>
            </a:endParaRPr>
          </a:p>
          <a:p>
            <a:pPr algn="just">
              <a:lnSpc>
                <a:spcPct val="100000"/>
              </a:lnSpc>
            </a:pPr>
            <a:endParaRPr lang="fr-FR" sz="2800" i="1"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endParaRPr>
          </a:p>
          <a:p>
            <a:pPr algn="just">
              <a:lnSpc>
                <a:spcPct val="100000"/>
              </a:lnSpc>
            </a:pPr>
            <a:r>
              <a:rPr lang="fr-FR" sz="2800" i="1"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CEDH, GC, 23 mars 2010, </a:t>
            </a:r>
            <a:r>
              <a:rPr lang="fr-FR" sz="2800" i="1" strike="noStrike" spc="-1" dirty="0" err="1">
                <a:solidFill>
                  <a:srgbClr val="000000"/>
                </a:solidFill>
                <a:uFill>
                  <a:solidFill>
                    <a:srgbClr val="FFFFFF"/>
                  </a:solidFill>
                </a:uFill>
                <a:latin typeface="Calibri" panose="020F0502020204030204" pitchFamily="34" charset="0"/>
                <a:ea typeface="DejaVu Sans"/>
                <a:cs typeface="Calibri" panose="020F0502020204030204" pitchFamily="34" charset="0"/>
              </a:rPr>
              <a:t>Cudak</a:t>
            </a:r>
            <a:r>
              <a:rPr lang="fr-FR" sz="2800" i="1"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 c/ Lituanie</a:t>
            </a:r>
            <a:endParaRP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90843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760320" y="365040"/>
            <a:ext cx="10591920" cy="62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fr-FR" sz="2800" b="1" strike="noStrike" spc="-1" dirty="0">
                <a:solidFill>
                  <a:srgbClr val="000000"/>
                </a:solidFill>
                <a:uFill>
                  <a:solidFill>
                    <a:srgbClr val="FFFFFF"/>
                  </a:solidFill>
                </a:uFill>
                <a:latin typeface="Calibri Light"/>
                <a:ea typeface="DejaVu Sans"/>
              </a:rPr>
              <a:t>Les immunités des agents des Etats</a:t>
            </a:r>
            <a:endParaRPr sz="2800" b="1" dirty="0"/>
          </a:p>
        </p:txBody>
      </p:sp>
      <p:sp>
        <p:nvSpPr>
          <p:cNvPr id="135" name="CustomShape 2"/>
          <p:cNvSpPr/>
          <p:nvPr/>
        </p:nvSpPr>
        <p:spPr>
          <a:xfrm>
            <a:off x="656492" y="1090246"/>
            <a:ext cx="10453468" cy="54027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dirty="0">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 </a:t>
            </a:r>
            <a:r>
              <a:rPr lang="fr-FR" sz="2400" b="1" dirty="0">
                <a:latin typeface="Calibri" panose="020F0502020204030204" pitchFamily="34" charset="0"/>
                <a:cs typeface="Calibri" panose="020F0502020204030204" pitchFamily="34" charset="0"/>
              </a:rPr>
              <a:t>protection des agents diplomatiques et consulaires</a:t>
            </a:r>
          </a:p>
          <a:p>
            <a:pPr algn="just">
              <a:lnSpc>
                <a:spcPct val="100000"/>
              </a:lnSpc>
            </a:pPr>
            <a:endParaRPr lang="fr-FR" sz="2400" dirty="0">
              <a:latin typeface="Calibri" panose="020F0502020204030204" pitchFamily="34" charset="0"/>
              <a:cs typeface="Calibri" panose="020F0502020204030204" pitchFamily="34" charset="0"/>
            </a:endParaRPr>
          </a:p>
          <a:p>
            <a:pPr algn="just">
              <a:lnSpc>
                <a:spcPct val="100000"/>
              </a:lnSpc>
            </a:pPr>
            <a:r>
              <a:rPr lang="fr-FR" sz="2400" dirty="0">
                <a:latin typeface="Calibri" panose="020F0502020204030204" pitchFamily="34" charset="0"/>
                <a:cs typeface="Calibri" panose="020F0502020204030204" pitchFamily="34" charset="0"/>
              </a:rPr>
              <a:t>Convention de Vienne sur les relations diplomatiques et consulaires, 18 avr. 1961</a:t>
            </a:r>
          </a:p>
          <a:p>
            <a:pPr algn="just">
              <a:lnSpc>
                <a:spcPct val="100000"/>
              </a:lnSpc>
            </a:pPr>
            <a:endParaRPr lang="fr-FR" sz="2400" dirty="0"/>
          </a:p>
          <a:p>
            <a:pPr algn="just">
              <a:lnSpc>
                <a:spcPct val="100000"/>
              </a:lnSpc>
            </a:pPr>
            <a:r>
              <a:rPr lang="fr-FR" sz="2400" dirty="0"/>
              <a:t>  - </a:t>
            </a:r>
            <a:r>
              <a:rPr lang="fr-FR" sz="2400" b="1" dirty="0">
                <a:latin typeface="Calibri" panose="020F0502020204030204" pitchFamily="34" charset="0"/>
                <a:cs typeface="Calibri" panose="020F0502020204030204" pitchFamily="34" charset="0"/>
              </a:rPr>
              <a:t>protection des membres du gouvernement et chef d’Etat</a:t>
            </a:r>
          </a:p>
          <a:p>
            <a:pPr algn="just">
              <a:lnSpc>
                <a:spcPct val="100000"/>
              </a:lnSpc>
            </a:pPr>
            <a:r>
              <a:rPr lang="fr-FR" sz="2400" dirty="0">
                <a:latin typeface="Calibri" panose="020F0502020204030204" pitchFamily="34" charset="0"/>
                <a:cs typeface="Calibri" panose="020F0502020204030204" pitchFamily="34" charset="0"/>
              </a:rPr>
              <a:t>Exception à l’immunité en cas de crimes particulièrement graves? </a:t>
            </a:r>
          </a:p>
          <a:p>
            <a:pPr algn="just">
              <a:lnSpc>
                <a:spcPct val="100000"/>
              </a:lnSpc>
            </a:pPr>
            <a:r>
              <a:rPr lang="fr-FR" sz="2400" dirty="0">
                <a:effectLst/>
                <a:latin typeface="Calibri" panose="020F0502020204030204" pitchFamily="34" charset="0"/>
                <a:ea typeface="Calibri" panose="020F0502020204030204" pitchFamily="34" charset="0"/>
                <a:cs typeface="Calibri" panose="020F0502020204030204" pitchFamily="34" charset="0"/>
              </a:rPr>
              <a:t>Le président yougoslave Slobodan Milosevic a été inculpé par le TPIY en 1999 d’accusations de génocide, de crimes de guerre et de crimes contre l'humanité. </a:t>
            </a:r>
            <a:endParaRPr lang="fr-FR" sz="2400" b="1" dirty="0">
              <a:latin typeface="Calibri" panose="020F0502020204030204" pitchFamily="34" charset="0"/>
              <a:cs typeface="Calibri" panose="020F0502020204030204" pitchFamily="34" charset="0"/>
            </a:endParaRPr>
          </a:p>
          <a:p>
            <a:pPr algn="just">
              <a:lnSpc>
                <a:spcPct val="100000"/>
              </a:lnSpc>
            </a:pPr>
            <a:r>
              <a:rPr lang="fr-FR" sz="2400" dirty="0">
                <a:latin typeface="Calibri" panose="020F0502020204030204" pitchFamily="34" charset="0"/>
                <a:cs typeface="Calibri" panose="020F0502020204030204" pitchFamily="34" charset="0"/>
              </a:rPr>
              <a:t>Karadzic reconnu coupable de génocide</a:t>
            </a:r>
          </a:p>
          <a:p>
            <a:pPr algn="just">
              <a:lnSpc>
                <a:spcPct val="100000"/>
              </a:lnSpc>
            </a:pPr>
            <a:r>
              <a:rPr lang="fr-FR" sz="2400" dirty="0">
                <a:latin typeface="Calibri" panose="020F0502020204030204" pitchFamily="34" charset="0"/>
                <a:cs typeface="Calibri" panose="020F0502020204030204" pitchFamily="34" charset="0"/>
              </a:rPr>
              <a:t>Mais refus de la CIJ de reconnaître ce type d’exception</a:t>
            </a:r>
          </a:p>
          <a:p>
            <a:pPr algn="just">
              <a:lnSpc>
                <a:spcPct val="100000"/>
              </a:lnSpc>
            </a:pPr>
            <a:r>
              <a:rPr lang="fr-FR" sz="2400" dirty="0">
                <a:latin typeface="Calibri" panose="020F0502020204030204" pitchFamily="34" charset="0"/>
                <a:cs typeface="Calibri" panose="020F0502020204030204" pitchFamily="34" charset="0"/>
              </a:rPr>
              <a:t>CIJ, 3 fév. 2012, </a:t>
            </a:r>
            <a:r>
              <a:rPr lang="fr-FR" sz="2400" i="1" dirty="0">
                <a:latin typeface="Calibri" panose="020F0502020204030204" pitchFamily="34" charset="0"/>
                <a:cs typeface="Calibri" panose="020F0502020204030204" pitchFamily="34" charset="0"/>
              </a:rPr>
              <a:t>Allemagne c/ Italie</a:t>
            </a:r>
          </a:p>
        </p:txBody>
      </p:sp>
    </p:spTree>
    <p:extLst>
      <p:ext uri="{BB962C8B-B14F-4D97-AF65-F5344CB8AC3E}">
        <p14:creationId xmlns:p14="http://schemas.microsoft.com/office/powerpoint/2010/main" val="24907579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ustomShape 1"/>
          <p:cNvSpPr/>
          <p:nvPr/>
        </p:nvSpPr>
        <p:spPr>
          <a:xfrm>
            <a:off x="1002600" y="490320"/>
            <a:ext cx="9164160" cy="5178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fr-FR" sz="2800" dirty="0">
                <a:latin typeface="Calibri" panose="020F0502020204030204" pitchFamily="34" charset="0"/>
                <a:cs typeface="Calibri" panose="020F0502020204030204" pitchFamily="34" charset="0"/>
              </a:rPr>
              <a:t>L’Etat</a:t>
            </a:r>
            <a:endParaRPr sz="2800" dirty="0">
              <a:latin typeface="Calibri" panose="020F0502020204030204" pitchFamily="34" charset="0"/>
              <a:cs typeface="Calibri" panose="020F0502020204030204" pitchFamily="34" charset="0"/>
            </a:endParaRPr>
          </a:p>
        </p:txBody>
      </p:sp>
      <p:sp>
        <p:nvSpPr>
          <p:cNvPr id="73" name="CustomShape 2"/>
          <p:cNvSpPr/>
          <p:nvPr/>
        </p:nvSpPr>
        <p:spPr>
          <a:xfrm>
            <a:off x="1002600" y="1125415"/>
            <a:ext cx="10662480" cy="52404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b="1" strike="noStrike" spc="-1" dirty="0">
                <a:solidFill>
                  <a:srgbClr val="000000"/>
                </a:solidFill>
                <a:uFill>
                  <a:solidFill>
                    <a:srgbClr val="FFFFFF"/>
                  </a:solidFill>
                </a:uFill>
                <a:latin typeface="Calibri"/>
                <a:ea typeface="DejaVu Sans"/>
              </a:rPr>
              <a:t>Condition objective d’existence de l’Etat: le territoire</a:t>
            </a:r>
          </a:p>
          <a:p>
            <a:pPr algn="just"/>
            <a:endParaRPr lang="fr-FR" sz="2400" b="1" strike="noStrike" spc="-1" dirty="0">
              <a:solidFill>
                <a:srgbClr val="000000"/>
              </a:solidFill>
              <a:uFill>
                <a:solidFill>
                  <a:srgbClr val="FFFFFF"/>
                </a:solidFill>
              </a:uFill>
              <a:latin typeface="Calibri Light"/>
              <a:ea typeface="DejaVu Sans"/>
            </a:endParaRPr>
          </a:p>
          <a:p>
            <a:pPr algn="just"/>
            <a:r>
              <a:rPr lang="fr-FR" sz="2400" b="1" strike="noStrike" spc="-1" dirty="0">
                <a:solidFill>
                  <a:srgbClr val="000000"/>
                </a:solidFill>
                <a:uFill>
                  <a:solidFill>
                    <a:srgbClr val="FFFFFF"/>
                  </a:solidFill>
                </a:uFill>
                <a:latin typeface="Calibri Light"/>
                <a:ea typeface="DejaVu Sans"/>
              </a:rPr>
              <a:t>Sentence arbitrale du juriste Max Hubert, affaire de l’île de Palmas, 4 avril 1928</a:t>
            </a:r>
            <a:endParaRPr lang="fr-FR" sz="2400" dirty="0"/>
          </a:p>
          <a:p>
            <a:pPr algn="just">
              <a:lnSpc>
                <a:spcPct val="100000"/>
              </a:lnSpc>
            </a:pPr>
            <a:endParaRPr lang="fr-FR" sz="2400" spc="-1" dirty="0">
              <a:solidFill>
                <a:srgbClr val="000000"/>
              </a:solidFill>
              <a:uFill>
                <a:solidFill>
                  <a:srgbClr val="FFFFFF"/>
                </a:solidFill>
              </a:uFill>
              <a:latin typeface="Calibri"/>
              <a:ea typeface="DejaVu Sans"/>
            </a:endParaRPr>
          </a:p>
          <a:p>
            <a:pPr algn="just">
              <a:lnSpc>
                <a:spcPct val="100000"/>
              </a:lnSpc>
            </a:pPr>
            <a:r>
              <a:rPr lang="fr-FR" sz="2400" strike="noStrike" spc="-1" dirty="0">
                <a:solidFill>
                  <a:srgbClr val="000000"/>
                </a:solidFill>
                <a:uFill>
                  <a:solidFill>
                    <a:srgbClr val="FFFFFF"/>
                  </a:solidFill>
                </a:uFill>
                <a:latin typeface="Calibri"/>
                <a:ea typeface="DejaVu Sans"/>
              </a:rPr>
              <a:t>« la souveraineté dans les relations entre États signifie l'indépendance. </a:t>
            </a:r>
            <a:r>
              <a:rPr lang="fr-FR" sz="2400" b="1" strike="noStrike" spc="-1" dirty="0">
                <a:solidFill>
                  <a:srgbClr val="000000"/>
                </a:solidFill>
                <a:uFill>
                  <a:solidFill>
                    <a:srgbClr val="FFFFFF"/>
                  </a:solidFill>
                </a:uFill>
                <a:latin typeface="Calibri"/>
                <a:ea typeface="DejaVu Sans"/>
              </a:rPr>
              <a:t>L'indépendance relativement à une partie du globe est le droit d'y exercer, à l'exclusion de tout autre État, les fonctions étatiques</a:t>
            </a:r>
            <a:r>
              <a:rPr lang="fr-FR" sz="2400" strike="noStrike" spc="-1" dirty="0">
                <a:solidFill>
                  <a:srgbClr val="000000"/>
                </a:solidFill>
                <a:uFill>
                  <a:solidFill>
                    <a:srgbClr val="FFFFFF"/>
                  </a:solidFill>
                </a:uFill>
                <a:latin typeface="Calibri"/>
                <a:ea typeface="DejaVu Sans"/>
              </a:rPr>
              <a:t>. Le développement de l'organisation nationale des États durant les derniers siècles et, comme corollaire, le développement du droit international, ont établi </a:t>
            </a:r>
            <a:r>
              <a:rPr lang="fr-FR" sz="2400" b="1" strike="noStrike" spc="-1" dirty="0">
                <a:solidFill>
                  <a:srgbClr val="000000"/>
                </a:solidFill>
                <a:uFill>
                  <a:solidFill>
                    <a:srgbClr val="FFFFFF"/>
                  </a:solidFill>
                </a:uFill>
                <a:latin typeface="Calibri"/>
                <a:ea typeface="DejaVu Sans"/>
              </a:rPr>
              <a:t>le principe de la compétence exclusive de l’État en ce qui concerne son propre territoire</a:t>
            </a:r>
            <a:r>
              <a:rPr lang="fr-FR" sz="2400" strike="noStrike" spc="-1" dirty="0">
                <a:solidFill>
                  <a:srgbClr val="000000"/>
                </a:solidFill>
                <a:uFill>
                  <a:solidFill>
                    <a:srgbClr val="FFFFFF"/>
                  </a:solidFill>
                </a:uFill>
                <a:latin typeface="Calibri"/>
                <a:ea typeface="DejaVu Sans"/>
              </a:rPr>
              <a:t>, de manière à en faire le point de départ du règlement de la plupart des questions qui touchent aux rapports internationaux ».</a:t>
            </a:r>
            <a:endParaRPr sz="2400" dirty="0"/>
          </a:p>
          <a:p>
            <a:pPr algn="ctr">
              <a:lnSpc>
                <a:spcPct val="100000"/>
              </a:lnSpc>
            </a:pPr>
            <a:endParaRPr dirty="0"/>
          </a:p>
        </p:txBody>
      </p:sp>
    </p:spTree>
    <p:extLst>
      <p:ext uri="{BB962C8B-B14F-4D97-AF65-F5344CB8AC3E}">
        <p14:creationId xmlns:p14="http://schemas.microsoft.com/office/powerpoint/2010/main" val="222713321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838080" y="365040"/>
            <a:ext cx="10513800" cy="6431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fr-FR" sz="2800" b="1" strike="noStrike" spc="-1" dirty="0">
                <a:solidFill>
                  <a:srgbClr val="000000"/>
                </a:solidFill>
                <a:uFill>
                  <a:solidFill>
                    <a:srgbClr val="FFFFFF"/>
                  </a:solidFill>
                </a:uFill>
                <a:latin typeface="Calibri Light"/>
                <a:ea typeface="DejaVu Sans"/>
              </a:rPr>
              <a:t>La reconnaissance d’Etat </a:t>
            </a:r>
            <a:endParaRPr dirty="0"/>
          </a:p>
        </p:txBody>
      </p:sp>
      <p:sp>
        <p:nvSpPr>
          <p:cNvPr id="103" name="CustomShape 2"/>
          <p:cNvSpPr/>
          <p:nvPr/>
        </p:nvSpPr>
        <p:spPr>
          <a:xfrm>
            <a:off x="726831" y="1113692"/>
            <a:ext cx="10625049" cy="50613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trike="noStrike" spc="-1" dirty="0">
                <a:solidFill>
                  <a:srgbClr val="000000"/>
                </a:solidFill>
                <a:uFill>
                  <a:solidFill>
                    <a:srgbClr val="FFFFFF"/>
                  </a:solidFill>
                </a:uFill>
                <a:latin typeface="Calibri"/>
                <a:ea typeface="DejaVu Sans"/>
              </a:rPr>
              <a:t>Définition</a:t>
            </a:r>
            <a:r>
              <a:rPr lang="fr-FR" sz="2800" i="1" strike="noStrike" spc="-1" dirty="0">
                <a:solidFill>
                  <a:srgbClr val="000000"/>
                </a:solidFill>
                <a:uFill>
                  <a:solidFill>
                    <a:srgbClr val="FFFFFF"/>
                  </a:solidFill>
                </a:uFill>
                <a:latin typeface="Calibri"/>
                <a:ea typeface="DejaVu Sans"/>
              </a:rPr>
              <a:t>: « La reconnaissance, en droit international, consiste dans l'expression unilatérale de la volonté d'un État de reconnaître comme valide et opposable à son égard un fait ou une situation juridique donnée. La reconnaissance d’État est donc l'acte par lequel un État admet qu'une entité tierce déterminée réunit bien (…) les conditions nécessaires à la possession de la personnalité juridique plénière dans l'ordre international »</a:t>
            </a:r>
            <a:r>
              <a:rPr lang="fr-FR" sz="2800" strike="noStrike" spc="-1" dirty="0">
                <a:solidFill>
                  <a:srgbClr val="000000"/>
                </a:solidFill>
                <a:uFill>
                  <a:solidFill>
                    <a:srgbClr val="FFFFFF"/>
                  </a:solidFill>
                </a:uFill>
                <a:latin typeface="Calibri"/>
                <a:ea typeface="DejaVu Sans"/>
              </a:rPr>
              <a:t>.</a:t>
            </a:r>
            <a:endParaRPr dirty="0"/>
          </a:p>
          <a:p>
            <a:pPr>
              <a:lnSpc>
                <a:spcPct val="100000"/>
              </a:lnSpc>
            </a:pPr>
            <a:r>
              <a:rPr lang="fr-FR" sz="2800" strike="noStrike" spc="-1" dirty="0">
                <a:solidFill>
                  <a:srgbClr val="000000"/>
                </a:solidFill>
                <a:uFill>
                  <a:solidFill>
                    <a:srgbClr val="FFFFFF"/>
                  </a:solidFill>
                </a:uFill>
                <a:latin typeface="Calibri"/>
                <a:ea typeface="DejaVu Sans"/>
              </a:rPr>
              <a:t>P. DAILLIER, A. PELLET, M. FORTEAU, Droit international public, LGDJ. </a:t>
            </a:r>
            <a:endParaRPr dirty="0"/>
          </a:p>
          <a:p>
            <a:pPr>
              <a:lnSpc>
                <a:spcPct val="100000"/>
              </a:lnSpc>
            </a:pPr>
            <a:endParaRPr dirty="0"/>
          </a:p>
          <a:p>
            <a:pPr>
              <a:lnSpc>
                <a:spcPct val="100000"/>
              </a:lnSpc>
            </a:pPr>
            <a:r>
              <a:rPr lang="fr-FR" sz="2800" strike="noStrike" spc="-1" dirty="0">
                <a:solidFill>
                  <a:srgbClr val="000000"/>
                </a:solidFill>
                <a:uFill>
                  <a:solidFill>
                    <a:srgbClr val="FFFFFF"/>
                  </a:solidFill>
                </a:uFill>
                <a:latin typeface="Calibri"/>
                <a:ea typeface="DejaVu Sans"/>
              </a:rPr>
              <a:t>La reconnaissance est un acte discrétionnaire</a:t>
            </a:r>
            <a:endParaRPr dirty="0"/>
          </a:p>
          <a:p>
            <a:pPr>
              <a:lnSpc>
                <a:spcPct val="100000"/>
              </a:lnSpc>
            </a:pPr>
            <a:r>
              <a:rPr lang="fr-FR" sz="2800" strike="noStrike" spc="-1" dirty="0">
                <a:solidFill>
                  <a:srgbClr val="000000"/>
                </a:solidFill>
                <a:uFill>
                  <a:solidFill>
                    <a:srgbClr val="FFFFFF"/>
                  </a:solidFill>
                </a:uFill>
                <a:latin typeface="Calibri"/>
                <a:ea typeface="DejaVu Sans"/>
              </a:rPr>
              <a:t>Cf exemples du Kosovo, des républiques séparatistes d’Abkhazie et Ossétie du Sud, de la Palestine</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838080" y="365040"/>
            <a:ext cx="10513800" cy="6431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fr-FR" sz="2800" b="1" strike="noStrike" spc="-1" dirty="0">
                <a:solidFill>
                  <a:srgbClr val="000000"/>
                </a:solidFill>
                <a:uFill>
                  <a:solidFill>
                    <a:srgbClr val="FFFFFF"/>
                  </a:solidFill>
                </a:uFill>
                <a:latin typeface="Calibri Light"/>
                <a:ea typeface="DejaVu Sans"/>
              </a:rPr>
              <a:t>Les compétences de </a:t>
            </a:r>
            <a:r>
              <a:rPr lang="fr-FR" sz="2800" b="1" spc="-1" dirty="0">
                <a:solidFill>
                  <a:srgbClr val="000000"/>
                </a:solidFill>
                <a:uFill>
                  <a:solidFill>
                    <a:srgbClr val="FFFFFF"/>
                  </a:solidFill>
                </a:uFill>
                <a:latin typeface="Calibri Light"/>
                <a:ea typeface="DejaVu Sans"/>
              </a:rPr>
              <a:t>l</a:t>
            </a:r>
            <a:r>
              <a:rPr lang="fr-FR" sz="2800" b="1" strike="noStrike" spc="-1" dirty="0">
                <a:solidFill>
                  <a:srgbClr val="000000"/>
                </a:solidFill>
                <a:uFill>
                  <a:solidFill>
                    <a:srgbClr val="FFFFFF"/>
                  </a:solidFill>
                </a:uFill>
                <a:latin typeface="Calibri Light"/>
                <a:ea typeface="DejaVu Sans"/>
              </a:rPr>
              <a:t>’Etat </a:t>
            </a:r>
            <a:endParaRPr dirty="0"/>
          </a:p>
        </p:txBody>
      </p:sp>
      <p:sp>
        <p:nvSpPr>
          <p:cNvPr id="103" name="CustomShape 2"/>
          <p:cNvSpPr/>
          <p:nvPr/>
        </p:nvSpPr>
        <p:spPr>
          <a:xfrm>
            <a:off x="726831" y="1113692"/>
            <a:ext cx="10625049" cy="50613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dirty="0">
                <a:latin typeface="Calibri" panose="020F0502020204030204" pitchFamily="34" charset="0"/>
                <a:cs typeface="Calibri" panose="020F0502020204030204" pitchFamily="34" charset="0"/>
              </a:rPr>
              <a:t>La personnalité juridique internationale de l’Etat, </a:t>
            </a:r>
            <a:r>
              <a:rPr lang="fr-FR" sz="2800" dirty="0" err="1">
                <a:latin typeface="Calibri" panose="020F0502020204030204" pitchFamily="34" charset="0"/>
                <a:cs typeface="Calibri" panose="020F0502020204030204" pitchFamily="34" charset="0"/>
              </a:rPr>
              <a:t>cf</a:t>
            </a:r>
            <a:r>
              <a:rPr lang="fr-FR" sz="2800" dirty="0">
                <a:latin typeface="Calibri" panose="020F0502020204030204" pitchFamily="34" charset="0"/>
                <a:cs typeface="Calibri" panose="020F0502020204030204" pitchFamily="34" charset="0"/>
              </a:rPr>
              <a:t> principe d’immédiateté directement lié à la souveraineté de l’Etat </a:t>
            </a:r>
          </a:p>
          <a:p>
            <a:pPr algn="just">
              <a:lnSpc>
                <a:spcPct val="100000"/>
              </a:lnSpc>
            </a:pPr>
            <a:endParaRPr lang="fr-FR" sz="2800" dirty="0">
              <a:latin typeface="Calibri" panose="020F0502020204030204" pitchFamily="34" charset="0"/>
              <a:cs typeface="Calibri" panose="020F0502020204030204" pitchFamily="34" charset="0"/>
            </a:endParaRPr>
          </a:p>
          <a:p>
            <a:pPr algn="just">
              <a:lnSpc>
                <a:spcPct val="100000"/>
              </a:lnSpc>
            </a:pPr>
            <a:r>
              <a:rPr lang="fr-FR" sz="2800" dirty="0">
                <a:latin typeface="Calibri" panose="020F0502020204030204" pitchFamily="34" charset="0"/>
                <a:cs typeface="Calibri" panose="020F0502020204030204" pitchFamily="34" charset="0"/>
              </a:rPr>
              <a:t>Cf le droit des relations diplomatiques</a:t>
            </a:r>
          </a:p>
          <a:p>
            <a:pPr algn="just"/>
            <a:r>
              <a:rPr lang="fr-FR" sz="2800" b="1" dirty="0">
                <a:latin typeface="Calibri" panose="020F0502020204030204" pitchFamily="34" charset="0"/>
                <a:cs typeface="Calibri" panose="020F0502020204030204" pitchFamily="34" charset="0"/>
              </a:rPr>
              <a:t>Convention de Vienne sur les relations diplomatiques et consulaires, 18 avr. 1961</a:t>
            </a:r>
          </a:p>
          <a:p>
            <a:pPr algn="just">
              <a:lnSpc>
                <a:spcPct val="100000"/>
              </a:lnSpc>
            </a:pPr>
            <a:endParaRPr lang="fr-FR" sz="2800" dirty="0">
              <a:latin typeface="Calibri" panose="020F0502020204030204" pitchFamily="34" charset="0"/>
              <a:cs typeface="Calibri" panose="020F0502020204030204" pitchFamily="34" charset="0"/>
            </a:endParaRPr>
          </a:p>
          <a:p>
            <a:pPr algn="just">
              <a:lnSpc>
                <a:spcPct val="100000"/>
              </a:lnSpc>
            </a:pPr>
            <a:r>
              <a:rPr lang="fr-FR" sz="2800" i="1" dirty="0">
                <a:latin typeface="Calibri" panose="020F0502020204030204" pitchFamily="34" charset="0"/>
                <a:cs typeface="Calibri" panose="020F0502020204030204" pitchFamily="34" charset="0"/>
              </a:rPr>
              <a:t>CIJ, 24 mai 1980, Personnel diplomatique et consulaire des Etats-Unis à Téhéran</a:t>
            </a:r>
          </a:p>
          <a:p>
            <a:pPr algn="just">
              <a:lnSpc>
                <a:spcPct val="100000"/>
              </a:lnSpc>
            </a:pPr>
            <a:endParaRP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9356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838080" y="365040"/>
            <a:ext cx="10513800" cy="71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dirty="0">
                <a:solidFill>
                  <a:srgbClr val="000000"/>
                </a:solidFill>
                <a:uFill>
                  <a:solidFill>
                    <a:srgbClr val="FFFFFF"/>
                  </a:solidFill>
                </a:uFill>
                <a:latin typeface="Calibri Light"/>
                <a:ea typeface="DejaVu Sans"/>
              </a:rPr>
              <a:t>La compétence territoriale de l’Etat</a:t>
            </a:r>
            <a:endParaRPr dirty="0"/>
          </a:p>
        </p:txBody>
      </p:sp>
      <p:sp>
        <p:nvSpPr>
          <p:cNvPr id="109" name="CustomShape 2"/>
          <p:cNvSpPr/>
          <p:nvPr/>
        </p:nvSpPr>
        <p:spPr>
          <a:xfrm>
            <a:off x="838080" y="1222920"/>
            <a:ext cx="10513800" cy="495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6800">
              <a:lnSpc>
                <a:spcPct val="90000"/>
              </a:lnSpc>
              <a:buFont typeface="Arial"/>
              <a:buChar char="•"/>
            </a:pPr>
            <a:r>
              <a:rPr lang="fr-FR" sz="2800" b="1" strike="noStrike" spc="-1" dirty="0">
                <a:solidFill>
                  <a:srgbClr val="000000"/>
                </a:solidFill>
                <a:uFill>
                  <a:solidFill>
                    <a:srgbClr val="FFFFFF"/>
                  </a:solidFill>
                </a:uFill>
                <a:latin typeface="Calibri"/>
                <a:ea typeface="DejaVu Sans"/>
              </a:rPr>
              <a:t>Sentence arbitrale du juriste Max Hubert, affaire de l’île de Palmas, 4 avril 1928</a:t>
            </a:r>
          </a:p>
          <a:p>
            <a:pPr marL="1800">
              <a:lnSpc>
                <a:spcPct val="90000"/>
              </a:lnSpc>
            </a:pPr>
            <a:endParaRPr dirty="0"/>
          </a:p>
          <a:p>
            <a:pPr>
              <a:lnSpc>
                <a:spcPct val="100000"/>
              </a:lnSpc>
            </a:pPr>
            <a:r>
              <a:rPr lang="fr-FR" sz="2800" strike="noStrike" spc="-1" dirty="0">
                <a:solidFill>
                  <a:srgbClr val="000000"/>
                </a:solidFill>
                <a:uFill>
                  <a:solidFill>
                    <a:srgbClr val="FFFFFF"/>
                  </a:solidFill>
                </a:uFill>
                <a:latin typeface="Calibri"/>
                <a:ea typeface="DejaVu Sans"/>
              </a:rPr>
              <a:t>« la souveraineté dans les relations entre États signifie l'indépendance. </a:t>
            </a:r>
            <a:r>
              <a:rPr lang="fr-FR" sz="2800" b="1" strike="noStrike" spc="-1" dirty="0">
                <a:solidFill>
                  <a:srgbClr val="000000"/>
                </a:solidFill>
                <a:uFill>
                  <a:solidFill>
                    <a:srgbClr val="FFFFFF"/>
                  </a:solidFill>
                </a:uFill>
                <a:latin typeface="Calibri"/>
                <a:ea typeface="DejaVu Sans"/>
              </a:rPr>
              <a:t>L'indépendance relativement à une partie du globe est le droit d'y exercer, à l'exclusion de tout autre État, les fonctions étatiques. </a:t>
            </a:r>
            <a:r>
              <a:rPr lang="fr-FR" sz="2800" strike="noStrike" spc="-1" dirty="0">
                <a:solidFill>
                  <a:srgbClr val="000000"/>
                </a:solidFill>
                <a:uFill>
                  <a:solidFill>
                    <a:srgbClr val="FFFFFF"/>
                  </a:solidFill>
                </a:uFill>
                <a:latin typeface="Calibri"/>
                <a:ea typeface="DejaVu Sans"/>
              </a:rPr>
              <a:t>»</a:t>
            </a:r>
          </a:p>
          <a:p>
            <a:pPr>
              <a:lnSpc>
                <a:spcPct val="100000"/>
              </a:lnSpc>
            </a:pPr>
            <a:endParaRPr lang="fr-FR" sz="2800" spc="-1" dirty="0">
              <a:solidFill>
                <a:srgbClr val="000000"/>
              </a:solidFill>
              <a:uFill>
                <a:solidFill>
                  <a:srgbClr val="FFFFFF"/>
                </a:solidFill>
              </a:uFill>
              <a:latin typeface="Calibri"/>
              <a:ea typeface="DejaVu Sans"/>
            </a:endParaRPr>
          </a:p>
          <a:p>
            <a:pPr>
              <a:lnSpc>
                <a:spcPct val="100000"/>
              </a:lnSpc>
            </a:pPr>
            <a:endParaRPr lang="fr-FR" sz="2800" spc="-1" dirty="0">
              <a:solidFill>
                <a:srgbClr val="000000"/>
              </a:solidFill>
              <a:uFill>
                <a:solidFill>
                  <a:srgbClr val="FFFFFF"/>
                </a:solidFill>
              </a:uFill>
              <a:latin typeface="Calibri"/>
              <a:ea typeface="DejaVu Sans"/>
            </a:endParaRPr>
          </a:p>
          <a:p>
            <a:pPr>
              <a:lnSpc>
                <a:spcPct val="100000"/>
              </a:lnSpc>
            </a:pPr>
            <a:r>
              <a:rPr lang="fr-FR" sz="2800" spc="-1" dirty="0">
                <a:solidFill>
                  <a:srgbClr val="000000"/>
                </a:solidFill>
                <a:uFill>
                  <a:solidFill>
                    <a:srgbClr val="FFFFFF"/>
                  </a:solidFill>
                </a:uFill>
                <a:latin typeface="Calibri"/>
                <a:ea typeface="DejaVu Sans"/>
              </a:rPr>
              <a:t>Une compétence générale</a:t>
            </a:r>
          </a:p>
          <a:p>
            <a:pPr>
              <a:lnSpc>
                <a:spcPct val="100000"/>
              </a:lnSpc>
            </a:pPr>
            <a:r>
              <a:rPr lang="fr-FR" sz="2800" spc="-1" dirty="0">
                <a:solidFill>
                  <a:srgbClr val="000000"/>
                </a:solidFill>
                <a:uFill>
                  <a:solidFill>
                    <a:srgbClr val="FFFFFF"/>
                  </a:solidFill>
                </a:uFill>
                <a:latin typeface="Calibri"/>
                <a:ea typeface="DejaVu Sans"/>
              </a:rPr>
              <a:t>Une compétence exclusive</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838080" y="365040"/>
            <a:ext cx="10513800" cy="71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a:solidFill>
                  <a:srgbClr val="000000"/>
                </a:solidFill>
                <a:uFill>
                  <a:solidFill>
                    <a:srgbClr val="FFFFFF"/>
                  </a:solidFill>
                </a:uFill>
                <a:latin typeface="Calibri Light"/>
                <a:ea typeface="DejaVu Sans"/>
              </a:rPr>
              <a:t>La compétence territoriale de l’Etat</a:t>
            </a:r>
            <a:endParaRPr/>
          </a:p>
        </p:txBody>
      </p:sp>
      <p:sp>
        <p:nvSpPr>
          <p:cNvPr id="111" name="CustomShape 2"/>
          <p:cNvSpPr/>
          <p:nvPr/>
        </p:nvSpPr>
        <p:spPr>
          <a:xfrm>
            <a:off x="838080" y="1222920"/>
            <a:ext cx="10513800" cy="495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trike="noStrike" spc="-1" dirty="0">
                <a:solidFill>
                  <a:srgbClr val="000000"/>
                </a:solidFill>
                <a:uFill>
                  <a:solidFill>
                    <a:srgbClr val="FFFFFF"/>
                  </a:solidFill>
                </a:uFill>
                <a:latin typeface="Calibri"/>
                <a:ea typeface="DejaVu Sans"/>
              </a:rPr>
              <a:t>Compétence exclusive de l’Etat sur son territoire qui peut parfois (hypothèse rare) s’exprimer sans titre de souveraineté à l’égard du territoire: </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  - </a:t>
            </a:r>
            <a:r>
              <a:rPr lang="fr-FR" sz="2800" b="1" strike="noStrike" spc="-1" dirty="0">
                <a:solidFill>
                  <a:srgbClr val="000000"/>
                </a:solidFill>
                <a:uFill>
                  <a:solidFill>
                    <a:srgbClr val="FFFFFF"/>
                  </a:solidFill>
                </a:uFill>
                <a:latin typeface="Calibri"/>
                <a:ea typeface="DejaVu Sans"/>
              </a:rPr>
              <a:t>la cession à bail d'un territoire</a:t>
            </a:r>
            <a:r>
              <a:rPr lang="fr-FR" sz="2800" strike="noStrike" spc="-1" dirty="0">
                <a:solidFill>
                  <a:srgbClr val="000000"/>
                </a:solidFill>
                <a:uFill>
                  <a:solidFill>
                    <a:srgbClr val="FFFFFF"/>
                  </a:solidFill>
                </a:uFill>
                <a:latin typeface="Calibri"/>
                <a:ea typeface="DejaVu Sans"/>
              </a:rPr>
              <a:t>, cession temporaire d'un territoire consentie par une puissance à une autre, avec réserve de la souveraineté nationale.</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  - </a:t>
            </a:r>
            <a:r>
              <a:rPr lang="fr-FR" sz="2800" b="1" strike="noStrike" spc="-1" dirty="0">
                <a:solidFill>
                  <a:srgbClr val="000000"/>
                </a:solidFill>
                <a:uFill>
                  <a:solidFill>
                    <a:srgbClr val="FFFFFF"/>
                  </a:solidFill>
                </a:uFill>
                <a:latin typeface="Calibri"/>
                <a:ea typeface="DejaVu Sans"/>
              </a:rPr>
              <a:t>l’occupation militaire</a:t>
            </a:r>
            <a:r>
              <a:rPr lang="fr-FR" sz="2800" strike="noStrike" spc="-1" dirty="0">
                <a:solidFill>
                  <a:srgbClr val="000000"/>
                </a:solidFill>
                <a:uFill>
                  <a:solidFill>
                    <a:srgbClr val="FFFFFF"/>
                  </a:solidFill>
                </a:uFill>
                <a:latin typeface="Calibri"/>
                <a:ea typeface="DejaVu Sans"/>
              </a:rPr>
              <a:t>, peut résulter d’un accord ou d’une intervention armée unilatérale, </a:t>
            </a:r>
            <a:r>
              <a:rPr lang="fr-FR" sz="2800" strike="noStrike" spc="-1" dirty="0" err="1">
                <a:solidFill>
                  <a:srgbClr val="000000"/>
                </a:solidFill>
                <a:uFill>
                  <a:solidFill>
                    <a:srgbClr val="FFFFFF"/>
                  </a:solidFill>
                </a:uFill>
                <a:latin typeface="Calibri"/>
                <a:ea typeface="DejaVu Sans"/>
              </a:rPr>
              <a:t>cf</a:t>
            </a:r>
            <a:r>
              <a:rPr lang="fr-FR" sz="2800" strike="noStrike" spc="-1" dirty="0">
                <a:solidFill>
                  <a:srgbClr val="000000"/>
                </a:solidFill>
                <a:uFill>
                  <a:solidFill>
                    <a:srgbClr val="FFFFFF"/>
                  </a:solidFill>
                </a:uFill>
                <a:latin typeface="Calibri"/>
                <a:ea typeface="DejaVu Sans"/>
              </a:rPr>
              <a:t> occupation du territoire palestinien par Israël, </a:t>
            </a:r>
            <a:r>
              <a:rPr lang="fr-FR" sz="2800" strike="noStrike" spc="-1" dirty="0" err="1">
                <a:solidFill>
                  <a:srgbClr val="000000"/>
                </a:solidFill>
                <a:uFill>
                  <a:solidFill>
                    <a:srgbClr val="FFFFFF"/>
                  </a:solidFill>
                </a:uFill>
                <a:latin typeface="Calibri"/>
                <a:ea typeface="DejaVu Sans"/>
              </a:rPr>
              <a:t>cf</a:t>
            </a:r>
            <a:r>
              <a:rPr lang="fr-FR" sz="2800" strike="noStrike" spc="-1" dirty="0">
                <a:solidFill>
                  <a:srgbClr val="000000"/>
                </a:solidFill>
                <a:uFill>
                  <a:solidFill>
                    <a:srgbClr val="FFFFFF"/>
                  </a:solidFill>
                </a:uFill>
                <a:latin typeface="Calibri"/>
                <a:ea typeface="DejaVu Sans"/>
              </a:rPr>
              <a:t> </a:t>
            </a:r>
            <a:r>
              <a:rPr lang="fr-FR" sz="2800" i="1" strike="noStrike" spc="-1" dirty="0">
                <a:solidFill>
                  <a:srgbClr val="000000"/>
                </a:solidFill>
                <a:uFill>
                  <a:solidFill>
                    <a:srgbClr val="FFFFFF"/>
                  </a:solidFill>
                </a:uFill>
                <a:latin typeface="Calibri"/>
                <a:ea typeface="DejaVu Sans"/>
              </a:rPr>
              <a:t>CIJ, avis consultatif du 9 juill. 2004 Conséquences juridiques de l'édification d'un mur dans le territoire palestinien occupé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838080" y="365040"/>
            <a:ext cx="10513800" cy="71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a:solidFill>
                  <a:srgbClr val="000000"/>
                </a:solidFill>
                <a:uFill>
                  <a:solidFill>
                    <a:srgbClr val="FFFFFF"/>
                  </a:solidFill>
                </a:uFill>
                <a:latin typeface="Calibri Light"/>
                <a:ea typeface="DejaVu Sans"/>
              </a:rPr>
              <a:t>La compétence territoriale de l’Etat</a:t>
            </a:r>
            <a:endParaRPr/>
          </a:p>
        </p:txBody>
      </p:sp>
      <p:sp>
        <p:nvSpPr>
          <p:cNvPr id="113" name="CustomShape 2"/>
          <p:cNvSpPr/>
          <p:nvPr/>
        </p:nvSpPr>
        <p:spPr>
          <a:xfrm>
            <a:off x="838080" y="1222920"/>
            <a:ext cx="10513800" cy="495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trike="noStrike" spc="-1" dirty="0">
                <a:solidFill>
                  <a:srgbClr val="000000"/>
                </a:solidFill>
                <a:uFill>
                  <a:solidFill>
                    <a:srgbClr val="FFFFFF"/>
                  </a:solidFill>
                </a:uFill>
                <a:latin typeface="Calibri"/>
                <a:ea typeface="DejaVu Sans"/>
              </a:rPr>
              <a:t>Compétence exclusive de l’Etat sur son territoire qui peut parfois (hypothèse rare) s’exprimer sans titre de souveraineté à l’égard du territoire: </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  - </a:t>
            </a:r>
            <a:r>
              <a:rPr lang="fr-FR" sz="2800" b="1" strike="noStrike" spc="-1" dirty="0">
                <a:solidFill>
                  <a:srgbClr val="000000"/>
                </a:solidFill>
                <a:uFill>
                  <a:solidFill>
                    <a:srgbClr val="FFFFFF"/>
                  </a:solidFill>
                </a:uFill>
                <a:latin typeface="Calibri"/>
                <a:ea typeface="DejaVu Sans"/>
              </a:rPr>
              <a:t>le</a:t>
            </a:r>
            <a:r>
              <a:rPr lang="fr-FR" sz="2800" strike="noStrike" spc="-1" dirty="0">
                <a:solidFill>
                  <a:srgbClr val="000000"/>
                </a:solidFill>
                <a:uFill>
                  <a:solidFill>
                    <a:srgbClr val="FFFFFF"/>
                  </a:solidFill>
                </a:uFill>
                <a:latin typeface="Calibri"/>
                <a:ea typeface="DejaVu Sans"/>
              </a:rPr>
              <a:t> </a:t>
            </a:r>
            <a:r>
              <a:rPr lang="fr-FR" sz="2800" b="1" strike="noStrike" spc="-1" dirty="0">
                <a:solidFill>
                  <a:srgbClr val="000000"/>
                </a:solidFill>
                <a:uFill>
                  <a:solidFill>
                    <a:srgbClr val="FFFFFF"/>
                  </a:solidFill>
                </a:uFill>
                <a:latin typeface="Calibri"/>
                <a:ea typeface="DejaVu Sans"/>
              </a:rPr>
              <a:t>protectorat</a:t>
            </a:r>
            <a:r>
              <a:rPr lang="fr-FR" sz="2800" strike="noStrike" spc="-1" dirty="0">
                <a:solidFill>
                  <a:srgbClr val="000000"/>
                </a:solidFill>
                <a:uFill>
                  <a:solidFill>
                    <a:srgbClr val="FFFFFF"/>
                  </a:solidFill>
                </a:uFill>
                <a:latin typeface="Calibri"/>
                <a:ea typeface="DejaVu Sans"/>
              </a:rPr>
              <a:t>: Régime établi par traité, dans lequel un État (le protecteur) contrôlait un État protégé (diplomatie, défense) qui gardait son autonomie politique intérieure. Ex: jusqu’en 1956, le Maroc était un protectorat français</a:t>
            </a:r>
            <a:endParaRPr dirty="0"/>
          </a:p>
          <a:p>
            <a:pPr algn="just">
              <a:lnSpc>
                <a:spcPct val="100000"/>
              </a:lnSpc>
            </a:pPr>
            <a:r>
              <a:rPr lang="fr-FR" sz="2800" i="1" strike="noStrike" spc="-1" dirty="0">
                <a:solidFill>
                  <a:srgbClr val="000000"/>
                </a:solidFill>
                <a:uFill>
                  <a:solidFill>
                    <a:srgbClr val="FFFFFF"/>
                  </a:solidFill>
                </a:uFill>
                <a:latin typeface="Calibri"/>
                <a:ea typeface="DejaVu Sans"/>
              </a:rPr>
              <a:t>  - </a:t>
            </a:r>
            <a:r>
              <a:rPr lang="fr-FR" sz="2800" b="1" strike="noStrike" spc="-1" dirty="0">
                <a:solidFill>
                  <a:srgbClr val="000000"/>
                </a:solidFill>
                <a:uFill>
                  <a:solidFill>
                    <a:srgbClr val="FFFFFF"/>
                  </a:solidFill>
                </a:uFill>
                <a:latin typeface="Calibri"/>
                <a:ea typeface="DejaVu Sans"/>
              </a:rPr>
              <a:t>le</a:t>
            </a:r>
            <a:r>
              <a:rPr lang="fr-FR" sz="2800" i="1" strike="noStrike" spc="-1" dirty="0">
                <a:solidFill>
                  <a:srgbClr val="000000"/>
                </a:solidFill>
                <a:uFill>
                  <a:solidFill>
                    <a:srgbClr val="FFFFFF"/>
                  </a:solidFill>
                </a:uFill>
                <a:latin typeface="Calibri"/>
                <a:ea typeface="DejaVu Sans"/>
              </a:rPr>
              <a:t> </a:t>
            </a:r>
            <a:r>
              <a:rPr lang="fr-FR" sz="2800" b="1" i="1" strike="noStrike" spc="-1" dirty="0">
                <a:solidFill>
                  <a:srgbClr val="000000"/>
                </a:solidFill>
                <a:uFill>
                  <a:solidFill>
                    <a:srgbClr val="FFFFFF"/>
                  </a:solidFill>
                </a:uFill>
                <a:latin typeface="Calibri"/>
                <a:ea typeface="DejaVu Sans"/>
              </a:rPr>
              <a:t>c</a:t>
            </a:r>
            <a:r>
              <a:rPr lang="fr-FR" sz="2800" b="1" strike="noStrike" spc="-1" dirty="0">
                <a:solidFill>
                  <a:srgbClr val="000000"/>
                </a:solidFill>
                <a:uFill>
                  <a:solidFill>
                    <a:srgbClr val="FFFFFF"/>
                  </a:solidFill>
                </a:uFill>
                <a:latin typeface="Calibri"/>
                <a:ea typeface="DejaVu Sans"/>
              </a:rPr>
              <a:t>ondominium: </a:t>
            </a:r>
            <a:r>
              <a:rPr lang="fr-FR" sz="2800" strike="noStrike" spc="-1" dirty="0">
                <a:solidFill>
                  <a:srgbClr val="000000"/>
                </a:solidFill>
                <a:uFill>
                  <a:solidFill>
                    <a:srgbClr val="FFFFFF"/>
                  </a:solidFill>
                </a:uFill>
                <a:latin typeface="Calibri"/>
                <a:ea typeface="DejaVu Sans"/>
              </a:rPr>
              <a:t>territoire sur lequel plusieurs États souverains exercent une </a:t>
            </a:r>
            <a:r>
              <a:rPr lang="fr-FR" sz="2800" u="sng" strike="noStrike" spc="-1" dirty="0">
                <a:uFill>
                  <a:solidFill>
                    <a:srgbClr val="FFFFFF"/>
                  </a:solidFill>
                </a:uFill>
                <a:latin typeface="Calibri"/>
                <a:ea typeface="DejaVu Sans"/>
              </a:rPr>
              <a:t>souveraineté</a:t>
            </a:r>
            <a:r>
              <a:rPr lang="fr-FR" sz="2800" strike="noStrike" spc="-1" dirty="0">
                <a:solidFill>
                  <a:srgbClr val="000000"/>
                </a:solidFill>
                <a:uFill>
                  <a:solidFill>
                    <a:srgbClr val="FFFFFF"/>
                  </a:solidFill>
                </a:uFill>
                <a:latin typeface="Calibri"/>
                <a:ea typeface="DejaVu Sans"/>
              </a:rPr>
              <a:t> conjointe au terme d'un accord formel. </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Ex: l’île des Faisans, entre la France et l’Espagne</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838080" y="365040"/>
            <a:ext cx="10513800" cy="71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a:solidFill>
                  <a:srgbClr val="000000"/>
                </a:solidFill>
                <a:uFill>
                  <a:solidFill>
                    <a:srgbClr val="FFFFFF"/>
                  </a:solidFill>
                </a:uFill>
                <a:latin typeface="Calibri Light"/>
                <a:ea typeface="DejaVu Sans"/>
              </a:rPr>
              <a:t>La compétence territoriale de l’Etat</a:t>
            </a:r>
            <a:endParaRPr/>
          </a:p>
        </p:txBody>
      </p:sp>
      <p:sp>
        <p:nvSpPr>
          <p:cNvPr id="115" name="CustomShape 2"/>
          <p:cNvSpPr/>
          <p:nvPr/>
        </p:nvSpPr>
        <p:spPr>
          <a:xfrm>
            <a:off x="838080" y="1222920"/>
            <a:ext cx="10513800" cy="495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trike="noStrike" spc="-1">
                <a:solidFill>
                  <a:srgbClr val="000000"/>
                </a:solidFill>
                <a:uFill>
                  <a:solidFill>
                    <a:srgbClr val="FFFFFF"/>
                  </a:solidFill>
                </a:uFill>
                <a:latin typeface="Calibri"/>
                <a:ea typeface="DejaVu Sans"/>
              </a:rPr>
              <a:t>Compétence exclusive de l’Etat sur son territoire qui peut parfois (hypothèse rare) s’exprimer sans titre de souveraineté à l’égard du territoire: </a:t>
            </a:r>
            <a:endParaRPr/>
          </a:p>
          <a:p>
            <a:pPr algn="just">
              <a:lnSpc>
                <a:spcPct val="100000"/>
              </a:lnSpc>
            </a:pPr>
            <a:r>
              <a:rPr lang="fr-FR" sz="2800" strike="noStrike" spc="-1">
                <a:solidFill>
                  <a:srgbClr val="000000"/>
                </a:solidFill>
                <a:uFill>
                  <a:solidFill>
                    <a:srgbClr val="FFFFFF"/>
                  </a:solidFill>
                </a:uFill>
                <a:latin typeface="Calibri"/>
                <a:ea typeface="DejaVu Sans"/>
              </a:rPr>
              <a:t>  - </a:t>
            </a:r>
            <a:r>
              <a:rPr lang="fr-FR" sz="2800" b="1" strike="noStrike" spc="-1">
                <a:solidFill>
                  <a:srgbClr val="000000"/>
                </a:solidFill>
                <a:uFill>
                  <a:solidFill>
                    <a:srgbClr val="FFFFFF"/>
                  </a:solidFill>
                </a:uFill>
                <a:latin typeface="Calibri"/>
                <a:ea typeface="DejaVu Sans"/>
              </a:rPr>
              <a:t>le mandat ou la tutelle</a:t>
            </a:r>
            <a:r>
              <a:rPr lang="fr-FR" sz="2800" strike="noStrike" spc="-1">
                <a:solidFill>
                  <a:srgbClr val="000000"/>
                </a:solidFill>
                <a:uFill>
                  <a:solidFill>
                    <a:srgbClr val="FFFFFF"/>
                  </a:solidFill>
                </a:uFill>
                <a:latin typeface="Calibri"/>
                <a:ea typeface="DejaVu Sans"/>
              </a:rPr>
              <a:t>: institution organisant l'administration d'un territoire (le mandaté) par un État (le mandataire) sous le contrôle d'une organisation internationale (tutelle de l’ONU)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838080" y="365040"/>
            <a:ext cx="10513800" cy="65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a:solidFill>
                  <a:srgbClr val="000000"/>
                </a:solidFill>
                <a:uFill>
                  <a:solidFill>
                    <a:srgbClr val="FFFFFF"/>
                  </a:solidFill>
                </a:uFill>
                <a:latin typeface="Calibri Light"/>
                <a:ea typeface="DejaVu Sans"/>
              </a:rPr>
              <a:t>Les compétences personnelles de l’Etat</a:t>
            </a:r>
            <a:endParaRPr/>
          </a:p>
        </p:txBody>
      </p:sp>
      <p:sp>
        <p:nvSpPr>
          <p:cNvPr id="117" name="CustomShape 2"/>
          <p:cNvSpPr/>
          <p:nvPr/>
        </p:nvSpPr>
        <p:spPr>
          <a:xfrm>
            <a:off x="838080" y="1266840"/>
            <a:ext cx="10513800" cy="490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u="sng" strike="noStrike" spc="-1" dirty="0">
                <a:solidFill>
                  <a:srgbClr val="000000"/>
                </a:solidFill>
                <a:uFill>
                  <a:solidFill>
                    <a:srgbClr val="FFFFFF"/>
                  </a:solidFill>
                </a:uFill>
                <a:latin typeface="Calibri"/>
                <a:ea typeface="DejaVu Sans"/>
              </a:rPr>
              <a:t>Compétences sur les personnes physiques</a:t>
            </a:r>
            <a:endParaRPr b="1" u="sng" dirty="0"/>
          </a:p>
          <a:p>
            <a:pPr>
              <a:lnSpc>
                <a:spcPct val="100000"/>
              </a:lnSpc>
            </a:pPr>
            <a:endParaRPr dirty="0"/>
          </a:p>
          <a:p>
            <a:pPr>
              <a:lnSpc>
                <a:spcPct val="100000"/>
              </a:lnSpc>
            </a:pPr>
            <a:r>
              <a:rPr lang="fr-FR" sz="2800" i="1" strike="noStrike" spc="-1" dirty="0">
                <a:solidFill>
                  <a:srgbClr val="000000"/>
                </a:solidFill>
                <a:uFill>
                  <a:solidFill>
                    <a:srgbClr val="FFFFFF"/>
                  </a:solidFill>
                </a:uFill>
                <a:latin typeface="Calibri"/>
                <a:ea typeface="DejaVu Sans"/>
              </a:rPr>
              <a:t>CIJ, 6 avril 1955, affaire Nottebohm, Lichtenstein c/ Guatemala: </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Le lien de nationalité doit s’efforcer « de faire concorder le lien juridique de la nationalité avec le rattachement effectif de l'individu à l’État qui assume la défense de ses citoyens par le moyen de la protection vis-à-vis des autres États ».</a:t>
            </a:r>
            <a:endParaRPr dirty="0"/>
          </a:p>
          <a:p>
            <a:pPr algn="just">
              <a:lnSpc>
                <a:spcPct val="100000"/>
              </a:lnSpc>
            </a:pPr>
            <a:endParaRPr dirty="0"/>
          </a:p>
          <a:p>
            <a:pPr algn="just">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838080" y="365040"/>
            <a:ext cx="10513800" cy="65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a:solidFill>
                  <a:srgbClr val="000000"/>
                </a:solidFill>
                <a:uFill>
                  <a:solidFill>
                    <a:srgbClr val="FFFFFF"/>
                  </a:solidFill>
                </a:uFill>
                <a:latin typeface="Calibri Light"/>
                <a:ea typeface="DejaVu Sans"/>
              </a:rPr>
              <a:t>Les compétences personnelles de l’Etat</a:t>
            </a:r>
            <a:endParaRPr/>
          </a:p>
        </p:txBody>
      </p:sp>
      <p:sp>
        <p:nvSpPr>
          <p:cNvPr id="119" name="CustomShape 2"/>
          <p:cNvSpPr/>
          <p:nvPr/>
        </p:nvSpPr>
        <p:spPr>
          <a:xfrm>
            <a:off x="838080" y="1233720"/>
            <a:ext cx="10513800" cy="47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b="1" strike="noStrike" spc="-1" dirty="0">
                <a:solidFill>
                  <a:srgbClr val="000000"/>
                </a:solidFill>
                <a:uFill>
                  <a:solidFill>
                    <a:srgbClr val="FFFFFF"/>
                  </a:solidFill>
                </a:uFill>
                <a:latin typeface="Calibri"/>
                <a:ea typeface="DejaVu Sans"/>
              </a:rPr>
              <a:t>Compétences sur les personnes morales</a:t>
            </a:r>
            <a:endParaRPr b="1" dirty="0"/>
          </a:p>
          <a:p>
            <a:pPr algn="just">
              <a:lnSpc>
                <a:spcPct val="100000"/>
              </a:lnSpc>
            </a:pPr>
            <a:endParaRPr lang="fr-FR" sz="2800" i="1" strike="noStrike" spc="-1" dirty="0">
              <a:solidFill>
                <a:srgbClr val="000000"/>
              </a:solidFill>
              <a:uFill>
                <a:solidFill>
                  <a:srgbClr val="FFFFFF"/>
                </a:solidFill>
              </a:uFill>
              <a:latin typeface="Calibri"/>
              <a:ea typeface="DejaVu Sans"/>
            </a:endParaRPr>
          </a:p>
          <a:p>
            <a:pPr algn="just">
              <a:lnSpc>
                <a:spcPct val="100000"/>
              </a:lnSpc>
            </a:pPr>
            <a:r>
              <a:rPr lang="fr-FR" sz="2800" i="1" strike="noStrike" spc="-1" dirty="0">
                <a:solidFill>
                  <a:srgbClr val="000000"/>
                </a:solidFill>
                <a:uFill>
                  <a:solidFill>
                    <a:srgbClr val="FFFFFF"/>
                  </a:solidFill>
                </a:uFill>
                <a:latin typeface="Calibri"/>
                <a:ea typeface="DejaVu Sans"/>
              </a:rPr>
              <a:t>CIJ, 5 févr. 1970, Barcelona Traction</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 Le droit international se fonde, encore que dans une mesure limitée, sur une analogie avec les règles qui régissent la nationalité des individus. </a:t>
            </a:r>
            <a:r>
              <a:rPr lang="fr-FR" sz="2800" strike="noStrike" spc="-1" dirty="0">
                <a:solidFill>
                  <a:srgbClr val="000000"/>
                </a:solidFill>
                <a:highlight>
                  <a:srgbClr val="FFFF00"/>
                </a:highlight>
                <a:uFill>
                  <a:solidFill>
                    <a:srgbClr val="FFFFFF"/>
                  </a:solidFill>
                </a:uFill>
                <a:latin typeface="Calibri"/>
                <a:ea typeface="DejaVu Sans"/>
              </a:rPr>
              <a:t>La règle traditionnelle attribue le droit d'exercer la protection diplomatique d'une société à l’État sous les lois duquel elle s'est constituée et sur le territoire duquel elle a son siège</a:t>
            </a:r>
            <a:r>
              <a:rPr lang="fr-FR" sz="2800" strike="noStrike" spc="-1" dirty="0">
                <a:solidFill>
                  <a:srgbClr val="000000"/>
                </a:solidFill>
                <a:uFill>
                  <a:solidFill>
                    <a:srgbClr val="FFFFFF"/>
                  </a:solidFill>
                </a:uFill>
                <a:latin typeface="Calibri"/>
                <a:ea typeface="DejaVu Sans"/>
              </a:rPr>
              <a:t>. Sur le plan particulier de la protection diplomatique des personnes morales, </a:t>
            </a:r>
            <a:r>
              <a:rPr lang="fr-FR" sz="2800" strike="noStrike" spc="-1" dirty="0">
                <a:solidFill>
                  <a:srgbClr val="000000"/>
                </a:solidFill>
                <a:highlight>
                  <a:srgbClr val="FFFF00"/>
                </a:highlight>
                <a:uFill>
                  <a:solidFill>
                    <a:srgbClr val="FFFFFF"/>
                  </a:solidFill>
                </a:uFill>
                <a:latin typeface="Calibri"/>
                <a:ea typeface="DejaVu Sans"/>
              </a:rPr>
              <a:t>aucun critère absolu applicable aux liens effectifs n'a été accepté de manière générale ».</a:t>
            </a:r>
            <a:endParaRPr dirty="0">
              <a:highlight>
                <a:srgbClr val="FFFF00"/>
              </a:highlight>
            </a:endParaRPr>
          </a:p>
          <a:p>
            <a:pPr algn="just">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838080" y="365040"/>
            <a:ext cx="10513800" cy="65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a:solidFill>
                  <a:srgbClr val="000000"/>
                </a:solidFill>
                <a:uFill>
                  <a:solidFill>
                    <a:srgbClr val="FFFFFF"/>
                  </a:solidFill>
                </a:uFill>
                <a:latin typeface="Calibri Light"/>
                <a:ea typeface="DejaVu Sans"/>
              </a:rPr>
              <a:t>Les compétences personnelles de l’Etat</a:t>
            </a:r>
            <a:endParaRPr/>
          </a:p>
        </p:txBody>
      </p:sp>
      <p:sp>
        <p:nvSpPr>
          <p:cNvPr id="119" name="CustomShape 2"/>
          <p:cNvSpPr/>
          <p:nvPr/>
        </p:nvSpPr>
        <p:spPr>
          <a:xfrm>
            <a:off x="838080" y="1233720"/>
            <a:ext cx="10513800" cy="47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b="1" dirty="0"/>
              <a:t>Convention sur le droit de la mer dite de Montego Bay, 1982</a:t>
            </a:r>
          </a:p>
          <a:p>
            <a:pPr algn="just">
              <a:lnSpc>
                <a:spcPct val="100000"/>
              </a:lnSpc>
            </a:pPr>
            <a:endParaRPr lang="fr-FR" dirty="0"/>
          </a:p>
          <a:p>
            <a:pPr algn="just">
              <a:lnSpc>
                <a:spcPct val="100000"/>
              </a:lnSpc>
            </a:pPr>
            <a:endParaRPr dirty="0"/>
          </a:p>
        </p:txBody>
      </p:sp>
      <p:sp>
        <p:nvSpPr>
          <p:cNvPr id="5" name="ZoneTexte 4">
            <a:extLst>
              <a:ext uri="{FF2B5EF4-FFF2-40B4-BE49-F238E27FC236}">
                <a16:creationId xmlns:a16="http://schemas.microsoft.com/office/drawing/2014/main" id="{64000305-F3C2-48EA-8489-00001EC90FBE}"/>
              </a:ext>
            </a:extLst>
          </p:cNvPr>
          <p:cNvSpPr txBox="1"/>
          <p:nvPr/>
        </p:nvSpPr>
        <p:spPr>
          <a:xfrm>
            <a:off x="838081" y="1758461"/>
            <a:ext cx="8856904" cy="3046988"/>
          </a:xfrm>
          <a:prstGeom prst="rect">
            <a:avLst/>
          </a:prstGeom>
          <a:noFill/>
        </p:spPr>
        <p:txBody>
          <a:bodyPr wrap="square">
            <a:spAutoFit/>
          </a:bodyPr>
          <a:lstStyle/>
          <a:p>
            <a:pPr algn="just"/>
            <a:r>
              <a:rPr lang="fr-FR" sz="2400" dirty="0"/>
              <a:t>Article 91 - Nationalité des navires </a:t>
            </a:r>
          </a:p>
          <a:p>
            <a:pPr algn="just"/>
            <a:r>
              <a:rPr lang="fr-FR" sz="2400" dirty="0"/>
              <a:t>1. Chaque État fixe les conditions auxquelles il soumet l'attribution de sa nationalité aux navires, les conditions d'immatriculation des navires sur son territoire et les conditions requises pour qu'ils aient le droit de battre son pavillon. </a:t>
            </a:r>
            <a:r>
              <a:rPr lang="fr-FR" sz="2400" dirty="0">
                <a:highlight>
                  <a:srgbClr val="FFFF00"/>
                </a:highlight>
              </a:rPr>
              <a:t>Les navires possèdent la nationalité de l'État dont ils sont autorisés à battre le pavillon. Il doit exister un lien substantiel entre l'État et le navire. </a:t>
            </a:r>
          </a:p>
        </p:txBody>
      </p:sp>
    </p:spTree>
    <p:extLst>
      <p:ext uri="{BB962C8B-B14F-4D97-AF65-F5344CB8AC3E}">
        <p14:creationId xmlns:p14="http://schemas.microsoft.com/office/powerpoint/2010/main" val="26894621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838080" y="365040"/>
            <a:ext cx="10513800" cy="65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1" strike="noStrike" spc="-1">
                <a:solidFill>
                  <a:srgbClr val="000000"/>
                </a:solidFill>
                <a:uFill>
                  <a:solidFill>
                    <a:srgbClr val="FFFFFF"/>
                  </a:solidFill>
                </a:uFill>
                <a:latin typeface="Calibri Light"/>
                <a:ea typeface="DejaVu Sans"/>
              </a:rPr>
              <a:t>Les compétences personnelles de l’Etat</a:t>
            </a:r>
            <a:endParaRPr/>
          </a:p>
        </p:txBody>
      </p:sp>
      <p:sp>
        <p:nvSpPr>
          <p:cNvPr id="119" name="CustomShape 2"/>
          <p:cNvSpPr/>
          <p:nvPr/>
        </p:nvSpPr>
        <p:spPr>
          <a:xfrm>
            <a:off x="838080" y="1233720"/>
            <a:ext cx="10513800" cy="47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b="1" dirty="0"/>
              <a:t>Convention sur le droit de la mer dite de Montego Bay, 1982</a:t>
            </a:r>
          </a:p>
          <a:p>
            <a:pPr algn="just">
              <a:lnSpc>
                <a:spcPct val="100000"/>
              </a:lnSpc>
            </a:pPr>
            <a:endParaRPr lang="fr-FR" dirty="0"/>
          </a:p>
          <a:p>
            <a:pPr algn="just">
              <a:lnSpc>
                <a:spcPct val="100000"/>
              </a:lnSpc>
            </a:pPr>
            <a:endParaRPr dirty="0"/>
          </a:p>
        </p:txBody>
      </p:sp>
      <p:sp>
        <p:nvSpPr>
          <p:cNvPr id="5" name="ZoneTexte 4">
            <a:extLst>
              <a:ext uri="{FF2B5EF4-FFF2-40B4-BE49-F238E27FC236}">
                <a16:creationId xmlns:a16="http://schemas.microsoft.com/office/drawing/2014/main" id="{64000305-F3C2-48EA-8489-00001EC90FBE}"/>
              </a:ext>
            </a:extLst>
          </p:cNvPr>
          <p:cNvSpPr txBox="1"/>
          <p:nvPr/>
        </p:nvSpPr>
        <p:spPr>
          <a:xfrm>
            <a:off x="838080" y="1664677"/>
            <a:ext cx="10513799" cy="3879436"/>
          </a:xfrm>
          <a:prstGeom prst="rect">
            <a:avLst/>
          </a:prstGeom>
          <a:noFill/>
        </p:spPr>
        <p:txBody>
          <a:bodyPr wrap="square">
            <a:spAutoFit/>
          </a:bodyPr>
          <a:lstStyle/>
          <a:p>
            <a:pPr algn="just"/>
            <a:r>
              <a:rPr lang="fr-FR" sz="2400" dirty="0"/>
              <a:t>Article 94 - Obligations de l'État du pavillon </a:t>
            </a:r>
          </a:p>
          <a:p>
            <a:pPr marL="457200" indent="-457200" algn="just">
              <a:buAutoNum type="arabicPeriod"/>
            </a:pPr>
            <a:r>
              <a:rPr lang="fr-FR" sz="2400" dirty="0"/>
              <a:t>Tout État exerce </a:t>
            </a:r>
            <a:r>
              <a:rPr lang="fr-FR" sz="2400" dirty="0">
                <a:highlight>
                  <a:srgbClr val="FFFF00"/>
                </a:highlight>
              </a:rPr>
              <a:t>effectivement sa juridiction et son contrôle </a:t>
            </a:r>
            <a:r>
              <a:rPr lang="fr-FR" sz="2400" dirty="0"/>
              <a:t>dans les domaines administratif, technique et social sur les navires battant son pavillon.</a:t>
            </a:r>
          </a:p>
          <a:p>
            <a:pPr algn="just"/>
            <a:endParaRPr lang="fr-FR" sz="2400" dirty="0">
              <a:highlight>
                <a:srgbClr val="FFFF00"/>
              </a:highlight>
            </a:endParaRPr>
          </a:p>
          <a:p>
            <a:pPr algn="just"/>
            <a:endParaRPr lang="fr-FR" sz="2400" dirty="0">
              <a:highlight>
                <a:srgbClr val="FFFF00"/>
              </a:highlight>
            </a:endParaRPr>
          </a:p>
          <a:p>
            <a:pPr algn="just"/>
            <a:r>
              <a:rPr lang="fr-FR" sz="2400" dirty="0"/>
              <a:t>Même principe pour les aéronefs, </a:t>
            </a:r>
            <a:r>
              <a:rPr lang="fr-FR" sz="2400" b="1" strike="noStrike" spc="-1" dirty="0">
                <a:solidFill>
                  <a:srgbClr val="000000"/>
                </a:solidFill>
                <a:uFill>
                  <a:solidFill>
                    <a:srgbClr val="FFFFFF"/>
                  </a:solidFill>
                </a:uFill>
                <a:ea typeface="DejaVu Sans"/>
              </a:rPr>
              <a:t>Convention de Chicago relative à l’aviation civile internationale, 7 décembre 1944, </a:t>
            </a:r>
            <a:endParaRPr lang="fr-FR" sz="2400" dirty="0"/>
          </a:p>
          <a:p>
            <a:pPr algn="just"/>
            <a:r>
              <a:rPr lang="fr-FR" sz="2400" dirty="0"/>
              <a:t>pour les engins </a:t>
            </a:r>
            <a:r>
              <a:rPr lang="fr-FR" sz="2400" dirty="0" err="1"/>
              <a:t>spaciaux</a:t>
            </a:r>
            <a:r>
              <a:rPr lang="fr-FR" sz="2400" dirty="0"/>
              <a:t>, </a:t>
            </a:r>
            <a:r>
              <a:rPr lang="fr-FR" sz="2400" b="1" dirty="0"/>
              <a:t>Convention sur l’immatriculation des objets lancés dans l’espace extra-atmosphérique  1974</a:t>
            </a:r>
          </a:p>
        </p:txBody>
      </p:sp>
    </p:spTree>
    <p:extLst>
      <p:ext uri="{BB962C8B-B14F-4D97-AF65-F5344CB8AC3E}">
        <p14:creationId xmlns:p14="http://schemas.microsoft.com/office/powerpoint/2010/main" val="47664759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ustomShape 1"/>
          <p:cNvSpPr/>
          <p:nvPr/>
        </p:nvSpPr>
        <p:spPr>
          <a:xfrm>
            <a:off x="1002600" y="490320"/>
            <a:ext cx="9164160" cy="5178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fr-FR" sz="2800" dirty="0">
                <a:latin typeface="Calibri" panose="020F0502020204030204" pitchFamily="34" charset="0"/>
                <a:cs typeface="Calibri" panose="020F0502020204030204" pitchFamily="34" charset="0"/>
              </a:rPr>
              <a:t>L’Etat</a:t>
            </a:r>
            <a:endParaRPr sz="2800" dirty="0">
              <a:latin typeface="Calibri" panose="020F0502020204030204" pitchFamily="34" charset="0"/>
              <a:cs typeface="Calibri" panose="020F0502020204030204" pitchFamily="34" charset="0"/>
            </a:endParaRPr>
          </a:p>
        </p:txBody>
      </p:sp>
      <p:sp>
        <p:nvSpPr>
          <p:cNvPr id="73" name="CustomShape 2"/>
          <p:cNvSpPr/>
          <p:nvPr/>
        </p:nvSpPr>
        <p:spPr>
          <a:xfrm>
            <a:off x="1002600" y="1125415"/>
            <a:ext cx="10662480" cy="52404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b="1"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Condition objective d’existence de l’Etat: le territoire</a:t>
            </a:r>
          </a:p>
          <a:p>
            <a:pPr algn="just"/>
            <a:endParaRPr lang="fr-FR" sz="2800" b="1"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endParaRPr>
          </a:p>
          <a:p>
            <a:pPr algn="just"/>
            <a:r>
              <a:rPr lang="fr-FR" sz="2800" b="1"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Territoire</a:t>
            </a:r>
            <a:r>
              <a:rPr lang="fr-FR" sz="28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 </a:t>
            </a:r>
          </a:p>
          <a:p>
            <a:pPr algn="just"/>
            <a:r>
              <a:rPr lang="fr-FR" sz="2800"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  - </a:t>
            </a:r>
            <a:r>
              <a:rPr lang="fr-FR" sz="2800" u="sng"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terrestre</a:t>
            </a:r>
            <a:r>
              <a:rPr lang="fr-FR" sz="2800"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 sol, sous-sol, eaux intérieures à l’intérieur des frontières terrestres</a:t>
            </a:r>
          </a:p>
          <a:p>
            <a:pPr algn="just"/>
            <a:endParaRPr lang="fr-FR" sz="2800"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endParaRPr>
          </a:p>
          <a:p>
            <a:pPr algn="just"/>
            <a:r>
              <a:rPr lang="fr-FR" sz="28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  - </a:t>
            </a:r>
            <a:r>
              <a:rPr lang="fr-FR" sz="2800" u="sng"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maritime</a:t>
            </a:r>
            <a:r>
              <a:rPr lang="fr-FR" sz="28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 mer territoriale = 12 milles nautiques</a:t>
            </a:r>
          </a:p>
          <a:p>
            <a:pPr algn="just"/>
            <a:endParaRPr lang="fr-FR" sz="2800"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endParaRPr>
          </a:p>
          <a:p>
            <a:pPr algn="just"/>
            <a:r>
              <a:rPr lang="fr-FR" sz="2800"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  - aérien = espace atmosphérique situé au-dessus de l’ensemble du territoire</a:t>
            </a:r>
          </a:p>
        </p:txBody>
      </p:sp>
    </p:spTree>
    <p:extLst>
      <p:ext uri="{BB962C8B-B14F-4D97-AF65-F5344CB8AC3E}">
        <p14:creationId xmlns:p14="http://schemas.microsoft.com/office/powerpoint/2010/main" val="10266361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936360" y="365040"/>
            <a:ext cx="10415520" cy="64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fr-FR" sz="2800" b="1" strike="noStrike" spc="-1" dirty="0">
                <a:solidFill>
                  <a:srgbClr val="000000"/>
                </a:solidFill>
                <a:uFill>
                  <a:solidFill>
                    <a:srgbClr val="FFFFFF"/>
                  </a:solidFill>
                </a:uFill>
                <a:latin typeface="Calibri Light"/>
                <a:ea typeface="DejaVu Sans"/>
              </a:rPr>
              <a:t>Les organisations internationales</a:t>
            </a:r>
            <a:endParaRPr sz="2800" b="1" dirty="0"/>
          </a:p>
        </p:txBody>
      </p:sp>
      <p:sp>
        <p:nvSpPr>
          <p:cNvPr id="137" name="CustomShape 2"/>
          <p:cNvSpPr/>
          <p:nvPr/>
        </p:nvSpPr>
        <p:spPr>
          <a:xfrm>
            <a:off x="848160" y="1321920"/>
            <a:ext cx="10503720" cy="485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6800">
              <a:lnSpc>
                <a:spcPct val="90000"/>
              </a:lnSpc>
              <a:buFont typeface="Arial"/>
              <a:buChar char="•"/>
            </a:pPr>
            <a:r>
              <a:rPr lang="fr-FR" sz="2800" strike="noStrike" spc="-1" dirty="0">
                <a:solidFill>
                  <a:srgbClr val="000000"/>
                </a:solidFill>
                <a:uFill>
                  <a:solidFill>
                    <a:srgbClr val="FFFFFF"/>
                  </a:solidFill>
                </a:uFill>
                <a:latin typeface="Calibri"/>
                <a:ea typeface="DejaVu Sans"/>
              </a:rPr>
              <a:t>Définition</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Selon la Convention de Vienne de 1986 sur le droit des traités des OI, la notion s’entend comme « toute organisation intergouvernementale »</a:t>
            </a:r>
            <a:endParaRPr dirty="0"/>
          </a:p>
          <a:p>
            <a:pPr algn="just">
              <a:lnSpc>
                <a:spcPct val="100000"/>
              </a:lnSpc>
            </a:pPr>
            <a:endParaRPr dirty="0"/>
          </a:p>
          <a:p>
            <a:pPr algn="just">
              <a:lnSpc>
                <a:spcPct val="100000"/>
              </a:lnSpc>
            </a:pPr>
            <a:r>
              <a:rPr lang="fr-FR" sz="2800" strike="noStrike" spc="-1" dirty="0">
                <a:solidFill>
                  <a:srgbClr val="000000"/>
                </a:solidFill>
                <a:uFill>
                  <a:solidFill>
                    <a:srgbClr val="FFFFFF"/>
                  </a:solidFill>
                </a:uFill>
                <a:latin typeface="Calibri"/>
                <a:ea typeface="DejaVu Sans"/>
              </a:rPr>
              <a:t> </a:t>
            </a:r>
            <a:r>
              <a:rPr lang="fr-FR" sz="2800" i="1" strike="noStrike" spc="-1" dirty="0">
                <a:solidFill>
                  <a:srgbClr val="000000"/>
                </a:solidFill>
                <a:uFill>
                  <a:solidFill>
                    <a:srgbClr val="FFFFFF"/>
                  </a:solidFill>
                </a:uFill>
                <a:latin typeface="Calibri"/>
                <a:ea typeface="DejaVu Sans"/>
              </a:rPr>
              <a:t>« association d’États constituées par traité, dotée d'une constitution et d'organes communs, et possédant une personnalité juridique distincte de celle des États membres »</a:t>
            </a:r>
            <a:r>
              <a:rPr lang="fr-FR" sz="2800" strike="noStrike" spc="-1" dirty="0">
                <a:solidFill>
                  <a:srgbClr val="000000"/>
                </a:solidFill>
                <a:uFill>
                  <a:solidFill>
                    <a:srgbClr val="FFFFFF"/>
                  </a:solidFill>
                </a:uFill>
                <a:latin typeface="Calibri"/>
                <a:ea typeface="DejaVu Sans"/>
              </a:rPr>
              <a:t>.</a:t>
            </a:r>
            <a:endParaRPr dirty="0"/>
          </a:p>
          <a:p>
            <a:pPr algn="just">
              <a:lnSpc>
                <a:spcPct val="100000"/>
              </a:lnSpc>
            </a:pPr>
            <a:endParaRPr dirty="0"/>
          </a:p>
          <a:p>
            <a:pPr algn="just">
              <a:lnSpc>
                <a:spcPct val="100000"/>
              </a:lnSpc>
            </a:pP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936360" y="365040"/>
            <a:ext cx="10415520" cy="64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fr-FR" sz="2800" b="1" strike="noStrike" spc="-1" dirty="0">
                <a:solidFill>
                  <a:srgbClr val="000000"/>
                </a:solidFill>
                <a:uFill>
                  <a:solidFill>
                    <a:srgbClr val="FFFFFF"/>
                  </a:solidFill>
                </a:uFill>
                <a:latin typeface="Calibri Light"/>
                <a:ea typeface="DejaVu Sans"/>
              </a:rPr>
              <a:t>Les organisations internationales</a:t>
            </a:r>
            <a:endParaRPr sz="2800" b="1" dirty="0"/>
          </a:p>
        </p:txBody>
      </p:sp>
      <p:sp>
        <p:nvSpPr>
          <p:cNvPr id="139" name="CustomShape 2"/>
          <p:cNvSpPr/>
          <p:nvPr/>
        </p:nvSpPr>
        <p:spPr>
          <a:xfrm>
            <a:off x="848160" y="1321920"/>
            <a:ext cx="10503720" cy="485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6800" algn="just">
              <a:lnSpc>
                <a:spcPct val="100000"/>
              </a:lnSpc>
              <a:buFont typeface="Arial"/>
              <a:buChar char="•"/>
            </a:pPr>
            <a:endParaRPr dirty="0"/>
          </a:p>
          <a:p>
            <a:pPr algn="just">
              <a:lnSpc>
                <a:spcPct val="100000"/>
              </a:lnSpc>
            </a:pPr>
            <a:r>
              <a:rPr lang="fr-FR" sz="2800" strike="noStrike" spc="-1" dirty="0">
                <a:solidFill>
                  <a:srgbClr val="000000"/>
                </a:solidFill>
                <a:uFill>
                  <a:solidFill>
                    <a:srgbClr val="FFFFFF"/>
                  </a:solidFill>
                </a:uFill>
                <a:latin typeface="Calibri"/>
                <a:ea typeface="DejaVu Sans"/>
              </a:rPr>
              <a:t>Cf </a:t>
            </a:r>
            <a:r>
              <a:rPr lang="fr-FR" sz="2800" i="1" strike="noStrike" spc="-1" dirty="0">
                <a:solidFill>
                  <a:srgbClr val="000000"/>
                </a:solidFill>
                <a:uFill>
                  <a:solidFill>
                    <a:srgbClr val="FFFFFF"/>
                  </a:solidFill>
                </a:uFill>
                <a:latin typeface="Calibri"/>
                <a:ea typeface="DejaVu Sans"/>
              </a:rPr>
              <a:t>CIJ, Avis, 8 juillet 1996, Licéité de l’utilisation des armes nucléaires</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Un traité constitutif d'une OI est un traité d'un type particulier qui a pour objet de </a:t>
            </a:r>
            <a:r>
              <a:rPr lang="fr-FR" sz="2800" strike="noStrike" spc="-1" dirty="0">
                <a:solidFill>
                  <a:srgbClr val="000000"/>
                </a:solidFill>
                <a:highlight>
                  <a:srgbClr val="FFFF00"/>
                </a:highlight>
                <a:uFill>
                  <a:solidFill>
                    <a:srgbClr val="FFFFFF"/>
                  </a:solidFill>
                </a:uFill>
                <a:latin typeface="Calibri"/>
                <a:ea typeface="DejaVu Sans"/>
              </a:rPr>
              <a:t>créer un sujet de droit nouveau, doté d'une certaine autonomie et auquel les parties confient pour tâche la réalisation de buts communs</a:t>
            </a:r>
            <a:endParaRPr dirty="0">
              <a:highlight>
                <a:srgbClr val="FFFF00"/>
              </a:highlight>
            </a:endParaRPr>
          </a:p>
          <a:p>
            <a:pPr algn="just">
              <a:lnSpc>
                <a:spcPct val="100000"/>
              </a:lnSpc>
            </a:pP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936360" y="365040"/>
            <a:ext cx="10415520" cy="64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fr-FR" sz="2800" b="1" strike="noStrike" spc="-1" dirty="0">
                <a:solidFill>
                  <a:srgbClr val="000000"/>
                </a:solidFill>
                <a:uFill>
                  <a:solidFill>
                    <a:srgbClr val="FFFFFF"/>
                  </a:solidFill>
                </a:uFill>
                <a:latin typeface="Calibri Light"/>
                <a:ea typeface="DejaVu Sans"/>
              </a:rPr>
              <a:t>Les organisations internationales</a:t>
            </a:r>
            <a:endParaRPr sz="2800" b="1" dirty="0"/>
          </a:p>
        </p:txBody>
      </p:sp>
      <p:sp>
        <p:nvSpPr>
          <p:cNvPr id="139" name="CustomShape 2"/>
          <p:cNvSpPr/>
          <p:nvPr/>
        </p:nvSpPr>
        <p:spPr>
          <a:xfrm>
            <a:off x="848160" y="1321920"/>
            <a:ext cx="10503720" cy="485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6800" algn="just">
              <a:lnSpc>
                <a:spcPct val="100000"/>
              </a:lnSpc>
              <a:buFont typeface="Arial"/>
              <a:buChar char="•"/>
            </a:pPr>
            <a:endParaRPr dirty="0"/>
          </a:p>
          <a:p>
            <a:pPr algn="just">
              <a:lnSpc>
                <a:spcPct val="100000"/>
              </a:lnSpc>
            </a:pPr>
            <a:endParaRPr dirty="0"/>
          </a:p>
          <a:p>
            <a:pPr>
              <a:lnSpc>
                <a:spcPct val="100000"/>
              </a:lnSpc>
            </a:pPr>
            <a:endParaRPr dirty="0"/>
          </a:p>
        </p:txBody>
      </p:sp>
      <p:sp>
        <p:nvSpPr>
          <p:cNvPr id="3" name="ZoneTexte 2">
            <a:extLst>
              <a:ext uri="{FF2B5EF4-FFF2-40B4-BE49-F238E27FC236}">
                <a16:creationId xmlns:a16="http://schemas.microsoft.com/office/drawing/2014/main" id="{ED2CDE87-C0E8-7CD3-6DB7-2D4F61625FBF}"/>
              </a:ext>
            </a:extLst>
          </p:cNvPr>
          <p:cNvSpPr txBox="1"/>
          <p:nvPr/>
        </p:nvSpPr>
        <p:spPr>
          <a:xfrm>
            <a:off x="234462" y="1011600"/>
            <a:ext cx="11689135" cy="5262979"/>
          </a:xfrm>
          <a:prstGeom prst="rect">
            <a:avLst/>
          </a:prstGeom>
          <a:noFill/>
        </p:spPr>
        <p:txBody>
          <a:bodyPr wrap="square">
            <a:spAutoFit/>
          </a:bodyPr>
          <a:lstStyle/>
          <a:p>
            <a:endParaRPr lang="fr-FR" sz="2800" b="1" dirty="0"/>
          </a:p>
          <a:p>
            <a:r>
              <a:rPr lang="fr-FR" sz="2800" b="1" dirty="0"/>
              <a:t>Article 103 Charte des Nations Unies</a:t>
            </a:r>
          </a:p>
          <a:p>
            <a:pPr algn="just"/>
            <a:r>
              <a:rPr lang="fr-FR" sz="2800" dirty="0"/>
              <a:t>En cas de conflit entre les obligations des Membres des Nations Unies en vertu de la présente Charte et leurs obligations en vertu de tout autre accord international, les premières prévaudront.</a:t>
            </a:r>
          </a:p>
          <a:p>
            <a:endParaRPr lang="fr-FR" sz="2800" dirty="0"/>
          </a:p>
          <a:p>
            <a:endParaRPr lang="fr-FR" sz="2800" dirty="0"/>
          </a:p>
          <a:p>
            <a:endParaRPr lang="fr-FR" sz="2800" dirty="0"/>
          </a:p>
          <a:p>
            <a:endParaRPr lang="fr-FR" sz="2800" dirty="0"/>
          </a:p>
          <a:p>
            <a:endParaRPr lang="fr-FR" sz="2800" dirty="0"/>
          </a:p>
          <a:p>
            <a:endParaRPr lang="fr-FR" sz="2800" dirty="0"/>
          </a:p>
          <a:p>
            <a:endParaRPr lang="fr-FR" sz="2800" dirty="0"/>
          </a:p>
        </p:txBody>
      </p:sp>
    </p:spTree>
    <p:extLst>
      <p:ext uri="{BB962C8B-B14F-4D97-AF65-F5344CB8AC3E}">
        <p14:creationId xmlns:p14="http://schemas.microsoft.com/office/powerpoint/2010/main" val="23505436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936360" y="365040"/>
            <a:ext cx="10415520" cy="64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fr-FR" sz="2800" b="1" strike="noStrike" spc="-1" dirty="0">
                <a:solidFill>
                  <a:srgbClr val="000000"/>
                </a:solidFill>
                <a:uFill>
                  <a:solidFill>
                    <a:srgbClr val="FFFFFF"/>
                  </a:solidFill>
                </a:uFill>
                <a:latin typeface="Calibri Light"/>
                <a:ea typeface="DejaVu Sans"/>
              </a:rPr>
              <a:t>Les organisations internationales</a:t>
            </a:r>
            <a:endParaRPr sz="2800" b="1" dirty="0"/>
          </a:p>
        </p:txBody>
      </p:sp>
      <p:sp>
        <p:nvSpPr>
          <p:cNvPr id="139" name="CustomShape 2"/>
          <p:cNvSpPr/>
          <p:nvPr/>
        </p:nvSpPr>
        <p:spPr>
          <a:xfrm>
            <a:off x="738554" y="1011600"/>
            <a:ext cx="10613326" cy="516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dirty="0">
                <a:latin typeface="Calibri" panose="020F0502020204030204" pitchFamily="34" charset="0"/>
                <a:cs typeface="Calibri" panose="020F0502020204030204" pitchFamily="34" charset="0"/>
              </a:rPr>
              <a:t>Les membres des OI</a:t>
            </a:r>
          </a:p>
          <a:p>
            <a:pPr>
              <a:lnSpc>
                <a:spcPct val="100000"/>
              </a:lnSpc>
            </a:pPr>
            <a:endParaRPr lang="fr-FR" sz="2400" dirty="0">
              <a:latin typeface="Calibri" panose="020F0502020204030204" pitchFamily="34" charset="0"/>
              <a:cs typeface="Calibri" panose="020F0502020204030204" pitchFamily="34" charset="0"/>
            </a:endParaRPr>
          </a:p>
          <a:p>
            <a:pPr>
              <a:lnSpc>
                <a:spcPct val="100000"/>
              </a:lnSpc>
            </a:pPr>
            <a:r>
              <a:rPr lang="fr-FR" sz="2400" dirty="0">
                <a:latin typeface="Calibri" panose="020F0502020204030204" pitchFamily="34" charset="0"/>
                <a:cs typeface="Calibri" panose="020F0502020204030204" pitchFamily="34" charset="0"/>
              </a:rPr>
              <a:t>  - statut de membre plénier (membres originaires/ admis)</a:t>
            </a:r>
          </a:p>
          <a:p>
            <a:pPr>
              <a:lnSpc>
                <a:spcPct val="100000"/>
              </a:lnSpc>
            </a:pPr>
            <a:endParaRPr lang="fr-FR" sz="2400" dirty="0">
              <a:latin typeface="Calibri" panose="020F0502020204030204" pitchFamily="34" charset="0"/>
              <a:cs typeface="Calibri" panose="020F0502020204030204" pitchFamily="34" charset="0"/>
            </a:endParaRPr>
          </a:p>
          <a:p>
            <a:pPr>
              <a:lnSpc>
                <a:spcPct val="100000"/>
              </a:lnSpc>
            </a:pPr>
            <a:r>
              <a:rPr lang="fr-FR" sz="2400" dirty="0">
                <a:latin typeface="Calibri" panose="020F0502020204030204" pitchFamily="34" charset="0"/>
                <a:cs typeface="Calibri" panose="020F0502020204030204" pitchFamily="34" charset="0"/>
              </a:rPr>
              <a:t>  - statut de membre à droits restreints (observateurs)</a:t>
            </a:r>
          </a:p>
          <a:p>
            <a:pPr>
              <a:lnSpc>
                <a:spcPct val="100000"/>
              </a:lnSpc>
            </a:pPr>
            <a:endParaRPr lang="fr-FR" sz="2400" dirty="0">
              <a:latin typeface="Calibri" panose="020F0502020204030204" pitchFamily="34" charset="0"/>
              <a:cs typeface="Calibri" panose="020F0502020204030204" pitchFamily="34" charset="0"/>
            </a:endParaRPr>
          </a:p>
          <a:p>
            <a:pPr>
              <a:lnSpc>
                <a:spcPct val="100000"/>
              </a:lnSpc>
            </a:pPr>
            <a:r>
              <a:rPr lang="fr-FR" sz="2400" b="1" dirty="0">
                <a:latin typeface="Calibri" panose="020F0502020204030204" pitchFamily="34" charset="0"/>
                <a:cs typeface="Calibri" panose="020F0502020204030204" pitchFamily="34" charset="0"/>
              </a:rPr>
              <a:t>Autres statuts possibles: </a:t>
            </a:r>
          </a:p>
          <a:p>
            <a:pPr>
              <a:lnSpc>
                <a:spcPct val="100000"/>
              </a:lnSpc>
            </a:pPr>
            <a:endParaRPr lang="fr-FR" sz="2400" dirty="0">
              <a:latin typeface="Calibri" panose="020F0502020204030204" pitchFamily="34" charset="0"/>
              <a:cs typeface="Calibri" panose="020F0502020204030204" pitchFamily="34" charset="0"/>
            </a:endParaRPr>
          </a:p>
          <a:p>
            <a:pPr>
              <a:lnSpc>
                <a:spcPct val="100000"/>
              </a:lnSpc>
            </a:pPr>
            <a:r>
              <a:rPr lang="fr-FR" sz="2400" dirty="0">
                <a:latin typeface="Calibri" panose="020F0502020204030204" pitchFamily="34" charset="0"/>
                <a:cs typeface="Calibri" panose="020F0502020204030204" pitchFamily="34" charset="0"/>
              </a:rPr>
              <a:t>  - statut d’observateur</a:t>
            </a:r>
          </a:p>
          <a:p>
            <a:pPr>
              <a:lnSpc>
                <a:spcPct val="100000"/>
              </a:lnSpc>
            </a:pPr>
            <a:endParaRPr lang="fr-FR" sz="2400" dirty="0">
              <a:latin typeface="Calibri" panose="020F0502020204030204" pitchFamily="34" charset="0"/>
              <a:cs typeface="Calibri" panose="020F0502020204030204" pitchFamily="34" charset="0"/>
            </a:endParaRPr>
          </a:p>
          <a:p>
            <a:pPr>
              <a:lnSpc>
                <a:spcPct val="100000"/>
              </a:lnSpc>
            </a:pPr>
            <a:r>
              <a:rPr lang="fr-FR" sz="2400" dirty="0">
                <a:latin typeface="Calibri" panose="020F0502020204030204" pitchFamily="34" charset="0"/>
                <a:cs typeface="Calibri" panose="020F0502020204030204" pitchFamily="34" charset="0"/>
              </a:rPr>
              <a:t>  - participants privés</a:t>
            </a:r>
            <a:endParaRP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65731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936360" y="365040"/>
            <a:ext cx="10415520" cy="64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fr-FR" sz="2800" b="1" strike="noStrike" spc="-1" dirty="0">
                <a:solidFill>
                  <a:srgbClr val="000000"/>
                </a:solidFill>
                <a:uFill>
                  <a:solidFill>
                    <a:srgbClr val="FFFFFF"/>
                  </a:solidFill>
                </a:uFill>
                <a:latin typeface="Calibri Light"/>
                <a:ea typeface="DejaVu Sans"/>
              </a:rPr>
              <a:t>Adhésion à une organisation internationale</a:t>
            </a:r>
            <a:endParaRPr sz="2800" b="1" dirty="0"/>
          </a:p>
        </p:txBody>
      </p:sp>
      <p:sp>
        <p:nvSpPr>
          <p:cNvPr id="141" name="CustomShape 2"/>
          <p:cNvSpPr/>
          <p:nvPr/>
        </p:nvSpPr>
        <p:spPr>
          <a:xfrm>
            <a:off x="848160" y="1321920"/>
            <a:ext cx="10503720" cy="485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strike="noStrike" spc="-1" dirty="0">
                <a:solidFill>
                  <a:srgbClr val="000000"/>
                </a:solidFill>
                <a:uFill>
                  <a:solidFill>
                    <a:srgbClr val="FFFFFF"/>
                  </a:solidFill>
                </a:uFill>
                <a:latin typeface="Calibri"/>
                <a:ea typeface="DejaVu Sans"/>
              </a:rPr>
              <a:t>Charte ONU, Chapitre II</a:t>
            </a:r>
            <a:endParaRPr dirty="0"/>
          </a:p>
          <a:p>
            <a:pPr>
              <a:lnSpc>
                <a:spcPct val="100000"/>
              </a:lnSpc>
            </a:pPr>
            <a:r>
              <a:rPr lang="fr-FR" sz="2800" b="1" strike="noStrike" spc="-1" dirty="0">
                <a:solidFill>
                  <a:srgbClr val="000000"/>
                </a:solidFill>
                <a:uFill>
                  <a:solidFill>
                    <a:srgbClr val="FFFFFF"/>
                  </a:solidFill>
                </a:uFill>
                <a:latin typeface="Calibri"/>
                <a:ea typeface="DejaVu Sans"/>
              </a:rPr>
              <a:t>Article 4</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Peuvent devenir </a:t>
            </a:r>
            <a:r>
              <a:rPr lang="fr-FR" sz="2800" u="sng" strike="noStrike" spc="-1" dirty="0">
                <a:solidFill>
                  <a:srgbClr val="0563C1"/>
                </a:solidFill>
                <a:uFill>
                  <a:solidFill>
                    <a:srgbClr val="FFFFFF"/>
                  </a:solidFill>
                </a:uFill>
                <a:latin typeface="Calibri"/>
                <a:ea typeface="DejaVu Sans"/>
              </a:rPr>
              <a:t>Membres des Nations Unies</a:t>
            </a:r>
            <a:r>
              <a:rPr lang="fr-FR" sz="2800" strike="noStrike" spc="-1" dirty="0">
                <a:solidFill>
                  <a:srgbClr val="000000"/>
                </a:solidFill>
                <a:uFill>
                  <a:solidFill>
                    <a:srgbClr val="FFFFFF"/>
                  </a:solidFill>
                </a:uFill>
                <a:latin typeface="Calibri"/>
                <a:ea typeface="DejaVu Sans"/>
              </a:rPr>
              <a:t> tous autres États pacifiques qui acceptent les obligations de la présente Charte et, au jugement de l'Organisation, sont capables de les remplir et disposés à le faire.</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L'admission comme Membres des Nations Unies de tout État remplissant ces conditions se fait par décision de l'Assemblée générale sur recommandation du Conseil de sécurité.</a:t>
            </a:r>
            <a:endParaRPr dirty="0"/>
          </a:p>
          <a:p>
            <a:pPr algn="just">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936360" y="365040"/>
            <a:ext cx="10415520" cy="64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fr-FR" sz="2800" b="1" strike="noStrike" spc="-1" dirty="0">
                <a:solidFill>
                  <a:srgbClr val="000000"/>
                </a:solidFill>
                <a:uFill>
                  <a:solidFill>
                    <a:srgbClr val="FFFFFF"/>
                  </a:solidFill>
                </a:uFill>
                <a:latin typeface="Calibri Light"/>
                <a:ea typeface="DejaVu Sans"/>
              </a:rPr>
              <a:t>Adhésion à une organisation internationale</a:t>
            </a:r>
            <a:endParaRPr sz="2800" b="1" dirty="0"/>
          </a:p>
        </p:txBody>
      </p:sp>
      <p:sp>
        <p:nvSpPr>
          <p:cNvPr id="143" name="CustomShape 2"/>
          <p:cNvSpPr/>
          <p:nvPr/>
        </p:nvSpPr>
        <p:spPr>
          <a:xfrm>
            <a:off x="281354" y="820615"/>
            <a:ext cx="11910646" cy="50441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b="1" strike="noStrike" spc="-1" dirty="0">
                <a:solidFill>
                  <a:srgbClr val="000000"/>
                </a:solidFill>
                <a:uFill>
                  <a:solidFill>
                    <a:srgbClr val="FFFFFF"/>
                  </a:solidFill>
                </a:uFill>
                <a:latin typeface="Calibri"/>
                <a:ea typeface="DejaVu Sans"/>
              </a:rPr>
              <a:t>Statut du Conseil de l’Europe, 1949</a:t>
            </a:r>
            <a:endParaRPr dirty="0"/>
          </a:p>
          <a:p>
            <a:pPr algn="just">
              <a:lnSpc>
                <a:spcPct val="100000"/>
              </a:lnSpc>
            </a:pPr>
            <a:r>
              <a:rPr lang="fr-FR" sz="2800" b="1" strike="noStrike" spc="-1" dirty="0">
                <a:solidFill>
                  <a:srgbClr val="000000"/>
                </a:solidFill>
                <a:uFill>
                  <a:solidFill>
                    <a:srgbClr val="FFFFFF"/>
                  </a:solidFill>
                </a:uFill>
                <a:latin typeface="Calibri"/>
                <a:ea typeface="DejaVu Sans"/>
              </a:rPr>
              <a:t>Article 3</a:t>
            </a:r>
            <a:r>
              <a:rPr lang="fr-FR" sz="2800" strike="noStrike" spc="-1" dirty="0">
                <a:solidFill>
                  <a:srgbClr val="000000"/>
                </a:solidFill>
                <a:uFill>
                  <a:solidFill>
                    <a:srgbClr val="FFFFFF"/>
                  </a:solidFill>
                </a:uFill>
                <a:latin typeface="Calibri"/>
                <a:ea typeface="DejaVu Sans"/>
              </a:rPr>
              <a:t> Tout membre du Conseil de l'Europe reconnaît le principe de la prééminence du droit et le principe en vertu duquel toute personne placée sous sa juridiction doit jouir des droits de l'homme et des libertés fondamentales. Il s'engage à collaborer sincèrement et activement à la poursuite du but défini au chapitre Ier. </a:t>
            </a:r>
            <a:endParaRPr dirty="0"/>
          </a:p>
          <a:p>
            <a:pPr algn="just">
              <a:lnSpc>
                <a:spcPct val="100000"/>
              </a:lnSpc>
            </a:pPr>
            <a:endParaRPr dirty="0"/>
          </a:p>
          <a:p>
            <a:pPr algn="just">
              <a:lnSpc>
                <a:spcPct val="100000"/>
              </a:lnSpc>
            </a:pPr>
            <a:r>
              <a:rPr lang="fr-FR" sz="2800" b="1" strike="noStrike" spc="-1" dirty="0">
                <a:solidFill>
                  <a:srgbClr val="000000"/>
                </a:solidFill>
                <a:uFill>
                  <a:solidFill>
                    <a:srgbClr val="FFFFFF"/>
                  </a:solidFill>
                </a:uFill>
                <a:latin typeface="Calibri"/>
                <a:ea typeface="DejaVu Sans"/>
              </a:rPr>
              <a:t>Article 4</a:t>
            </a:r>
            <a:r>
              <a:rPr lang="fr-FR" sz="2800" strike="noStrike" spc="-1" dirty="0">
                <a:solidFill>
                  <a:srgbClr val="000000"/>
                </a:solidFill>
                <a:uFill>
                  <a:solidFill>
                    <a:srgbClr val="FFFFFF"/>
                  </a:solidFill>
                </a:uFill>
                <a:latin typeface="Calibri"/>
                <a:ea typeface="DejaVu Sans"/>
              </a:rPr>
              <a:t> </a:t>
            </a:r>
            <a:r>
              <a:rPr lang="fr-FR" sz="2800" b="1" u="sng" strike="noStrike" spc="-1" dirty="0">
                <a:solidFill>
                  <a:srgbClr val="000000"/>
                </a:solidFill>
                <a:uFill>
                  <a:solidFill>
                    <a:srgbClr val="FFFFFF"/>
                  </a:solidFill>
                </a:uFill>
                <a:latin typeface="Calibri"/>
                <a:ea typeface="DejaVu Sans"/>
              </a:rPr>
              <a:t>T</a:t>
            </a:r>
            <a:r>
              <a:rPr lang="fr-FR" sz="2800" b="1" strike="noStrike" spc="-1" dirty="0">
                <a:solidFill>
                  <a:srgbClr val="000000"/>
                </a:solidFill>
                <a:uFill>
                  <a:solidFill>
                    <a:srgbClr val="FFFFFF"/>
                  </a:solidFill>
                </a:uFill>
                <a:latin typeface="Calibri"/>
                <a:ea typeface="DejaVu Sans"/>
              </a:rPr>
              <a:t>out Etat européen considéré capable de se conformer aux dispositions de l'article 3 et comme en ayant la volonté peut être invité par le Comité des Ministres à devenir membre du Conseil de l'Europe.</a:t>
            </a:r>
            <a:r>
              <a:rPr lang="fr-FR" sz="2800" strike="noStrike" spc="-1" dirty="0">
                <a:solidFill>
                  <a:srgbClr val="000000"/>
                </a:solidFill>
                <a:uFill>
                  <a:solidFill>
                    <a:srgbClr val="FFFFFF"/>
                  </a:solidFill>
                </a:uFill>
                <a:latin typeface="Calibri"/>
                <a:ea typeface="DejaVu Sans"/>
              </a:rPr>
              <a:t> Tout Etat ainsi invité aura la qualité de membre dès qu'un instrument d'adhésion au présent Statut aura été remis en son nom au Secrétaire Général.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936360" y="365040"/>
            <a:ext cx="10415520" cy="64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fr-FR" sz="2800" b="1" strike="noStrike" spc="-1" dirty="0">
                <a:solidFill>
                  <a:srgbClr val="000000"/>
                </a:solidFill>
                <a:uFill>
                  <a:solidFill>
                    <a:srgbClr val="FFFFFF"/>
                  </a:solidFill>
                </a:uFill>
                <a:latin typeface="Calibri Light"/>
                <a:ea typeface="DejaVu Sans"/>
              </a:rPr>
              <a:t>Adhésion à une organisation internationale</a:t>
            </a:r>
            <a:endParaRPr sz="2800" b="1" dirty="0"/>
          </a:p>
        </p:txBody>
      </p:sp>
      <p:sp>
        <p:nvSpPr>
          <p:cNvPr id="145" name="CustomShape 2"/>
          <p:cNvSpPr/>
          <p:nvPr/>
        </p:nvSpPr>
        <p:spPr>
          <a:xfrm>
            <a:off x="848160" y="1321920"/>
            <a:ext cx="10503720" cy="485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b="1" strike="noStrike" spc="-1" dirty="0">
                <a:solidFill>
                  <a:srgbClr val="000000"/>
                </a:solidFill>
                <a:uFill>
                  <a:solidFill>
                    <a:srgbClr val="FFFFFF"/>
                  </a:solidFill>
                </a:uFill>
                <a:latin typeface="Calibri"/>
                <a:ea typeface="DejaVu Sans"/>
              </a:rPr>
              <a:t>Article 49, Traité sur l’Union européenne</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Tout État européen qui respecte les valeurs visées à l'article 2 et s'engage à les promouvoir peut demander à devenir membre de l'Union. Le Parlement européen et les parlements nationaux sont informés de cette demande. L'État demandeur adresse sa demande au Conseil, lequel se prononce à l'unanimité après avoir consulté la Commission et après approbation du Parlement européen qui se prononce à la majorité des membres qui le composent. Les critères d'éligibilité approuvés par le Conseil européen sont pris en compte. </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a:t>
            </a:r>
          </a:p>
          <a:p>
            <a:pPr algn="just">
              <a:lnSpc>
                <a:spcPct val="100000"/>
              </a:lnSpc>
            </a:pPr>
            <a:r>
              <a:rPr lang="fr-FR" sz="2800" spc="-1" dirty="0">
                <a:solidFill>
                  <a:srgbClr val="000000"/>
                </a:solidFill>
                <a:uFill>
                  <a:solidFill>
                    <a:srgbClr val="FFFFFF"/>
                  </a:solidFill>
                </a:uFill>
                <a:latin typeface="Calibri"/>
                <a:ea typeface="DejaVu Sans"/>
              </a:rPr>
              <a:t>+ respect des critères de Copenhague</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936360" y="365040"/>
            <a:ext cx="10415520" cy="64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fr-FR" sz="2800" b="1" strike="noStrike" spc="-1" dirty="0">
                <a:solidFill>
                  <a:srgbClr val="000000"/>
                </a:solidFill>
                <a:uFill>
                  <a:solidFill>
                    <a:srgbClr val="FFFFFF"/>
                  </a:solidFill>
                </a:uFill>
                <a:latin typeface="Calibri Light"/>
                <a:ea typeface="DejaVu Sans"/>
              </a:rPr>
              <a:t>Adhésion à une organisation internationale</a:t>
            </a:r>
            <a:endParaRPr sz="2800" b="1" dirty="0"/>
          </a:p>
        </p:txBody>
      </p:sp>
      <p:sp>
        <p:nvSpPr>
          <p:cNvPr id="145" name="CustomShape 2"/>
          <p:cNvSpPr/>
          <p:nvPr/>
        </p:nvSpPr>
        <p:spPr>
          <a:xfrm>
            <a:off x="832338" y="1011600"/>
            <a:ext cx="11125200" cy="516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dirty="0">
                <a:latin typeface="Calibri" panose="020F0502020204030204" pitchFamily="34" charset="0"/>
                <a:cs typeface="Calibri" panose="020F0502020204030204" pitchFamily="34" charset="0"/>
              </a:rPr>
              <a:t>Adhésion à l’UE, critères de Copenhague (Conseil européen de Copenhague en 1993): </a:t>
            </a:r>
          </a:p>
          <a:p>
            <a:pPr algn="just">
              <a:lnSpc>
                <a:spcPct val="100000"/>
              </a:lnSpc>
            </a:pPr>
            <a:r>
              <a:rPr lang="fr-FR" sz="2400" dirty="0">
                <a:latin typeface="Calibri" panose="020F0502020204030204" pitchFamily="34" charset="0"/>
                <a:cs typeface="Calibri" panose="020F0502020204030204" pitchFamily="34" charset="0"/>
              </a:rPr>
              <a:t>  - présence d’institutions stables garantissant la démocratie, le respect des droits de l’homme (critère politique)</a:t>
            </a:r>
          </a:p>
          <a:p>
            <a:pPr algn="just">
              <a:lnSpc>
                <a:spcPct val="100000"/>
              </a:lnSpc>
            </a:pPr>
            <a:r>
              <a:rPr lang="fr-FR" sz="2400" dirty="0">
                <a:latin typeface="Calibri" panose="020F0502020204030204" pitchFamily="34" charset="0"/>
                <a:cs typeface="Calibri" panose="020F0502020204030204" pitchFamily="34" charset="0"/>
              </a:rPr>
              <a:t>  - existence d’une économie de marché viable (critère éco)</a:t>
            </a:r>
          </a:p>
          <a:p>
            <a:pPr algn="just">
              <a:lnSpc>
                <a:spcPct val="100000"/>
              </a:lnSpc>
            </a:pPr>
            <a:r>
              <a:rPr lang="fr-FR" sz="2400" dirty="0">
                <a:latin typeface="Calibri" panose="020F0502020204030204" pitchFamily="34" charset="0"/>
                <a:cs typeface="Calibri" panose="020F0502020204030204" pitchFamily="34" charset="0"/>
              </a:rPr>
              <a:t>  - capacité à assumer les acquis et objectifs de l’UE (critère du respect de l’acquis européen)</a:t>
            </a:r>
          </a:p>
          <a:p>
            <a:pPr algn="just">
              <a:lnSpc>
                <a:spcPct val="100000"/>
              </a:lnSpc>
            </a:pPr>
            <a:r>
              <a:rPr lang="fr-FR" sz="2400" dirty="0">
                <a:latin typeface="Calibri" panose="020F0502020204030204" pitchFamily="34" charset="0"/>
                <a:cs typeface="Calibri" panose="020F0502020204030204" pitchFamily="34" charset="0"/>
              </a:rPr>
              <a:t>  - capacité à approfondir l’intégration </a:t>
            </a:r>
          </a:p>
          <a:p>
            <a:pPr algn="just">
              <a:lnSpc>
                <a:spcPct val="100000"/>
              </a:lnSpc>
            </a:pPr>
            <a:endParaRPr lang="fr-FR" sz="2400" dirty="0">
              <a:latin typeface="Calibri" panose="020F0502020204030204" pitchFamily="34" charset="0"/>
              <a:cs typeface="Calibri" panose="020F0502020204030204" pitchFamily="34" charset="0"/>
            </a:endParaRPr>
          </a:p>
          <a:p>
            <a:pPr algn="just">
              <a:lnSpc>
                <a:spcPct val="100000"/>
              </a:lnSpc>
            </a:pPr>
            <a:r>
              <a:rPr lang="fr-FR" sz="2400" dirty="0">
                <a:latin typeface="Calibri" panose="020F0502020204030204" pitchFamily="34" charset="0"/>
                <a:cs typeface="Calibri" panose="020F0502020204030204" pitchFamily="34" charset="0"/>
              </a:rPr>
              <a:t>Le 8 nov. 2023, la Commission a recommandé l’ouverture de négociations en vue de l’adhésion pour l’Ukraine et la Moldavie et a recommandé d’accorder le statut de candidat à la Géorgie (nécessaire approbation de ces recommandations par le Conseil européen qui se tiendra à Bruxelles les 14 et 15 déc. 2023)</a:t>
            </a:r>
            <a:endParaRP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31540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222738" y="432000"/>
            <a:ext cx="12019782" cy="43979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800" b="1" strike="noStrike" spc="-1" dirty="0">
                <a:uFill>
                  <a:solidFill>
                    <a:srgbClr val="FFFFFF"/>
                  </a:solidFill>
                </a:uFill>
                <a:latin typeface="Arial"/>
              </a:rPr>
              <a:t>Retrait d'une OI, Convention de Vienne sur le droit des traités, 1969</a:t>
            </a:r>
            <a:endParaRPr dirty="0"/>
          </a:p>
          <a:p>
            <a:endParaRPr dirty="0"/>
          </a:p>
          <a:p>
            <a:endParaRPr dirty="0"/>
          </a:p>
          <a:p>
            <a:r>
              <a:rPr lang="fr-FR" sz="2800" strike="noStrike" spc="-1" dirty="0">
                <a:uFill>
                  <a:solidFill>
                    <a:srgbClr val="FFFFFF"/>
                  </a:solidFill>
                </a:uFill>
                <a:latin typeface="Arial"/>
              </a:rPr>
              <a:t>Article 54. EXTINCTION D'UN TRAITÉ ou RETRAIT EN VERTU DESDISPOSITIONS DU TRAITÉ OU PAR CONSENTEMENT DES PARTIES</a:t>
            </a:r>
            <a:endParaRPr sz="2800" dirty="0"/>
          </a:p>
          <a:p>
            <a:r>
              <a:rPr lang="fr-FR" sz="2800" strike="noStrike" spc="-1" dirty="0">
                <a:uFill>
                  <a:solidFill>
                    <a:srgbClr val="FFFFFF"/>
                  </a:solidFill>
                </a:uFill>
                <a:latin typeface="Arial"/>
              </a:rPr>
              <a:t>L'extinction d'un traité ou le  retrait d'une partie peuvent avoir lieu :</a:t>
            </a:r>
            <a:endParaRPr sz="2800" dirty="0"/>
          </a:p>
          <a:p>
            <a:r>
              <a:rPr lang="fr-FR" sz="2800" strike="noStrike" spc="-1" dirty="0">
                <a:uFill>
                  <a:solidFill>
                    <a:srgbClr val="FFFFFF"/>
                  </a:solidFill>
                </a:uFill>
                <a:latin typeface="Arial"/>
              </a:rPr>
              <a:t>a) Conformément aux dispositions du traité; ou,</a:t>
            </a:r>
            <a:endParaRPr sz="2800" dirty="0"/>
          </a:p>
          <a:p>
            <a:r>
              <a:rPr lang="fr-FR" sz="2800" strike="noStrike" spc="-1" dirty="0">
                <a:uFill>
                  <a:solidFill>
                    <a:srgbClr val="FFFFFF"/>
                  </a:solidFill>
                </a:uFill>
                <a:latin typeface="Arial"/>
              </a:rPr>
              <a:t>b) A tout moment, par consentement de toutes les parties, après consultation des autres Etats contractants</a:t>
            </a:r>
            <a:endParaRPr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rot="21579600">
            <a:off x="143280" y="19440"/>
            <a:ext cx="12098520" cy="244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800" b="1" strike="noStrike" spc="-1" dirty="0">
                <a:uFill>
                  <a:solidFill>
                    <a:srgbClr val="FFFFFF"/>
                  </a:solidFill>
                </a:uFill>
                <a:latin typeface="Arial"/>
              </a:rPr>
              <a:t>Retrait d'une OI, Convention de Vienne sur le droit des traités, 1969</a:t>
            </a:r>
            <a:endParaRPr sz="2800" dirty="0"/>
          </a:p>
          <a:p>
            <a:endParaRPr sz="2800" dirty="0"/>
          </a:p>
          <a:p>
            <a:endParaRPr dirty="0"/>
          </a:p>
          <a:p>
            <a:endParaRPr dirty="0"/>
          </a:p>
        </p:txBody>
      </p:sp>
      <p:sp>
        <p:nvSpPr>
          <p:cNvPr id="148" name="CustomShape 2"/>
          <p:cNvSpPr/>
          <p:nvPr/>
        </p:nvSpPr>
        <p:spPr>
          <a:xfrm>
            <a:off x="26280" y="1069200"/>
            <a:ext cx="12081960" cy="563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trike="noStrike" spc="-1" dirty="0">
                <a:uFill>
                  <a:solidFill>
                    <a:srgbClr val="FFFFFF"/>
                  </a:solidFill>
                </a:uFill>
                <a:latin typeface="Arial"/>
              </a:rPr>
              <a:t>Article 56. DÉNONCIATION ou RETRAIT DANS LE CAS D'UN TRAITÉ NE CONTENANT PASDE DISPOSITIONS RELATIVES À L'EXTINCTION, À LA DÉNONCIATION OU AU RETRAIT</a:t>
            </a:r>
            <a:endParaRPr sz="2800" dirty="0"/>
          </a:p>
          <a:p>
            <a:pPr algn="just">
              <a:lnSpc>
                <a:spcPct val="100000"/>
              </a:lnSpc>
            </a:pPr>
            <a:r>
              <a:rPr lang="fr-FR" sz="2800" strike="noStrike" spc="-1" dirty="0">
                <a:uFill>
                  <a:solidFill>
                    <a:srgbClr val="FFFFFF"/>
                  </a:solidFill>
                </a:uFill>
                <a:latin typeface="Arial"/>
              </a:rPr>
              <a:t>1. Un traité qui ne contient pas de dispositions relatives à son extinction et ne prévoit pas qu'on puisse le dénoncer ou s'en retirer ne peut faire l'objet d'une dénonciation ou d'un retrait, à moins :</a:t>
            </a:r>
            <a:endParaRPr sz="2800" dirty="0"/>
          </a:p>
          <a:p>
            <a:pPr algn="just">
              <a:lnSpc>
                <a:spcPct val="100000"/>
              </a:lnSpc>
            </a:pPr>
            <a:r>
              <a:rPr lang="fr-FR" sz="2800" strike="noStrike" spc="-1" dirty="0">
                <a:uFill>
                  <a:solidFill>
                    <a:srgbClr val="FFFFFF"/>
                  </a:solidFill>
                </a:uFill>
                <a:latin typeface="Arial"/>
              </a:rPr>
              <a:t>a) Qu'il ne soit établi qu'il entrait dans l'intention des parties d'admettre la possibilité d'une dénonciation ou d'un retrait; ou</a:t>
            </a:r>
            <a:endParaRPr sz="2800" dirty="0"/>
          </a:p>
          <a:p>
            <a:pPr algn="just">
              <a:lnSpc>
                <a:spcPct val="100000"/>
              </a:lnSpc>
            </a:pPr>
            <a:r>
              <a:rPr lang="fr-FR" sz="2800" strike="noStrike" spc="-1" dirty="0">
                <a:uFill>
                  <a:solidFill>
                    <a:srgbClr val="FFFFFF"/>
                  </a:solidFill>
                </a:uFill>
                <a:latin typeface="Arial"/>
              </a:rPr>
              <a:t>b) Que le  droit de dénonciation ou de retrait ne puisse être déduit de la nature du traité.</a:t>
            </a:r>
            <a:endParaRPr sz="2800" dirty="0"/>
          </a:p>
          <a:p>
            <a:pPr algn="just">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stomShape 1"/>
          <p:cNvSpPr/>
          <p:nvPr/>
        </p:nvSpPr>
        <p:spPr>
          <a:xfrm>
            <a:off x="838080" y="500040"/>
            <a:ext cx="10525680" cy="74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fr-FR" sz="2800" b="1" strike="noStrike" spc="-1" dirty="0">
                <a:solidFill>
                  <a:srgbClr val="000000"/>
                </a:solidFill>
                <a:uFill>
                  <a:solidFill>
                    <a:srgbClr val="FFFFFF"/>
                  </a:solidFill>
                </a:uFill>
                <a:latin typeface="Calibri Light"/>
                <a:ea typeface="DejaVu Sans"/>
              </a:rPr>
              <a:t>La notion de frontière</a:t>
            </a:r>
            <a:endParaRPr dirty="0"/>
          </a:p>
        </p:txBody>
      </p:sp>
      <p:sp>
        <p:nvSpPr>
          <p:cNvPr id="75" name="CustomShape 2"/>
          <p:cNvSpPr/>
          <p:nvPr/>
        </p:nvSpPr>
        <p:spPr>
          <a:xfrm>
            <a:off x="826200" y="1244880"/>
            <a:ext cx="10525680" cy="493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6800" algn="just">
              <a:lnSpc>
                <a:spcPct val="100000"/>
              </a:lnSpc>
              <a:buFont typeface="Arial"/>
              <a:buChar char="•"/>
            </a:pPr>
            <a:r>
              <a:rPr lang="fr-FR" sz="2800" b="1" strike="noStrike" spc="-1">
                <a:solidFill>
                  <a:srgbClr val="000000"/>
                </a:solidFill>
                <a:uFill>
                  <a:solidFill>
                    <a:srgbClr val="FFFFFF"/>
                  </a:solidFill>
                </a:uFill>
                <a:latin typeface="Calibri"/>
                <a:ea typeface="DejaVu Sans"/>
              </a:rPr>
              <a:t>CIJ, 19 décembre 1978, Affaire du plateau continental de la mer Egée</a:t>
            </a:r>
            <a:endParaRPr/>
          </a:p>
          <a:p>
            <a:pPr algn="just">
              <a:lnSpc>
                <a:spcPct val="100000"/>
              </a:lnSpc>
            </a:pPr>
            <a:r>
              <a:rPr lang="fr-FR" sz="2800" strike="noStrike" spc="-1">
                <a:solidFill>
                  <a:srgbClr val="000000"/>
                </a:solidFill>
                <a:uFill>
                  <a:solidFill>
                    <a:srgbClr val="FFFFFF"/>
                  </a:solidFill>
                </a:uFill>
                <a:latin typeface="Calibri"/>
                <a:ea typeface="DejaVu Sans"/>
              </a:rPr>
              <a:t>Pour la CIJ, établir les limites entre Etats voisins signifie « tracer les lignes exactes de rencontres des espaces où s’exercent respectivement les pouvoirs et les droits souverains ». </a:t>
            </a:r>
            <a:endParaRPr/>
          </a:p>
          <a:p>
            <a:pPr algn="just">
              <a:lnSpc>
                <a:spcPct val="100000"/>
              </a:lnSpc>
            </a:pPr>
            <a:endParaRPr/>
          </a:p>
          <a:p>
            <a:pPr marL="228600" indent="-226800" algn="just">
              <a:lnSpc>
                <a:spcPct val="100000"/>
              </a:lnSpc>
              <a:buFont typeface="Arial"/>
              <a:buChar char="•"/>
            </a:pPr>
            <a:r>
              <a:rPr lang="fr-FR" sz="2800" b="1" strike="noStrike" spc="-1">
                <a:solidFill>
                  <a:srgbClr val="000000"/>
                </a:solidFill>
                <a:uFill>
                  <a:solidFill>
                    <a:srgbClr val="FFFFFF"/>
                  </a:solidFill>
                </a:uFill>
                <a:latin typeface="Calibri"/>
                <a:ea typeface="DejaVu Sans"/>
              </a:rPr>
              <a:t>CIJ, 15 juin 1962, Affaire du Temple de Préah Vihéar</a:t>
            </a:r>
            <a:endParaRPr/>
          </a:p>
          <a:p>
            <a:pPr algn="just">
              <a:lnSpc>
                <a:spcPct val="100000"/>
              </a:lnSpc>
            </a:pPr>
            <a:r>
              <a:rPr lang="fr-FR" sz="2800" strike="noStrike" spc="-1">
                <a:solidFill>
                  <a:srgbClr val="000000"/>
                </a:solidFill>
                <a:uFill>
                  <a:solidFill>
                    <a:srgbClr val="FFFFFF"/>
                  </a:solidFill>
                </a:uFill>
                <a:latin typeface="Calibri"/>
                <a:ea typeface="DejaVu Sans"/>
              </a:rPr>
              <a:t>La CIJ affirme que « d’une manière générale, lorsque deux pays définissent entre eux une frontière, un de leurs principaux objectifs est d’arrêter une solution stable et définitive »</a:t>
            </a:r>
            <a:endParaRPr/>
          </a:p>
          <a:p>
            <a:pPr algn="just">
              <a:lnSpc>
                <a:spcPct val="100000"/>
              </a:lnSpc>
            </a:pPr>
            <a:endParaRPr/>
          </a:p>
        </p:txBody>
      </p:sp>
    </p:spTree>
    <p:extLst>
      <p:ext uri="{BB962C8B-B14F-4D97-AF65-F5344CB8AC3E}">
        <p14:creationId xmlns:p14="http://schemas.microsoft.com/office/powerpoint/2010/main" val="153614387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rot="21579600">
            <a:off x="143280" y="19440"/>
            <a:ext cx="12098520" cy="244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800" b="1" strike="noStrike" spc="-1" dirty="0">
                <a:uFill>
                  <a:solidFill>
                    <a:srgbClr val="FFFFFF"/>
                  </a:solidFill>
                </a:uFill>
                <a:latin typeface="Arial"/>
              </a:rPr>
              <a:t>Retrait d'une OI, Convention de Vienne sur le droit des traités, 1969</a:t>
            </a:r>
            <a:endParaRPr sz="2800" dirty="0"/>
          </a:p>
          <a:p>
            <a:endParaRPr sz="2800" dirty="0"/>
          </a:p>
          <a:p>
            <a:endParaRPr dirty="0"/>
          </a:p>
          <a:p>
            <a:endParaRPr dirty="0"/>
          </a:p>
        </p:txBody>
      </p:sp>
      <p:sp>
        <p:nvSpPr>
          <p:cNvPr id="148" name="CustomShape 2"/>
          <p:cNvSpPr/>
          <p:nvPr/>
        </p:nvSpPr>
        <p:spPr>
          <a:xfrm>
            <a:off x="26280" y="1069200"/>
            <a:ext cx="12081960" cy="563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strike="noStrike" spc="-1" dirty="0">
                <a:uFill>
                  <a:solidFill>
                    <a:srgbClr val="FFFFFF"/>
                  </a:solidFill>
                </a:uFill>
                <a:latin typeface="Arial"/>
              </a:rPr>
              <a:t>Article 56. DÉNONCIATION ou RETRAIT DANS LE CAS D'UN TRAITÉ NE CONTENANT PASDE DISPOSITIONS RELATIVES À L'EXTINCTION, À LA DÉNONCIATION OU AU RETRAIT</a:t>
            </a:r>
            <a:endParaRPr lang="fr-FR" sz="2800" dirty="0"/>
          </a:p>
          <a:p>
            <a:pPr algn="just">
              <a:lnSpc>
                <a:spcPct val="100000"/>
              </a:lnSpc>
            </a:pPr>
            <a:endParaRPr sz="2800" dirty="0"/>
          </a:p>
          <a:p>
            <a:pPr algn="just">
              <a:lnSpc>
                <a:spcPct val="100000"/>
              </a:lnSpc>
            </a:pPr>
            <a:r>
              <a:rPr lang="fr-FR" sz="2800" strike="noStrike" spc="-1" dirty="0">
                <a:uFill>
                  <a:solidFill>
                    <a:srgbClr val="FFFFFF"/>
                  </a:solidFill>
                </a:uFill>
                <a:latin typeface="Arial"/>
              </a:rPr>
              <a:t>2. Une partie doit notifier au moins douze mois à l'avance son intention de dénoncer un traité ou de s'en retirer conformément aux dispositions du paragraphe 1</a:t>
            </a:r>
            <a:endParaRPr sz="2800" dirty="0"/>
          </a:p>
        </p:txBody>
      </p:sp>
    </p:spTree>
    <p:extLst>
      <p:ext uri="{BB962C8B-B14F-4D97-AF65-F5344CB8AC3E}">
        <p14:creationId xmlns:p14="http://schemas.microsoft.com/office/powerpoint/2010/main" val="134737574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rot="21579600">
            <a:off x="143280" y="19440"/>
            <a:ext cx="12098520" cy="244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800" b="1" strike="noStrike" spc="-1" dirty="0">
                <a:uFill>
                  <a:solidFill>
                    <a:srgbClr val="FFFFFF"/>
                  </a:solidFill>
                </a:uFill>
                <a:latin typeface="Arial"/>
              </a:rPr>
              <a:t>Exclusion/ suspension d'un Etat membre d'une OI</a:t>
            </a:r>
            <a:endParaRPr sz="2800" dirty="0"/>
          </a:p>
          <a:p>
            <a:endParaRPr sz="2800" dirty="0"/>
          </a:p>
          <a:p>
            <a:endParaRPr dirty="0"/>
          </a:p>
          <a:p>
            <a:endParaRPr dirty="0"/>
          </a:p>
        </p:txBody>
      </p:sp>
      <p:sp>
        <p:nvSpPr>
          <p:cNvPr id="156" name="CustomShape 2"/>
          <p:cNvSpPr/>
          <p:nvPr/>
        </p:nvSpPr>
        <p:spPr>
          <a:xfrm>
            <a:off x="222738" y="837360"/>
            <a:ext cx="11579502" cy="568067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800" b="1" strike="noStrike" spc="-1" dirty="0">
                <a:uFill>
                  <a:solidFill>
                    <a:srgbClr val="FFFFFF"/>
                  </a:solidFill>
                </a:uFill>
                <a:latin typeface="Arial"/>
              </a:rPr>
              <a:t>Article 50 TUE</a:t>
            </a:r>
            <a:endParaRPr sz="2800" dirty="0"/>
          </a:p>
          <a:p>
            <a:endParaRPr sz="2800" dirty="0"/>
          </a:p>
          <a:p>
            <a:pPr algn="just">
              <a:lnSpc>
                <a:spcPct val="100000"/>
              </a:lnSpc>
            </a:pPr>
            <a:r>
              <a:rPr lang="fr-FR" sz="2800" strike="noStrike" spc="-1" dirty="0">
                <a:uFill>
                  <a:solidFill>
                    <a:srgbClr val="FFFFFF"/>
                  </a:solidFill>
                </a:uFill>
                <a:latin typeface="Arial"/>
              </a:rPr>
              <a:t>1.   Tout État membre peut décider, conformément à ses règles constitutionnelles, de se retirer de l'Union.</a:t>
            </a:r>
            <a:endParaRPr sz="2800" dirty="0"/>
          </a:p>
          <a:p>
            <a:pPr algn="just">
              <a:lnSpc>
                <a:spcPct val="100000"/>
              </a:lnSpc>
            </a:pPr>
            <a:endParaRPr sz="2800" dirty="0"/>
          </a:p>
          <a:p>
            <a:pPr algn="just">
              <a:lnSpc>
                <a:spcPct val="100000"/>
              </a:lnSpc>
            </a:pPr>
            <a:r>
              <a:rPr lang="fr-FR" sz="2800" strike="noStrike" spc="-1" dirty="0">
                <a:uFill>
                  <a:solidFill>
                    <a:srgbClr val="FFFFFF"/>
                  </a:solidFill>
                </a:uFill>
                <a:latin typeface="Arial"/>
              </a:rPr>
              <a:t>2.   L'État membre qui décide de se retirer notifie son intention au Conseil européen. À la lumière des orientations du Conseil européen, l'Union négocie et conclut avec cet État un accord fixant les modalités de son retrait, en tenant compte du cadre de ses relations futures avec l'Union. Cet accord est négocié conformément à l'article 218, paragraphe 3, du traité sur le fonctionnement de l'Union européenne. Il est conclu au nom de l'Union par le Conseil, statuant à la majorité qualifiée, après approbation du Parlement européen.</a:t>
            </a:r>
            <a:endParaRPr sz="2800" dirty="0"/>
          </a:p>
          <a:p>
            <a:pPr>
              <a:lnSpc>
                <a:spcPct val="100000"/>
              </a:lnSpc>
            </a:pPr>
            <a:endParaRPr dirty="0"/>
          </a:p>
          <a:p>
            <a:pPr>
              <a:lnSpc>
                <a:spcPct val="100000"/>
              </a:lnSpc>
            </a:pPr>
            <a:endParaRPr dirty="0"/>
          </a:p>
        </p:txBody>
      </p:sp>
    </p:spTree>
    <p:extLst>
      <p:ext uri="{BB962C8B-B14F-4D97-AF65-F5344CB8AC3E}">
        <p14:creationId xmlns:p14="http://schemas.microsoft.com/office/powerpoint/2010/main" val="151242674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rot="21579600">
            <a:off x="143280" y="19440"/>
            <a:ext cx="12098520" cy="244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800" b="1" strike="noStrike" spc="-1" dirty="0">
                <a:uFill>
                  <a:solidFill>
                    <a:srgbClr val="FFFFFF"/>
                  </a:solidFill>
                </a:uFill>
                <a:latin typeface="Arial"/>
              </a:rPr>
              <a:t>Exclusion/ suspension d'un Etat membre d'une OI</a:t>
            </a:r>
            <a:endParaRPr sz="2800" dirty="0"/>
          </a:p>
          <a:p>
            <a:endParaRPr dirty="0"/>
          </a:p>
          <a:p>
            <a:endParaRPr dirty="0"/>
          </a:p>
          <a:p>
            <a:endParaRPr dirty="0"/>
          </a:p>
        </p:txBody>
      </p:sp>
      <p:sp>
        <p:nvSpPr>
          <p:cNvPr id="150" name="CustomShape 2"/>
          <p:cNvSpPr/>
          <p:nvPr/>
        </p:nvSpPr>
        <p:spPr>
          <a:xfrm>
            <a:off x="136142" y="850680"/>
            <a:ext cx="11652418" cy="585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800" b="1" strike="noStrike" spc="-1" dirty="0">
                <a:uFill>
                  <a:solidFill>
                    <a:srgbClr val="FFFFFF"/>
                  </a:solidFill>
                </a:uFill>
                <a:latin typeface="Arial"/>
              </a:rPr>
              <a:t>Article 6, Charte des Nations Unies</a:t>
            </a:r>
            <a:endParaRPr sz="2800" dirty="0"/>
          </a:p>
          <a:p>
            <a:pPr algn="just">
              <a:lnSpc>
                <a:spcPct val="100000"/>
              </a:lnSpc>
            </a:pPr>
            <a:r>
              <a:rPr lang="fr-FR" sz="2800" strike="noStrike" spc="-1" dirty="0">
                <a:uFill>
                  <a:solidFill>
                    <a:srgbClr val="FFFFFF"/>
                  </a:solidFill>
                </a:uFill>
                <a:latin typeface="Arial"/>
              </a:rPr>
              <a:t>Si un Membre de l'Organisation enfreint de manière persistante les principes énoncés dans la présente Charte, il peut être exclu de l'Organisation par l'Assemblée générale sur recommandation du Conseil de sécurité.</a:t>
            </a:r>
            <a:endParaRPr sz="2800" dirty="0"/>
          </a:p>
          <a:p>
            <a:pPr algn="just">
              <a:lnSpc>
                <a:spcPct val="100000"/>
              </a:lnSpc>
            </a:pPr>
            <a:endParaRPr sz="2800" dirty="0"/>
          </a:p>
          <a:p>
            <a:pPr algn="just">
              <a:lnSpc>
                <a:spcPct val="100000"/>
              </a:lnSpc>
            </a:pPr>
            <a:r>
              <a:rPr lang="fr-FR" sz="2800" b="1" strike="noStrike" spc="-1" dirty="0">
                <a:uFill>
                  <a:solidFill>
                    <a:srgbClr val="FFFFFF"/>
                  </a:solidFill>
                </a:uFill>
                <a:latin typeface="Arial"/>
              </a:rPr>
              <a:t>Article 5, Charte des Nations Unies</a:t>
            </a:r>
            <a:endParaRPr sz="2800" dirty="0"/>
          </a:p>
          <a:p>
            <a:pPr algn="just">
              <a:lnSpc>
                <a:spcPct val="100000"/>
              </a:lnSpc>
            </a:pPr>
            <a:r>
              <a:rPr lang="fr-FR" sz="2800" strike="noStrike" spc="-1" dirty="0">
                <a:uFill>
                  <a:solidFill>
                    <a:srgbClr val="FFFFFF"/>
                  </a:solidFill>
                </a:uFill>
                <a:latin typeface="Arial"/>
              </a:rPr>
              <a:t>Un Membre de l'Organisation contre lequel une action préventive ou coercitive a été entreprise par le Conseil de sécurité peut être suspendu par l'Assemblée générale, sur recommandation du Conseil de sécurité, de l'exercice des droits et privilèges inhérents à la qualité de Membre. L'exercice de ces droits et privilèges peut être rétabli par le Conseil de sécurité</a:t>
            </a:r>
            <a:endParaRPr sz="2800" dirty="0"/>
          </a:p>
          <a:p>
            <a:pPr algn="just">
              <a:lnSpc>
                <a:spcPct val="100000"/>
              </a:lnSpc>
            </a:pPr>
            <a:endParaRPr dirty="0"/>
          </a:p>
          <a:p>
            <a:pPr>
              <a:lnSpc>
                <a:spcPct val="100000"/>
              </a:lnSpc>
            </a:pP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rot="21579600">
            <a:off x="143280" y="19440"/>
            <a:ext cx="12098520" cy="244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800" b="1" strike="noStrike" spc="-1" dirty="0">
                <a:uFill>
                  <a:solidFill>
                    <a:srgbClr val="FFFFFF"/>
                  </a:solidFill>
                </a:uFill>
                <a:latin typeface="Arial"/>
              </a:rPr>
              <a:t>Exclusion/ suspension d'un Etat membre d'une OI</a:t>
            </a:r>
            <a:endParaRPr sz="2800" dirty="0"/>
          </a:p>
          <a:p>
            <a:endParaRPr sz="2800" dirty="0"/>
          </a:p>
          <a:p>
            <a:endParaRPr dirty="0"/>
          </a:p>
          <a:p>
            <a:endParaRPr dirty="0"/>
          </a:p>
        </p:txBody>
      </p:sp>
      <p:sp>
        <p:nvSpPr>
          <p:cNvPr id="152" name="CustomShape 2"/>
          <p:cNvSpPr/>
          <p:nvPr/>
        </p:nvSpPr>
        <p:spPr>
          <a:xfrm>
            <a:off x="339968" y="850680"/>
            <a:ext cx="11448591" cy="55032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800" b="1" strike="noStrike" spc="-1" dirty="0">
                <a:uFill>
                  <a:solidFill>
                    <a:srgbClr val="FFFFFF"/>
                  </a:solidFill>
                </a:uFill>
                <a:latin typeface="Arial"/>
              </a:rPr>
              <a:t>Article 7 Traité sur l'UE</a:t>
            </a:r>
            <a:endParaRPr sz="2800" dirty="0"/>
          </a:p>
          <a:p>
            <a:pPr algn="just">
              <a:lnSpc>
                <a:spcPct val="100000"/>
              </a:lnSpc>
            </a:pPr>
            <a:r>
              <a:rPr lang="fr-FR" sz="2800" strike="noStrike" spc="-1" dirty="0">
                <a:uFill>
                  <a:solidFill>
                    <a:srgbClr val="FFFFFF"/>
                  </a:solidFill>
                </a:uFill>
                <a:latin typeface="Arial"/>
              </a:rPr>
              <a:t>1.   Sur proposition motivée d'un tiers des États membres, du Parlement européen ou de la Commission européenne, le Conseil, statuant à la majorité des quatre cinquièmes de ses membres après approbation du Parlement européen, </a:t>
            </a:r>
            <a:r>
              <a:rPr lang="fr-FR" sz="2800" u="sng" strike="noStrike" spc="-1" dirty="0">
                <a:uFill>
                  <a:solidFill>
                    <a:srgbClr val="FFFFFF"/>
                  </a:solidFill>
                </a:uFill>
                <a:latin typeface="Arial"/>
              </a:rPr>
              <a:t>peut constater qu'il existe un risque clair de violation grave par un État membre des valeurs visées à l'article 2</a:t>
            </a:r>
            <a:r>
              <a:rPr lang="fr-FR" sz="2800" strike="noStrike" spc="-1" dirty="0">
                <a:uFill>
                  <a:solidFill>
                    <a:srgbClr val="FFFFFF"/>
                  </a:solidFill>
                </a:uFill>
                <a:latin typeface="Arial"/>
              </a:rPr>
              <a:t>. Avant de procéder à cette constatation, le Conseil entend l'État membre en question et peut lui adresser des recommandations, en statuant selon la même procédure.</a:t>
            </a:r>
            <a:endParaRPr sz="2800" dirty="0"/>
          </a:p>
          <a:p>
            <a:pPr algn="just">
              <a:lnSpc>
                <a:spcPct val="100000"/>
              </a:lnSpc>
            </a:pPr>
            <a:endParaRPr sz="2800" dirty="0"/>
          </a:p>
          <a:p>
            <a:pPr algn="just">
              <a:lnSpc>
                <a:spcPct val="100000"/>
              </a:lnSpc>
            </a:pPr>
            <a:r>
              <a:rPr lang="fr-FR" sz="2800" strike="noStrike" spc="-1" dirty="0">
                <a:uFill>
                  <a:solidFill>
                    <a:srgbClr val="FFFFFF"/>
                  </a:solidFill>
                </a:uFill>
                <a:latin typeface="Arial"/>
              </a:rPr>
              <a:t>Le Conseil vérifie régulièrement si les motifs qui ont conduit à une telle constatation restent valables.</a:t>
            </a:r>
            <a:endParaRPr sz="2800" dirty="0"/>
          </a:p>
          <a:p>
            <a:pPr algn="just">
              <a:lnSpc>
                <a:spcPct val="100000"/>
              </a:lnSpc>
            </a:pPr>
            <a:endParaRPr dirty="0"/>
          </a:p>
          <a:p>
            <a:pPr algn="just">
              <a:lnSpc>
                <a:spcPct val="100000"/>
              </a:lnSpc>
            </a:pPr>
            <a:r>
              <a:rPr lang="fr-FR" sz="2600" strike="noStrike" spc="-1" dirty="0">
                <a:uFill>
                  <a:solidFill>
                    <a:srgbClr val="FFFFFF"/>
                  </a:solidFill>
                </a:uFill>
                <a:latin typeface="Arial"/>
              </a:rPr>
              <a:t> </a:t>
            </a:r>
            <a:endParaRPr dirty="0"/>
          </a:p>
          <a:p>
            <a:pPr algn="just">
              <a:lnSpc>
                <a:spcPct val="100000"/>
              </a:lnSpc>
            </a:pPr>
            <a:endParaRPr dirty="0"/>
          </a:p>
          <a:p>
            <a:pPr>
              <a:lnSpc>
                <a:spcPct val="100000"/>
              </a:lnSpc>
            </a:pP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rot="21579600">
            <a:off x="143280" y="19440"/>
            <a:ext cx="12098520" cy="244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800" b="1" strike="noStrike" spc="-1">
                <a:uFill>
                  <a:solidFill>
                    <a:srgbClr val="FFFFFF"/>
                  </a:solidFill>
                </a:uFill>
                <a:latin typeface="Arial"/>
              </a:rPr>
              <a:t>Exclusion/ suspension d'un Etat membre d'une OI</a:t>
            </a:r>
            <a:endParaRPr/>
          </a:p>
          <a:p>
            <a:endParaRPr/>
          </a:p>
          <a:p>
            <a:endParaRPr/>
          </a:p>
          <a:p>
            <a:endParaRPr/>
          </a:p>
        </p:txBody>
      </p:sp>
      <p:sp>
        <p:nvSpPr>
          <p:cNvPr id="154" name="CustomShape 2"/>
          <p:cNvSpPr/>
          <p:nvPr/>
        </p:nvSpPr>
        <p:spPr>
          <a:xfrm>
            <a:off x="229680" y="837360"/>
            <a:ext cx="11572560" cy="669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600" b="1" strike="noStrike" spc="-1" dirty="0">
                <a:uFill>
                  <a:solidFill>
                    <a:srgbClr val="FFFFFF"/>
                  </a:solidFill>
                </a:uFill>
                <a:latin typeface="Arial"/>
              </a:rPr>
              <a:t>Article 7 TUE</a:t>
            </a:r>
            <a:endParaRPr dirty="0"/>
          </a:p>
          <a:p>
            <a:pPr algn="just">
              <a:lnSpc>
                <a:spcPct val="100000"/>
              </a:lnSpc>
            </a:pPr>
            <a:r>
              <a:rPr lang="fr-FR" sz="2600" strike="noStrike" spc="-1" dirty="0">
                <a:uFill>
                  <a:solidFill>
                    <a:srgbClr val="FFFFFF"/>
                  </a:solidFill>
                </a:uFill>
                <a:latin typeface="Arial"/>
              </a:rPr>
              <a:t>2. </a:t>
            </a:r>
            <a:r>
              <a:rPr lang="fr-FR" sz="2600" strike="noStrike" spc="-1" dirty="0">
                <a:highlight>
                  <a:srgbClr val="FFFF00"/>
                </a:highlight>
                <a:uFill>
                  <a:solidFill>
                    <a:srgbClr val="FFFFFF"/>
                  </a:solidFill>
                </a:uFill>
                <a:latin typeface="Arial"/>
              </a:rPr>
              <a:t>Le Conseil européen, statuant à l'unanimité </a:t>
            </a:r>
            <a:r>
              <a:rPr lang="fr-FR" sz="2600" strike="noStrike" spc="-1" dirty="0">
                <a:uFill>
                  <a:solidFill>
                    <a:srgbClr val="FFFFFF"/>
                  </a:solidFill>
                </a:uFill>
                <a:latin typeface="Arial"/>
              </a:rPr>
              <a:t>sur proposition d'un tiers des États membres ou de la Commission européenne et après approbation du Parlement européen, peut constater l'existence d'une violation grave et persistante par un État membre des valeurs visées à l'article 2, après avoir invité cet État membr</a:t>
            </a:r>
            <a:r>
              <a:rPr lang="fr-FR" sz="2800" strike="noStrike" spc="-1" dirty="0">
                <a:uFill>
                  <a:solidFill>
                    <a:srgbClr val="FFFFFF"/>
                  </a:solidFill>
                </a:uFill>
                <a:latin typeface="Arial"/>
              </a:rPr>
              <a:t>e</a:t>
            </a:r>
            <a:r>
              <a:rPr lang="fr-FR" sz="2800" b="1" strike="noStrike" spc="-1" dirty="0">
                <a:uFill>
                  <a:solidFill>
                    <a:srgbClr val="FFFFFF"/>
                  </a:solidFill>
                </a:uFill>
                <a:latin typeface="Arial"/>
              </a:rPr>
              <a:t> </a:t>
            </a:r>
            <a:r>
              <a:rPr lang="fr-FR" sz="2800" strike="noStrike" spc="-1" dirty="0">
                <a:uFill>
                  <a:solidFill>
                    <a:srgbClr val="FFFFFF"/>
                  </a:solidFill>
                </a:uFill>
                <a:latin typeface="Arial"/>
              </a:rPr>
              <a:t>à présenter toute observation en la matière.</a:t>
            </a:r>
            <a:endParaRPr dirty="0"/>
          </a:p>
          <a:p>
            <a:pPr algn="just">
              <a:lnSpc>
                <a:spcPct val="100000"/>
              </a:lnSpc>
            </a:pPr>
            <a:endParaRPr dirty="0"/>
          </a:p>
          <a:p>
            <a:pPr algn="just">
              <a:lnSpc>
                <a:spcPct val="100000"/>
              </a:lnSpc>
            </a:pPr>
            <a:r>
              <a:rPr lang="fr-FR" sz="2800" strike="noStrike" spc="-1" dirty="0">
                <a:uFill>
                  <a:solidFill>
                    <a:srgbClr val="FFFFFF"/>
                  </a:solidFill>
                </a:uFill>
                <a:latin typeface="Arial"/>
              </a:rPr>
              <a:t>3.   L</a:t>
            </a:r>
            <a:r>
              <a:rPr lang="fr-FR" sz="2800" u="sng" strike="noStrike" spc="-1" dirty="0">
                <a:uFill>
                  <a:solidFill>
                    <a:srgbClr val="FFFFFF"/>
                  </a:solidFill>
                </a:uFill>
                <a:latin typeface="Arial"/>
              </a:rPr>
              <a:t>orsque la constatation visée au paragraphe 2 a été faite, le Conseil, statuant à la majorité qualifiée, </a:t>
            </a:r>
            <a:r>
              <a:rPr lang="fr-FR" sz="2800" strike="noStrike" spc="-1" dirty="0">
                <a:highlight>
                  <a:srgbClr val="FFFF00"/>
                </a:highlight>
                <a:uFill>
                  <a:solidFill>
                    <a:srgbClr val="FFFFFF"/>
                  </a:solidFill>
                </a:uFill>
                <a:latin typeface="Arial"/>
              </a:rPr>
              <a:t>peut décider de suspendre certains des droits découlant de l'application des traités à l'État membre en question,</a:t>
            </a:r>
            <a:r>
              <a:rPr lang="fr-FR" sz="2800" u="sng" strike="noStrike" spc="-1" dirty="0">
                <a:uFill>
                  <a:solidFill>
                    <a:srgbClr val="FFFFFF"/>
                  </a:solidFill>
                </a:uFill>
                <a:latin typeface="Arial"/>
              </a:rPr>
              <a:t> y compris les droits de vote du représentant du gouvernement de cet État membre au sein du Conseil</a:t>
            </a:r>
            <a:r>
              <a:rPr lang="fr-FR" sz="2800" strike="noStrike" spc="-1" dirty="0">
                <a:uFill>
                  <a:solidFill>
                    <a:srgbClr val="FFFFFF"/>
                  </a:solidFill>
                </a:uFill>
                <a:latin typeface="Arial"/>
              </a:rPr>
              <a:t>. (...)</a:t>
            </a:r>
            <a:endParaRPr dirty="0"/>
          </a:p>
          <a:p>
            <a:pPr algn="just">
              <a:lnSpc>
                <a:spcPct val="100000"/>
              </a:lnSpc>
            </a:pPr>
            <a:endParaRPr dirty="0"/>
          </a:p>
          <a:p>
            <a:pPr algn="just">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rot="21579600">
            <a:off x="143280" y="19440"/>
            <a:ext cx="12098520" cy="244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800" b="1" strike="noStrike" spc="-1">
                <a:uFill>
                  <a:solidFill>
                    <a:srgbClr val="FFFFFF"/>
                  </a:solidFill>
                </a:uFill>
                <a:latin typeface="Arial"/>
              </a:rPr>
              <a:t>Exclusion/ suspension d'un Etat membre d'une OI</a:t>
            </a:r>
            <a:endParaRPr/>
          </a:p>
          <a:p>
            <a:endParaRPr/>
          </a:p>
          <a:p>
            <a:endParaRPr/>
          </a:p>
          <a:p>
            <a:endParaRPr/>
          </a:p>
        </p:txBody>
      </p:sp>
      <p:sp>
        <p:nvSpPr>
          <p:cNvPr id="158" name="CustomShape 2"/>
          <p:cNvSpPr/>
          <p:nvPr/>
        </p:nvSpPr>
        <p:spPr>
          <a:xfrm>
            <a:off x="229680" y="837360"/>
            <a:ext cx="11572560" cy="607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800" b="1" strike="noStrike" spc="-1" dirty="0">
                <a:uFill>
                  <a:solidFill>
                    <a:srgbClr val="FFFFFF"/>
                  </a:solidFill>
                </a:uFill>
                <a:latin typeface="Arial"/>
              </a:rPr>
              <a:t>Article 50 TUE</a:t>
            </a:r>
            <a:endParaRPr sz="2800" dirty="0"/>
          </a:p>
          <a:p>
            <a:pPr algn="just">
              <a:lnSpc>
                <a:spcPct val="100000"/>
              </a:lnSpc>
            </a:pPr>
            <a:r>
              <a:rPr lang="fr-FR" sz="2800" strike="noStrike" spc="-1" dirty="0">
                <a:uFill>
                  <a:solidFill>
                    <a:srgbClr val="FFFFFF"/>
                  </a:solidFill>
                </a:uFill>
                <a:latin typeface="Arial"/>
              </a:rPr>
              <a:t>3.   Les traités cessent d'être applicables à l'État concerné à partir de la date d'entrée en vigueur de l'accord de retrait ou, à défaut, deux ans après la notification visée au paragraphe 2, sauf si le Conseil européen, en accord avec l'État membre concerné, décide à l'unanimité de proroger ce délai.</a:t>
            </a:r>
            <a:endParaRPr sz="2800" dirty="0"/>
          </a:p>
          <a:p>
            <a:pPr algn="just">
              <a:lnSpc>
                <a:spcPct val="100000"/>
              </a:lnSpc>
            </a:pPr>
            <a:r>
              <a:rPr lang="fr-FR" sz="2800" strike="noStrike" spc="-1" dirty="0">
                <a:uFill>
                  <a:solidFill>
                    <a:srgbClr val="FFFFFF"/>
                  </a:solidFill>
                </a:uFill>
                <a:latin typeface="Arial"/>
              </a:rPr>
              <a:t>4.   Aux fins des paragraphes 2 et 3, le membre du Conseil européen et du Conseil représentant l'État membre qui se retire ne participe ni aux délibérations ni aux décisions du Conseil européen et du Conseil qui le concernent. (...)</a:t>
            </a:r>
            <a:endParaRPr sz="2800" dirty="0"/>
          </a:p>
          <a:p>
            <a:pPr algn="just">
              <a:lnSpc>
                <a:spcPct val="100000"/>
              </a:lnSpc>
            </a:pPr>
            <a:r>
              <a:rPr lang="fr-FR" sz="2800" strike="noStrike" spc="-1" dirty="0">
                <a:uFill>
                  <a:solidFill>
                    <a:srgbClr val="FFFFFF"/>
                  </a:solidFill>
                </a:uFill>
                <a:latin typeface="Arial"/>
              </a:rPr>
              <a:t>5.   Si l'État qui s'est retiré de l'Union demande à adhérer à nouveau, sa demande est soumise à la procédure visée à l'article 49.</a:t>
            </a:r>
            <a:endParaRPr sz="2800" dirty="0"/>
          </a:p>
          <a:p>
            <a:pPr algn="just">
              <a:lnSpc>
                <a:spcPct val="100000"/>
              </a:lnSpc>
            </a:pPr>
            <a:endParaRPr dirty="0"/>
          </a:p>
          <a:p>
            <a:pPr algn="just">
              <a:lnSpc>
                <a:spcPct val="100000"/>
              </a:lnSpc>
            </a:pPr>
            <a:endParaRPr dirty="0"/>
          </a:p>
          <a:p>
            <a:pPr algn="just">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a:t>
            </a:r>
            <a:endParaRPr sz="2800" dirty="0"/>
          </a:p>
          <a:p>
            <a:endParaRPr sz="2800" dirty="0"/>
          </a:p>
          <a:p>
            <a:endParaRPr lang="fr-FR" sz="2800" dirty="0"/>
          </a:p>
          <a:p>
            <a:r>
              <a:rPr lang="fr-FR" sz="2800" b="1" dirty="0"/>
              <a:t>Charte des Nations Unies</a:t>
            </a:r>
          </a:p>
          <a:p>
            <a:pPr algn="just"/>
            <a:r>
              <a:rPr lang="fr-FR" sz="2800" dirty="0"/>
              <a:t>Article 7</a:t>
            </a:r>
          </a:p>
          <a:p>
            <a:pPr algn="just"/>
            <a:r>
              <a:rPr lang="fr-FR" sz="2800" dirty="0"/>
              <a:t>Il est créé comme </a:t>
            </a:r>
            <a:r>
              <a:rPr lang="fr-FR" sz="2800" dirty="0">
                <a:hlinkClick r:id="rId2"/>
              </a:rPr>
              <a:t>organes principaux de l'Organisation des Nations Unies</a:t>
            </a:r>
            <a:r>
              <a:rPr lang="fr-FR" sz="2800" dirty="0"/>
              <a:t>: une Assemblée générale, un Conseil de sécurité, un Conseil économique et social, un Conseil de tutelle, une Cour internationale de Justice et un Secrétariat.</a:t>
            </a:r>
          </a:p>
          <a:p>
            <a:pPr algn="just"/>
            <a:r>
              <a:rPr lang="fr-FR" sz="2800" dirty="0"/>
              <a:t>Les organes subsidiaires qui se révéleraient nécessaires pourront être créés conformément à la présente Charte.</a:t>
            </a:r>
          </a:p>
          <a:p>
            <a:pPr algn="just"/>
            <a:endParaRPr lang="fr-FR" sz="2800" i="1" dirty="0"/>
          </a:p>
          <a:p>
            <a:endParaRPr sz="2800" i="1" dirty="0"/>
          </a:p>
          <a:p>
            <a:endParaRPr dirty="0"/>
          </a:p>
        </p:txBody>
      </p:sp>
      <p:sp>
        <p:nvSpPr>
          <p:cNvPr id="164" name="CustomShape 2"/>
          <p:cNvSpPr/>
          <p:nvPr/>
        </p:nvSpPr>
        <p:spPr>
          <a:xfrm>
            <a:off x="243000" y="850680"/>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Tree>
    <p:extLst>
      <p:ext uri="{BB962C8B-B14F-4D97-AF65-F5344CB8AC3E}">
        <p14:creationId xmlns:p14="http://schemas.microsoft.com/office/powerpoint/2010/main" val="42522409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a:t>
            </a:r>
            <a:endParaRPr sz="2800" dirty="0"/>
          </a:p>
          <a:p>
            <a:endParaRPr sz="2800" dirty="0"/>
          </a:p>
          <a:p>
            <a:endParaRPr lang="fr-FR" sz="2800" dirty="0"/>
          </a:p>
          <a:p>
            <a:pPr algn="just"/>
            <a:endParaRPr lang="fr-FR" sz="2800" i="1" dirty="0"/>
          </a:p>
          <a:p>
            <a:endParaRPr sz="2800" i="1" dirty="0"/>
          </a:p>
          <a:p>
            <a:endParaRPr dirty="0"/>
          </a:p>
        </p:txBody>
      </p:sp>
      <p:sp>
        <p:nvSpPr>
          <p:cNvPr id="164" name="CustomShape 2"/>
          <p:cNvSpPr/>
          <p:nvPr/>
        </p:nvSpPr>
        <p:spPr>
          <a:xfrm>
            <a:off x="243000" y="850680"/>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pic>
        <p:nvPicPr>
          <p:cNvPr id="3" name="Graphique 2">
            <a:extLst>
              <a:ext uri="{FF2B5EF4-FFF2-40B4-BE49-F238E27FC236}">
                <a16:creationId xmlns:a16="http://schemas.microsoft.com/office/drawing/2014/main" id="{D882F056-3F45-A732-CDEC-C6B3795B4E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4815" y="-42273"/>
            <a:ext cx="9966570" cy="7069924"/>
          </a:xfrm>
          <a:prstGeom prst="rect">
            <a:avLst/>
          </a:prstGeom>
        </p:spPr>
      </p:pic>
    </p:spTree>
    <p:extLst>
      <p:ext uri="{BB962C8B-B14F-4D97-AF65-F5344CB8AC3E}">
        <p14:creationId xmlns:p14="http://schemas.microsoft.com/office/powerpoint/2010/main" val="7355520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1457" y="19149"/>
            <a:ext cx="11994534" cy="4845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a:t>
            </a:r>
            <a:endParaRPr sz="2800" dirty="0"/>
          </a:p>
          <a:p>
            <a:r>
              <a:rPr lang="fr-FR" sz="2800" b="1" dirty="0"/>
              <a:t>Traité sur l’Union européenne</a:t>
            </a:r>
            <a:r>
              <a:rPr lang="fr-FR" sz="2800" dirty="0"/>
              <a:t> </a:t>
            </a:r>
            <a:endParaRPr sz="2800" dirty="0"/>
          </a:p>
          <a:p>
            <a:pPr algn="ctr"/>
            <a:r>
              <a:rPr lang="fr-FR" sz="2800" dirty="0"/>
              <a:t>Article 13 </a:t>
            </a:r>
          </a:p>
          <a:p>
            <a:r>
              <a:rPr lang="fr-FR" sz="2800" dirty="0"/>
              <a:t>L'Union dispose d'un cadre institutionnel visant à promouvoir ses valeurs, poursuivre ses objectifs, servir ses intérêts, ceux de ses citoyens, et ceux des États membres, ainsi qu'à assurer la cohérence, l'efficacité et la continuité de ses politiques et de ses actions. </a:t>
            </a:r>
          </a:p>
          <a:p>
            <a:r>
              <a:rPr lang="fr-FR" sz="2800" dirty="0"/>
              <a:t>Les institutions de l'Union sont:</a:t>
            </a:r>
          </a:p>
          <a:p>
            <a:r>
              <a:rPr lang="fr-FR" sz="2800" dirty="0"/>
              <a:t> — le Parlement européen, </a:t>
            </a:r>
          </a:p>
          <a:p>
            <a:r>
              <a:rPr lang="fr-FR" sz="2800" dirty="0"/>
              <a:t>— le Conseil européen, </a:t>
            </a:r>
          </a:p>
          <a:p>
            <a:r>
              <a:rPr lang="fr-FR" sz="2800" dirty="0"/>
              <a:t>— le Conseil, </a:t>
            </a:r>
          </a:p>
          <a:p>
            <a:r>
              <a:rPr lang="fr-FR" sz="2800" dirty="0"/>
              <a:t>— la Commission européenne (ci-après dénommée «Commission»), </a:t>
            </a:r>
          </a:p>
          <a:p>
            <a:r>
              <a:rPr lang="fr-FR" sz="2800" dirty="0"/>
              <a:t>— la Cour de justice de l'Union européenne, </a:t>
            </a:r>
          </a:p>
          <a:p>
            <a:r>
              <a:rPr lang="fr-FR" sz="2800" dirty="0"/>
              <a:t>— la Banque centrale européenne, </a:t>
            </a:r>
          </a:p>
          <a:p>
            <a:r>
              <a:rPr lang="fr-FR" sz="2800" dirty="0"/>
              <a:t>— la Cour des comptes.</a:t>
            </a:r>
            <a:endParaRPr sz="2800" i="1" dirty="0"/>
          </a:p>
          <a:p>
            <a:endParaRPr dirty="0"/>
          </a:p>
        </p:txBody>
      </p:sp>
      <p:sp>
        <p:nvSpPr>
          <p:cNvPr id="164" name="CustomShape 2"/>
          <p:cNvSpPr/>
          <p:nvPr/>
        </p:nvSpPr>
        <p:spPr>
          <a:xfrm>
            <a:off x="240124" y="410308"/>
            <a:ext cx="11575436" cy="64077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Tree>
    <p:extLst>
      <p:ext uri="{BB962C8B-B14F-4D97-AF65-F5344CB8AC3E}">
        <p14:creationId xmlns:p14="http://schemas.microsoft.com/office/powerpoint/2010/main" val="1515714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 organes pléniers</a:t>
            </a:r>
            <a:endParaRPr sz="2800" dirty="0"/>
          </a:p>
          <a:p>
            <a:endParaRPr lang="fr-FR" sz="2800" dirty="0"/>
          </a:p>
          <a:p>
            <a:endParaRPr lang="fr-FR" sz="2400" b="1" dirty="0"/>
          </a:p>
          <a:p>
            <a:r>
              <a:rPr lang="fr-FR" sz="2400" b="1" dirty="0"/>
              <a:t>Charte des Nations Unies</a:t>
            </a:r>
          </a:p>
          <a:p>
            <a:pPr algn="just"/>
            <a:r>
              <a:rPr lang="fr-FR" sz="2400" b="1" dirty="0"/>
              <a:t>Article 9</a:t>
            </a:r>
          </a:p>
          <a:p>
            <a:pPr algn="just"/>
            <a:r>
              <a:rPr lang="fr-FR" sz="2400" dirty="0">
                <a:hlinkClick r:id="rId2"/>
              </a:rPr>
              <a:t>L'Assemblée générale</a:t>
            </a:r>
            <a:r>
              <a:rPr lang="fr-FR" sz="2400" dirty="0"/>
              <a:t> se compose de tous les Membres des Nations Unies.</a:t>
            </a:r>
          </a:p>
          <a:p>
            <a:pPr algn="just"/>
            <a:r>
              <a:rPr lang="fr-FR" sz="2400" dirty="0"/>
              <a:t>Chaque Membre a cinq représentants au plus à l'Assemblée générale.</a:t>
            </a:r>
          </a:p>
          <a:p>
            <a:pPr algn="just"/>
            <a:r>
              <a:rPr lang="fr-FR" sz="2400" dirty="0"/>
              <a:t> </a:t>
            </a:r>
          </a:p>
          <a:p>
            <a:pPr algn="just"/>
            <a:r>
              <a:rPr lang="fr-FR" sz="2400" b="1" dirty="0"/>
              <a:t>Article 10</a:t>
            </a:r>
          </a:p>
          <a:p>
            <a:pPr algn="just"/>
            <a:r>
              <a:rPr lang="fr-FR" sz="2400" dirty="0"/>
              <a:t>L'Assemblée générale </a:t>
            </a:r>
            <a:r>
              <a:rPr lang="fr-FR" sz="2400" dirty="0">
                <a:highlight>
                  <a:srgbClr val="FFFF00"/>
                </a:highlight>
              </a:rPr>
              <a:t>peut discuter toutes questions ou affaires rentrant dans le cadre de la présente Charte </a:t>
            </a:r>
            <a:r>
              <a:rPr lang="fr-FR" sz="2400" dirty="0"/>
              <a:t>ou se rapportant aux pouvoirs et fonctions de l'un quelconque des organes prévus dans la présente Charte, et, sous réserve des dispositions de l'</a:t>
            </a:r>
            <a:r>
              <a:rPr lang="fr-FR" sz="2400" dirty="0">
                <a:hlinkClick r:id="rId3"/>
              </a:rPr>
              <a:t>Article 12</a:t>
            </a:r>
            <a:r>
              <a:rPr lang="fr-FR" sz="2400" dirty="0"/>
              <a:t>, formuler sur ces questions ou affaires des recommandations aux Membres de l'Organisation des Nations Unies, au Conseil de sécurité, ou aux Membres de l'Organisation et au Conseil de sécurité.</a:t>
            </a:r>
          </a:p>
          <a:p>
            <a:endParaRPr lang="fr-FR" sz="2800" i="1" dirty="0"/>
          </a:p>
          <a:p>
            <a:endParaRPr sz="2800" i="1" dirty="0"/>
          </a:p>
          <a:p>
            <a:endParaRPr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Tree>
    <p:extLst>
      <p:ext uri="{BB962C8B-B14F-4D97-AF65-F5344CB8AC3E}">
        <p14:creationId xmlns:p14="http://schemas.microsoft.com/office/powerpoint/2010/main" val="3581785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435C40F-C426-CE2F-ECE2-14C832E52300}"/>
              </a:ext>
            </a:extLst>
          </p:cNvPr>
          <p:cNvSpPr>
            <a:spLocks noGrp="1"/>
          </p:cNvSpPr>
          <p:nvPr>
            <p:ph type="subTitle"/>
          </p:nvPr>
        </p:nvSpPr>
        <p:spPr>
          <a:xfrm>
            <a:off x="387350" y="1"/>
            <a:ext cx="11804650" cy="6951784"/>
          </a:xfrm>
        </p:spPr>
        <p:txBody>
          <a:bodyPr/>
          <a:lstStyle/>
          <a:p>
            <a:endParaRPr lang="fr-FR" dirty="0"/>
          </a:p>
        </p:txBody>
      </p:sp>
      <p:pic>
        <p:nvPicPr>
          <p:cNvPr id="7" name="Image 6" descr="Une image contenant carte&#10;&#10;Description générée automatiquement">
            <a:extLst>
              <a:ext uri="{FF2B5EF4-FFF2-40B4-BE49-F238E27FC236}">
                <a16:creationId xmlns:a16="http://schemas.microsoft.com/office/drawing/2014/main" id="{F13C7D74-D955-774C-3E2F-38D8EC65A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794" y="0"/>
            <a:ext cx="3668412" cy="6858000"/>
          </a:xfrm>
          <a:prstGeom prst="rect">
            <a:avLst/>
          </a:prstGeom>
        </p:spPr>
      </p:pic>
    </p:spTree>
    <p:extLst>
      <p:ext uri="{BB962C8B-B14F-4D97-AF65-F5344CB8AC3E}">
        <p14:creationId xmlns:p14="http://schemas.microsoft.com/office/powerpoint/2010/main" val="22448304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308339" y="18951"/>
            <a:ext cx="11927489" cy="4298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 organes pléniers</a:t>
            </a:r>
            <a:endParaRPr sz="2800" dirty="0"/>
          </a:p>
          <a:p>
            <a:endParaRPr lang="fr-FR" sz="2800" dirty="0"/>
          </a:p>
          <a:p>
            <a:r>
              <a:rPr lang="fr-FR" sz="2400" b="1" dirty="0"/>
              <a:t>Charte des Nations Unies</a:t>
            </a:r>
          </a:p>
          <a:p>
            <a:r>
              <a:rPr lang="fr-FR" sz="2400" b="1" dirty="0"/>
              <a:t>Article 18</a:t>
            </a:r>
          </a:p>
          <a:p>
            <a:pPr algn="just">
              <a:buFont typeface="+mj-lt"/>
              <a:buAutoNum type="arabicPeriod"/>
            </a:pPr>
            <a:r>
              <a:rPr lang="fr-FR" sz="2400" dirty="0"/>
              <a:t>Chaque membre de l'Assemblée générale dispose d'une voix.</a:t>
            </a:r>
          </a:p>
          <a:p>
            <a:pPr algn="just">
              <a:buFont typeface="+mj-lt"/>
              <a:buAutoNum type="arabicPeriod"/>
            </a:pPr>
            <a:r>
              <a:rPr lang="fr-FR" sz="2400" dirty="0">
                <a:highlight>
                  <a:srgbClr val="FFFF00"/>
                </a:highlight>
              </a:rPr>
              <a:t>Les décisions de l'Assemblée générale sur les questions importantes sont prises à la majorité des deux tiers des membres présents et votants</a:t>
            </a:r>
            <a:r>
              <a:rPr lang="fr-FR" sz="2400" dirty="0"/>
              <a:t>. Sont considérées comme questions importantes : les recommandations relatives au maintien de la paix et de la sécurité internationales, l'élection des membres non permanents du Conseil de sécurité, l'élection des membres du Conseil économique et social, l'élection des membres du Conseil de tutelle conformément au paragraphe 1, c, de l'Article 86, l'admission de nouveaux Membres dans l'Organisation, la suspension des droits et privilèges de Membres, l'exclusion de Membres, les questions relatives au fonctionnement du régime de tutelle et les questions budgétaires.</a:t>
            </a:r>
          </a:p>
          <a:p>
            <a:pPr algn="just">
              <a:buFont typeface="+mj-lt"/>
              <a:buAutoNum type="arabicPeriod"/>
            </a:pPr>
            <a:r>
              <a:rPr lang="fr-FR" sz="2400" dirty="0">
                <a:highlight>
                  <a:srgbClr val="FFFF00"/>
                </a:highlight>
              </a:rPr>
              <a:t>Les décisions sur d'autres questions</a:t>
            </a:r>
            <a:r>
              <a:rPr lang="fr-FR" sz="2400" dirty="0"/>
              <a:t>, y compris la détermination de nouvelles catégories de questions à trancher à la majorité des deux tiers, </a:t>
            </a:r>
            <a:r>
              <a:rPr lang="fr-FR" sz="2400" dirty="0">
                <a:highlight>
                  <a:srgbClr val="FFFF00"/>
                </a:highlight>
              </a:rPr>
              <a:t>sont prises à la majorité des membres présents et votants.</a:t>
            </a:r>
          </a:p>
          <a:p>
            <a:endParaRPr sz="2000" i="1" dirty="0"/>
          </a:p>
          <a:p>
            <a:endParaRPr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Tree>
    <p:extLst>
      <p:ext uri="{BB962C8B-B14F-4D97-AF65-F5344CB8AC3E}">
        <p14:creationId xmlns:p14="http://schemas.microsoft.com/office/powerpoint/2010/main" val="40996917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 organes restreints</a:t>
            </a:r>
            <a:endParaRPr sz="2800" dirty="0"/>
          </a:p>
          <a:p>
            <a:pPr algn="ctr"/>
            <a:endParaRPr lang="fr-FR" sz="2800" dirty="0"/>
          </a:p>
          <a:p>
            <a:endParaRPr lang="fr-FR" sz="2400" b="1" dirty="0"/>
          </a:p>
          <a:p>
            <a:r>
              <a:rPr lang="fr-FR" sz="2400" b="1" dirty="0"/>
              <a:t>Charte des Nations Unies</a:t>
            </a:r>
          </a:p>
          <a:p>
            <a:r>
              <a:rPr lang="fr-FR" sz="2000" b="1" dirty="0"/>
              <a:t>Article 23</a:t>
            </a:r>
          </a:p>
          <a:p>
            <a:pPr algn="just"/>
            <a:r>
              <a:rPr lang="fr-FR" sz="2000" dirty="0"/>
              <a:t>Le </a:t>
            </a:r>
            <a:r>
              <a:rPr lang="fr-FR" sz="2000" dirty="0">
                <a:hlinkClick r:id="rId2"/>
              </a:rPr>
              <a:t>Conseil de sécurité</a:t>
            </a:r>
            <a:r>
              <a:rPr lang="fr-FR" sz="2000" dirty="0"/>
              <a:t> se compose de quinze Membres de l'Organisation. </a:t>
            </a:r>
            <a:r>
              <a:rPr lang="fr-FR" sz="2000" u="sng" dirty="0">
                <a:highlight>
                  <a:srgbClr val="FFFF00"/>
                </a:highlight>
              </a:rPr>
              <a:t>La République de Chine, la France, l'Union des Républiques socialistes soviétiques, le Royaume-Uni de Grande-Bretagne et d'Irlande du Nord, et les États-Unis d'Amérique sont membres permanents </a:t>
            </a:r>
            <a:r>
              <a:rPr lang="fr-FR" sz="2000" u="sng" dirty="0"/>
              <a:t>du Conseil de sécurité</a:t>
            </a:r>
            <a:r>
              <a:rPr lang="fr-FR" sz="2000" dirty="0"/>
              <a:t>. </a:t>
            </a:r>
            <a:r>
              <a:rPr lang="fr-FR" sz="2000" u="sng" dirty="0"/>
              <a:t>Dix autres Membres de l'Organisation sont élus, à titre de membres non permanents du Conseil de sécurité,</a:t>
            </a:r>
            <a:r>
              <a:rPr lang="fr-FR" sz="2000" dirty="0"/>
              <a:t> par l'Assemblée générale qui tient spécialement compte, en premier lieu, de la contribution des Membres de l'Organisation au maintien de la paix et de la sécurité internationales et aux autres fins de l'Organisation, et aussi d'une répartition géographique équitable.</a:t>
            </a:r>
          </a:p>
          <a:p>
            <a:pPr algn="just"/>
            <a:r>
              <a:rPr lang="fr-FR" sz="2000" dirty="0"/>
              <a:t>Les membres non permanents du Conseil de sécurité sont élus </a:t>
            </a:r>
            <a:r>
              <a:rPr lang="fr-FR" sz="2000" u="sng" dirty="0"/>
              <a:t>pour une période de deux ans</a:t>
            </a:r>
            <a:r>
              <a:rPr lang="fr-FR" sz="2000" dirty="0"/>
              <a:t>. Lors de la première élection des membres non permanents après que le nombre des membres du Conseil de sécurité aura été porté de onze à quinze, deux des quatre membres supplémentaires seront élus pour une période d'un an. Les membres sortants ne sont pas immédiatement rééligibles.</a:t>
            </a:r>
          </a:p>
          <a:p>
            <a:pPr algn="just"/>
            <a:r>
              <a:rPr lang="fr-FR" sz="2000" dirty="0"/>
              <a:t>Chaque membre du Conseil de sécurité a un représentant au Conseil.</a:t>
            </a:r>
          </a:p>
          <a:p>
            <a:endParaRPr lang="fr-FR" sz="2800" i="1" dirty="0"/>
          </a:p>
          <a:p>
            <a:endParaRPr sz="2800" i="1" dirty="0"/>
          </a:p>
          <a:p>
            <a:endParaRPr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Tree>
    <p:extLst>
      <p:ext uri="{BB962C8B-B14F-4D97-AF65-F5344CB8AC3E}">
        <p14:creationId xmlns:p14="http://schemas.microsoft.com/office/powerpoint/2010/main" val="15174307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 organes restreints</a:t>
            </a:r>
            <a:endParaRPr sz="2800" dirty="0"/>
          </a:p>
          <a:p>
            <a:pPr algn="ctr"/>
            <a:endParaRPr lang="fr-FR" sz="2800" dirty="0"/>
          </a:p>
          <a:p>
            <a:endParaRPr lang="fr-FR" sz="2400" b="1" dirty="0"/>
          </a:p>
          <a:p>
            <a:r>
              <a:rPr lang="fr-FR" sz="2400" b="1" dirty="0"/>
              <a:t>Charte des Nations Unies</a:t>
            </a:r>
          </a:p>
          <a:p>
            <a:pPr algn="just"/>
            <a:r>
              <a:rPr lang="fr-FR" sz="2800" b="1" dirty="0"/>
              <a:t>Article 24</a:t>
            </a:r>
          </a:p>
          <a:p>
            <a:pPr algn="just"/>
            <a:r>
              <a:rPr lang="fr-FR" sz="2800" dirty="0"/>
              <a:t>Afin d'assurer l'action rapide et efficace de l'Organisation, ses Membres confèrent au Conseil de sécurité </a:t>
            </a:r>
            <a:r>
              <a:rPr lang="fr-FR" sz="2800" u="sng" dirty="0"/>
              <a:t>la responsabilité principale du maintien de la paix et de la sécurité internationales</a:t>
            </a:r>
            <a:r>
              <a:rPr lang="fr-FR" sz="2800" dirty="0"/>
              <a:t> et reconnaissent qu'en s'acquittant des devoirs que lui impose cette responsabilité le Conseil de sécurité agit en leur nom. (…)</a:t>
            </a:r>
          </a:p>
          <a:p>
            <a:endParaRPr sz="2800" i="1" dirty="0"/>
          </a:p>
          <a:p>
            <a:endParaRPr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Tree>
    <p:extLst>
      <p:ext uri="{BB962C8B-B14F-4D97-AF65-F5344CB8AC3E}">
        <p14:creationId xmlns:p14="http://schemas.microsoft.com/office/powerpoint/2010/main" val="28787459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a:t>
            </a:r>
            <a:endParaRPr sz="2800" dirty="0"/>
          </a:p>
          <a:p>
            <a:endParaRPr lang="fr-FR" sz="2800" dirty="0"/>
          </a:p>
          <a:p>
            <a:endParaRPr sz="2800" i="1" dirty="0"/>
          </a:p>
          <a:p>
            <a:r>
              <a:rPr lang="fr-FR" sz="2800" b="1" dirty="0">
                <a:latin typeface="Calibri" panose="020F0502020204030204" pitchFamily="34" charset="0"/>
                <a:cs typeface="Calibri" panose="020F0502020204030204" pitchFamily="34" charset="0"/>
              </a:rPr>
              <a:t>Organes intégrés: </a:t>
            </a:r>
          </a:p>
          <a:p>
            <a:r>
              <a:rPr lang="fr-FR" sz="2800" dirty="0">
                <a:latin typeface="Calibri" panose="020F0502020204030204" pitchFamily="34" charset="0"/>
                <a:cs typeface="Calibri" panose="020F0502020204030204" pitchFamily="34" charset="0"/>
              </a:rPr>
              <a:t>  - </a:t>
            </a:r>
            <a:r>
              <a:rPr lang="fr-FR" sz="2800" b="1" dirty="0">
                <a:latin typeface="Calibri" panose="020F0502020204030204" pitchFamily="34" charset="0"/>
                <a:cs typeface="Calibri" panose="020F0502020204030204" pitchFamily="34" charset="0"/>
              </a:rPr>
              <a:t>organe de type administratif</a:t>
            </a:r>
            <a:r>
              <a:rPr lang="fr-FR" sz="2800" dirty="0">
                <a:latin typeface="Calibri" panose="020F0502020204030204" pitchFamily="34" charset="0"/>
                <a:cs typeface="Calibri" panose="020F0502020204030204" pitchFamily="34" charset="0"/>
              </a:rPr>
              <a:t>, assure le fonctionnement de l’OI, ex: secrétaire général ONU = A. Guterres </a:t>
            </a:r>
          </a:p>
          <a:p>
            <a:endParaRPr lang="fr-FR" sz="2800" dirty="0">
              <a:latin typeface="Calibri" panose="020F0502020204030204" pitchFamily="34" charset="0"/>
              <a:cs typeface="Calibri" panose="020F0502020204030204" pitchFamily="34" charset="0"/>
            </a:endParaRPr>
          </a:p>
          <a:p>
            <a:r>
              <a:rPr lang="fr-FR" sz="2800" dirty="0">
                <a:latin typeface="Calibri" panose="020F0502020204030204" pitchFamily="34" charset="0"/>
                <a:cs typeface="Calibri" panose="020F0502020204030204" pitchFamily="34" charset="0"/>
              </a:rPr>
              <a:t>  - </a:t>
            </a:r>
            <a:r>
              <a:rPr lang="fr-FR" sz="2800" b="1" dirty="0">
                <a:latin typeface="Calibri" panose="020F0502020204030204" pitchFamily="34" charset="0"/>
                <a:cs typeface="Calibri" panose="020F0502020204030204" pitchFamily="34" charset="0"/>
              </a:rPr>
              <a:t>organe de type exécutif</a:t>
            </a:r>
            <a:r>
              <a:rPr lang="fr-FR" sz="2800" dirty="0">
                <a:latin typeface="Calibri" panose="020F0502020204030204" pitchFamily="34" charset="0"/>
                <a:cs typeface="Calibri" panose="020F0502020204030204" pitchFamily="34" charset="0"/>
              </a:rPr>
              <a:t>, ex: la commission au sein UE, Présidente de la Commission U. Von der </a:t>
            </a:r>
            <a:r>
              <a:rPr lang="fr-FR" sz="2800" dirty="0" err="1">
                <a:latin typeface="Calibri" panose="020F0502020204030204" pitchFamily="34" charset="0"/>
                <a:cs typeface="Calibri" panose="020F0502020204030204" pitchFamily="34" charset="0"/>
              </a:rPr>
              <a:t>Leyen</a:t>
            </a:r>
            <a:endParaRPr lang="fr-FR" sz="2800" dirty="0">
              <a:latin typeface="Calibri" panose="020F0502020204030204" pitchFamily="34" charset="0"/>
              <a:cs typeface="Calibri" panose="020F0502020204030204" pitchFamily="34" charset="0"/>
            </a:endParaRPr>
          </a:p>
          <a:p>
            <a:endParaRPr lang="fr-FR" sz="2800" dirty="0">
              <a:latin typeface="Calibri" panose="020F0502020204030204" pitchFamily="34" charset="0"/>
              <a:cs typeface="Calibri" panose="020F0502020204030204" pitchFamily="34" charset="0"/>
            </a:endParaRPr>
          </a:p>
          <a:p>
            <a:r>
              <a:rPr lang="fr-FR" sz="2800" dirty="0">
                <a:latin typeface="Calibri" panose="020F0502020204030204" pitchFamily="34" charset="0"/>
                <a:cs typeface="Calibri" panose="020F0502020204030204" pitchFamily="34" charset="0"/>
              </a:rPr>
              <a:t>  - </a:t>
            </a:r>
            <a:r>
              <a:rPr lang="fr-FR" sz="2800" b="1" dirty="0">
                <a:latin typeface="Calibri" panose="020F0502020204030204" pitchFamily="34" charset="0"/>
                <a:cs typeface="Calibri" panose="020F0502020204030204" pitchFamily="34" charset="0"/>
              </a:rPr>
              <a:t>organe de type juridictionnel</a:t>
            </a:r>
            <a:r>
              <a:rPr lang="fr-FR" sz="2800" dirty="0">
                <a:latin typeface="Calibri" panose="020F0502020204030204" pitchFamily="34" charset="0"/>
                <a:cs typeface="Calibri" panose="020F0502020204030204" pitchFamily="34" charset="0"/>
              </a:rPr>
              <a:t>: CIJ au sein ONU, CJUE au sein UE, Cour EDH au sein du Conseil de l’Europe</a:t>
            </a:r>
            <a:endParaRPr sz="2800" dirty="0">
              <a:latin typeface="Calibri" panose="020F0502020204030204" pitchFamily="34" charset="0"/>
              <a:cs typeface="Calibri" panose="020F0502020204030204" pitchFamily="34" charset="0"/>
            </a:endParaRPr>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Tree>
    <p:extLst>
      <p:ext uri="{BB962C8B-B14F-4D97-AF65-F5344CB8AC3E}">
        <p14:creationId xmlns:p14="http://schemas.microsoft.com/office/powerpoint/2010/main" val="8557117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trike="noStrike" spc="-1" dirty="0">
                <a:uFill>
                  <a:solidFill>
                    <a:srgbClr val="FFFFFF"/>
                  </a:solidFill>
                </a:uFill>
                <a:latin typeface="Arial"/>
              </a:rPr>
              <a:t>Les agents des OI</a:t>
            </a:r>
            <a:endParaRPr sz="2800" dirty="0"/>
          </a:p>
          <a:p>
            <a:endParaRPr lang="fr-FR" sz="2800" dirty="0"/>
          </a:p>
          <a:p>
            <a:endParaRPr lang="fr-FR" sz="2400" b="1" dirty="0"/>
          </a:p>
          <a:p>
            <a:r>
              <a:rPr lang="fr-FR" sz="2800" dirty="0"/>
              <a:t>James </a:t>
            </a:r>
            <a:r>
              <a:rPr lang="fr-FR" sz="2800" dirty="0" err="1"/>
              <a:t>Eric</a:t>
            </a:r>
            <a:r>
              <a:rPr lang="fr-FR" sz="2800" dirty="0"/>
              <a:t> Drummond, premier Secrétaire général de la SDN</a:t>
            </a:r>
          </a:p>
          <a:p>
            <a:endParaRPr lang="fr-FR" sz="2800" dirty="0"/>
          </a:p>
          <a:p>
            <a:endParaRPr lang="fr-FR" dirty="0"/>
          </a:p>
          <a:p>
            <a:r>
              <a:rPr lang="fr-FR" sz="2800" i="1" dirty="0"/>
              <a:t>CIJ, avis consultatif du 11 avril 1949, Réparation des dommages subis au service des NU</a:t>
            </a:r>
            <a:endParaRPr lang="fr-FR" sz="2800" dirty="0"/>
          </a:p>
          <a:p>
            <a:r>
              <a:rPr lang="fr-FR" sz="2800" dirty="0"/>
              <a:t>Le fonctionnaire international est « </a:t>
            </a:r>
            <a:r>
              <a:rPr lang="fr-FR" sz="2800" i="1" dirty="0"/>
              <a:t>quiconque, fonctionnaire rémunéré ou non, employé à titre permanent ou non (…) a été chargé par un organe de l’organisation d’exercer ou d’aider à exercer l’une des fonctions de celle-ci. Bref, toute personne par qui l’organisation agit</a:t>
            </a:r>
            <a:r>
              <a:rPr lang="fr-FR" sz="2800" dirty="0"/>
              <a:t> » </a:t>
            </a:r>
            <a:endParaRPr sz="2800"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Tree>
    <p:extLst>
      <p:ext uri="{BB962C8B-B14F-4D97-AF65-F5344CB8AC3E}">
        <p14:creationId xmlns:p14="http://schemas.microsoft.com/office/powerpoint/2010/main" val="76060880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173852" y="19350"/>
            <a:ext cx="12062592" cy="6365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trike="noStrike" spc="-1" dirty="0">
                <a:uFill>
                  <a:solidFill>
                    <a:srgbClr val="FFFFFF"/>
                  </a:solidFill>
                </a:uFill>
                <a:latin typeface="Arial"/>
              </a:rPr>
              <a:t>Les agents des OI</a:t>
            </a:r>
            <a:endParaRPr sz="2800" dirty="0"/>
          </a:p>
          <a:p>
            <a:endParaRPr lang="fr-FR" sz="2400" b="1" dirty="0"/>
          </a:p>
          <a:p>
            <a:r>
              <a:rPr lang="fr-FR" sz="2400" b="1" dirty="0"/>
              <a:t>Indépendance des agents internationaux</a:t>
            </a:r>
          </a:p>
          <a:p>
            <a:endParaRPr lang="fr-FR" sz="2400" b="1" dirty="0"/>
          </a:p>
          <a:p>
            <a:r>
              <a:rPr lang="fr-FR" sz="2800" b="1" dirty="0"/>
              <a:t>Cf Charte des Nations Unies</a:t>
            </a:r>
          </a:p>
          <a:p>
            <a:pPr algn="just"/>
            <a:r>
              <a:rPr lang="fr-FR" sz="2800" b="1" dirty="0"/>
              <a:t>Article 100</a:t>
            </a:r>
          </a:p>
          <a:p>
            <a:pPr algn="just"/>
            <a:r>
              <a:rPr lang="fr-FR" sz="2800" dirty="0"/>
              <a:t>Dans l'accomplissement de leurs devoirs, le Secrétaire général et le personnel ne solliciteront ni n'accepteront d'instructions d'aucun gouvernement ni d'aucune autorité extérieure à l'Organisation. Ils s'abstiendront de tout acte incompatible avec leur situation de fonctionnaires internationaux et ne sont responsables qu'envers l'Organisation.</a:t>
            </a:r>
          </a:p>
          <a:p>
            <a:pPr algn="just"/>
            <a:r>
              <a:rPr lang="fr-FR" sz="2800" dirty="0"/>
              <a:t>Chaque Membre de l'Organisation s'engage à respecter le caractère exclusivement international des fonctions du Secrétaire général et du personnel et à ne pas chercher à les influencer dans l'exécution de leur tâche.</a:t>
            </a:r>
          </a:p>
          <a:p>
            <a:endParaRPr lang="fr-FR" sz="2400" b="1"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Tree>
    <p:extLst>
      <p:ext uri="{BB962C8B-B14F-4D97-AF65-F5344CB8AC3E}">
        <p14:creationId xmlns:p14="http://schemas.microsoft.com/office/powerpoint/2010/main" val="398559038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a:t>
            </a:r>
            <a:endParaRPr sz="2800" dirty="0"/>
          </a:p>
          <a:p>
            <a:endParaRPr lang="fr-FR" sz="2800" dirty="0"/>
          </a:p>
          <a:p>
            <a:endParaRPr lang="fr-FR" sz="2400" b="1" dirty="0"/>
          </a:p>
          <a:p>
            <a:r>
              <a:rPr lang="fr-FR" sz="2400" b="1" dirty="0"/>
              <a:t>Charte des Nations Unies</a:t>
            </a:r>
          </a:p>
          <a:p>
            <a:endParaRPr sz="2800" i="1" dirty="0"/>
          </a:p>
          <a:p>
            <a:r>
              <a:rPr lang="fr-FR" sz="2800" b="1" dirty="0"/>
              <a:t>Article 97</a:t>
            </a:r>
          </a:p>
          <a:p>
            <a:r>
              <a:rPr lang="fr-FR" sz="2800" dirty="0"/>
              <a:t>Le </a:t>
            </a:r>
            <a:r>
              <a:rPr lang="fr-FR" sz="2800" dirty="0">
                <a:hlinkClick r:id="rId2"/>
              </a:rPr>
              <a:t>Secrétariat</a:t>
            </a:r>
            <a:r>
              <a:rPr lang="fr-FR" sz="2800" dirty="0"/>
              <a:t> comprend un Secrétaire général et le personnel que peut exiger l'Organisation. </a:t>
            </a:r>
            <a:r>
              <a:rPr lang="fr-FR" sz="2800" u="sng" dirty="0"/>
              <a:t>Le Secrétaire général est nommé par l'Assemblée générale sur recommandation du Conseil de sécurité. Il est le plus haut fonctionnaire de l'Organisation.</a:t>
            </a:r>
          </a:p>
          <a:p>
            <a:endParaRPr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Tree>
    <p:extLst>
      <p:ext uri="{BB962C8B-B14F-4D97-AF65-F5344CB8AC3E}">
        <p14:creationId xmlns:p14="http://schemas.microsoft.com/office/powerpoint/2010/main" val="29862934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a:t>
            </a:r>
            <a:endParaRPr sz="2800" dirty="0"/>
          </a:p>
          <a:p>
            <a:endParaRPr lang="fr-FR" sz="2800" dirty="0"/>
          </a:p>
          <a:p>
            <a:endParaRPr lang="fr-FR" sz="2400" b="1" dirty="0"/>
          </a:p>
          <a:p>
            <a:endParaRPr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
        <p:nvSpPr>
          <p:cNvPr id="3" name="ZoneTexte 2">
            <a:extLst>
              <a:ext uri="{FF2B5EF4-FFF2-40B4-BE49-F238E27FC236}">
                <a16:creationId xmlns:a16="http://schemas.microsoft.com/office/drawing/2014/main" id="{264D6423-9350-F061-3D70-A03BBCDFD6E7}"/>
              </a:ext>
            </a:extLst>
          </p:cNvPr>
          <p:cNvSpPr txBox="1"/>
          <p:nvPr/>
        </p:nvSpPr>
        <p:spPr>
          <a:xfrm>
            <a:off x="550985" y="1383322"/>
            <a:ext cx="11125200" cy="3970318"/>
          </a:xfrm>
          <a:prstGeom prst="rect">
            <a:avLst/>
          </a:prstGeom>
          <a:noFill/>
        </p:spPr>
        <p:txBody>
          <a:bodyPr wrap="square">
            <a:spAutoFit/>
          </a:bodyPr>
          <a:lstStyle/>
          <a:p>
            <a:r>
              <a:rPr lang="fr-FR" sz="2800" b="1" dirty="0"/>
              <a:t>Charte ONU</a:t>
            </a:r>
          </a:p>
          <a:p>
            <a:endParaRPr lang="fr-FR" sz="2800" b="1" dirty="0"/>
          </a:p>
          <a:p>
            <a:r>
              <a:rPr lang="fr-FR" sz="2800" b="1" dirty="0"/>
              <a:t>Chapitre XIV : Cour internationale de Justice</a:t>
            </a:r>
          </a:p>
          <a:p>
            <a:r>
              <a:rPr lang="fr-FR" sz="2800" b="1" dirty="0"/>
              <a:t>Article 92</a:t>
            </a:r>
          </a:p>
          <a:p>
            <a:pPr algn="just"/>
            <a:r>
              <a:rPr lang="fr-FR" sz="2800" dirty="0"/>
              <a:t>La Cour internationale de Justice </a:t>
            </a:r>
            <a:r>
              <a:rPr lang="fr-FR" sz="2800" dirty="0">
                <a:highlight>
                  <a:srgbClr val="FFFF00"/>
                </a:highlight>
              </a:rPr>
              <a:t>constitue l'organe judiciaire principal des Nations Unies.</a:t>
            </a:r>
            <a:r>
              <a:rPr lang="fr-FR" sz="2800" dirty="0"/>
              <a:t> Elle fonctionne conformément à un Statut établi sur la base du Statut de la Cour permanente de Justice internationale et annexé à la présente Charte dont il fait partie intégrante.</a:t>
            </a:r>
          </a:p>
        </p:txBody>
      </p:sp>
    </p:spTree>
    <p:extLst>
      <p:ext uri="{BB962C8B-B14F-4D97-AF65-F5344CB8AC3E}">
        <p14:creationId xmlns:p14="http://schemas.microsoft.com/office/powerpoint/2010/main" val="274281413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a:t>
            </a:r>
            <a:endParaRPr sz="2800" dirty="0"/>
          </a:p>
          <a:p>
            <a:endParaRPr lang="fr-FR" sz="2800" dirty="0"/>
          </a:p>
          <a:p>
            <a:endParaRPr lang="fr-FR" sz="2400" b="1" dirty="0"/>
          </a:p>
          <a:p>
            <a:endParaRPr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
        <p:nvSpPr>
          <p:cNvPr id="3" name="ZoneTexte 2">
            <a:extLst>
              <a:ext uri="{FF2B5EF4-FFF2-40B4-BE49-F238E27FC236}">
                <a16:creationId xmlns:a16="http://schemas.microsoft.com/office/drawing/2014/main" id="{264D6423-9350-F061-3D70-A03BBCDFD6E7}"/>
              </a:ext>
            </a:extLst>
          </p:cNvPr>
          <p:cNvSpPr txBox="1"/>
          <p:nvPr/>
        </p:nvSpPr>
        <p:spPr>
          <a:xfrm>
            <a:off x="550985" y="1383322"/>
            <a:ext cx="11125200" cy="5693866"/>
          </a:xfrm>
          <a:prstGeom prst="rect">
            <a:avLst/>
          </a:prstGeom>
          <a:noFill/>
        </p:spPr>
        <p:txBody>
          <a:bodyPr wrap="square">
            <a:spAutoFit/>
          </a:bodyPr>
          <a:lstStyle/>
          <a:p>
            <a:r>
              <a:rPr lang="fr-FR" sz="2800" dirty="0"/>
              <a:t>Statut CIJ</a:t>
            </a:r>
          </a:p>
          <a:p>
            <a:endParaRPr lang="fr-FR" sz="2800" dirty="0"/>
          </a:p>
          <a:p>
            <a:pPr algn="ctr"/>
            <a:r>
              <a:rPr lang="fr-FR" sz="2800" b="1" dirty="0"/>
              <a:t>CHAPITRE I</a:t>
            </a:r>
          </a:p>
          <a:p>
            <a:pPr algn="ctr"/>
            <a:r>
              <a:rPr lang="fr-FR" sz="2800" b="1" dirty="0"/>
              <a:t>ORGANISATION DE LA COUR</a:t>
            </a:r>
          </a:p>
          <a:p>
            <a:pPr algn="ctr"/>
            <a:r>
              <a:rPr lang="fr-FR" sz="2800" b="1" dirty="0"/>
              <a:t>Article 2</a:t>
            </a:r>
          </a:p>
          <a:p>
            <a:pPr algn="just"/>
            <a:r>
              <a:rPr lang="fr-FR" sz="2800" dirty="0"/>
              <a:t>La Cour est un </a:t>
            </a:r>
            <a:r>
              <a:rPr lang="fr-FR" sz="2800" dirty="0">
                <a:highlight>
                  <a:srgbClr val="FFFF00"/>
                </a:highlight>
              </a:rPr>
              <a:t>corps de magistrats indépendants</a:t>
            </a:r>
            <a:r>
              <a:rPr lang="fr-FR" sz="2800" dirty="0"/>
              <a:t>, élus, sans égard à leur nationalité, parmi les personnes jouissant de la plus haute considération morale, et qui réunissent les conditions requises pour l'exercice, dans leurs pays respectifs, des plus hautes fonctions judiciaires, ou qui sont des jurisconsultes possédant une compétence notoire en matière de droit international.</a:t>
            </a:r>
          </a:p>
          <a:p>
            <a:endParaRPr lang="fr-FR" sz="2800" dirty="0"/>
          </a:p>
          <a:p>
            <a:endParaRPr lang="fr-FR" sz="2800" dirty="0"/>
          </a:p>
        </p:txBody>
      </p:sp>
    </p:spTree>
    <p:extLst>
      <p:ext uri="{BB962C8B-B14F-4D97-AF65-F5344CB8AC3E}">
        <p14:creationId xmlns:p14="http://schemas.microsoft.com/office/powerpoint/2010/main" val="27310829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a:t>
            </a:r>
            <a:endParaRPr sz="2800" dirty="0"/>
          </a:p>
          <a:p>
            <a:endParaRPr lang="fr-FR" sz="2800" dirty="0"/>
          </a:p>
          <a:p>
            <a:endParaRPr lang="fr-FR" sz="2400" b="1" dirty="0"/>
          </a:p>
          <a:p>
            <a:endParaRPr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
        <p:nvSpPr>
          <p:cNvPr id="3" name="ZoneTexte 2">
            <a:extLst>
              <a:ext uri="{FF2B5EF4-FFF2-40B4-BE49-F238E27FC236}">
                <a16:creationId xmlns:a16="http://schemas.microsoft.com/office/drawing/2014/main" id="{264D6423-9350-F061-3D70-A03BBCDFD6E7}"/>
              </a:ext>
            </a:extLst>
          </p:cNvPr>
          <p:cNvSpPr txBox="1"/>
          <p:nvPr/>
        </p:nvSpPr>
        <p:spPr>
          <a:xfrm>
            <a:off x="550985" y="1383322"/>
            <a:ext cx="11125200" cy="3539430"/>
          </a:xfrm>
          <a:prstGeom prst="rect">
            <a:avLst/>
          </a:prstGeom>
          <a:noFill/>
        </p:spPr>
        <p:txBody>
          <a:bodyPr wrap="square">
            <a:spAutoFit/>
          </a:bodyPr>
          <a:lstStyle/>
          <a:p>
            <a:endParaRPr lang="fr-FR" sz="2800" dirty="0"/>
          </a:p>
          <a:p>
            <a:pPr algn="ctr"/>
            <a:r>
              <a:rPr lang="fr-FR" sz="2800" b="1" dirty="0"/>
              <a:t>ORGANISATION DE LA COUR</a:t>
            </a:r>
          </a:p>
          <a:p>
            <a:endParaRPr lang="fr-FR" sz="2800" dirty="0"/>
          </a:p>
          <a:p>
            <a:r>
              <a:rPr lang="fr-FR" sz="2800" dirty="0"/>
              <a:t>Le 8 février 2021, la Cour a élu </a:t>
            </a:r>
            <a:r>
              <a:rPr lang="fr-FR" sz="2800" b="1" dirty="0"/>
              <a:t>Mme Joan E.</a:t>
            </a:r>
            <a:r>
              <a:rPr lang="fr-FR" sz="2800" dirty="0"/>
              <a:t> </a:t>
            </a:r>
            <a:r>
              <a:rPr lang="fr-FR" sz="2800" b="1" dirty="0" err="1"/>
              <a:t>Donoghue</a:t>
            </a:r>
            <a:r>
              <a:rPr lang="fr-FR" sz="2800" dirty="0"/>
              <a:t> (Etats-Unis d'Amérique) présidente de la Cour et M. </a:t>
            </a:r>
            <a:r>
              <a:rPr lang="fr-FR" sz="2800" dirty="0" err="1"/>
              <a:t>Kirill</a:t>
            </a:r>
            <a:r>
              <a:rPr lang="fr-FR" sz="2800" dirty="0"/>
              <a:t> </a:t>
            </a:r>
            <a:r>
              <a:rPr lang="fr-FR" sz="2800" dirty="0" err="1"/>
              <a:t>Gevorgian</a:t>
            </a:r>
            <a:r>
              <a:rPr lang="fr-FR" sz="2800" dirty="0"/>
              <a:t> (Fédération de Russie) vice-président.</a:t>
            </a:r>
          </a:p>
          <a:p>
            <a:r>
              <a:rPr lang="fr-FR" sz="2800" dirty="0"/>
              <a:t>Le juge français à la CIJ est M. R. Abraham. </a:t>
            </a:r>
          </a:p>
          <a:p>
            <a:endParaRPr lang="fr-FR" sz="2800" dirty="0"/>
          </a:p>
        </p:txBody>
      </p:sp>
    </p:spTree>
    <p:extLst>
      <p:ext uri="{BB962C8B-B14F-4D97-AF65-F5344CB8AC3E}">
        <p14:creationId xmlns:p14="http://schemas.microsoft.com/office/powerpoint/2010/main" val="18423459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stomShape 1"/>
          <p:cNvSpPr/>
          <p:nvPr/>
        </p:nvSpPr>
        <p:spPr>
          <a:xfrm>
            <a:off x="838080" y="500040"/>
            <a:ext cx="10525680" cy="74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fr-FR" sz="2800" b="1" strike="noStrike" spc="-1" dirty="0">
                <a:solidFill>
                  <a:srgbClr val="000000"/>
                </a:solidFill>
                <a:uFill>
                  <a:solidFill>
                    <a:srgbClr val="FFFFFF"/>
                  </a:solidFill>
                </a:uFill>
                <a:latin typeface="Calibri Light"/>
                <a:ea typeface="DejaVu Sans"/>
              </a:rPr>
              <a:t>La notion de frontière</a:t>
            </a:r>
            <a:endParaRPr dirty="0"/>
          </a:p>
        </p:txBody>
      </p:sp>
      <p:sp>
        <p:nvSpPr>
          <p:cNvPr id="75" name="CustomShape 2"/>
          <p:cNvSpPr/>
          <p:nvPr/>
        </p:nvSpPr>
        <p:spPr>
          <a:xfrm>
            <a:off x="826200" y="1244880"/>
            <a:ext cx="10525680" cy="493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dirty="0">
                <a:latin typeface="Calibri" panose="020F0502020204030204" pitchFamily="34" charset="0"/>
                <a:cs typeface="Calibri" panose="020F0502020204030204" pitchFamily="34" charset="0"/>
              </a:rPr>
              <a:t>La frontière peut être délimitée : </a:t>
            </a:r>
          </a:p>
          <a:p>
            <a:pPr algn="just">
              <a:lnSpc>
                <a:spcPct val="100000"/>
              </a:lnSpc>
            </a:pPr>
            <a:endParaRPr lang="fr-FR" sz="2800" dirty="0">
              <a:latin typeface="Calibri" panose="020F0502020204030204" pitchFamily="34" charset="0"/>
              <a:cs typeface="Calibri" panose="020F0502020204030204" pitchFamily="34" charset="0"/>
            </a:endParaRPr>
          </a:p>
          <a:p>
            <a:pPr algn="just">
              <a:lnSpc>
                <a:spcPct val="100000"/>
              </a:lnSpc>
            </a:pPr>
            <a:r>
              <a:rPr lang="fr-FR" sz="2800" dirty="0">
                <a:latin typeface="Calibri" panose="020F0502020204030204" pitchFamily="34" charset="0"/>
                <a:cs typeface="Calibri" panose="020F0502020204030204" pitchFamily="34" charset="0"/>
              </a:rPr>
              <a:t>  - par voie conventionnelle</a:t>
            </a:r>
          </a:p>
          <a:p>
            <a:pPr algn="just">
              <a:lnSpc>
                <a:spcPct val="100000"/>
              </a:lnSpc>
            </a:pPr>
            <a:endParaRPr lang="fr-FR" sz="2800" dirty="0">
              <a:latin typeface="Calibri" panose="020F0502020204030204" pitchFamily="34" charset="0"/>
              <a:cs typeface="Calibri" panose="020F0502020204030204" pitchFamily="34" charset="0"/>
            </a:endParaRPr>
          </a:p>
          <a:p>
            <a:pPr marL="457200" indent="-457200" algn="just">
              <a:lnSpc>
                <a:spcPct val="100000"/>
              </a:lnSpc>
              <a:buFontTx/>
              <a:buChar char="-"/>
            </a:pPr>
            <a:r>
              <a:rPr lang="fr-FR" sz="2800" dirty="0">
                <a:latin typeface="Calibri" panose="020F0502020204030204" pitchFamily="34" charset="0"/>
                <a:cs typeface="Calibri" panose="020F0502020204030204" pitchFamily="34" charset="0"/>
              </a:rPr>
              <a:t>par la voie juridictionnelle (par ex. </a:t>
            </a:r>
            <a:r>
              <a:rPr lang="fr-FR" sz="2800" b="1" dirty="0">
                <a:latin typeface="Calibri" panose="020F0502020204030204" pitchFamily="34" charset="0"/>
                <a:cs typeface="Calibri" panose="020F0502020204030204" pitchFamily="34" charset="0"/>
              </a:rPr>
              <a:t>CIJ, 22 déc. 1986, Différend opposant le Mali et le Burkina Faso</a:t>
            </a:r>
            <a:r>
              <a:rPr lang="fr-FR" sz="2800" dirty="0">
                <a:latin typeface="Calibri" panose="020F0502020204030204" pitchFamily="34" charset="0"/>
                <a:cs typeface="Calibri" panose="020F0502020204030204" pitchFamily="34" charset="0"/>
              </a:rPr>
              <a:t>) ou arbitrale</a:t>
            </a:r>
          </a:p>
          <a:p>
            <a:pPr algn="just">
              <a:lnSpc>
                <a:spcPct val="100000"/>
              </a:lnSpc>
            </a:pPr>
            <a:endParaRPr lang="fr-FR" sz="2800" dirty="0">
              <a:latin typeface="Calibri" panose="020F0502020204030204" pitchFamily="34" charset="0"/>
              <a:cs typeface="Calibri" panose="020F0502020204030204" pitchFamily="34" charset="0"/>
            </a:endParaRPr>
          </a:p>
          <a:p>
            <a:pPr algn="just">
              <a:lnSpc>
                <a:spcPct val="100000"/>
              </a:lnSpc>
            </a:pPr>
            <a:r>
              <a:rPr lang="fr-FR" sz="2800" dirty="0">
                <a:latin typeface="Calibri" panose="020F0502020204030204" pitchFamily="34" charset="0"/>
                <a:cs typeface="Calibri" panose="020F0502020204030204" pitchFamily="34" charset="0"/>
              </a:rPr>
              <a:t>S’agissant de l’accession à l’indépendance des territoires coloniaux, application du principe </a:t>
            </a:r>
            <a:r>
              <a:rPr lang="fr-FR" sz="2800" i="1" dirty="0" err="1">
                <a:latin typeface="Calibri" panose="020F0502020204030204" pitchFamily="34" charset="0"/>
                <a:cs typeface="Calibri" panose="020F0502020204030204" pitchFamily="34" charset="0"/>
              </a:rPr>
              <a:t>uti</a:t>
            </a:r>
            <a:r>
              <a:rPr lang="fr-FR" sz="2800" i="1" dirty="0">
                <a:latin typeface="Calibri" panose="020F0502020204030204" pitchFamily="34" charset="0"/>
                <a:cs typeface="Calibri" panose="020F0502020204030204" pitchFamily="34" charset="0"/>
              </a:rPr>
              <a:t> possidetis </a:t>
            </a:r>
            <a:r>
              <a:rPr lang="fr-FR" sz="2800" i="1" dirty="0" err="1">
                <a:latin typeface="Calibri" panose="020F0502020204030204" pitchFamily="34" charset="0"/>
                <a:cs typeface="Calibri" panose="020F0502020204030204" pitchFamily="34" charset="0"/>
              </a:rPr>
              <a:t>juris</a:t>
            </a:r>
            <a:r>
              <a:rPr lang="fr-FR" sz="2800" i="1" dirty="0">
                <a:latin typeface="Calibri" panose="020F0502020204030204" pitchFamily="34" charset="0"/>
                <a:cs typeface="Calibri" panose="020F0502020204030204" pitchFamily="34" charset="0"/>
              </a:rPr>
              <a:t> </a:t>
            </a:r>
            <a:r>
              <a:rPr lang="fr-FR" sz="2800" dirty="0">
                <a:latin typeface="Calibri" panose="020F0502020204030204" pitchFamily="34" charset="0"/>
                <a:cs typeface="Calibri" panose="020F0502020204030204" pitchFamily="34" charset="0"/>
              </a:rPr>
              <a:t>= respect des situations acquises</a:t>
            </a:r>
            <a:endParaRP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487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a:t>
            </a:r>
            <a:endParaRPr sz="2800" dirty="0"/>
          </a:p>
          <a:p>
            <a:endParaRPr lang="fr-FR" sz="2800" dirty="0"/>
          </a:p>
          <a:p>
            <a:endParaRPr lang="fr-FR" sz="2400" b="1" dirty="0"/>
          </a:p>
          <a:p>
            <a:endParaRPr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
        <p:nvSpPr>
          <p:cNvPr id="3" name="ZoneTexte 2">
            <a:extLst>
              <a:ext uri="{FF2B5EF4-FFF2-40B4-BE49-F238E27FC236}">
                <a16:creationId xmlns:a16="http://schemas.microsoft.com/office/drawing/2014/main" id="{264D6423-9350-F061-3D70-A03BBCDFD6E7}"/>
              </a:ext>
            </a:extLst>
          </p:cNvPr>
          <p:cNvSpPr txBox="1"/>
          <p:nvPr/>
        </p:nvSpPr>
        <p:spPr>
          <a:xfrm>
            <a:off x="550985" y="1383322"/>
            <a:ext cx="11125200" cy="5693866"/>
          </a:xfrm>
          <a:prstGeom prst="rect">
            <a:avLst/>
          </a:prstGeom>
          <a:noFill/>
        </p:spPr>
        <p:txBody>
          <a:bodyPr wrap="square">
            <a:spAutoFit/>
          </a:bodyPr>
          <a:lstStyle/>
          <a:p>
            <a:r>
              <a:rPr lang="fr-FR" sz="2800" dirty="0"/>
              <a:t>Compétence contentieuse de la CIJ </a:t>
            </a:r>
          </a:p>
          <a:p>
            <a:r>
              <a:rPr lang="fr-FR" sz="2800" dirty="0"/>
              <a:t>voir art. 36 statut CIJ </a:t>
            </a:r>
          </a:p>
          <a:p>
            <a:endParaRPr lang="fr-FR" sz="2800" dirty="0"/>
          </a:p>
          <a:p>
            <a:pPr algn="just"/>
            <a:r>
              <a:rPr lang="fr-FR" sz="2800" dirty="0"/>
              <a:t>La compétence de la Cour s'étend à tous les différends d'ordre juridique ayant pour objet :</a:t>
            </a:r>
          </a:p>
          <a:p>
            <a:pPr algn="just">
              <a:buFont typeface="+mj-lt"/>
              <a:buAutoNum type="alphaLcPeriod"/>
            </a:pPr>
            <a:r>
              <a:rPr lang="fr-FR" sz="2800" dirty="0"/>
              <a:t> l'interprétation d'un traité;</a:t>
            </a:r>
          </a:p>
          <a:p>
            <a:pPr algn="just">
              <a:buFont typeface="+mj-lt"/>
              <a:buAutoNum type="alphaLcPeriod"/>
            </a:pPr>
            <a:r>
              <a:rPr lang="fr-FR" sz="2800" dirty="0"/>
              <a:t> tout point de droit international;</a:t>
            </a:r>
          </a:p>
          <a:p>
            <a:pPr algn="just">
              <a:buFont typeface="+mj-lt"/>
              <a:buAutoNum type="alphaLcPeriod"/>
            </a:pPr>
            <a:r>
              <a:rPr lang="fr-FR" sz="2800" dirty="0"/>
              <a:t> la réalité de tout fait qui, s'il était établi, constituerait la violation d'un engagement international;</a:t>
            </a:r>
          </a:p>
          <a:p>
            <a:pPr algn="just">
              <a:buFont typeface="+mj-lt"/>
              <a:buAutoNum type="alphaLcPeriod"/>
            </a:pPr>
            <a:r>
              <a:rPr lang="fr-FR" sz="2800" dirty="0"/>
              <a:t> la nature ou l'étendue de la réparation due pour la rupture d'un engagement international.</a:t>
            </a:r>
          </a:p>
          <a:p>
            <a:endParaRPr lang="fr-FR" sz="2800" dirty="0"/>
          </a:p>
          <a:p>
            <a:endParaRPr lang="fr-FR" sz="2800" dirty="0"/>
          </a:p>
        </p:txBody>
      </p:sp>
    </p:spTree>
    <p:extLst>
      <p:ext uri="{BB962C8B-B14F-4D97-AF65-F5344CB8AC3E}">
        <p14:creationId xmlns:p14="http://schemas.microsoft.com/office/powerpoint/2010/main" val="138352861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a:t>
            </a:r>
            <a:endParaRPr sz="2800" dirty="0"/>
          </a:p>
          <a:p>
            <a:endParaRPr lang="fr-FR" sz="2800" dirty="0"/>
          </a:p>
          <a:p>
            <a:endParaRPr lang="fr-FR" sz="2400" b="1" dirty="0"/>
          </a:p>
          <a:p>
            <a:endParaRPr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
        <p:nvSpPr>
          <p:cNvPr id="3" name="ZoneTexte 2">
            <a:extLst>
              <a:ext uri="{FF2B5EF4-FFF2-40B4-BE49-F238E27FC236}">
                <a16:creationId xmlns:a16="http://schemas.microsoft.com/office/drawing/2014/main" id="{264D6423-9350-F061-3D70-A03BBCDFD6E7}"/>
              </a:ext>
            </a:extLst>
          </p:cNvPr>
          <p:cNvSpPr txBox="1"/>
          <p:nvPr/>
        </p:nvSpPr>
        <p:spPr>
          <a:xfrm>
            <a:off x="550985" y="1383322"/>
            <a:ext cx="11125200" cy="3539430"/>
          </a:xfrm>
          <a:prstGeom prst="rect">
            <a:avLst/>
          </a:prstGeom>
          <a:noFill/>
        </p:spPr>
        <p:txBody>
          <a:bodyPr wrap="square">
            <a:spAutoFit/>
          </a:bodyPr>
          <a:lstStyle/>
          <a:p>
            <a:r>
              <a:rPr lang="fr-FR" sz="2800" dirty="0"/>
              <a:t>Compétence contentieuse de la CIJ </a:t>
            </a:r>
          </a:p>
          <a:p>
            <a:endParaRPr lang="fr-FR" sz="2800" dirty="0"/>
          </a:p>
          <a:p>
            <a:r>
              <a:rPr lang="fr-FR" sz="2800" dirty="0"/>
              <a:t>Capacité de la CIJ à ordonner des mesures provisoires, </a:t>
            </a:r>
          </a:p>
          <a:p>
            <a:r>
              <a:rPr lang="fr-FR" sz="2800" dirty="0"/>
              <a:t>CIJ, 27 juin 2001, </a:t>
            </a:r>
            <a:r>
              <a:rPr lang="fr-FR" sz="2800" i="1" dirty="0"/>
              <a:t>Allemagne c/ Etats-Unis </a:t>
            </a:r>
            <a:r>
              <a:rPr lang="fr-FR" sz="2800" dirty="0"/>
              <a:t>(affaire </a:t>
            </a:r>
            <a:r>
              <a:rPr lang="fr-FR" sz="2800" i="1" dirty="0" err="1"/>
              <a:t>Lagrand</a:t>
            </a:r>
            <a:r>
              <a:rPr lang="fr-FR" sz="2800" dirty="0"/>
              <a:t>)</a:t>
            </a:r>
          </a:p>
          <a:p>
            <a:r>
              <a:rPr lang="fr-FR" sz="2800" dirty="0"/>
              <a:t>Caractère obligatoire de ces mesures provisoires</a:t>
            </a:r>
          </a:p>
          <a:p>
            <a:endParaRPr lang="fr-FR" sz="2800" dirty="0"/>
          </a:p>
          <a:p>
            <a:r>
              <a:rPr lang="fr-FR" sz="2800" dirty="0"/>
              <a:t>Cf CIJ, ord., 16 mars 2022, </a:t>
            </a:r>
            <a:r>
              <a:rPr lang="fr-FR" sz="2800" i="1" dirty="0"/>
              <a:t>Ukraine c/ Fédération de Russie </a:t>
            </a:r>
          </a:p>
          <a:p>
            <a:endParaRPr lang="fr-FR" sz="2800" dirty="0"/>
          </a:p>
        </p:txBody>
      </p:sp>
    </p:spTree>
    <p:extLst>
      <p:ext uri="{BB962C8B-B14F-4D97-AF65-F5344CB8AC3E}">
        <p14:creationId xmlns:p14="http://schemas.microsoft.com/office/powerpoint/2010/main" val="39739811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38860" y="19292"/>
            <a:ext cx="11951761" cy="5003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a:t>
            </a:r>
            <a:endParaRPr sz="2800" dirty="0"/>
          </a:p>
          <a:p>
            <a:endParaRPr lang="fr-FR" sz="2800" dirty="0"/>
          </a:p>
          <a:p>
            <a:endParaRPr lang="fr-FR" sz="2400" b="1"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
        <p:nvSpPr>
          <p:cNvPr id="3" name="ZoneTexte 2">
            <a:extLst>
              <a:ext uri="{FF2B5EF4-FFF2-40B4-BE49-F238E27FC236}">
                <a16:creationId xmlns:a16="http://schemas.microsoft.com/office/drawing/2014/main" id="{264D6423-9350-F061-3D70-A03BBCDFD6E7}"/>
              </a:ext>
            </a:extLst>
          </p:cNvPr>
          <p:cNvSpPr txBox="1"/>
          <p:nvPr/>
        </p:nvSpPr>
        <p:spPr>
          <a:xfrm>
            <a:off x="309720" y="1488830"/>
            <a:ext cx="11572560" cy="4401205"/>
          </a:xfrm>
          <a:prstGeom prst="rect">
            <a:avLst/>
          </a:prstGeom>
          <a:noFill/>
        </p:spPr>
        <p:txBody>
          <a:bodyPr wrap="square">
            <a:spAutoFit/>
          </a:bodyPr>
          <a:lstStyle/>
          <a:p>
            <a:r>
              <a:rPr lang="fr-FR" sz="2800" dirty="0"/>
              <a:t>Déclaration au nom de l’Albanie, de l’Allemagne, de l’Autriche, de l’Australie, de la Belgique, de la Bosnie-Herzégovine, de la Bulgarie, du Canada, de Chypre, de la Croatie, du Danemark, de l’Espagne, de l’Estonie, des États-Unis, de la Finlande, de la France, de la Géorgie, de la Grèce, de la Hongrie, de l’Irlande, de l’Islande, de l’Italie, du Japon, de la Lettonie, de la Lituanie, du Luxembourg, de Malte, des Îles Marshall, de la Micronésie (États fédérés de), du Monténégro, de la Norvège, de la Nouvelle-Zélande, des Pays-Bas, de la Pologne, du Portugal, de la République tchèque, de la Roumanie, du Royaume-Uni, de la Slovaquie, de la Slovénie, de la Suède, et de l’Union européenne :</a:t>
            </a:r>
          </a:p>
        </p:txBody>
      </p:sp>
    </p:spTree>
    <p:extLst>
      <p:ext uri="{BB962C8B-B14F-4D97-AF65-F5344CB8AC3E}">
        <p14:creationId xmlns:p14="http://schemas.microsoft.com/office/powerpoint/2010/main" val="280959389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a:t>
            </a:r>
            <a:endParaRPr sz="2800" dirty="0"/>
          </a:p>
          <a:p>
            <a:endParaRPr lang="fr-FR" sz="2800" dirty="0"/>
          </a:p>
          <a:p>
            <a:endParaRPr lang="fr-FR" sz="2400" b="1" dirty="0"/>
          </a:p>
          <a:p>
            <a:endParaRPr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
        <p:nvSpPr>
          <p:cNvPr id="3" name="ZoneTexte 2">
            <a:extLst>
              <a:ext uri="{FF2B5EF4-FFF2-40B4-BE49-F238E27FC236}">
                <a16:creationId xmlns:a16="http://schemas.microsoft.com/office/drawing/2014/main" id="{264D6423-9350-F061-3D70-A03BBCDFD6E7}"/>
              </a:ext>
            </a:extLst>
          </p:cNvPr>
          <p:cNvSpPr txBox="1"/>
          <p:nvPr/>
        </p:nvSpPr>
        <p:spPr>
          <a:xfrm>
            <a:off x="550984" y="484152"/>
            <a:ext cx="11572559" cy="6124754"/>
          </a:xfrm>
          <a:prstGeom prst="rect">
            <a:avLst/>
          </a:prstGeom>
          <a:noFill/>
        </p:spPr>
        <p:txBody>
          <a:bodyPr wrap="square">
            <a:spAutoFit/>
          </a:bodyPr>
          <a:lstStyle/>
          <a:p>
            <a:r>
              <a:rPr lang="fr-FR" sz="2800" dirty="0"/>
              <a:t>Nous accueillons favorablement la requête de l’Ukraine contre la Russie devant la Cour internationale de Justice (CIJ), qui cherche à démontrer que l’intervention militaire de la Russie n’a aucun fondement juridique et repose sur des allégations non fondées de génocide.</a:t>
            </a:r>
          </a:p>
          <a:p>
            <a:r>
              <a:rPr lang="fr-FR" sz="2800" dirty="0"/>
              <a:t>Dans le cadre de cette procédure, la CIJ a rendu une ordonnance importante le 16 mars 2022, qui ordonne à la Russie de suspendre immédiatement ses opérations militaires en Ukraine. </a:t>
            </a:r>
            <a:r>
              <a:rPr lang="fr-FR" sz="2800" dirty="0">
                <a:highlight>
                  <a:srgbClr val="FFFF00"/>
                </a:highlight>
              </a:rPr>
              <a:t>Nous accueillons favorablement la décision de la Cour et exhortons la Russie à se conformer à cette ordonnance juridiquement contraignante.</a:t>
            </a:r>
          </a:p>
          <a:p>
            <a:r>
              <a:rPr lang="fr-FR" sz="2800" dirty="0">
                <a:highlight>
                  <a:srgbClr val="FFFF00"/>
                </a:highlight>
              </a:rPr>
              <a:t>Réaffirmant notre attachement à la responsabilité et à l’ordre international fondé sur des règles, nous exprimons par la présente notre intention commune d’examiner toutes les options pour soutenir l’Ukraine dans ses efforts devant la CIJ, et de considérer une éventuelle intervention dans le cadre de cette procédure.</a:t>
            </a:r>
          </a:p>
        </p:txBody>
      </p:sp>
    </p:spTree>
    <p:extLst>
      <p:ext uri="{BB962C8B-B14F-4D97-AF65-F5344CB8AC3E}">
        <p14:creationId xmlns:p14="http://schemas.microsoft.com/office/powerpoint/2010/main" val="244711464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71111" y="35588"/>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a:t>
            </a:r>
            <a:endParaRPr sz="2800" dirty="0"/>
          </a:p>
          <a:p>
            <a:endParaRPr lang="fr-FR" sz="2800" dirty="0"/>
          </a:p>
          <a:p>
            <a:endParaRPr lang="fr-FR" sz="2400" b="1" dirty="0"/>
          </a:p>
          <a:p>
            <a:endParaRPr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
        <p:nvSpPr>
          <p:cNvPr id="3" name="ZoneTexte 2">
            <a:extLst>
              <a:ext uri="{FF2B5EF4-FFF2-40B4-BE49-F238E27FC236}">
                <a16:creationId xmlns:a16="http://schemas.microsoft.com/office/drawing/2014/main" id="{264D6423-9350-F061-3D70-A03BBCDFD6E7}"/>
              </a:ext>
            </a:extLst>
          </p:cNvPr>
          <p:cNvSpPr txBox="1"/>
          <p:nvPr/>
        </p:nvSpPr>
        <p:spPr>
          <a:xfrm>
            <a:off x="498385" y="1001173"/>
            <a:ext cx="11572559" cy="3970318"/>
          </a:xfrm>
          <a:prstGeom prst="rect">
            <a:avLst/>
          </a:prstGeom>
          <a:noFill/>
        </p:spPr>
        <p:txBody>
          <a:bodyPr wrap="square">
            <a:spAutoFit/>
          </a:bodyPr>
          <a:lstStyle/>
          <a:p>
            <a:r>
              <a:rPr lang="fr-FR" sz="2800" dirty="0"/>
              <a:t>Nous croyons fermement qu’il s’agit </a:t>
            </a:r>
            <a:r>
              <a:rPr lang="fr-FR" sz="2800" dirty="0">
                <a:highlight>
                  <a:srgbClr val="FFFF00"/>
                </a:highlight>
              </a:rPr>
              <a:t>d’une question légitimement portée devant la CIJ, afin que la Cour puisse rendre un jugement sur les allégations de génocide qui servent de fondement à l’invasion brutale et non provoquée de la Russie en Ukraine.</a:t>
            </a:r>
            <a:r>
              <a:rPr lang="fr-FR" sz="2800" dirty="0"/>
              <a:t> En tant qu’organe judiciaire principal des Nations Unies, la CIJ constitue un pilier de l’ordre international fondé sur des règles et a un rôle crucial à jouer dans le règlement pacifique des différends.</a:t>
            </a:r>
          </a:p>
          <a:p>
            <a:r>
              <a:rPr lang="fr-FR" sz="2800" dirty="0"/>
              <a:t>Nous appelons la communauté internationale à examiner toutes les options pour soutenir l’Ukraine dans sa requête devant la CIJ.</a:t>
            </a:r>
          </a:p>
        </p:txBody>
      </p:sp>
    </p:spTree>
    <p:extLst>
      <p:ext uri="{BB962C8B-B14F-4D97-AF65-F5344CB8AC3E}">
        <p14:creationId xmlns:p14="http://schemas.microsoft.com/office/powerpoint/2010/main" val="94615643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a:t>
            </a:r>
            <a:endParaRPr sz="2800" dirty="0"/>
          </a:p>
          <a:p>
            <a:endParaRPr lang="fr-FR" sz="2800" dirty="0"/>
          </a:p>
          <a:p>
            <a:endParaRPr lang="fr-FR" sz="2400" b="1" dirty="0"/>
          </a:p>
          <a:p>
            <a:endParaRPr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
        <p:nvSpPr>
          <p:cNvPr id="3" name="ZoneTexte 2">
            <a:extLst>
              <a:ext uri="{FF2B5EF4-FFF2-40B4-BE49-F238E27FC236}">
                <a16:creationId xmlns:a16="http://schemas.microsoft.com/office/drawing/2014/main" id="{264D6423-9350-F061-3D70-A03BBCDFD6E7}"/>
              </a:ext>
            </a:extLst>
          </p:cNvPr>
          <p:cNvSpPr txBox="1"/>
          <p:nvPr/>
        </p:nvSpPr>
        <p:spPr>
          <a:xfrm>
            <a:off x="550985" y="1383322"/>
            <a:ext cx="11125200" cy="954107"/>
          </a:xfrm>
          <a:prstGeom prst="rect">
            <a:avLst/>
          </a:prstGeom>
          <a:noFill/>
        </p:spPr>
        <p:txBody>
          <a:bodyPr wrap="square">
            <a:spAutoFit/>
          </a:bodyPr>
          <a:lstStyle/>
          <a:p>
            <a:endParaRPr lang="fr-FR" sz="2800" dirty="0"/>
          </a:p>
          <a:p>
            <a:endParaRPr lang="fr-FR" sz="2800" dirty="0"/>
          </a:p>
        </p:txBody>
      </p:sp>
      <p:sp>
        <p:nvSpPr>
          <p:cNvPr id="2" name="ZoneTexte 1">
            <a:extLst>
              <a:ext uri="{FF2B5EF4-FFF2-40B4-BE49-F238E27FC236}">
                <a16:creationId xmlns:a16="http://schemas.microsoft.com/office/drawing/2014/main" id="{C88E0D55-2D0E-603D-773D-201A7483919B}"/>
              </a:ext>
            </a:extLst>
          </p:cNvPr>
          <p:cNvSpPr txBox="1"/>
          <p:nvPr/>
        </p:nvSpPr>
        <p:spPr>
          <a:xfrm>
            <a:off x="703385" y="1535722"/>
            <a:ext cx="11125200" cy="4832092"/>
          </a:xfrm>
          <a:prstGeom prst="rect">
            <a:avLst/>
          </a:prstGeom>
          <a:noFill/>
        </p:spPr>
        <p:txBody>
          <a:bodyPr wrap="square">
            <a:spAutoFit/>
          </a:bodyPr>
          <a:lstStyle/>
          <a:p>
            <a:pPr algn="ctr"/>
            <a:r>
              <a:rPr lang="fr-FR" sz="2800" b="1" dirty="0"/>
              <a:t>Statut CIJ</a:t>
            </a:r>
          </a:p>
          <a:p>
            <a:pPr algn="ctr"/>
            <a:endParaRPr lang="fr-FR" sz="2800" b="1" dirty="0"/>
          </a:p>
          <a:p>
            <a:pPr algn="ctr"/>
            <a:r>
              <a:rPr lang="fr-FR" sz="2800" b="1" dirty="0"/>
              <a:t>CHAPITRE IV</a:t>
            </a:r>
          </a:p>
          <a:p>
            <a:pPr algn="ctr"/>
            <a:r>
              <a:rPr lang="fr-FR" sz="2800" b="1" dirty="0"/>
              <a:t>AVIS CONSULTATIFS</a:t>
            </a:r>
          </a:p>
          <a:p>
            <a:pPr algn="ctr"/>
            <a:r>
              <a:rPr lang="fr-FR" sz="2800" b="1" dirty="0"/>
              <a:t>Article 65</a:t>
            </a:r>
          </a:p>
          <a:p>
            <a:pPr marL="514350" indent="-514350" algn="just">
              <a:buAutoNum type="arabicPeriod"/>
            </a:pPr>
            <a:r>
              <a:rPr lang="fr-FR" sz="2800" dirty="0"/>
              <a:t>La Cour peut donner un avis consultatif sur toute question juridique, à la demande de tout organe ou institution qui aura été autorisé par la Charte des Nations Unies ou conformément à ses dispositions à demander cet avis.</a:t>
            </a:r>
          </a:p>
          <a:p>
            <a:pPr algn="just"/>
            <a:endParaRPr lang="fr-FR" sz="2800" dirty="0"/>
          </a:p>
          <a:p>
            <a:pPr algn="just"/>
            <a:endParaRPr lang="fr-FR" sz="2800" dirty="0"/>
          </a:p>
        </p:txBody>
      </p:sp>
    </p:spTree>
    <p:extLst>
      <p:ext uri="{BB962C8B-B14F-4D97-AF65-F5344CB8AC3E}">
        <p14:creationId xmlns:p14="http://schemas.microsoft.com/office/powerpoint/2010/main" val="94173946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a:t>
            </a:r>
            <a:endParaRPr sz="2800" dirty="0"/>
          </a:p>
          <a:p>
            <a:endParaRPr lang="fr-FR" sz="2800" dirty="0"/>
          </a:p>
          <a:p>
            <a:endParaRPr lang="fr-FR" sz="2400" b="1" dirty="0"/>
          </a:p>
          <a:p>
            <a:endParaRPr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
        <p:nvSpPr>
          <p:cNvPr id="3" name="ZoneTexte 2">
            <a:extLst>
              <a:ext uri="{FF2B5EF4-FFF2-40B4-BE49-F238E27FC236}">
                <a16:creationId xmlns:a16="http://schemas.microsoft.com/office/drawing/2014/main" id="{264D6423-9350-F061-3D70-A03BBCDFD6E7}"/>
              </a:ext>
            </a:extLst>
          </p:cNvPr>
          <p:cNvSpPr txBox="1"/>
          <p:nvPr/>
        </p:nvSpPr>
        <p:spPr>
          <a:xfrm>
            <a:off x="550985" y="1383322"/>
            <a:ext cx="11125200" cy="954107"/>
          </a:xfrm>
          <a:prstGeom prst="rect">
            <a:avLst/>
          </a:prstGeom>
          <a:noFill/>
        </p:spPr>
        <p:txBody>
          <a:bodyPr wrap="square">
            <a:spAutoFit/>
          </a:bodyPr>
          <a:lstStyle/>
          <a:p>
            <a:endParaRPr lang="fr-FR" sz="2800" dirty="0"/>
          </a:p>
          <a:p>
            <a:endParaRPr lang="fr-FR" sz="2800" dirty="0"/>
          </a:p>
        </p:txBody>
      </p:sp>
      <p:sp>
        <p:nvSpPr>
          <p:cNvPr id="2" name="ZoneTexte 1">
            <a:extLst>
              <a:ext uri="{FF2B5EF4-FFF2-40B4-BE49-F238E27FC236}">
                <a16:creationId xmlns:a16="http://schemas.microsoft.com/office/drawing/2014/main" id="{C88E0D55-2D0E-603D-773D-201A7483919B}"/>
              </a:ext>
            </a:extLst>
          </p:cNvPr>
          <p:cNvSpPr txBox="1"/>
          <p:nvPr/>
        </p:nvSpPr>
        <p:spPr>
          <a:xfrm>
            <a:off x="703384" y="890954"/>
            <a:ext cx="11251135" cy="4832092"/>
          </a:xfrm>
          <a:prstGeom prst="rect">
            <a:avLst/>
          </a:prstGeom>
          <a:noFill/>
        </p:spPr>
        <p:txBody>
          <a:bodyPr wrap="square">
            <a:spAutoFit/>
          </a:bodyPr>
          <a:lstStyle/>
          <a:p>
            <a:r>
              <a:rPr lang="fr-FR" sz="2800" b="1" dirty="0"/>
              <a:t>Charte ONU</a:t>
            </a:r>
          </a:p>
          <a:p>
            <a:endParaRPr lang="fr-FR" sz="2800" b="1" dirty="0"/>
          </a:p>
          <a:p>
            <a:r>
              <a:rPr lang="fr-FR" sz="2800" b="1" dirty="0"/>
              <a:t>Article 96</a:t>
            </a:r>
          </a:p>
          <a:p>
            <a:r>
              <a:rPr lang="fr-FR" sz="2800" dirty="0"/>
              <a:t>         </a:t>
            </a:r>
            <a:r>
              <a:rPr lang="fr-FR" sz="2800" b="1" dirty="0"/>
              <a:t> a.</a:t>
            </a:r>
            <a:r>
              <a:rPr lang="fr-FR" sz="2800" dirty="0"/>
              <a:t> L'Assemblée générale ou le Conseil de sécurité peut demander à la Cour internationale de Justice un avis consultatif sur toute question juridique.</a:t>
            </a:r>
            <a:br>
              <a:rPr lang="fr-FR" sz="2800" dirty="0"/>
            </a:br>
            <a:r>
              <a:rPr lang="fr-FR" sz="2800" dirty="0"/>
              <a:t>          </a:t>
            </a:r>
            <a:r>
              <a:rPr lang="fr-FR" sz="2800" b="1" dirty="0"/>
              <a:t>b.</a:t>
            </a:r>
            <a:r>
              <a:rPr lang="fr-FR" sz="2800" dirty="0"/>
              <a:t> Tous autres organes de l'Organisation et institutions spécialisées qui peuvent, à un moment quelconque, recevoir de l'Assemblée générale une autorisation à cet effet ont également le droit de demander à la Cour des avis consultatifs sur des questions juridiques qui se poseraient dans le cadre de leur activité.</a:t>
            </a:r>
          </a:p>
        </p:txBody>
      </p:sp>
    </p:spTree>
    <p:extLst>
      <p:ext uri="{BB962C8B-B14F-4D97-AF65-F5344CB8AC3E}">
        <p14:creationId xmlns:p14="http://schemas.microsoft.com/office/powerpoint/2010/main" val="41827196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pc="-1" dirty="0">
                <a:uFill>
                  <a:solidFill>
                    <a:srgbClr val="FFFFFF"/>
                  </a:solidFill>
                </a:uFill>
                <a:latin typeface="Arial"/>
              </a:rPr>
              <a:t>Organes</a:t>
            </a:r>
            <a:r>
              <a:rPr lang="fr-FR" sz="2800" b="1" strike="noStrike" spc="-1" dirty="0">
                <a:uFill>
                  <a:solidFill>
                    <a:srgbClr val="FFFFFF"/>
                  </a:solidFill>
                </a:uFill>
                <a:latin typeface="Arial"/>
              </a:rPr>
              <a:t> des OI</a:t>
            </a:r>
            <a:endParaRPr sz="2800" dirty="0"/>
          </a:p>
          <a:p>
            <a:endParaRPr lang="fr-FR" sz="2800" dirty="0"/>
          </a:p>
          <a:p>
            <a:endParaRPr lang="fr-FR" sz="2400" b="1" dirty="0"/>
          </a:p>
          <a:p>
            <a:endParaRPr dirty="0"/>
          </a:p>
        </p:txBody>
      </p:sp>
      <p:sp>
        <p:nvSpPr>
          <p:cNvPr id="164" name="CustomShape 2"/>
          <p:cNvSpPr/>
          <p:nvPr/>
        </p:nvSpPr>
        <p:spPr>
          <a:xfrm>
            <a:off x="309720" y="484151"/>
            <a:ext cx="11572560" cy="59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
        <p:nvSpPr>
          <p:cNvPr id="3" name="ZoneTexte 2">
            <a:extLst>
              <a:ext uri="{FF2B5EF4-FFF2-40B4-BE49-F238E27FC236}">
                <a16:creationId xmlns:a16="http://schemas.microsoft.com/office/drawing/2014/main" id="{264D6423-9350-F061-3D70-A03BBCDFD6E7}"/>
              </a:ext>
            </a:extLst>
          </p:cNvPr>
          <p:cNvSpPr txBox="1"/>
          <p:nvPr/>
        </p:nvSpPr>
        <p:spPr>
          <a:xfrm>
            <a:off x="550985" y="1383322"/>
            <a:ext cx="11125200" cy="954107"/>
          </a:xfrm>
          <a:prstGeom prst="rect">
            <a:avLst/>
          </a:prstGeom>
          <a:noFill/>
        </p:spPr>
        <p:txBody>
          <a:bodyPr wrap="square">
            <a:spAutoFit/>
          </a:bodyPr>
          <a:lstStyle/>
          <a:p>
            <a:endParaRPr lang="fr-FR" sz="2800" dirty="0"/>
          </a:p>
          <a:p>
            <a:endParaRPr lang="fr-FR" sz="2800" dirty="0"/>
          </a:p>
        </p:txBody>
      </p:sp>
      <p:sp>
        <p:nvSpPr>
          <p:cNvPr id="2" name="ZoneTexte 1">
            <a:extLst>
              <a:ext uri="{FF2B5EF4-FFF2-40B4-BE49-F238E27FC236}">
                <a16:creationId xmlns:a16="http://schemas.microsoft.com/office/drawing/2014/main" id="{C88E0D55-2D0E-603D-773D-201A7483919B}"/>
              </a:ext>
            </a:extLst>
          </p:cNvPr>
          <p:cNvSpPr txBox="1"/>
          <p:nvPr/>
        </p:nvSpPr>
        <p:spPr>
          <a:xfrm>
            <a:off x="256024" y="691661"/>
            <a:ext cx="11853913" cy="5693866"/>
          </a:xfrm>
          <a:prstGeom prst="rect">
            <a:avLst/>
          </a:prstGeom>
          <a:noFill/>
        </p:spPr>
        <p:txBody>
          <a:bodyPr wrap="square">
            <a:spAutoFit/>
          </a:bodyPr>
          <a:lstStyle/>
          <a:p>
            <a:r>
              <a:rPr lang="fr-FR" sz="2800" dirty="0"/>
              <a:t>Compétence consultative de la CIJ </a:t>
            </a:r>
          </a:p>
          <a:p>
            <a:endParaRPr lang="fr-FR" sz="2800" dirty="0"/>
          </a:p>
          <a:p>
            <a:pPr algn="just"/>
            <a:r>
              <a:rPr lang="fr-FR" sz="2800" dirty="0">
                <a:latin typeface="+mj-lt"/>
              </a:rPr>
              <a:t>Voir </a:t>
            </a:r>
            <a:r>
              <a:rPr lang="fr-FR" sz="2800" i="1" strike="noStrike" spc="-1" dirty="0">
                <a:solidFill>
                  <a:srgbClr val="000000"/>
                </a:solidFill>
                <a:uFill>
                  <a:solidFill>
                    <a:srgbClr val="FFFFFF"/>
                  </a:solidFill>
                </a:uFill>
                <a:latin typeface="+mj-lt"/>
                <a:ea typeface="DejaVu Sans"/>
              </a:rPr>
              <a:t>CIJ, avis consultatif du 9 juill. 2004 Conséquences juridiques de l'édification d'un mur dans le territoire palestinien occupé </a:t>
            </a:r>
          </a:p>
          <a:p>
            <a:pPr algn="just"/>
            <a:endParaRPr lang="fr-FR" sz="2800" i="1" spc="-1" dirty="0">
              <a:solidFill>
                <a:srgbClr val="000000"/>
              </a:solidFill>
              <a:uFill>
                <a:solidFill>
                  <a:srgbClr val="FFFFFF"/>
                </a:solidFill>
              </a:uFill>
              <a:latin typeface="+mj-lt"/>
              <a:ea typeface="DejaVu Sans"/>
            </a:endParaRPr>
          </a:p>
          <a:p>
            <a:pPr algn="just"/>
            <a:r>
              <a:rPr lang="fr-FR" sz="2800" strike="noStrike" spc="-1" dirty="0">
                <a:solidFill>
                  <a:srgbClr val="000000"/>
                </a:solidFill>
                <a:uFill>
                  <a:solidFill>
                    <a:srgbClr val="FFFFFF"/>
                  </a:solidFill>
                </a:uFill>
                <a:latin typeface="+mj-lt"/>
                <a:ea typeface="DejaVu Sans"/>
              </a:rPr>
              <a:t>Nouvelle saisine de la CIJ par résolution AG ONU du 30 déc. 2022 sur les Conséquences juridiques découlant des politiques et pratiques d’Israël dans le territoire palestinien occupé. Les audiences publiques débuteront en fév. 2024. </a:t>
            </a:r>
          </a:p>
          <a:p>
            <a:pPr algn="just"/>
            <a:endParaRPr lang="fr-FR" sz="2800" i="1" spc="-1" dirty="0">
              <a:solidFill>
                <a:srgbClr val="000000"/>
              </a:solidFill>
              <a:uFill>
                <a:solidFill>
                  <a:srgbClr val="FFFFFF"/>
                </a:solidFill>
              </a:uFill>
              <a:latin typeface="+mj-lt"/>
              <a:ea typeface="DejaVu Sans"/>
            </a:endParaRPr>
          </a:p>
          <a:p>
            <a:pPr algn="just"/>
            <a:r>
              <a:rPr lang="fr-FR" sz="2800" spc="-1" dirty="0">
                <a:solidFill>
                  <a:srgbClr val="000000"/>
                </a:solidFill>
                <a:uFill>
                  <a:solidFill>
                    <a:srgbClr val="FFFFFF"/>
                  </a:solidFill>
                </a:uFill>
                <a:latin typeface="+mj-lt"/>
                <a:ea typeface="DejaVu Sans"/>
              </a:rPr>
              <a:t>Voir</a:t>
            </a:r>
            <a:r>
              <a:rPr lang="fr-FR" sz="2800" i="1" spc="-1" dirty="0">
                <a:solidFill>
                  <a:srgbClr val="000000"/>
                </a:solidFill>
                <a:uFill>
                  <a:solidFill>
                    <a:srgbClr val="FFFFFF"/>
                  </a:solidFill>
                </a:uFill>
                <a:latin typeface="+mj-lt"/>
                <a:ea typeface="DejaVu Sans"/>
              </a:rPr>
              <a:t> </a:t>
            </a:r>
            <a:r>
              <a:rPr lang="fr-FR" sz="2800" i="1" dirty="0"/>
              <a:t>CIJ, avis, 11 avril 1949, Réparation des dommages subis au service des Nations Unies</a:t>
            </a:r>
          </a:p>
          <a:p>
            <a:endParaRPr lang="fr-FR" sz="2800" dirty="0">
              <a:latin typeface="+mj-lt"/>
            </a:endParaRPr>
          </a:p>
        </p:txBody>
      </p:sp>
    </p:spTree>
    <p:extLst>
      <p:ext uri="{BB962C8B-B14F-4D97-AF65-F5344CB8AC3E}">
        <p14:creationId xmlns:p14="http://schemas.microsoft.com/office/powerpoint/2010/main" val="335414911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rot="21579600">
            <a:off x="257503" y="574521"/>
            <a:ext cx="11808325" cy="49237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trike="noStrike" spc="-1" dirty="0">
                <a:uFill>
                  <a:solidFill>
                    <a:srgbClr val="FFFFFF"/>
                  </a:solidFill>
                </a:uFill>
                <a:latin typeface="Calibri" panose="020F0502020204030204" pitchFamily="34" charset="0"/>
                <a:cs typeface="Calibri" panose="020F0502020204030204" pitchFamily="34" charset="0"/>
              </a:rPr>
              <a:t>Personnalité juridique d'une OI</a:t>
            </a:r>
            <a:endParaRPr sz="2800" dirty="0">
              <a:latin typeface="Calibri" panose="020F0502020204030204" pitchFamily="34" charset="0"/>
              <a:cs typeface="Calibri" panose="020F0502020204030204" pitchFamily="34" charset="0"/>
            </a:endParaRPr>
          </a:p>
          <a:p>
            <a:endParaRPr sz="2800" dirty="0">
              <a:latin typeface="Calibri" panose="020F0502020204030204" pitchFamily="34" charset="0"/>
              <a:cs typeface="Calibri" panose="020F0502020204030204" pitchFamily="34" charset="0"/>
            </a:endParaRPr>
          </a:p>
          <a:p>
            <a:endParaRPr sz="2800" dirty="0">
              <a:latin typeface="Calibri" panose="020F0502020204030204" pitchFamily="34" charset="0"/>
              <a:cs typeface="Calibri" panose="020F0502020204030204" pitchFamily="34" charset="0"/>
            </a:endParaRPr>
          </a:p>
          <a:p>
            <a:r>
              <a:rPr lang="fr-FR" sz="2800" i="1"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 association d’États constituées par traité, dotée d'une constitution et d'organes communs, et </a:t>
            </a:r>
            <a:r>
              <a:rPr lang="fr-FR" sz="2800" i="1" strike="noStrike" spc="-1" dirty="0">
                <a:solidFill>
                  <a:srgbClr val="000000"/>
                </a:solidFill>
                <a:highlight>
                  <a:srgbClr val="FFFF00"/>
                </a:highlight>
                <a:uFill>
                  <a:solidFill>
                    <a:srgbClr val="FFFFFF"/>
                  </a:solidFill>
                </a:uFill>
                <a:latin typeface="Calibri" panose="020F0502020204030204" pitchFamily="34" charset="0"/>
                <a:ea typeface="DejaVu Sans"/>
                <a:cs typeface="Calibri" panose="020F0502020204030204" pitchFamily="34" charset="0"/>
              </a:rPr>
              <a:t>possédant une personnalité juridique </a:t>
            </a:r>
            <a:r>
              <a:rPr lang="fr-FR" sz="2800" i="1"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distincte de celle des États membres »</a:t>
            </a:r>
            <a:r>
              <a:rPr lang="fr-FR" sz="2800" strike="noStrike"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a:t>
            </a:r>
            <a:endParaRPr lang="fr-FR" sz="2800" dirty="0">
              <a:latin typeface="Calibri" panose="020F0502020204030204" pitchFamily="34" charset="0"/>
              <a:cs typeface="Calibri" panose="020F0502020204030204" pitchFamily="34" charset="0"/>
            </a:endParaRPr>
          </a:p>
          <a:p>
            <a:endParaRPr lang="fr-FR" sz="2800" dirty="0">
              <a:latin typeface="Calibri" panose="020F0502020204030204" pitchFamily="34" charset="0"/>
              <a:cs typeface="Calibri" panose="020F0502020204030204" pitchFamily="34" charset="0"/>
            </a:endParaRPr>
          </a:p>
          <a:p>
            <a:pPr algn="just"/>
            <a:r>
              <a:rPr lang="fr-FR" sz="2800" dirty="0">
                <a:latin typeface="Calibri" panose="020F0502020204030204" pitchFamily="34" charset="0"/>
                <a:cs typeface="Calibri" panose="020F0502020204030204" pitchFamily="34" charset="0"/>
              </a:rPr>
              <a:t>Distinction personnalité juridique interne / personnalité juridique internationale de l’OI</a:t>
            </a:r>
            <a:endParaRPr sz="2800" dirty="0">
              <a:latin typeface="Calibri" panose="020F0502020204030204" pitchFamily="34" charset="0"/>
              <a:cs typeface="Calibri" panose="020F0502020204030204" pitchFamily="34" charset="0"/>
            </a:endParaRPr>
          </a:p>
        </p:txBody>
      </p:sp>
      <p:sp>
        <p:nvSpPr>
          <p:cNvPr id="162" name="CustomShape 2"/>
          <p:cNvSpPr/>
          <p:nvPr/>
        </p:nvSpPr>
        <p:spPr>
          <a:xfrm>
            <a:off x="376440" y="2731298"/>
            <a:ext cx="11572561" cy="40913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sz="2800" dirty="0"/>
          </a:p>
          <a:p>
            <a:pPr algn="just">
              <a:lnSpc>
                <a:spcPct val="100000"/>
              </a:lnSpc>
            </a:pPr>
            <a:endParaRPr dirty="0"/>
          </a:p>
          <a:p>
            <a:pPr algn="just">
              <a:lnSpc>
                <a:spcPct val="100000"/>
              </a:lnSpc>
            </a:pPr>
            <a:endParaRPr dirty="0"/>
          </a:p>
          <a:p>
            <a:pPr algn="just">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rot="21579600">
            <a:off x="250137" y="253902"/>
            <a:ext cx="12098520" cy="244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trike="noStrike" spc="-1" dirty="0">
                <a:uFill>
                  <a:solidFill>
                    <a:srgbClr val="FFFFFF"/>
                  </a:solidFill>
                </a:uFill>
                <a:latin typeface="Arial"/>
              </a:rPr>
              <a:t>Personnalité juridique d'une OI</a:t>
            </a:r>
            <a:endParaRPr sz="2800" dirty="0"/>
          </a:p>
          <a:p>
            <a:endParaRPr dirty="0"/>
          </a:p>
          <a:p>
            <a:endParaRPr dirty="0"/>
          </a:p>
          <a:p>
            <a:endParaRPr dirty="0"/>
          </a:p>
        </p:txBody>
      </p:sp>
      <p:sp>
        <p:nvSpPr>
          <p:cNvPr id="162" name="CustomShape 2"/>
          <p:cNvSpPr/>
          <p:nvPr/>
        </p:nvSpPr>
        <p:spPr>
          <a:xfrm>
            <a:off x="242999" y="1078523"/>
            <a:ext cx="11572561" cy="40913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600" b="1" strike="noStrike" spc="-1" dirty="0">
                <a:uFill>
                  <a:solidFill>
                    <a:srgbClr val="FFFFFF"/>
                  </a:solidFill>
                </a:uFill>
                <a:latin typeface="Arial"/>
              </a:rPr>
              <a:t>Article 104 Charte ONU</a:t>
            </a:r>
            <a:endParaRPr dirty="0"/>
          </a:p>
          <a:p>
            <a:endParaRPr dirty="0"/>
          </a:p>
          <a:p>
            <a:pPr algn="just">
              <a:lnSpc>
                <a:spcPct val="100000"/>
              </a:lnSpc>
            </a:pPr>
            <a:r>
              <a:rPr lang="fr-FR" sz="2800" strike="noStrike" spc="-1" dirty="0">
                <a:uFill>
                  <a:solidFill>
                    <a:srgbClr val="FFFFFF"/>
                  </a:solidFill>
                </a:uFill>
                <a:latin typeface="Arial"/>
              </a:rPr>
              <a:t>L'Organisation jouit, sur le territoire de chacun de ses Membres, de la capacité juridique qui lui est nécessaire pour exercer ses fonctions et atteindre ses buts.</a:t>
            </a:r>
            <a:endParaRPr sz="2800" dirty="0"/>
          </a:p>
          <a:p>
            <a:pPr algn="just">
              <a:lnSpc>
                <a:spcPct val="100000"/>
              </a:lnSpc>
            </a:pPr>
            <a:endParaRPr sz="2800" dirty="0"/>
          </a:p>
          <a:p>
            <a:pPr algn="just">
              <a:lnSpc>
                <a:spcPct val="100000"/>
              </a:lnSpc>
            </a:pPr>
            <a:endParaRPr sz="2800" dirty="0"/>
          </a:p>
          <a:p>
            <a:pPr algn="just">
              <a:lnSpc>
                <a:spcPct val="100000"/>
              </a:lnSpc>
            </a:pPr>
            <a:r>
              <a:rPr lang="fr-FR" sz="2800" i="1" strike="noStrike" spc="-1" dirty="0">
                <a:uFill>
                  <a:solidFill>
                    <a:srgbClr val="FFFFFF"/>
                  </a:solidFill>
                </a:uFill>
                <a:latin typeface="Arial"/>
              </a:rPr>
              <a:t>CIJ, Avis, 3 décembre 1948, Comte Bernadotte</a:t>
            </a:r>
            <a:endParaRPr sz="2800" dirty="0"/>
          </a:p>
          <a:p>
            <a:pPr algn="just">
              <a:lnSpc>
                <a:spcPct val="100000"/>
              </a:lnSpc>
            </a:pPr>
            <a:r>
              <a:rPr lang="fr-FR" sz="2800" strike="noStrike" spc="-1" dirty="0">
                <a:uFill>
                  <a:solidFill>
                    <a:srgbClr val="FFFFFF"/>
                  </a:solidFill>
                </a:uFill>
                <a:latin typeface="Arial"/>
              </a:rPr>
              <a:t>Reconnaissance de la personnalité juridique internationale aux OI</a:t>
            </a:r>
            <a:endParaRPr sz="2800" dirty="0"/>
          </a:p>
          <a:p>
            <a:pPr algn="just">
              <a:lnSpc>
                <a:spcPct val="100000"/>
              </a:lnSpc>
            </a:pPr>
            <a:endParaRPr sz="2800" dirty="0"/>
          </a:p>
          <a:p>
            <a:pPr algn="just">
              <a:lnSpc>
                <a:spcPct val="100000"/>
              </a:lnSpc>
            </a:pPr>
            <a:endParaRPr dirty="0"/>
          </a:p>
          <a:p>
            <a:pPr algn="just">
              <a:lnSpc>
                <a:spcPct val="100000"/>
              </a:lnSpc>
            </a:pPr>
            <a:endParaRPr dirty="0"/>
          </a:p>
          <a:p>
            <a:pPr algn="just">
              <a:lnSpc>
                <a:spcPct val="100000"/>
              </a:lnSpc>
            </a:pPr>
            <a:endParaRPr dirty="0"/>
          </a:p>
        </p:txBody>
      </p:sp>
    </p:spTree>
    <p:extLst>
      <p:ext uri="{BB962C8B-B14F-4D97-AF65-F5344CB8AC3E}">
        <p14:creationId xmlns:p14="http://schemas.microsoft.com/office/powerpoint/2010/main" val="11311647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936360" y="220320"/>
            <a:ext cx="10537560" cy="102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fr-FR" sz="3200" b="1" strike="noStrike" spc="-1" dirty="0">
                <a:solidFill>
                  <a:srgbClr val="000000"/>
                </a:solidFill>
                <a:uFill>
                  <a:solidFill>
                    <a:srgbClr val="FFFFFF"/>
                  </a:solidFill>
                </a:uFill>
                <a:latin typeface="Calibri Light"/>
                <a:ea typeface="DejaVu Sans"/>
              </a:rPr>
              <a:t>Espace maritime</a:t>
            </a:r>
            <a:r>
              <a:rPr lang="fr-FR" sz="2800" b="1" strike="noStrike" spc="-1" dirty="0">
                <a:solidFill>
                  <a:srgbClr val="000000"/>
                </a:solidFill>
                <a:uFill>
                  <a:solidFill>
                    <a:srgbClr val="FFFFFF"/>
                  </a:solidFill>
                </a:uFill>
                <a:latin typeface="Calibri Light"/>
                <a:ea typeface="DejaVu Sans"/>
              </a:rPr>
              <a:t>, Convention des Nations Unies sur le droit de la mer, 10 décembre 1982, dite de Montego Bay</a:t>
            </a:r>
            <a:endParaRPr sz="2800" b="1" dirty="0"/>
          </a:p>
          <a:p>
            <a:pPr>
              <a:lnSpc>
                <a:spcPct val="90000"/>
              </a:lnSpc>
            </a:pPr>
            <a:endParaRPr dirty="0"/>
          </a:p>
        </p:txBody>
      </p:sp>
      <p:sp>
        <p:nvSpPr>
          <p:cNvPr id="79" name="CustomShape 2"/>
          <p:cNvSpPr/>
          <p:nvPr/>
        </p:nvSpPr>
        <p:spPr>
          <a:xfrm>
            <a:off x="814320" y="1123560"/>
            <a:ext cx="10537560" cy="520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dirty="0"/>
          </a:p>
          <a:p>
            <a:pPr algn="just">
              <a:lnSpc>
                <a:spcPct val="100000"/>
              </a:lnSpc>
            </a:pPr>
            <a:r>
              <a:rPr lang="fr-FR" sz="2800" strike="noStrike" spc="-1" dirty="0">
                <a:solidFill>
                  <a:srgbClr val="000000"/>
                </a:solidFill>
                <a:uFill>
                  <a:solidFill>
                    <a:srgbClr val="FFFFFF"/>
                  </a:solidFill>
                </a:uFill>
                <a:latin typeface="Calibri"/>
                <a:ea typeface="DejaVu Sans"/>
              </a:rPr>
              <a:t>Section 2 Limites de la mer territoriale </a:t>
            </a:r>
            <a:endParaRPr dirty="0"/>
          </a:p>
          <a:p>
            <a:pPr algn="just">
              <a:lnSpc>
                <a:spcPct val="100000"/>
              </a:lnSpc>
            </a:pPr>
            <a:r>
              <a:rPr lang="fr-FR" sz="2800" strike="noStrike" spc="-1" dirty="0">
                <a:solidFill>
                  <a:srgbClr val="000000"/>
                </a:solidFill>
                <a:uFill>
                  <a:solidFill>
                    <a:srgbClr val="FFFFFF"/>
                  </a:solidFill>
                </a:uFill>
                <a:latin typeface="Calibri"/>
                <a:ea typeface="DejaVu Sans"/>
              </a:rPr>
              <a:t>Art. 3 Largeur de la mer territoriale </a:t>
            </a:r>
          </a:p>
          <a:p>
            <a:pPr algn="just">
              <a:lnSpc>
                <a:spcPct val="100000"/>
              </a:lnSpc>
            </a:pPr>
            <a:r>
              <a:rPr lang="fr-FR" sz="2800" strike="noStrike" spc="-1" dirty="0">
                <a:solidFill>
                  <a:srgbClr val="000000"/>
                </a:solidFill>
                <a:uFill>
                  <a:solidFill>
                    <a:srgbClr val="FFFFFF"/>
                  </a:solidFill>
                </a:uFill>
                <a:latin typeface="Calibri"/>
                <a:ea typeface="DejaVu Sans"/>
              </a:rPr>
              <a:t>Tout Etat a le droit de fixer la largeur de sa mer territoriale, cette largeur </a:t>
            </a:r>
            <a:r>
              <a:rPr lang="fr-FR" sz="2800" strike="noStrike" spc="-1" dirty="0">
                <a:solidFill>
                  <a:srgbClr val="000000"/>
                </a:solidFill>
                <a:highlight>
                  <a:srgbClr val="FFFF00"/>
                </a:highlight>
                <a:uFill>
                  <a:solidFill>
                    <a:srgbClr val="FFFFFF"/>
                  </a:solidFill>
                </a:uFill>
                <a:latin typeface="Calibri"/>
                <a:ea typeface="DejaVu Sans"/>
              </a:rPr>
              <a:t>ne dépasse pas 12 milles marins </a:t>
            </a:r>
            <a:r>
              <a:rPr lang="fr-FR" sz="2800" strike="noStrike" spc="-1" dirty="0">
                <a:solidFill>
                  <a:srgbClr val="000000"/>
                </a:solidFill>
                <a:uFill>
                  <a:solidFill>
                    <a:srgbClr val="FFFFFF"/>
                  </a:solidFill>
                </a:uFill>
                <a:latin typeface="Calibri"/>
                <a:ea typeface="DejaVu Sans"/>
              </a:rPr>
              <a:t>mesurés à partir de lignes de base établies conformément à la Convention. </a:t>
            </a:r>
            <a:endParaRPr dirty="0"/>
          </a:p>
          <a:p>
            <a:pPr algn="just">
              <a:lnSpc>
                <a:spcPct val="100000"/>
              </a:lnSpc>
            </a:pPr>
            <a:endParaRPr dirty="0"/>
          </a:p>
        </p:txBody>
      </p:sp>
    </p:spTree>
    <p:extLst>
      <p:ext uri="{BB962C8B-B14F-4D97-AF65-F5344CB8AC3E}">
        <p14:creationId xmlns:p14="http://schemas.microsoft.com/office/powerpoint/2010/main" val="741005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rot="21579600">
            <a:off x="250137" y="253902"/>
            <a:ext cx="12098520" cy="244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trike="noStrike" spc="-1" dirty="0">
                <a:uFill>
                  <a:solidFill>
                    <a:srgbClr val="FFFFFF"/>
                  </a:solidFill>
                </a:uFill>
                <a:latin typeface="Arial"/>
              </a:rPr>
              <a:t>Compétences des OI</a:t>
            </a:r>
            <a:endParaRPr sz="2800" dirty="0"/>
          </a:p>
          <a:p>
            <a:endParaRPr sz="2800" dirty="0"/>
          </a:p>
          <a:p>
            <a:endParaRPr dirty="0"/>
          </a:p>
          <a:p>
            <a:endParaRPr dirty="0"/>
          </a:p>
        </p:txBody>
      </p:sp>
      <p:sp>
        <p:nvSpPr>
          <p:cNvPr id="162" name="CustomShape 2"/>
          <p:cNvSpPr/>
          <p:nvPr/>
        </p:nvSpPr>
        <p:spPr>
          <a:xfrm>
            <a:off x="242999" y="1078522"/>
            <a:ext cx="11572561" cy="48650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800" b="1" dirty="0"/>
              <a:t>Principe de spécialité </a:t>
            </a:r>
            <a:r>
              <a:rPr lang="fr-FR" sz="2800" dirty="0"/>
              <a:t>= les OI sont dotées par les Etats qui les créent de compétences d’attribution dont les limites sont fonction des intérêts communs que ceux-ci leur donnent pour mission de promouvoir</a:t>
            </a:r>
          </a:p>
          <a:p>
            <a:pPr algn="just">
              <a:lnSpc>
                <a:spcPct val="100000"/>
              </a:lnSpc>
            </a:pPr>
            <a:endParaRPr lang="fr-FR" sz="2800" dirty="0"/>
          </a:p>
          <a:p>
            <a:pPr algn="just">
              <a:lnSpc>
                <a:spcPct val="100000"/>
              </a:lnSpc>
            </a:pPr>
            <a:r>
              <a:rPr lang="fr-FR" sz="2800" dirty="0"/>
              <a:t>Cf </a:t>
            </a:r>
            <a:r>
              <a:rPr lang="fr-FR" sz="2800" i="1" dirty="0"/>
              <a:t>CIJ, avis « OMS », 8 juillet 1996: </a:t>
            </a:r>
            <a:r>
              <a:rPr lang="fr-FR" sz="2800" dirty="0"/>
              <a:t>les OI ne bénéficient de compétences que dans la mesure où celles-ci leur sont nécessaires pour atteindre les buts qui leur ont été fixés par les traités constitutifs</a:t>
            </a:r>
          </a:p>
          <a:p>
            <a:pPr algn="just">
              <a:lnSpc>
                <a:spcPct val="100000"/>
              </a:lnSpc>
            </a:pPr>
            <a:endParaRPr lang="fr-FR" sz="2800" i="1" dirty="0"/>
          </a:p>
          <a:p>
            <a:pPr algn="just">
              <a:lnSpc>
                <a:spcPct val="100000"/>
              </a:lnSpc>
            </a:pPr>
            <a:r>
              <a:rPr lang="fr-FR" sz="2800" i="1" dirty="0"/>
              <a:t>Comparer avec CIJ, avis, 8 juill. 1996, Licéité de la menace ou de l’emploi des armes nucléaires</a:t>
            </a:r>
            <a:endParaRPr sz="2800" i="1" dirty="0"/>
          </a:p>
          <a:p>
            <a:pPr algn="just">
              <a:lnSpc>
                <a:spcPct val="100000"/>
              </a:lnSpc>
            </a:pPr>
            <a:endParaRPr dirty="0"/>
          </a:p>
          <a:p>
            <a:pPr algn="just">
              <a:lnSpc>
                <a:spcPct val="100000"/>
              </a:lnSpc>
            </a:pPr>
            <a:endParaRPr dirty="0"/>
          </a:p>
          <a:p>
            <a:pPr algn="just">
              <a:lnSpc>
                <a:spcPct val="100000"/>
              </a:lnSpc>
            </a:pPr>
            <a:endParaRPr dirty="0"/>
          </a:p>
        </p:txBody>
      </p:sp>
    </p:spTree>
    <p:extLst>
      <p:ext uri="{BB962C8B-B14F-4D97-AF65-F5344CB8AC3E}">
        <p14:creationId xmlns:p14="http://schemas.microsoft.com/office/powerpoint/2010/main" val="1270248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rot="21579600">
            <a:off x="135182" y="445361"/>
            <a:ext cx="11831038" cy="57679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trike="noStrike" spc="-1" dirty="0">
                <a:uFill>
                  <a:solidFill>
                    <a:srgbClr val="FFFFFF"/>
                  </a:solidFill>
                </a:uFill>
                <a:latin typeface="Arial"/>
              </a:rPr>
              <a:t>Compétences des OI</a:t>
            </a:r>
            <a:endParaRPr sz="2800" dirty="0"/>
          </a:p>
          <a:p>
            <a:endParaRPr dirty="0"/>
          </a:p>
          <a:p>
            <a:endParaRPr dirty="0"/>
          </a:p>
          <a:p>
            <a:pPr algn="ctr"/>
            <a:r>
              <a:rPr lang="fr-FR" sz="2800" dirty="0"/>
              <a:t>Article 5 TUE (ex -article 5 TCE) </a:t>
            </a:r>
          </a:p>
          <a:p>
            <a:pPr algn="ctr"/>
            <a:endParaRPr lang="fr-FR" sz="2800" dirty="0"/>
          </a:p>
          <a:p>
            <a:pPr marL="342900" indent="-342900" algn="just">
              <a:buAutoNum type="arabicPeriod"/>
            </a:pPr>
            <a:r>
              <a:rPr lang="fr-FR" sz="2800" dirty="0"/>
              <a:t>Le principe d'attribution régit la délimitation des compétences de l'Union. Les principes de subsidiarité et de proportionnalité régissent l'exercice de ces compétences. </a:t>
            </a:r>
          </a:p>
          <a:p>
            <a:pPr algn="just"/>
            <a:r>
              <a:rPr lang="fr-FR" sz="2800" dirty="0"/>
              <a:t>2. En vertu du principe d'attribution, l'Union n'agit que dans les limites des  compétences que les États membres lui ont attribuées dans les traités pour atteindre les objectifs que ces traités établissent. Toute compétence non attribuée à l'Union dans les traités appartient aux États membres</a:t>
            </a:r>
            <a:endParaRPr sz="2800" dirty="0"/>
          </a:p>
        </p:txBody>
      </p:sp>
      <p:sp>
        <p:nvSpPr>
          <p:cNvPr id="162" name="CustomShape 2"/>
          <p:cNvSpPr/>
          <p:nvPr/>
        </p:nvSpPr>
        <p:spPr>
          <a:xfrm>
            <a:off x="242999" y="1078523"/>
            <a:ext cx="11572561" cy="40913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dirty="0"/>
          </a:p>
          <a:p>
            <a:pPr algn="just">
              <a:lnSpc>
                <a:spcPct val="100000"/>
              </a:lnSpc>
            </a:pPr>
            <a:endParaRPr dirty="0"/>
          </a:p>
        </p:txBody>
      </p:sp>
    </p:spTree>
    <p:extLst>
      <p:ext uri="{BB962C8B-B14F-4D97-AF65-F5344CB8AC3E}">
        <p14:creationId xmlns:p14="http://schemas.microsoft.com/office/powerpoint/2010/main" val="33936350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trike="noStrike" spc="-1" dirty="0">
                <a:uFill>
                  <a:solidFill>
                    <a:srgbClr val="FFFFFF"/>
                  </a:solidFill>
                </a:uFill>
                <a:latin typeface="Arial"/>
              </a:rPr>
              <a:t>Compétences des OI</a:t>
            </a:r>
            <a:endParaRPr sz="2800" dirty="0"/>
          </a:p>
          <a:p>
            <a:endParaRPr sz="2800" dirty="0"/>
          </a:p>
          <a:p>
            <a:endParaRPr lang="fr-FR" sz="2800" dirty="0"/>
          </a:p>
          <a:p>
            <a:r>
              <a:rPr lang="fr-FR" sz="2800" dirty="0"/>
              <a:t>Consécration de la théorie des compétences implicites </a:t>
            </a:r>
          </a:p>
          <a:p>
            <a:r>
              <a:rPr lang="fr-FR" sz="2800" i="1" dirty="0"/>
              <a:t>CIJ, avis, 11 avril 1949, Réparation des dommages subis au service des Nations Unies</a:t>
            </a:r>
            <a:endParaRPr sz="2800" i="1" dirty="0"/>
          </a:p>
          <a:p>
            <a:pPr algn="just"/>
            <a:r>
              <a:rPr lang="fr-FR" sz="2800" dirty="0"/>
              <a:t>« selon le droit international, l'Organisation doit être considérée comme possédant ces pouvoirs [en l'espèce des pouvoirs de protection fonctionnelle des agents et de réclamation internationale] qui, s'ils ne sont pas expressément énoncés dans la Charte, sont, par une conséquence nécessaire, conférés à l'Organisation en tant qu'essentiels à l'exercice des fonctions de celle-ci ».</a:t>
            </a:r>
          </a:p>
          <a:p>
            <a:endParaRPr lang="fr-FR" sz="2800" dirty="0"/>
          </a:p>
          <a:p>
            <a:r>
              <a:rPr lang="fr-FR" sz="2800" dirty="0"/>
              <a:t>Voir également </a:t>
            </a:r>
            <a:r>
              <a:rPr lang="fr-FR" sz="2800" i="1" dirty="0"/>
              <a:t>CJCE, 31 mars 1971, AETR</a:t>
            </a:r>
            <a:endParaRPr sz="2800" i="1" dirty="0"/>
          </a:p>
          <a:p>
            <a:endParaRPr sz="2800" i="1" dirty="0"/>
          </a:p>
          <a:p>
            <a:endParaRPr dirty="0"/>
          </a:p>
        </p:txBody>
      </p:sp>
      <p:sp>
        <p:nvSpPr>
          <p:cNvPr id="164" name="CustomShape 2"/>
          <p:cNvSpPr/>
          <p:nvPr/>
        </p:nvSpPr>
        <p:spPr>
          <a:xfrm>
            <a:off x="93785" y="984738"/>
            <a:ext cx="12098215" cy="58333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rot="21579600">
            <a:off x="240134" y="19153"/>
            <a:ext cx="11997179" cy="929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800" b="1" strike="noStrike" spc="-1" dirty="0">
                <a:uFill>
                  <a:solidFill>
                    <a:srgbClr val="FFFFFF"/>
                  </a:solidFill>
                </a:uFill>
                <a:latin typeface="Arial"/>
              </a:rPr>
              <a:t>Compétences des OI</a:t>
            </a:r>
            <a:endParaRPr sz="2800" dirty="0"/>
          </a:p>
          <a:p>
            <a:endParaRPr sz="2800" dirty="0"/>
          </a:p>
          <a:p>
            <a:endParaRPr lang="fr-FR" sz="2800" dirty="0"/>
          </a:p>
          <a:p>
            <a:r>
              <a:rPr lang="fr-FR" sz="2800" dirty="0"/>
              <a:t>Compétences normatives</a:t>
            </a:r>
          </a:p>
          <a:p>
            <a:endParaRPr lang="fr-FR" sz="2800" i="1" dirty="0"/>
          </a:p>
          <a:p>
            <a:r>
              <a:rPr lang="fr-FR" sz="2800" b="1" dirty="0"/>
              <a:t>Article 13 Charte ONU</a:t>
            </a:r>
          </a:p>
          <a:p>
            <a:r>
              <a:rPr lang="fr-FR" sz="2800" dirty="0"/>
              <a:t>L'Assemblée générale provoque des études et fait des recommandations en vue de : </a:t>
            </a:r>
          </a:p>
          <a:p>
            <a:pPr marL="742950" lvl="1" indent="-285750">
              <a:buFont typeface="+mj-lt"/>
              <a:buAutoNum type="arabicPeriod"/>
            </a:pPr>
            <a:r>
              <a:rPr lang="fr-FR" sz="2800" dirty="0">
                <a:highlight>
                  <a:srgbClr val="FFFF00"/>
                </a:highlight>
              </a:rPr>
              <a:t>développer la coopération internationale dans le domaine politique et encourager le développement progressif du droit international et sa codification</a:t>
            </a:r>
            <a:r>
              <a:rPr lang="fr-FR" sz="2800" dirty="0"/>
              <a:t>;</a:t>
            </a:r>
          </a:p>
          <a:p>
            <a:endParaRPr sz="2800" i="1" dirty="0"/>
          </a:p>
          <a:p>
            <a:endParaRPr dirty="0"/>
          </a:p>
        </p:txBody>
      </p:sp>
      <p:sp>
        <p:nvSpPr>
          <p:cNvPr id="164" name="CustomShape 2"/>
          <p:cNvSpPr/>
          <p:nvPr/>
        </p:nvSpPr>
        <p:spPr>
          <a:xfrm>
            <a:off x="93785" y="984738"/>
            <a:ext cx="12098215" cy="58333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gn="just">
              <a:lnSpc>
                <a:spcPct val="100000"/>
              </a:lnSpc>
            </a:pPr>
            <a:endParaRPr/>
          </a:p>
          <a:p>
            <a:pPr algn="just">
              <a:lnSpc>
                <a:spcPct val="100000"/>
              </a:lnSpc>
            </a:pPr>
            <a:endParaRPr/>
          </a:p>
          <a:p>
            <a:pPr algn="just">
              <a:lnSpc>
                <a:spcPct val="100000"/>
              </a:lnSpc>
            </a:pPr>
            <a:endParaRPr/>
          </a:p>
        </p:txBody>
      </p:sp>
    </p:spTree>
    <p:extLst>
      <p:ext uri="{BB962C8B-B14F-4D97-AF65-F5344CB8AC3E}">
        <p14:creationId xmlns:p14="http://schemas.microsoft.com/office/powerpoint/2010/main" val="273401195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3069</TotalTime>
  <Words>7692</Words>
  <Application>Microsoft Office PowerPoint</Application>
  <PresentationFormat>Grand écran</PresentationFormat>
  <Paragraphs>652</Paragraphs>
  <Slides>93</Slides>
  <Notes>1</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93</vt:i4>
      </vt:variant>
    </vt:vector>
  </HeadingPairs>
  <TitlesOfParts>
    <vt:vector size="99" baseType="lpstr">
      <vt:lpstr>Arial</vt:lpstr>
      <vt:lpstr>Calibri</vt:lpstr>
      <vt:lpstr>Calibri Light</vt:lpstr>
      <vt:lpstr>StarSymbol</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souveraineté de l’Etat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Sentence arbitrale du juriste Max Hubert, affaire de l’île de Palmas, 4 avril 1928</dc:title>
  <dc:creator>laure milano</dc:creator>
  <cp:lastModifiedBy>laure milano</cp:lastModifiedBy>
  <cp:revision>108</cp:revision>
  <dcterms:created xsi:type="dcterms:W3CDTF">2019-10-17T14:43:33Z</dcterms:created>
  <dcterms:modified xsi:type="dcterms:W3CDTF">2023-11-23T13:19:19Z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36</vt:i4>
  </property>
</Properties>
</file>