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301"/>
    <p:restoredTop sz="94674"/>
  </p:normalViewPr>
  <p:slideViewPr>
    <p:cSldViewPr snapToGrid="0" snapToObjects="1">
      <p:cViewPr varScale="1">
        <p:scale>
          <a:sx n="197" d="100"/>
          <a:sy n="197" d="100"/>
        </p:scale>
        <p:origin x="22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FA620C-0C38-7E4B-81E1-A6D915F4F0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8E571F8-DA3F-1D46-8569-B39570653A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7F77B2-0FA1-AE49-A6C7-11DC88CF0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3E4E-A6EB-8044-B4CA-D753B0813E81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4C34400-4C5A-E646-BD04-FA332D4F0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5A93E0B-9FFD-EF42-B27D-9119B837C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15EBB-2CC0-6348-893B-4B6695A055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5505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EAE0C5-ED51-AE40-9C07-52B0C9D92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0630239-9573-A140-B321-4733AFAF78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676460A-47D6-3D4D-B74E-52EC4A42D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3E4E-A6EB-8044-B4CA-D753B0813E81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3FEDAEF-DBA8-3B4B-8D2F-A03FC4C28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C002F77-A583-6F46-B463-98221C313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15EBB-2CC0-6348-893B-4B6695A055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4146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DE0DDF2-78EB-6642-BF49-43A5E40415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D01AB64-7DD8-BB49-90CF-13146B8753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A98538C-F641-B24D-B5BA-98C916E31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3E4E-A6EB-8044-B4CA-D753B0813E81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BF6ACF9-E764-314E-B9F9-96456F329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5336769-E769-B74E-910A-F45EC5EE9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15EBB-2CC0-6348-893B-4B6695A055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1701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1F7B9B-43A1-0945-879A-D761B62DD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3D51B2A-C4B8-C749-97CB-3E08A9D2D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3DBBDF-4B3F-874D-9F35-02DA5DD80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3E4E-A6EB-8044-B4CA-D753B0813E81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BDDA2C-277E-1348-9E8D-C01E0F167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7D6686F-2588-6D4C-8184-50F87C133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15EBB-2CC0-6348-893B-4B6695A055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6581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AB3D2F-BF6C-9C47-ABD2-B6BAAB773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DE39913-66E7-6946-B098-95B12BE29B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F17EAAA-101E-B64B-8CC4-0957AED95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3E4E-A6EB-8044-B4CA-D753B0813E81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83E9D35-6E3D-A54C-A31F-9F1A474F6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EB21BED-B355-D941-9A34-C6123D3A7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15EBB-2CC0-6348-893B-4B6695A055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5715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B4C1CB-D8A3-504A-A491-9174C71E0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0D03A5F-3F25-DF44-9663-2DFDAF87AE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3E3907C-D162-5F46-8637-D7FFF0247A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AC12EB6-A2F6-5244-A44C-25090EC90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3E4E-A6EB-8044-B4CA-D753B0813E81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8472FD-E90F-8E4D-83EE-F7EEAD6C6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B71EF14-8537-4C4F-AB83-DA4315563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15EBB-2CC0-6348-893B-4B6695A055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5300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C0D6A4-5C14-9046-A24B-7579E33D5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3CD9085-37F2-084F-8948-5AD6ABF8E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52D6AE6-564F-D646-9E5B-D61821718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C319C36-1A42-0342-AE51-2BDD2CF024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1E2FACA-DF33-7F42-98AA-68E58AF12E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106A62B-DF27-1746-AD37-6FA3F5DD3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3E4E-A6EB-8044-B4CA-D753B0813E81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B094C6D-6CED-6443-A3AE-9B8D03DC4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6C9C731-0F57-1947-9C57-108B691B4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15EBB-2CC0-6348-893B-4B6695A055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5247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10CBDD-DB0F-8544-B232-D739E3842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8788F65-35BA-FE4F-B402-B01245C14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3E4E-A6EB-8044-B4CA-D753B0813E81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D0BBEE6-130E-3D43-B853-96B7C871E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0734EFA-BAA3-454C-8CF7-254644652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15EBB-2CC0-6348-893B-4B6695A055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94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E6CAD6B-3B56-FB44-A601-B6DE3299D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3E4E-A6EB-8044-B4CA-D753B0813E81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BBE3CD1-F3DE-B848-B21E-C3008DCCF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3F6BBE3-8F80-B140-88F0-F428328CC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15EBB-2CC0-6348-893B-4B6695A055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4264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322008-F03A-494C-B20E-036632B6F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115AD04-8C9F-5B4C-9AD9-B9BDE3423F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850410D-FF75-9746-B9AD-E1D4B473E6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6C6EE6C-F018-8C4C-9101-128F294A5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3E4E-A6EB-8044-B4CA-D753B0813E81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1DA9881-7931-5543-8F5C-599C20236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8B8FD7C-2327-4842-8E60-81A5255F0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15EBB-2CC0-6348-893B-4B6695A055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177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603EC8-16EB-A14D-89B4-62D2C3C22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42D701F-7BA7-3144-BDD5-42C483C2AC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DA404C3-FCE1-8347-A8BD-46ACD054ED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60BF6CE-0573-F846-89B7-6EAF6CE57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3E4E-A6EB-8044-B4CA-D753B0813E81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EF07242-A3C9-CE49-94C5-7E249013B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0C0DFF1-3283-FE46-AD16-085BE9F50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15EBB-2CC0-6348-893B-4B6695A055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4035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C483657-EC40-314F-8C7C-1D148858E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BBBCECA-A822-2547-958C-6E33468848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2994B8E-1576-B44C-AAD4-21842CF32E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003E4E-A6EB-8044-B4CA-D753B0813E81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077FA7-5B68-574B-B161-7A2F2E9AE7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0904D25-077C-B84B-9FE7-FF6097A42F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15EBB-2CC0-6348-893B-4B6695A055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7221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D170D2-0E86-0E44-80C6-DBB3F63E3D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5600" b="1" u="sng" dirty="0"/>
              <a:t>La réforme du Budget de l’État</a:t>
            </a:r>
            <a:br>
              <a:rPr lang="fr-FR" sz="5600" b="1" dirty="0"/>
            </a:br>
            <a:endParaRPr lang="fr-FR" sz="5600" b="1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6588217-C9F4-3A42-98C3-DB3DCE8ABE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  <a:p>
            <a:r>
              <a:rPr lang="fr-FR" sz="2800" dirty="0"/>
              <a:t>Loi Organique relative aux Lois de Finances </a:t>
            </a:r>
          </a:p>
          <a:p>
            <a:r>
              <a:rPr lang="fr-FR" dirty="0"/>
              <a:t>(16 novembre 2020)</a:t>
            </a:r>
          </a:p>
        </p:txBody>
      </p:sp>
    </p:spTree>
    <p:extLst>
      <p:ext uri="{BB962C8B-B14F-4D97-AF65-F5344CB8AC3E}">
        <p14:creationId xmlns:p14="http://schemas.microsoft.com/office/powerpoint/2010/main" val="2272813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0C512B-BF94-1948-A129-BD50DDB13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b="1" dirty="0">
                <a:highlight>
                  <a:srgbClr val="FF0000"/>
                </a:highlight>
              </a:rPr>
              <a:t>Chapitre 2 : Le cœur de la réforme : Un nouveau système budgétaire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6BF9A86-937D-E44A-9326-161E659035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9204"/>
            <a:ext cx="10515600" cy="470775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r-FR" dirty="0">
                <a:highlight>
                  <a:srgbClr val="FFFF00"/>
                </a:highlight>
              </a:rPr>
              <a:t>Section 1 : Le principe de spécialité (art.7)</a:t>
            </a:r>
          </a:p>
          <a:p>
            <a:pPr marL="0" indent="0">
              <a:buNone/>
            </a:pPr>
            <a:r>
              <a:rPr lang="fr-FR" dirty="0">
                <a:highlight>
                  <a:srgbClr val="FFFF00"/>
                </a:highlight>
              </a:rPr>
              <a:t>Section 2 : Le principe d’annualité (art. 8)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>
                <a:highlight>
                  <a:srgbClr val="FFFF00"/>
                </a:highlight>
              </a:rPr>
              <a:t>Section 1 : Le principe de spécialité (art.7)</a:t>
            </a:r>
          </a:p>
          <a:p>
            <a:pPr marL="0" indent="0">
              <a:buNone/>
            </a:pPr>
            <a:r>
              <a:rPr lang="fr-FR" dirty="0"/>
              <a:t>Il intervient à deux stades : vote et exécution.</a:t>
            </a:r>
          </a:p>
          <a:p>
            <a:pPr marL="0" indent="0">
              <a:buNone/>
            </a:pPr>
            <a:r>
              <a:rPr lang="fr-FR" dirty="0">
                <a:highlight>
                  <a:srgbClr val="00FF00"/>
                </a:highlight>
              </a:rPr>
              <a:t>A/ Au stade du vote </a:t>
            </a:r>
          </a:p>
          <a:p>
            <a:pPr marL="0" indent="0">
              <a:buNone/>
            </a:pPr>
            <a:r>
              <a:rPr lang="fr-FR" dirty="0"/>
              <a:t>§1 l’ancien système : SV/MN</a:t>
            </a:r>
          </a:p>
          <a:p>
            <a:pPr marL="0" indent="0">
              <a:buNone/>
            </a:pPr>
            <a:r>
              <a:rPr lang="fr-FR" dirty="0"/>
              <a:t>§2 le nouveau système de présentation art. 7-I : exemple du PLF-2021 </a:t>
            </a:r>
          </a:p>
          <a:p>
            <a:pPr marL="0" indent="0">
              <a:buNone/>
            </a:pPr>
            <a:r>
              <a:rPr lang="fr-FR" dirty="0"/>
              <a:t>§3 la définition de la mission art 7-I et 7-II</a:t>
            </a:r>
          </a:p>
          <a:p>
            <a:pPr marL="514350" indent="-514350">
              <a:buAutoNum type="alphaLcParenR"/>
            </a:pPr>
            <a:r>
              <a:rPr lang="fr-FR" dirty="0"/>
              <a:t>Contenu de droit commun</a:t>
            </a:r>
          </a:p>
          <a:p>
            <a:pPr marL="514350" indent="-514350">
              <a:buAutoNum type="alphaLcParenR" startAt="2"/>
            </a:pPr>
            <a:r>
              <a:rPr lang="fr-FR" dirty="0"/>
              <a:t>Contenu exceptionnel</a:t>
            </a:r>
          </a:p>
          <a:p>
            <a:pPr marL="0" indent="0">
              <a:buNone/>
            </a:pPr>
            <a:r>
              <a:rPr lang="fr-FR" dirty="0"/>
              <a:t>§4 le nouveau système de vote Art. 43 vote par mission</a:t>
            </a:r>
          </a:p>
          <a:p>
            <a:pPr marL="514350" indent="-514350">
              <a:buAutoNum type="alphaLcParenR"/>
            </a:pPr>
            <a:r>
              <a:rPr lang="fr-FR" dirty="0"/>
              <a:t>Combinaison art 40C et 47 LOLF</a:t>
            </a:r>
          </a:p>
          <a:p>
            <a:pPr marL="0" indent="0">
              <a:buNone/>
            </a:pPr>
            <a:r>
              <a:rPr lang="fr-FR" dirty="0"/>
              <a:t>b)      Modulation (considérant n°96)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292067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4107A6-F633-D84C-8CDB-18186FCD3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936"/>
            <a:ext cx="10515600" cy="934948"/>
          </a:xfrm>
        </p:spPr>
        <p:txBody>
          <a:bodyPr/>
          <a:lstStyle/>
          <a:p>
            <a:r>
              <a:rPr lang="fr-FR" dirty="0">
                <a:highlight>
                  <a:srgbClr val="00FF00"/>
                </a:highlight>
              </a:rPr>
              <a:t>B/ Au stade de l’exécution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832FDB3-A8BC-E34D-AEC7-02515BD36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3996"/>
            <a:ext cx="10515600" cy="490296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/>
              <a:t>§1 : Le nombre d’unités d’exécution passe de 850 à 173 programmes</a:t>
            </a:r>
          </a:p>
          <a:p>
            <a:pPr marL="0" indent="0">
              <a:buNone/>
            </a:pPr>
            <a:r>
              <a:rPr lang="fr-FR" dirty="0"/>
              <a:t>Définition d’un programme Art. 7-I dernier alinéa</a:t>
            </a:r>
          </a:p>
          <a:p>
            <a:pPr marL="0" indent="0">
              <a:buNone/>
            </a:pPr>
            <a:r>
              <a:rPr lang="fr-FR" dirty="0"/>
              <a:t>§2 : La fongibilité des crédits à l’intérieur du programme Art.7-II</a:t>
            </a:r>
          </a:p>
          <a:p>
            <a:pPr marL="0" indent="0">
              <a:buNone/>
            </a:pPr>
            <a:r>
              <a:rPr lang="fr-FR" dirty="0"/>
              <a:t>Liberté d’utilisation du Hors Titre 2</a:t>
            </a:r>
          </a:p>
          <a:p>
            <a:pPr marL="0" indent="0">
              <a:buNone/>
            </a:pPr>
            <a:r>
              <a:rPr lang="fr-FR" dirty="0"/>
              <a:t>§3 : La fongibilité asymétrique pour le titre 2 (masse salariale)</a:t>
            </a:r>
          </a:p>
          <a:p>
            <a:pPr marL="0" indent="0">
              <a:buNone/>
            </a:pPr>
            <a:r>
              <a:rPr lang="fr-FR" dirty="0"/>
              <a:t>Avec en supplément les plafonds d’autorisations d’emplois en ETPT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§4 : Les actions sont l’unité de base de la performance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§5 : Possibilité de faire des virements d’un P à un autre (art. 12)</a:t>
            </a:r>
          </a:p>
        </p:txBody>
      </p:sp>
    </p:spTree>
    <p:extLst>
      <p:ext uri="{BB962C8B-B14F-4D97-AF65-F5344CB8AC3E}">
        <p14:creationId xmlns:p14="http://schemas.microsoft.com/office/powerpoint/2010/main" val="5248178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95275F-3FA7-C948-BF35-563E81D3F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FFFF00"/>
                </a:highlight>
              </a:rPr>
              <a:t>Section 2 : Le principe d’annualité (art. 8)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F567805-A504-FF41-8CC9-C8961D460B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>
                <a:highlight>
                  <a:srgbClr val="00FF00"/>
                </a:highlight>
              </a:rPr>
              <a:t>A/ Les crédits sont tous libellés en AE/CP</a:t>
            </a:r>
          </a:p>
          <a:p>
            <a:pPr marL="0" indent="0">
              <a:buNone/>
            </a:pPr>
            <a:r>
              <a:rPr lang="fr-FR" dirty="0"/>
              <a:t>§1 Les AE, réservent des crédits pour une dépense</a:t>
            </a:r>
          </a:p>
          <a:p>
            <a:pPr marL="0" indent="0">
              <a:buNone/>
            </a:pPr>
            <a:r>
              <a:rPr lang="fr-FR" dirty="0"/>
              <a:t>§2 Les CP, autorisent le paiement de la dépense sur l’exercice</a:t>
            </a:r>
          </a:p>
          <a:p>
            <a:pPr marL="0" indent="0">
              <a:buNone/>
            </a:pPr>
            <a:r>
              <a:rPr lang="fr-FR" dirty="0"/>
              <a:t>Bien comprendre le lien entre AE/CP : les CP consomment les AE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>
                <a:highlight>
                  <a:srgbClr val="00FF00"/>
                </a:highlight>
              </a:rPr>
              <a:t>B/ La technique des reports de crédits renforce l’annualité (art. 15)</a:t>
            </a:r>
          </a:p>
          <a:p>
            <a:pPr marL="0" indent="0">
              <a:buNone/>
            </a:pPr>
            <a:r>
              <a:rPr lang="fr-FR" dirty="0"/>
              <a:t>§1 Report d’AE : arrêté interministériel + publication au JO av. 31/03</a:t>
            </a:r>
          </a:p>
          <a:p>
            <a:pPr marL="0" indent="0">
              <a:buNone/>
            </a:pPr>
            <a:r>
              <a:rPr lang="fr-FR" dirty="0"/>
              <a:t>§2 Report de CP : Mêmes conditions + limite de 3% du P de départ</a:t>
            </a:r>
          </a:p>
        </p:txBody>
      </p:sp>
    </p:spTree>
    <p:extLst>
      <p:ext uri="{BB962C8B-B14F-4D97-AF65-F5344CB8AC3E}">
        <p14:creationId xmlns:p14="http://schemas.microsoft.com/office/powerpoint/2010/main" val="706070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6A1DB3-CEE4-2F4C-A0E0-29912D999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FF0000"/>
                </a:highlight>
              </a:rPr>
              <a:t>Chapitre 3 : Les autres axes forts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F944E2D-509C-0347-B53E-D93D0D0182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>
                <a:highlight>
                  <a:srgbClr val="FFFF00"/>
                </a:highlight>
              </a:rPr>
              <a:t>Section 1 : Le calendrier vertueux et le nouveau principe budgétaire</a:t>
            </a:r>
          </a:p>
          <a:p>
            <a:pPr marL="0" indent="0">
              <a:buNone/>
            </a:pPr>
            <a:r>
              <a:rPr lang="fr-FR" dirty="0">
                <a:highlight>
                  <a:srgbClr val="00FF00"/>
                </a:highlight>
              </a:rPr>
              <a:t>A/ Le calendrier vertueux de l’article 41 :</a:t>
            </a:r>
          </a:p>
          <a:p>
            <a:pPr marL="0" indent="0">
              <a:buNone/>
            </a:pPr>
            <a:r>
              <a:rPr lang="fr-FR" dirty="0"/>
              <a:t>§1 La cohérence de la vertu : une remise en ordre logique</a:t>
            </a:r>
          </a:p>
          <a:p>
            <a:pPr marL="0" indent="0">
              <a:buNone/>
            </a:pPr>
            <a:r>
              <a:rPr lang="fr-FR" dirty="0"/>
              <a:t>§2 L’ordre des opérations</a:t>
            </a:r>
          </a:p>
          <a:p>
            <a:pPr marL="0" indent="0">
              <a:buNone/>
            </a:pPr>
            <a:r>
              <a:rPr lang="fr-FR" dirty="0"/>
              <a:t>a) Dépôt du Projet de Loi de Règlement avant le 1</a:t>
            </a:r>
            <a:r>
              <a:rPr lang="fr-FR" baseline="30000" dirty="0"/>
              <a:t>er</a:t>
            </a:r>
            <a:r>
              <a:rPr lang="fr-FR" dirty="0"/>
              <a:t> juin</a:t>
            </a:r>
          </a:p>
          <a:p>
            <a:pPr marL="0" indent="0">
              <a:buNone/>
            </a:pPr>
            <a:r>
              <a:rPr lang="fr-FR" dirty="0"/>
              <a:t>b) Vote de la Loi de Règlement (en général 1</a:t>
            </a:r>
            <a:r>
              <a:rPr lang="fr-FR" baseline="30000" dirty="0"/>
              <a:t>ère</a:t>
            </a:r>
            <a:r>
              <a:rPr lang="fr-FR" dirty="0"/>
              <a:t> </a:t>
            </a:r>
            <a:r>
              <a:rPr lang="fr-FR" dirty="0" err="1"/>
              <a:t>quinz</a:t>
            </a:r>
            <a:r>
              <a:rPr lang="fr-FR" dirty="0"/>
              <a:t>. Juillet)</a:t>
            </a:r>
          </a:p>
          <a:p>
            <a:pPr marL="0" indent="0">
              <a:buNone/>
            </a:pPr>
            <a:r>
              <a:rPr lang="fr-FR" dirty="0"/>
              <a:t>c) Débat d’orientation des FP (juste après) art. 48</a:t>
            </a:r>
          </a:p>
          <a:p>
            <a:pPr marL="0" indent="0">
              <a:buNone/>
            </a:pPr>
            <a:r>
              <a:rPr lang="fr-FR" dirty="0"/>
              <a:t>d) Dépôt du PLF puis discussion et vote (à partir de fin septembre)</a:t>
            </a:r>
          </a:p>
        </p:txBody>
      </p:sp>
    </p:spTree>
    <p:extLst>
      <p:ext uri="{BB962C8B-B14F-4D97-AF65-F5344CB8AC3E}">
        <p14:creationId xmlns:p14="http://schemas.microsoft.com/office/powerpoint/2010/main" val="4600927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64FE71-4CBB-E34F-AA33-43B9E9AD4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00FF00"/>
                </a:highlight>
              </a:rPr>
              <a:t>B/ Le nouveau principe budgétaire : sincérité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A5BAC17-8CF8-7845-97F0-0FB65B7AAC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§1 L’origine du principe : textes et jurisprudence</a:t>
            </a:r>
          </a:p>
          <a:p>
            <a:pPr marL="0" indent="0">
              <a:buNone/>
            </a:pPr>
            <a:r>
              <a:rPr lang="fr-FR" dirty="0"/>
              <a:t>§2 Article 32</a:t>
            </a:r>
          </a:p>
          <a:p>
            <a:pPr marL="0" indent="0">
              <a:buNone/>
            </a:pPr>
            <a:r>
              <a:rPr lang="fr-FR" dirty="0"/>
              <a:t>§3 Interprétation donnée par le Conseil constitutionnel</a:t>
            </a:r>
          </a:p>
          <a:p>
            <a:pPr marL="514350" indent="-514350">
              <a:buAutoNum type="alphaLcParenR"/>
            </a:pPr>
            <a:r>
              <a:rPr lang="fr-FR" dirty="0"/>
              <a:t>Pour la LFI, la LFR et les autres Lois de F : présomption de sincérité</a:t>
            </a:r>
          </a:p>
          <a:p>
            <a:pPr marL="514350" indent="-514350">
              <a:buAutoNum type="alphaLcParenR" startAt="2"/>
            </a:pPr>
            <a:r>
              <a:rPr lang="fr-FR" dirty="0"/>
              <a:t>Pour la Loi de R = exactitude des comptes</a:t>
            </a:r>
          </a:p>
          <a:p>
            <a:pPr marL="0" indent="0">
              <a:buNone/>
            </a:pPr>
            <a:r>
              <a:rPr lang="fr-FR" dirty="0"/>
              <a:t>Décision du CC DC n° 2006-538 du 13 juillet 2006, Loi de R 2005</a:t>
            </a:r>
          </a:p>
          <a:p>
            <a:pPr marL="0" indent="0">
              <a:buNone/>
            </a:pPr>
            <a:r>
              <a:rPr lang="fr-FR" dirty="0"/>
              <a:t>Décision du CC DC n° 2009-585 du 6 août 2006 Loi de R 2008</a:t>
            </a:r>
          </a:p>
        </p:txBody>
      </p:sp>
    </p:spTree>
    <p:extLst>
      <p:ext uri="{BB962C8B-B14F-4D97-AF65-F5344CB8AC3E}">
        <p14:creationId xmlns:p14="http://schemas.microsoft.com/office/powerpoint/2010/main" val="12826981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D4522E-3F65-3F4A-AE0D-26EA31D6B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FFFF00"/>
                </a:highlight>
              </a:rPr>
              <a:t>Section 2 Le renforcement des pouvoirs du Parlement et les comptes de l’État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7F80E6F-7A6B-704A-B21F-801836AC21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 dirty="0">
                <a:highlight>
                  <a:srgbClr val="00FF00"/>
                </a:highlight>
              </a:rPr>
              <a:t>A/ Le renforcement des pouvoirs des commissions des finances</a:t>
            </a:r>
          </a:p>
          <a:p>
            <a:pPr marL="0" indent="0">
              <a:buNone/>
            </a:pPr>
            <a:r>
              <a:rPr lang="fr-FR" dirty="0"/>
              <a:t>§1 De nouvelles compétences (pouvoir règlementaire par ex. Art. 13, pouvoir de contrôle découlant de l’Art. 57)</a:t>
            </a:r>
          </a:p>
          <a:p>
            <a:pPr marL="0" indent="0">
              <a:buNone/>
            </a:pPr>
            <a:r>
              <a:rPr lang="fr-FR" dirty="0"/>
              <a:t>§2 Les pouvoirs politiques des commissions sont renforcés (art. 66)</a:t>
            </a:r>
          </a:p>
          <a:p>
            <a:pPr marL="0" indent="0">
              <a:buNone/>
            </a:pPr>
            <a:r>
              <a:rPr lang="fr-FR" dirty="0"/>
              <a:t>§3 Les nominations des présidents au sein de l’opposition 2007 + 2011</a:t>
            </a:r>
          </a:p>
          <a:p>
            <a:pPr marL="0" indent="0">
              <a:buNone/>
            </a:pPr>
            <a:r>
              <a:rPr lang="fr-FR" b="1" dirty="0">
                <a:highlight>
                  <a:srgbClr val="00FF00"/>
                </a:highlight>
              </a:rPr>
              <a:t>B/ Les comptes de l’État</a:t>
            </a:r>
          </a:p>
          <a:p>
            <a:pPr marL="0" indent="0">
              <a:buNone/>
            </a:pPr>
            <a:r>
              <a:rPr lang="fr-FR" dirty="0"/>
              <a:t>§1 Les trois comptabilités (article 27) : budgétaire + générale + CAC</a:t>
            </a:r>
          </a:p>
          <a:p>
            <a:pPr marL="0" indent="0">
              <a:buNone/>
            </a:pPr>
            <a:r>
              <a:rPr lang="fr-FR" dirty="0"/>
              <a:t>§2 La certification des comptes (article 58-5°) 13 à 4 réserves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745139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A106CA-61B0-0F41-BE5D-72072976C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CONCLUSION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11FBD92-8B87-A74C-9F23-0CD06A91F6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La LOLF est une réforme très importante car elle a modifié les rapports entre le Gouvernement et le Parlement</a:t>
            </a:r>
          </a:p>
          <a:p>
            <a:r>
              <a:rPr lang="fr-FR" dirty="0"/>
              <a:t>MAIS</a:t>
            </a:r>
          </a:p>
          <a:p>
            <a:r>
              <a:rPr lang="fr-FR" dirty="0"/>
              <a:t>La Constitution n’a pas remis en cause le parlementarisme rationalisé</a:t>
            </a:r>
          </a:p>
          <a:p>
            <a:r>
              <a:rPr lang="fr-FR" dirty="0"/>
              <a:t>Les potentialités de la LOLF ne sont pas utilisées (les parlementaires se contentent souvent de voter les missions sans faire de modulation)</a:t>
            </a:r>
          </a:p>
          <a:p>
            <a:r>
              <a:rPr lang="fr-FR" dirty="0"/>
              <a:t>Le système CHORUS n’est pas au point ce qui fait l’objet de critiques de la Cour des comptes (réserve constante depuis 2007)</a:t>
            </a:r>
          </a:p>
          <a:p>
            <a:r>
              <a:rPr lang="fr-FR" dirty="0"/>
              <a:t>La LOLF n’a pas permis de réduire le déficit budgétaire</a:t>
            </a:r>
          </a:p>
          <a:p>
            <a:r>
              <a:rPr lang="fr-FR" dirty="0"/>
              <a:t>Il a fallu à chaque président de la R un complément pour réformer l’administration (RGPP, puis MAP, </a:t>
            </a:r>
            <a:r>
              <a:rPr lang="fr-FR"/>
              <a:t>puis Action 2022)</a:t>
            </a:r>
          </a:p>
        </p:txBody>
      </p:sp>
    </p:spTree>
    <p:extLst>
      <p:ext uri="{BB962C8B-B14F-4D97-AF65-F5344CB8AC3E}">
        <p14:creationId xmlns:p14="http://schemas.microsoft.com/office/powerpoint/2010/main" val="2410187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75649C-2065-EF4C-A21D-B61360B28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Introduction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EE6E31B-8032-7742-A766-DD3DD82608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dirty="0"/>
              <a:t>Les Finances publiques de l’État sont déterminées par plusieurs articles de la Constitution et notamment :</a:t>
            </a:r>
          </a:p>
          <a:p>
            <a:pPr marL="0" indent="0">
              <a:buNone/>
            </a:pPr>
            <a:r>
              <a:rPr lang="fr-FR" dirty="0"/>
              <a:t>Art. 34C sur le domaine de la Loi -&gt; Lois de Finances</a:t>
            </a:r>
          </a:p>
          <a:p>
            <a:pPr marL="0" indent="0">
              <a:buNone/>
            </a:pPr>
            <a:r>
              <a:rPr lang="fr-FR" dirty="0"/>
              <a:t>Art. 39C sur la priorité de l’Assemblée nationale</a:t>
            </a:r>
          </a:p>
          <a:p>
            <a:pPr marL="0" indent="0">
              <a:buNone/>
            </a:pPr>
            <a:r>
              <a:rPr lang="fr-FR" dirty="0"/>
              <a:t>Art. 40C sur les irrecevabilités financières</a:t>
            </a:r>
          </a:p>
          <a:p>
            <a:pPr marL="0" indent="0">
              <a:buNone/>
            </a:pPr>
            <a:r>
              <a:rPr lang="fr-FR" dirty="0"/>
              <a:t>Art.47C sur la procédure des Lois de Finances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Parmi ces articles, deux renvoient à une Loi Organique :</a:t>
            </a:r>
          </a:p>
          <a:p>
            <a:r>
              <a:rPr lang="fr-FR" dirty="0"/>
              <a:t>Ordonnance n°59-2 du 2 janvier 1959 portant LO relative aux LF -&gt;2005</a:t>
            </a:r>
          </a:p>
          <a:p>
            <a:r>
              <a:rPr lang="fr-FR" dirty="0"/>
              <a:t>Loi Organique n°2001-692 du 1</a:t>
            </a:r>
            <a:r>
              <a:rPr lang="fr-FR" baseline="30000" dirty="0"/>
              <a:t>er</a:t>
            </a:r>
            <a:r>
              <a:rPr lang="fr-FR" dirty="0"/>
              <a:t> août 2001 relative aux Lois de Finances</a:t>
            </a:r>
          </a:p>
        </p:txBody>
      </p:sp>
    </p:spTree>
    <p:extLst>
      <p:ext uri="{BB962C8B-B14F-4D97-AF65-F5344CB8AC3E}">
        <p14:creationId xmlns:p14="http://schemas.microsoft.com/office/powerpoint/2010/main" val="1571533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158A1B-7808-5B49-A3A2-53863FA4B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Annonce du plan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D1914A3-03D3-0249-BC57-3CC6F378EE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highlight>
                  <a:srgbClr val="FF0000"/>
                </a:highlight>
              </a:rPr>
              <a:t>Chapitre 1 : présentation générale de la réforme</a:t>
            </a:r>
          </a:p>
          <a:p>
            <a:endParaRPr lang="fr-FR" dirty="0"/>
          </a:p>
          <a:p>
            <a:r>
              <a:rPr lang="fr-FR" dirty="0">
                <a:highlight>
                  <a:srgbClr val="FF0000"/>
                </a:highlight>
              </a:rPr>
              <a:t>Chapitre 2 : le cœur de la réforme &lt;3</a:t>
            </a:r>
          </a:p>
          <a:p>
            <a:endParaRPr lang="fr-FR" dirty="0"/>
          </a:p>
          <a:p>
            <a:r>
              <a:rPr lang="fr-FR" dirty="0">
                <a:highlight>
                  <a:srgbClr val="FF0000"/>
                </a:highlight>
              </a:rPr>
              <a:t>Chapitre 3 : les autres axes forts de la réforme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dirty="0"/>
              <a:t>Meilleur ouvrage : Jean-Pierre CAMBY, La réforme du budget de l’État, LGDJ, collection systèmes, 2019, 4</a:t>
            </a:r>
            <a:r>
              <a:rPr lang="fr-FR" baseline="30000" dirty="0"/>
              <a:t>ème</a:t>
            </a:r>
            <a:r>
              <a:rPr lang="fr-FR" dirty="0"/>
              <a:t> édition, 468 pages</a:t>
            </a:r>
          </a:p>
        </p:txBody>
      </p:sp>
    </p:spTree>
    <p:extLst>
      <p:ext uri="{BB962C8B-B14F-4D97-AF65-F5344CB8AC3E}">
        <p14:creationId xmlns:p14="http://schemas.microsoft.com/office/powerpoint/2010/main" val="742783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99034A-1541-F04C-98D7-D8CFDB824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b="1" dirty="0">
                <a:highlight>
                  <a:srgbClr val="FF0000"/>
                </a:highlight>
              </a:rPr>
              <a:t>Chapitre 1 : présentation générale de la réforme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998FBA-54AD-A44B-97DA-187403619A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Cette présentation générale est assez longue car il faut comprendre le </a:t>
            </a:r>
            <a:r>
              <a:rPr lang="fr-FR" dirty="0">
                <a:highlight>
                  <a:srgbClr val="FFFF00"/>
                </a:highlight>
              </a:rPr>
              <a:t>pourquoi et le comment </a:t>
            </a:r>
            <a:r>
              <a:rPr lang="fr-FR" dirty="0"/>
              <a:t>de cette réforme majeure du droit des FP.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sz="3200" b="1" u="sng" dirty="0">
                <a:highlight>
                  <a:srgbClr val="FFFF00"/>
                </a:highlight>
              </a:rPr>
              <a:t>Section 1 : pourquoi la réforme ?  Les origines </a:t>
            </a:r>
          </a:p>
          <a:p>
            <a:pPr marL="0" indent="0">
              <a:buNone/>
            </a:pPr>
            <a:r>
              <a:rPr lang="fr-FR" dirty="0"/>
              <a:t>Cette réforme part d’un double constat : l’inadaptation du texte de 1959 et le retard de la France par rapport aux autres pays développés.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>
                <a:highlight>
                  <a:srgbClr val="00FF00"/>
                </a:highlight>
              </a:rPr>
              <a:t>A/ L’inadaptation du texte de 1959</a:t>
            </a:r>
          </a:p>
          <a:p>
            <a:pPr marL="0" indent="0">
              <a:buNone/>
            </a:pPr>
            <a:r>
              <a:rPr lang="fr-FR" dirty="0">
                <a:highlight>
                  <a:srgbClr val="00FF00"/>
                </a:highlight>
              </a:rPr>
              <a:t>B/ Le retard de la France par rapport aux autres pays développés</a:t>
            </a:r>
          </a:p>
        </p:txBody>
      </p:sp>
    </p:spTree>
    <p:extLst>
      <p:ext uri="{BB962C8B-B14F-4D97-AF65-F5344CB8AC3E}">
        <p14:creationId xmlns:p14="http://schemas.microsoft.com/office/powerpoint/2010/main" val="2021131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30F52F-9F08-E54F-83C3-B7BE73E8D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ighlight>
                  <a:srgbClr val="00FF00"/>
                </a:highlight>
              </a:rPr>
              <a:t>A/ L’inadaptation du texte de 1959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962EE4-807C-BA41-BD1F-841E9EE4EC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§1 sur le plan de la légitimité</a:t>
            </a:r>
          </a:p>
          <a:p>
            <a:pPr marL="0" indent="0">
              <a:buNone/>
            </a:pPr>
            <a:r>
              <a:rPr lang="fr-FR" dirty="0"/>
              <a:t>§2 sur le plan juridique</a:t>
            </a:r>
          </a:p>
          <a:p>
            <a:pPr marL="514350" indent="-514350">
              <a:buAutoNum type="alphaLcParenR"/>
            </a:pPr>
            <a:r>
              <a:rPr lang="fr-FR" dirty="0"/>
              <a:t>Certains articles étaient contraires à la Constitution : art. 4</a:t>
            </a:r>
          </a:p>
          <a:p>
            <a:pPr marL="514350" indent="-514350">
              <a:buAutoNum type="alphaLcParenR" startAt="2"/>
            </a:pPr>
            <a:r>
              <a:rPr lang="fr-FR" dirty="0"/>
              <a:t>Contradiction de certaines articles par la pratique : art. 31 et 41</a:t>
            </a:r>
          </a:p>
          <a:p>
            <a:pPr marL="514350" indent="-514350">
              <a:buAutoNum type="alphaLcParenR" startAt="3"/>
            </a:pPr>
            <a:r>
              <a:rPr lang="fr-FR" dirty="0"/>
              <a:t>Inapplication de certaines dispositions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§3  Texte non révisé au moment de la ratification de Maastricht</a:t>
            </a:r>
          </a:p>
        </p:txBody>
      </p:sp>
    </p:spTree>
    <p:extLst>
      <p:ext uri="{BB962C8B-B14F-4D97-AF65-F5344CB8AC3E}">
        <p14:creationId xmlns:p14="http://schemas.microsoft.com/office/powerpoint/2010/main" val="765324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A4D309-1B24-0C4C-A9B0-62B62FA78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2017"/>
          </a:xfrm>
        </p:spPr>
        <p:txBody>
          <a:bodyPr>
            <a:normAutofit/>
          </a:bodyPr>
          <a:lstStyle/>
          <a:p>
            <a:r>
              <a:rPr lang="fr-FR" sz="2800" b="1" dirty="0">
                <a:highlight>
                  <a:srgbClr val="00FF00"/>
                </a:highlight>
              </a:rPr>
              <a:t>B/ Le retard de la France par rapport aux autres pays développés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DB0457B-B61C-7744-88E5-F92C500178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181528"/>
            <a:ext cx="10439400" cy="49954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Rapport de l’IGS en février 2000 sur l’application du SGP dans 8 pays : États-Unis-Canada-RU-Italie-PB-DK-Finlande-Suède et France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§1 La mesure du retard :</a:t>
            </a:r>
          </a:p>
          <a:p>
            <a:pPr marL="0" indent="0">
              <a:buNone/>
            </a:pPr>
            <a:r>
              <a:rPr lang="fr-FR" dirty="0"/>
              <a:t>États-Unis, 1960 méthode du PPBS, </a:t>
            </a:r>
          </a:p>
          <a:p>
            <a:pPr marL="0" indent="0">
              <a:buNone/>
            </a:pPr>
            <a:r>
              <a:rPr lang="fr-FR" dirty="0"/>
              <a:t>DK réforme communale 1970-1982 et réforme de 1984, </a:t>
            </a:r>
          </a:p>
          <a:p>
            <a:pPr marL="0" indent="0">
              <a:buNone/>
            </a:pPr>
            <a:r>
              <a:rPr lang="fr-FR" dirty="0"/>
              <a:t>RU 1979-1990 et réforme budgétaire 1998, </a:t>
            </a:r>
          </a:p>
          <a:p>
            <a:pPr marL="0" indent="0">
              <a:buNone/>
            </a:pPr>
            <a:r>
              <a:rPr lang="fr-FR" dirty="0"/>
              <a:t>pays scandinaves : années 1990.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22262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AD0770-C5A0-6A4C-81BE-89A9B6179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r-FR" dirty="0"/>
            </a:br>
            <a:r>
              <a:rPr lang="fr-FR" dirty="0"/>
              <a:t>§2 Synthèse des efforts accomplis :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28BE50B-97D1-7A4E-AEA3-46A55DB10A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a) Maîtrise des dépenses et des déficits publics </a:t>
            </a:r>
          </a:p>
          <a:p>
            <a:pPr marL="0" indent="0">
              <a:buNone/>
            </a:pPr>
            <a:r>
              <a:rPr lang="fr-FR" dirty="0"/>
              <a:t>b) Amélioration de la qualité des services publics</a:t>
            </a:r>
          </a:p>
          <a:p>
            <a:pPr marL="0" indent="0">
              <a:buNone/>
            </a:pPr>
            <a:r>
              <a:rPr lang="fr-FR" dirty="0"/>
              <a:t>c) Volonté de rendre plus transparente l’action de l’exécutif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§3 La méthode de l’enveloppe globale : 1984 Danemark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Épilogue : retard également par rapport aux institutions européennes</a:t>
            </a:r>
          </a:p>
          <a:p>
            <a:pPr marL="0" indent="0">
              <a:buNone/>
            </a:pPr>
            <a:r>
              <a:rPr lang="fr-FR" dirty="0"/>
              <a:t>Crise de 1999 et réforme budgétaire : budget par grandes politiques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51654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899C95-CED9-3E4F-ABE4-C84F418AC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183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fr-FR" b="1" u="sng" dirty="0">
                <a:highlight>
                  <a:srgbClr val="FFFF00"/>
                </a:highlight>
              </a:rPr>
              <a:t>Section 2 : comment ? Chronologie de la réforme    </a:t>
            </a:r>
            <a:br>
              <a:rPr lang="fr-FR" b="1" u="sng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CC360D8-4FB0-BF49-9120-473710942A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4818"/>
            <a:ext cx="10515600" cy="487214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dirty="0">
                <a:highlight>
                  <a:srgbClr val="00FF00"/>
                </a:highlight>
              </a:rPr>
              <a:t>A/ L’écriture de la réforme</a:t>
            </a:r>
          </a:p>
          <a:p>
            <a:pPr marL="0" indent="0">
              <a:buNone/>
            </a:pPr>
            <a:r>
              <a:rPr lang="fr-FR" dirty="0">
                <a:highlight>
                  <a:srgbClr val="00FF00"/>
                </a:highlight>
              </a:rPr>
              <a:t>B/ L’application progressive</a:t>
            </a:r>
          </a:p>
          <a:p>
            <a:pPr marL="0" indent="0">
              <a:buNone/>
            </a:pPr>
            <a:endParaRPr lang="fr-FR" sz="900" dirty="0">
              <a:highlight>
                <a:srgbClr val="00FF00"/>
              </a:highlight>
            </a:endParaRPr>
          </a:p>
          <a:p>
            <a:pPr marL="0" indent="0">
              <a:buNone/>
            </a:pPr>
            <a:r>
              <a:rPr lang="fr-FR" b="1" dirty="0">
                <a:highlight>
                  <a:srgbClr val="00FF00"/>
                </a:highlight>
              </a:rPr>
              <a:t>A/ L’écriture de la réforme</a:t>
            </a:r>
          </a:p>
          <a:p>
            <a:pPr marL="0" indent="0">
              <a:buNone/>
            </a:pPr>
            <a:r>
              <a:rPr lang="fr-FR" dirty="0"/>
              <a:t>§1 Groupe de travail sur l’efficacité de la DP et le contrôle parlementaire octobre 1998 au 27 janvier 1999</a:t>
            </a:r>
          </a:p>
          <a:p>
            <a:pPr marL="0" indent="0">
              <a:buNone/>
            </a:pPr>
            <a:r>
              <a:rPr lang="fr-FR" dirty="0"/>
              <a:t>§2 Mission d’évaluation et de contrôle février 1999</a:t>
            </a:r>
          </a:p>
          <a:p>
            <a:pPr marL="0" indent="0">
              <a:buNone/>
            </a:pPr>
            <a:r>
              <a:rPr lang="fr-FR" dirty="0"/>
              <a:t>§3 Conjonction astrale : 27 mars 2000</a:t>
            </a:r>
          </a:p>
          <a:p>
            <a:pPr marL="0" indent="0">
              <a:buNone/>
            </a:pPr>
            <a:r>
              <a:rPr lang="fr-FR" dirty="0"/>
              <a:t>§4 dépôt de la </a:t>
            </a:r>
            <a:r>
              <a:rPr lang="fr-FR" dirty="0" err="1"/>
              <a:t>prop</a:t>
            </a:r>
            <a:r>
              <a:rPr lang="fr-FR" dirty="0"/>
              <a:t>. de LO le 1</a:t>
            </a:r>
            <a:r>
              <a:rPr lang="fr-FR" baseline="30000" dirty="0"/>
              <a:t>er</a:t>
            </a:r>
            <a:r>
              <a:rPr lang="fr-FR" dirty="0"/>
              <a:t> août 2001 et travail en COM -&gt; 7/2/01</a:t>
            </a:r>
          </a:p>
          <a:p>
            <a:pPr marL="0" indent="0">
              <a:buNone/>
            </a:pPr>
            <a:r>
              <a:rPr lang="fr-FR" dirty="0"/>
              <a:t>§5 AN 8 février et Sénat 7-13 juin. 2</a:t>
            </a:r>
            <a:r>
              <a:rPr lang="fr-FR" baseline="30000" dirty="0"/>
              <a:t>ème</a:t>
            </a:r>
            <a:r>
              <a:rPr lang="fr-FR" dirty="0"/>
              <a:t> lecture AN 21 juin Sénat 28 juin</a:t>
            </a:r>
          </a:p>
          <a:p>
            <a:pPr marL="0" indent="0">
              <a:buNone/>
            </a:pPr>
            <a:r>
              <a:rPr lang="fr-FR" dirty="0"/>
              <a:t>§6 saisine 29 juin Décision n°2001-448 du 25 juillet 2001 : art 33 + art. 58 </a:t>
            </a:r>
          </a:p>
          <a:p>
            <a:pPr marL="0" indent="0">
              <a:buNone/>
            </a:pPr>
            <a:r>
              <a:rPr lang="fr-FR" dirty="0"/>
              <a:t>Loi Organique n°2001-692 du 1</a:t>
            </a:r>
            <a:r>
              <a:rPr lang="fr-FR" baseline="30000" dirty="0"/>
              <a:t>er</a:t>
            </a:r>
            <a:r>
              <a:rPr lang="fr-FR" dirty="0"/>
              <a:t> août 2001 relative aux Lois de Finances</a:t>
            </a:r>
          </a:p>
        </p:txBody>
      </p:sp>
    </p:spTree>
    <p:extLst>
      <p:ext uri="{BB962C8B-B14F-4D97-AF65-F5344CB8AC3E}">
        <p14:creationId xmlns:p14="http://schemas.microsoft.com/office/powerpoint/2010/main" val="31757752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4F21B5-C7F9-C342-88DC-F9DBEE29E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highlight>
                  <a:srgbClr val="00FF00"/>
                </a:highlight>
              </a:rPr>
              <a:t>B/ L’application progressive de la réforme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AD49C36-DCDC-0A46-A055-6128A96CB0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Articles 61 à 68 de la LOLF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Janv. 2002 : art.14, 25-26, 39, 41-42, 49-58</a:t>
            </a:r>
          </a:p>
          <a:p>
            <a:pPr marL="0" indent="0">
              <a:buNone/>
            </a:pPr>
            <a:r>
              <a:rPr lang="fr-FR" dirty="0"/>
              <a:t>Janv. 2003 : art. 48</a:t>
            </a:r>
          </a:p>
          <a:p>
            <a:pPr marL="0" indent="0">
              <a:buNone/>
            </a:pPr>
            <a:r>
              <a:rPr lang="fr-FR" dirty="0"/>
              <a:t>Janv. 2004 : art. 26 al. 3 + document indicatif PLF 2005 + Taxes para</a:t>
            </a:r>
          </a:p>
          <a:p>
            <a:pPr marL="0" indent="0">
              <a:buNone/>
            </a:pPr>
            <a:r>
              <a:rPr lang="fr-FR" dirty="0"/>
              <a:t>31/12/2004 : caducité de garanties de l’État</a:t>
            </a:r>
          </a:p>
          <a:p>
            <a:pPr marL="0" indent="0">
              <a:buNone/>
            </a:pPr>
            <a:r>
              <a:rPr lang="fr-FR" dirty="0"/>
              <a:t>Janv. 2005 : procédure nouvelle PLF 2006</a:t>
            </a:r>
          </a:p>
          <a:p>
            <a:pPr marL="0" indent="0">
              <a:buNone/>
            </a:pPr>
            <a:r>
              <a:rPr lang="fr-FR" dirty="0"/>
              <a:t>Janv. 2006 application intégrale de la LOLF + abrogation de l’Ord. 1959</a:t>
            </a:r>
          </a:p>
        </p:txBody>
      </p:sp>
    </p:spTree>
    <p:extLst>
      <p:ext uri="{BB962C8B-B14F-4D97-AF65-F5344CB8AC3E}">
        <p14:creationId xmlns:p14="http://schemas.microsoft.com/office/powerpoint/2010/main" val="64622808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867</TotalTime>
  <Words>1415</Words>
  <Application>Microsoft Macintosh PowerPoint</Application>
  <PresentationFormat>Grand écran</PresentationFormat>
  <Paragraphs>144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Thème Office</vt:lpstr>
      <vt:lpstr>La réforme du Budget de l’État </vt:lpstr>
      <vt:lpstr>Introduction</vt:lpstr>
      <vt:lpstr>Annonce du plan</vt:lpstr>
      <vt:lpstr>Chapitre 1 : présentation générale de la réforme</vt:lpstr>
      <vt:lpstr>A/ L’inadaptation du texte de 1959</vt:lpstr>
      <vt:lpstr>B/ Le retard de la France par rapport aux autres pays développés</vt:lpstr>
      <vt:lpstr> §2 Synthèse des efforts accomplis : </vt:lpstr>
      <vt:lpstr>Section 2 : comment ? Chronologie de la réforme     </vt:lpstr>
      <vt:lpstr>B/ L’application progressive de la réforme</vt:lpstr>
      <vt:lpstr>Chapitre 2 : Le cœur de la réforme : Un nouveau système budgétaire</vt:lpstr>
      <vt:lpstr>B/ Au stade de l’exécution </vt:lpstr>
      <vt:lpstr>Section 2 : Le principe d’annualité (art. 8)</vt:lpstr>
      <vt:lpstr>Chapitre 3 : Les autres axes forts</vt:lpstr>
      <vt:lpstr>B/ Le nouveau principe budgétaire : sincérité</vt:lpstr>
      <vt:lpstr>Section 2 Le renforcement des pouvoirs du Parlement et les comptes de l’État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réforme du Budget de l’État </dc:title>
  <dc:creator>Douat Hélène</dc:creator>
  <cp:lastModifiedBy>Douat Hélène</cp:lastModifiedBy>
  <cp:revision>53</cp:revision>
  <dcterms:created xsi:type="dcterms:W3CDTF">2020-11-15T13:09:36Z</dcterms:created>
  <dcterms:modified xsi:type="dcterms:W3CDTF">2020-11-16T11:37:24Z</dcterms:modified>
</cp:coreProperties>
</file>