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notesMasterIdLst>
    <p:notesMasterId r:id="rId35"/>
  </p:notesMasterIdLst>
  <p:sldIdLst>
    <p:sldId id="256" r:id="rId2"/>
    <p:sldId id="286" r:id="rId3"/>
    <p:sldId id="290" r:id="rId4"/>
    <p:sldId id="257" r:id="rId5"/>
    <p:sldId id="291" r:id="rId6"/>
    <p:sldId id="292" r:id="rId7"/>
    <p:sldId id="259" r:id="rId8"/>
    <p:sldId id="260" r:id="rId9"/>
    <p:sldId id="261" r:id="rId10"/>
    <p:sldId id="285" r:id="rId11"/>
    <p:sldId id="295" r:id="rId12"/>
    <p:sldId id="263" r:id="rId13"/>
    <p:sldId id="264" r:id="rId14"/>
    <p:sldId id="265" r:id="rId15"/>
    <p:sldId id="266" r:id="rId16"/>
    <p:sldId id="293" r:id="rId17"/>
    <p:sldId id="279" r:id="rId18"/>
    <p:sldId id="296" r:id="rId19"/>
    <p:sldId id="280" r:id="rId20"/>
    <p:sldId id="281" r:id="rId21"/>
    <p:sldId id="298" r:id="rId22"/>
    <p:sldId id="287" r:id="rId23"/>
    <p:sldId id="283" r:id="rId24"/>
    <p:sldId id="275" r:id="rId25"/>
    <p:sldId id="274" r:id="rId26"/>
    <p:sldId id="294" r:id="rId27"/>
    <p:sldId id="299" r:id="rId28"/>
    <p:sldId id="276" r:id="rId29"/>
    <p:sldId id="277" r:id="rId30"/>
    <p:sldId id="288" r:id="rId31"/>
    <p:sldId id="300" r:id="rId32"/>
    <p:sldId id="284" r:id="rId33"/>
    <p:sldId id="270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élène ANDRES" initials="H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45" autoAdjust="0"/>
    <p:restoredTop sz="86096" autoAdjust="0"/>
  </p:normalViewPr>
  <p:slideViewPr>
    <p:cSldViewPr snapToGrid="0">
      <p:cViewPr>
        <p:scale>
          <a:sx n="107" d="100"/>
          <a:sy n="107" d="100"/>
        </p:scale>
        <p:origin x="-272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E24ED-FA05-45D2-8A36-3FAC4BFEC71D}" type="datetimeFigureOut">
              <a:rPr lang="fr-FR" smtClean="0"/>
              <a:t>16/01/2025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379E3-6AA1-40F7-9F72-B5920EF6F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6459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Possibilité d’ajouter les dates de vos TD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379E3-6AA1-40F7-9F72-B5920EF6FCA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290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1912" cy="3606800"/>
          </a:xfrm>
          <a:prstGeom prst="rect">
            <a:avLst/>
          </a:prstGeom>
          <a:ln w="0">
            <a:noFill/>
          </a:ln>
        </p:spPr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920" cy="4208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endParaRPr lang="fr-FR" sz="2000" b="0" u="none" strike="noStrike" dirty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sldNum" idx="118"/>
          </p:nvPr>
        </p:nvSpPr>
        <p:spPr>
          <a:xfrm>
            <a:off x="4281480" y="10155240"/>
            <a:ext cx="3275280" cy="53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9935228-3604-4D77-916E-47825EE4093F}" type="slidenum">
              <a:rPr lang="fr-FR" sz="1200" b="0" u="none" strike="noStrike">
                <a:solidFill>
                  <a:schemeClr val="dk1"/>
                </a:solidFill>
                <a:uFillTx/>
                <a:latin typeface="+mn-lt"/>
                <a:ea typeface="+mn-ea"/>
              </a:rPr>
              <a:t>16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60360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différence entre les invariants de </a:t>
            </a:r>
            <a:r>
              <a:rPr lang="fr-FR" dirty="0" err="1"/>
              <a:t>Bourbao</a:t>
            </a:r>
            <a:r>
              <a:rPr lang="fr-FR" dirty="0"/>
              <a:t> et l’analyse des gestes pro repose sur la conceptualisation et l’analyse à travers un prisme particulier.</a:t>
            </a:r>
          </a:p>
          <a:p>
            <a:r>
              <a:rPr lang="fr-FR" dirty="0"/>
              <a:t>Les invariants servent à l’observation des actions de l’enseignant, ils n’ont pas de vocabulaire spécifique, ni de parti pris.</a:t>
            </a:r>
          </a:p>
          <a:p>
            <a:r>
              <a:rPr lang="fr-FR" dirty="0"/>
              <a:t>Le multi-agenda ou les focales relèvent d’une interprétation de la conceptualisation de l’agir enseignant.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379E3-6AA1-40F7-9F72-B5920EF6FCA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632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0070C0"/>
                </a:solidFill>
              </a:rPr>
              <a:t>A écouter du début jusqu’à 1:34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u="none" strike="noStrike" dirty="0">
                <a:solidFill>
                  <a:srgbClr val="000000"/>
                </a:solidFill>
                <a:uFillTx/>
                <a:latin typeface="Arial"/>
              </a:rPr>
              <a:t>Visionnage, Ecriture, puis mise en commun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u="none" strike="noStrike" dirty="0">
                <a:solidFill>
                  <a:srgbClr val="000000"/>
                </a:solidFill>
                <a:uFillTx/>
                <a:latin typeface="Arial"/>
              </a:rPr>
              <a:t>Bucheton: le geste professionnel a une finalité professionnelle qui </a:t>
            </a:r>
            <a:r>
              <a:rPr lang="fr-FR" sz="1200" b="1" u="none" strike="noStrike" dirty="0">
                <a:solidFill>
                  <a:srgbClr val="000000"/>
                </a:solidFill>
                <a:uFillTx/>
                <a:latin typeface="Arial"/>
              </a:rPr>
              <a:t>est  faire penser, faire agir faire apprendre les élèves.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u="none" strike="noStrike" dirty="0">
                <a:solidFill>
                  <a:srgbClr val="000000"/>
                </a:solidFill>
                <a:uFillTx/>
                <a:latin typeface="Arial"/>
              </a:rPr>
              <a:t>A  la fois verbal et corporel (déplacements-mimiques regards)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u="none" strike="noStrike" dirty="0">
                <a:solidFill>
                  <a:srgbClr val="000000"/>
                </a:solidFill>
                <a:uFillTx/>
                <a:latin typeface="Arial"/>
              </a:rPr>
              <a:t>Il est le moyen de l’agir </a:t>
            </a:r>
            <a:r>
              <a:rPr lang="fr-FR" sz="1200" b="0" u="none" strike="noStrike" dirty="0" err="1">
                <a:solidFill>
                  <a:srgbClr val="000000"/>
                </a:solidFill>
                <a:uFillTx/>
                <a:latin typeface="Arial"/>
              </a:rPr>
              <a:t>enst</a:t>
            </a:r>
            <a:r>
              <a:rPr lang="fr-FR" sz="1200" b="0" u="none" strike="noStrike" dirty="0">
                <a:solidFill>
                  <a:srgbClr val="000000"/>
                </a:solidFill>
                <a:uFillTx/>
                <a:latin typeface="Arial"/>
              </a:rPr>
              <a:t> cad qu’il explique comment l’action se fait, s’improvise, se </a:t>
            </a:r>
            <a:r>
              <a:rPr lang="fr-FR" sz="1200" b="0" u="none" strike="noStrike" dirty="0" err="1">
                <a:solidFill>
                  <a:srgbClr val="000000"/>
                </a:solidFill>
                <a:uFillTx/>
                <a:latin typeface="Arial"/>
              </a:rPr>
              <a:t>developpe</a:t>
            </a:r>
            <a:r>
              <a:rPr lang="fr-FR" sz="1200" b="0" u="none" strike="noStrike" dirty="0">
                <a:solidFill>
                  <a:srgbClr val="000000"/>
                </a:solidFill>
                <a:uFillTx/>
                <a:latin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u="none" strike="noStrike" dirty="0">
                <a:solidFill>
                  <a:srgbClr val="000000"/>
                </a:solidFill>
                <a:uFillTx/>
                <a:latin typeface="Arial"/>
              </a:rPr>
              <a:t>Arrive à un but avec tout un tas de moyens constitutifs du geste</a:t>
            </a:r>
            <a:endParaRPr lang="fr-FR" sz="1200" b="0" dirty="0">
              <a:solidFill>
                <a:srgbClr val="0070C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0070C0"/>
                </a:solidFill>
              </a:rPr>
              <a:t> Deux exemples d’analyse des gestes professionnels vous sont proposés: le multi-agenda de Bucheton et Soulé, les 5 focales de </a:t>
            </a:r>
            <a:r>
              <a:rPr lang="fr-FR" sz="1200" dirty="0" err="1">
                <a:solidFill>
                  <a:srgbClr val="0070C0"/>
                </a:solidFill>
              </a:rPr>
              <a:t>Goigoux</a:t>
            </a:r>
            <a:r>
              <a:rPr lang="fr-FR" sz="1200" dirty="0">
                <a:solidFill>
                  <a:srgbClr val="0070C0"/>
                </a:solidFill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379E3-6AA1-40F7-9F72-B5920EF6FCA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109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Cliquer sur les icônes audio pour avoir la présentation par D Bucheton (ordre: 1-pilotage, 2-atmosphère, 3-tissage, 4-étayage)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379E3-6AA1-40F7-9F72-B5920EF6FCA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621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Grille d’analyse de l’activité de l’</a:t>
            </a:r>
            <a:r>
              <a:rPr lang="fr-FR" dirty="0" err="1"/>
              <a:t>enst</a:t>
            </a:r>
            <a:r>
              <a:rPr lang="fr-FR" dirty="0"/>
              <a:t> mais aussi les principes qui organisent cette action. </a:t>
            </a:r>
            <a:r>
              <a:rPr lang="fr-FR" dirty="0" err="1"/>
              <a:t>Goigoux</a:t>
            </a:r>
            <a:r>
              <a:rPr lang="fr-FR" dirty="0"/>
              <a:t> a défini ces focales en croisant 2 sources des savoirs scientifiques (recherche sur l’efficacité de l’action péda) des savoirs d’</a:t>
            </a:r>
            <a:r>
              <a:rPr lang="fr-FR" dirty="0" err="1"/>
              <a:t>experience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379E3-6AA1-40F7-9F72-B5920EF6FCA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023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Goigoux</a:t>
            </a:r>
            <a:r>
              <a:rPr lang="fr-FR" dirty="0"/>
              <a:t>: lien Mini </a:t>
            </a:r>
            <a:r>
              <a:rPr lang="fr-FR" dirty="0" err="1"/>
              <a:t>mooc</a:t>
            </a:r>
            <a:r>
              <a:rPr lang="fr-FR" dirty="0"/>
              <a:t> explicatif des 5 focales https://</a:t>
            </a:r>
            <a:r>
              <a:rPr lang="fr-FR" dirty="0" err="1"/>
              <a:t>opencast.dsi.uca.fr</a:t>
            </a:r>
            <a:r>
              <a:rPr lang="fr-FR" dirty="0"/>
              <a:t>/paella/</a:t>
            </a:r>
            <a:r>
              <a:rPr lang="fr-FR" dirty="0" err="1"/>
              <a:t>ui</a:t>
            </a:r>
            <a:r>
              <a:rPr lang="fr-FR" dirty="0"/>
              <a:t>/</a:t>
            </a:r>
            <a:r>
              <a:rPr lang="fr-FR" dirty="0" err="1"/>
              <a:t>watch.html?id</a:t>
            </a:r>
            <a:r>
              <a:rPr lang="fr-FR" dirty="0"/>
              <a:t>=0f44c627-a88a-4896-9cbb-8cf2d1af632e&amp;_gl=1*o35bnz*_</a:t>
            </a:r>
            <a:r>
              <a:rPr lang="fr-FR" dirty="0" err="1"/>
              <a:t>ga</a:t>
            </a:r>
            <a:r>
              <a:rPr lang="fr-FR" dirty="0"/>
              <a:t>*MTM0OTk3NjE3My4xNzM2NDM5MDc3*_ga_XNBSLQEQ54*MTczNzAyMTc2NS4zLjAuMTczNzAyMTc2NS42MC4wLjE1MDg2MDE3MjA.</a:t>
            </a:r>
          </a:p>
          <a:p>
            <a:r>
              <a:rPr lang="fr-FR" dirty="0"/>
              <a:t>2 axes en premier lieu la planification et la régulation Couple de focales qui concerne la conception et la mise en œuvre de l’</a:t>
            </a:r>
            <a:r>
              <a:rPr lang="fr-FR" dirty="0" err="1"/>
              <a:t>enst</a:t>
            </a:r>
            <a:r>
              <a:rPr lang="fr-FR" dirty="0"/>
              <a:t>. Les 3 autres </a:t>
            </a:r>
            <a:r>
              <a:rPr lang="fr-FR" dirty="0" err="1"/>
              <a:t>differenciation</a:t>
            </a:r>
            <a:r>
              <a:rPr lang="fr-FR" dirty="0"/>
              <a:t> – explicitation motivation sont de l’ordre de critères de qualité. Le couple </a:t>
            </a:r>
            <a:r>
              <a:rPr lang="fr-FR" dirty="0" err="1"/>
              <a:t>planif</a:t>
            </a:r>
            <a:r>
              <a:rPr lang="fr-FR" dirty="0"/>
              <a:t> régulation est d’autant plus efficace et pertinent pour les apprentissages des élèves que les pratiques </a:t>
            </a:r>
            <a:r>
              <a:rPr lang="fr-FR" dirty="0" err="1"/>
              <a:t>enst</a:t>
            </a:r>
            <a:r>
              <a:rPr lang="fr-FR" dirty="0"/>
              <a:t> prennent en charge la </a:t>
            </a:r>
            <a:r>
              <a:rPr lang="fr-FR" dirty="0" err="1"/>
              <a:t>differenciation</a:t>
            </a:r>
            <a:r>
              <a:rPr lang="fr-FR" dirty="0"/>
              <a:t>, la motivation, l’explicitation</a:t>
            </a:r>
          </a:p>
          <a:p>
            <a:endParaRPr lang="fr-FR" dirty="0"/>
          </a:p>
          <a:p>
            <a:r>
              <a:rPr lang="fr-FR" dirty="0"/>
              <a:t>Attention: L’observation de l’action ne suffit pas à comprendre l’activité de l’enseignant, l’étude des gestes pro doit </a:t>
            </a:r>
            <a:r>
              <a:rPr lang="fr-FR" dirty="0" err="1"/>
              <a:t>etre</a:t>
            </a:r>
            <a:r>
              <a:rPr lang="fr-FR" dirty="0"/>
              <a:t> dépassée et accéder aux intentions de l’</a:t>
            </a:r>
            <a:r>
              <a:rPr lang="fr-FR" dirty="0" err="1"/>
              <a:t>enst</a:t>
            </a:r>
            <a:r>
              <a:rPr lang="fr-FR" dirty="0"/>
              <a:t>. Il faut replacer chaque observation dans son contexte et dans une temporalité plus large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379E3-6AA1-40F7-9F72-B5920EF6FCAF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653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379E3-6AA1-40F7-9F72-B5920EF6FCAF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1711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379E3-6AA1-40F7-9F72-B5920EF6FCAF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383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1912" cy="3606800"/>
          </a:xfrm>
          <a:prstGeom prst="rect">
            <a:avLst/>
          </a:prstGeom>
          <a:ln w="0">
            <a:noFill/>
          </a:ln>
        </p:spPr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920" cy="4208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0" u="none" strike="noStrike" dirty="0">
                <a:solidFill>
                  <a:srgbClr val="000000"/>
                </a:solidFill>
                <a:uFillTx/>
                <a:latin typeface="Arial"/>
              </a:rPr>
              <a:t>3 min de visionnage, 3 min d’écriture, puis mise en commun</a:t>
            </a:r>
          </a:p>
        </p:txBody>
      </p:sp>
      <p:sp>
        <p:nvSpPr>
          <p:cNvPr id="307" name="PlaceHolder 3"/>
          <p:cNvSpPr>
            <a:spLocks noGrp="1"/>
          </p:cNvSpPr>
          <p:nvPr>
            <p:ph type="sldNum" idx="118"/>
          </p:nvPr>
        </p:nvSpPr>
        <p:spPr>
          <a:xfrm>
            <a:off x="4281480" y="10155240"/>
            <a:ext cx="3275280" cy="53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9935228-3604-4D77-916E-47825EE4093F}" type="slidenum">
              <a:rPr lang="fr-FR" sz="1200" b="0" u="none" strike="noStrike">
                <a:solidFill>
                  <a:schemeClr val="dk1"/>
                </a:solidFill>
                <a:uFillTx/>
                <a:latin typeface="+mn-lt"/>
                <a:ea typeface="+mn-ea"/>
              </a:rPr>
              <a:t>26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1613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0070C0"/>
                </a:solidFill>
              </a:rPr>
              <a:t>A écouter à partir 2min 40 jusqu’à 4:02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0070C0"/>
                </a:solidFill>
              </a:rPr>
              <a:t>Degré </a:t>
            </a:r>
            <a:r>
              <a:rPr lang="fr-FR" sz="1200" dirty="0" err="1">
                <a:solidFill>
                  <a:srgbClr val="0070C0"/>
                </a:solidFill>
              </a:rPr>
              <a:t>superieur</a:t>
            </a:r>
            <a:r>
              <a:rPr lang="fr-FR" sz="1200" dirty="0">
                <a:solidFill>
                  <a:srgbClr val="0070C0"/>
                </a:solidFill>
              </a:rPr>
              <a:t> de </a:t>
            </a:r>
            <a:r>
              <a:rPr lang="fr-FR" sz="1200" dirty="0" err="1">
                <a:solidFill>
                  <a:srgbClr val="0070C0"/>
                </a:solidFill>
              </a:rPr>
              <a:t>reflexion</a:t>
            </a:r>
            <a:r>
              <a:rPr lang="fr-FR" sz="1200" dirty="0">
                <a:solidFill>
                  <a:srgbClr val="0070C0"/>
                </a:solidFill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0070C0"/>
                </a:solidFill>
              </a:rPr>
              <a:t>Pendant une séquence de classe , la manière dont l’enseignant va changer de manière d’agir de mode de faire , d’aider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379E3-6AA1-40F7-9F72-B5920EF6FCA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861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1912" cy="3606800"/>
          </a:xfrm>
          <a:prstGeom prst="rect">
            <a:avLst/>
          </a:prstGeom>
          <a:ln w="0">
            <a:noFill/>
          </a:ln>
        </p:spPr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920" cy="4208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2000" b="0" u="none" strike="noStrike" dirty="0">
                <a:solidFill>
                  <a:srgbClr val="000000"/>
                </a:solidFill>
                <a:uFillTx/>
                <a:latin typeface="Arial"/>
              </a:rPr>
              <a:t>3 min de visionnage, 3 min d’écriture, puis mise en commun</a:t>
            </a:r>
          </a:p>
        </p:txBody>
      </p:sp>
      <p:sp>
        <p:nvSpPr>
          <p:cNvPr id="307" name="PlaceHolder 3"/>
          <p:cNvSpPr>
            <a:spLocks noGrp="1"/>
          </p:cNvSpPr>
          <p:nvPr>
            <p:ph type="sldNum" idx="118"/>
          </p:nvPr>
        </p:nvSpPr>
        <p:spPr>
          <a:xfrm>
            <a:off x="4281480" y="10155240"/>
            <a:ext cx="3275280" cy="534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dk1"/>
                </a:solidFill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49935228-3604-4D77-916E-47825EE4093F}" type="slidenum">
              <a:rPr lang="fr-FR" sz="1200" b="0" u="none" strike="noStrike">
                <a:solidFill>
                  <a:schemeClr val="dk1"/>
                </a:solidFill>
                <a:uFillTx/>
                <a:latin typeface="+mn-lt"/>
                <a:ea typeface="+mn-ea"/>
              </a:rPr>
              <a:t>6</a:t>
            </a:fld>
            <a:endParaRPr lang="fr-FR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00962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Proposer aux étudiants d’essayer de définir les postures à partir de leur nom.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379E3-6AA1-40F7-9F72-B5920EF6FCAF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127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379E3-6AA1-40F7-9F72-B5920EF6FCA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0345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Préciser que les visites des M2 et PES (et les BVF) s’appuient sur ces compétences.</a:t>
            </a:r>
          </a:p>
          <a:p>
            <a:pPr algn="just"/>
            <a:endParaRPr lang="fr-FR" b="1" dirty="0"/>
          </a:p>
          <a:p>
            <a:pPr algn="just"/>
            <a:r>
              <a:rPr lang="fr-FR" b="1" dirty="0"/>
              <a:t>Identifier les compétences</a:t>
            </a:r>
            <a:r>
              <a:rPr lang="fr-FR" dirty="0"/>
              <a:t> professionnelles attendues: Celles-ci s'acquièrent et s'approfondissent dès la formation initiale et se poursuivent tout au long de la carrière par l'expérience professionnelle et l'apport de la formation continue.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379E3-6AA1-40F7-9F72-B5920EF6FCA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8998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3 premiers domaines (bleu, jaune, vert) listent des compétences communes à tous les professeurs et personnels d’éducation.</a:t>
            </a:r>
          </a:p>
          <a:p>
            <a:r>
              <a:rPr lang="fr-FR" dirty="0"/>
              <a:t>Les 2 autres (violet et rose) portent sur des compétences spécifiques aux professeurs.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379E3-6AA1-40F7-9F72-B5920EF6FCA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1407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PES et M2 contractants sont visités à l’aide d’une grille d’observation qui s’appuie sur l’acquisition des compétences de ce référentiel.</a:t>
            </a:r>
          </a:p>
          <a:p>
            <a:r>
              <a:rPr lang="fr-FR" dirty="0"/>
              <a:t>De même, les PPCR au 6</a:t>
            </a:r>
            <a:r>
              <a:rPr lang="fr-FR" baseline="30000" dirty="0"/>
              <a:t>e</a:t>
            </a:r>
            <a:r>
              <a:rPr lang="fr-FR" dirty="0"/>
              <a:t>, 8</a:t>
            </a:r>
            <a:r>
              <a:rPr lang="fr-FR" baseline="30000" dirty="0"/>
              <a:t>e, </a:t>
            </a:r>
            <a:r>
              <a:rPr lang="fr-FR" dirty="0"/>
              <a:t> 9</a:t>
            </a:r>
            <a:r>
              <a:rPr lang="fr-FR" baseline="30000" dirty="0"/>
              <a:t>e</a:t>
            </a:r>
            <a:r>
              <a:rPr lang="fr-FR" dirty="0"/>
              <a:t> échelons.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379E3-6AA1-40F7-9F72-B5920EF6FCA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4186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379E3-6AA1-40F7-9F72-B5920EF6FCA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071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 conduire la classe, les actions sont à la fois nombreuses et variées. D’où la nécessité de les organiser, de les classer pour pouvoir les analyser et les mettre en pratique.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Objectif : organiser les observations, amorcer une typologie. 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groupe de M1 a produit une proposition (une ébauche) de catégorisation.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 spécialistes en proposent d’autres.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379E3-6AA1-40F7-9F72-B5920EF6FCA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440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différence entre les invariants de </a:t>
            </a:r>
            <a:r>
              <a:rPr lang="fr-FR" dirty="0" err="1"/>
              <a:t>Bourbao</a:t>
            </a:r>
            <a:r>
              <a:rPr lang="fr-FR" dirty="0"/>
              <a:t> et l’analyse des gestes pro repose sur la conceptualisation et l’analyse à travers un prisme particulier.</a:t>
            </a:r>
          </a:p>
          <a:p>
            <a:r>
              <a:rPr lang="fr-FR" dirty="0"/>
              <a:t>Les invariants servent à l’observation des actions de l’enseignant, ils n’ont pas de vocabulaire spécifique, ni de parti pris.</a:t>
            </a:r>
          </a:p>
          <a:p>
            <a:r>
              <a:rPr lang="fr-FR" dirty="0"/>
              <a:t>Le multi-agenda ou les focales relèvent d’une interprétation de la conceptualisation de l’agir enseignant.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4379E3-6AA1-40F7-9F72-B5920EF6FCA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9038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912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285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411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392" y="273352"/>
            <a:ext cx="10972331" cy="114468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ctr">
              <a:buNone/>
              <a:defRPr/>
            </a:lvl1pPr>
          </a:lstStyle>
          <a:p>
            <a:pPr indent="0" algn="ctr">
              <a:buNone/>
            </a:pPr>
            <a:endParaRPr lang="fr-FR" sz="3992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609392" y="1604514"/>
            <a:ext cx="10972331" cy="397715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>
              <a:spcBef>
                <a:spcPts val="1286"/>
              </a:spcBef>
              <a:buNone/>
              <a:defRPr/>
            </a:lvl1pPr>
          </a:lstStyle>
          <a:p>
            <a:pPr indent="0">
              <a:spcBef>
                <a:spcPts val="1417"/>
              </a:spcBef>
              <a:buNone/>
            </a:pPr>
            <a:endParaRPr lang="fr-FR" sz="2903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8EC8484B-09E4-4CC0-A543-02BD28F31204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443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642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38356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071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6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47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4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279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481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1/16/25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1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u-canope.fr/notice/comment-definissez-vous-les-termes-gestes-et-postures-professionnel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notesSlide" Target="../notesSlides/notesSlide1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u-canope.fr/notice/comment-definissez-vous-les-termes-gestes-et-postures-professionnel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neo.ens-lyon.fr/neopass/index.php?themes=5&amp;activites=25&amp;lang=fra" TargetMode="External"/><Relationship Id="rId2" Type="http://schemas.openxmlformats.org/officeDocument/2006/relationships/hyperlink" Target="https://neo.ens-lyon.fr/neopass/index.php?themes=5&amp;activites=27&amp;lang=fr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entre-alain-savary.ens-lyon.fr/CAS/mathematiques-en-education-prioritaire/reportage-argenteuil/des-scenarios-de-formation/test-2" TargetMode="External"/><Relationship Id="rId5" Type="http://schemas.openxmlformats.org/officeDocument/2006/relationships/hyperlink" Target="https://www.reseau-canope.fr/BSD/sequence.aspx?bloc=4832" TargetMode="External"/><Relationship Id="rId4" Type="http://schemas.openxmlformats.org/officeDocument/2006/relationships/hyperlink" Target="https://www.reseau-canope.fr/BSD/sequence.aspx?bloc=4908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ge.ch/fapse/rift/application/files/6114/1571/8119/AJorro_JE_13_06_14.pdf" TargetMode="External"/><Relationship Id="rId2" Type="http://schemas.openxmlformats.org/officeDocument/2006/relationships/hyperlink" Target="https://www.reseau-inspe.fr/wp-content/uploads/2020/09/espe-2017.pdf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canotech.fr/a/31852/les-micro-gestes-et-les-postures-de-lenseignant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B91C664F-0057-4C3A-B8B8-E804E44A0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8371" y="4982168"/>
            <a:ext cx="8825658" cy="1494046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UE 2061- Accompagnement de stage SOPA</a:t>
            </a:r>
          </a:p>
          <a:p>
            <a:r>
              <a:rPr lang="fr-FR" sz="5100" dirty="0">
                <a:solidFill>
                  <a:schemeClr val="tx2">
                    <a:lumMod val="50000"/>
                  </a:schemeClr>
                </a:solidFill>
              </a:rPr>
              <a:t>Td 1. Observation de la classe : les gestes professionnels de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952963-00F1-42C8-924A-FA8E2E21C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727" y="723258"/>
            <a:ext cx="9142946" cy="399691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2377BD7-28C6-4607-BAE5-28F2EEF5927A}"/>
              </a:ext>
            </a:extLst>
          </p:cNvPr>
          <p:cNvSpPr txBox="1"/>
          <p:nvPr/>
        </p:nvSpPr>
        <p:spPr>
          <a:xfrm>
            <a:off x="4439493" y="3424789"/>
            <a:ext cx="5388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009999"/>
                </a:solidFill>
                <a:latin typeface="fox in the snow" panose="02000000000000000000" pitchFamily="2" charset="-18"/>
              </a:rPr>
              <a:t>Meilleurs vœux !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E034E3D-69EB-4CA5-861F-E3CE6E09B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6096" y="1709639"/>
            <a:ext cx="3265067" cy="1453156"/>
          </a:xfrm>
        </p:spPr>
        <p:txBody>
          <a:bodyPr/>
          <a:lstStyle/>
          <a:p>
            <a:r>
              <a:rPr lang="fr-FR" b="1" dirty="0">
                <a:solidFill>
                  <a:srgbClr val="FFC000"/>
                </a:solidFill>
                <a:latin typeface="Arial Black" panose="020B0A040201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071436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4-01-10 à 15.47.4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86"/>
          <a:stretch/>
        </p:blipFill>
        <p:spPr>
          <a:xfrm>
            <a:off x="2476671" y="342011"/>
            <a:ext cx="6362530" cy="607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93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24-01-10 à 15.47.47.png">
            <a:extLst>
              <a:ext uri="{FF2B5EF4-FFF2-40B4-BE49-F238E27FC236}">
                <a16:creationId xmlns:a16="http://schemas.microsoft.com/office/drawing/2014/main" id="{64504124-B7E4-49D3-B432-056A77308C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75"/>
          <a:stretch/>
        </p:blipFill>
        <p:spPr>
          <a:xfrm>
            <a:off x="3087996" y="688904"/>
            <a:ext cx="8032377" cy="37470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514480-F2E7-4A8B-9F7D-F04FE3519BF6}"/>
              </a:ext>
            </a:extLst>
          </p:cNvPr>
          <p:cNvSpPr/>
          <p:nvPr/>
        </p:nvSpPr>
        <p:spPr>
          <a:xfrm>
            <a:off x="504092" y="5122204"/>
            <a:ext cx="104804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Dans ce Td, nous nous intéressons plus précisément aux compétences de conduite de classe.</a:t>
            </a:r>
          </a:p>
        </p:txBody>
      </p:sp>
      <p:sp>
        <p:nvSpPr>
          <p:cNvPr id="5" name="Accolade ouvrante 4">
            <a:extLst>
              <a:ext uri="{FF2B5EF4-FFF2-40B4-BE49-F238E27FC236}">
                <a16:creationId xmlns:a16="http://schemas.microsoft.com/office/drawing/2014/main" id="{18F1FF28-8FF4-4EB5-86B3-704C887503D6}"/>
              </a:ext>
            </a:extLst>
          </p:cNvPr>
          <p:cNvSpPr/>
          <p:nvPr/>
        </p:nvSpPr>
        <p:spPr>
          <a:xfrm>
            <a:off x="2356338" y="773723"/>
            <a:ext cx="351693" cy="151227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Accolade ouvrante 5">
            <a:extLst>
              <a:ext uri="{FF2B5EF4-FFF2-40B4-BE49-F238E27FC236}">
                <a16:creationId xmlns:a16="http://schemas.microsoft.com/office/drawing/2014/main" id="{21DA3BCE-A511-44E9-B4C0-5BD992E066EE}"/>
              </a:ext>
            </a:extLst>
          </p:cNvPr>
          <p:cNvSpPr/>
          <p:nvPr/>
        </p:nvSpPr>
        <p:spPr>
          <a:xfrm>
            <a:off x="2332891" y="2590800"/>
            <a:ext cx="351693" cy="151227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04D9998-EEC4-4689-A2A6-E5E9BE200F08}"/>
              </a:ext>
            </a:extLst>
          </p:cNvPr>
          <p:cNvSpPr txBox="1"/>
          <p:nvPr/>
        </p:nvSpPr>
        <p:spPr>
          <a:xfrm>
            <a:off x="252046" y="1206695"/>
            <a:ext cx="20280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Savoirs disciplinaires et langage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B106CD-8DEE-4479-9DEA-13283EA89E8B}"/>
              </a:ext>
            </a:extLst>
          </p:cNvPr>
          <p:cNvSpPr txBox="1"/>
          <p:nvPr/>
        </p:nvSpPr>
        <p:spPr>
          <a:xfrm>
            <a:off x="252046" y="2931457"/>
            <a:ext cx="2028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Conduite de classe</a:t>
            </a:r>
          </a:p>
        </p:txBody>
      </p:sp>
    </p:spTree>
    <p:extLst>
      <p:ext uri="{BB962C8B-B14F-4D97-AF65-F5344CB8AC3E}">
        <p14:creationId xmlns:p14="http://schemas.microsoft.com/office/powerpoint/2010/main" val="3861727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AF807E-41A7-46BF-AA1F-28F39DFA3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611130"/>
            <a:ext cx="10445221" cy="158413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Consigne: En vous appuyant sur vos expériences de stage et les diverses situations de classe observées au fil des précédents TD, recherchez ce que fait un enseignant pour conduire la classe.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A22A123-F8D9-4E1D-8F59-8F1FFE77CD19}"/>
              </a:ext>
            </a:extLst>
          </p:cNvPr>
          <p:cNvSpPr txBox="1"/>
          <p:nvPr/>
        </p:nvSpPr>
        <p:spPr>
          <a:xfrm>
            <a:off x="646111" y="3429000"/>
            <a:ext cx="10388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70C0"/>
                </a:solidFill>
              </a:rPr>
              <a:t>Etape 1:  </a:t>
            </a:r>
            <a:r>
              <a:rPr lang="fr-FR" sz="2000" dirty="0">
                <a:solidFill>
                  <a:schemeClr val="tx2">
                    <a:lumMod val="50000"/>
                  </a:schemeClr>
                </a:solidFill>
                <a:cs typeface="Arial"/>
              </a:rPr>
              <a:t>Recherche individuelle pour définir 10 actions (verbes ou groupes verbaux)</a:t>
            </a:r>
          </a:p>
          <a:p>
            <a:pPr algn="just"/>
            <a:r>
              <a:rPr lang="fr-FR" sz="2000" dirty="0">
                <a:solidFill>
                  <a:schemeClr val="tx2">
                    <a:lumMod val="50000"/>
                  </a:schemeClr>
                </a:solidFill>
                <a:cs typeface="Arial"/>
              </a:rPr>
              <a:t>Mise en commun sous forme de nuage de mots. </a:t>
            </a:r>
            <a:r>
              <a:rPr lang="fr-FR" sz="2000" dirty="0">
                <a:solidFill>
                  <a:schemeClr val="tx2">
                    <a:lumMod val="50000"/>
                  </a:schemeClr>
                </a:solidFill>
                <a:ea typeface="Arial MT"/>
                <a:cs typeface="Arial"/>
              </a:rPr>
              <a:t>Chacun vient</a:t>
            </a:r>
            <a:r>
              <a:rPr lang="fr-FR" sz="2000" spc="-15" dirty="0">
                <a:solidFill>
                  <a:schemeClr val="tx2">
                    <a:lumMod val="50000"/>
                  </a:schemeClr>
                </a:solidFill>
                <a:ea typeface="Arial MT"/>
                <a:cs typeface="Arial"/>
              </a:rPr>
              <a:t> </a:t>
            </a:r>
            <a:r>
              <a:rPr lang="fr-FR" sz="2000" dirty="0">
                <a:solidFill>
                  <a:schemeClr val="tx2">
                    <a:lumMod val="50000"/>
                  </a:schemeClr>
                </a:solidFill>
                <a:ea typeface="Arial MT"/>
                <a:cs typeface="Arial"/>
              </a:rPr>
              <a:t>noter</a:t>
            </a:r>
            <a:r>
              <a:rPr lang="fr-FR" sz="2000" spc="-20" dirty="0">
                <a:solidFill>
                  <a:schemeClr val="tx2">
                    <a:lumMod val="50000"/>
                  </a:schemeClr>
                </a:solidFill>
                <a:ea typeface="Arial MT"/>
                <a:cs typeface="Arial"/>
              </a:rPr>
              <a:t> </a:t>
            </a:r>
            <a:r>
              <a:rPr lang="fr-FR" sz="2000" dirty="0">
                <a:solidFill>
                  <a:schemeClr val="tx2">
                    <a:lumMod val="50000"/>
                  </a:schemeClr>
                </a:solidFill>
                <a:ea typeface="Arial MT"/>
                <a:cs typeface="Arial"/>
              </a:rPr>
              <a:t>au</a:t>
            </a:r>
            <a:r>
              <a:rPr lang="fr-FR" sz="2000" spc="-15" dirty="0">
                <a:solidFill>
                  <a:schemeClr val="tx2">
                    <a:lumMod val="50000"/>
                  </a:schemeClr>
                </a:solidFill>
                <a:ea typeface="Arial MT"/>
                <a:cs typeface="Arial"/>
              </a:rPr>
              <a:t> </a:t>
            </a:r>
            <a:r>
              <a:rPr lang="fr-FR" sz="2000" dirty="0">
                <a:solidFill>
                  <a:schemeClr val="tx2">
                    <a:lumMod val="50000"/>
                  </a:schemeClr>
                </a:solidFill>
                <a:ea typeface="Arial MT"/>
                <a:cs typeface="Arial"/>
              </a:rPr>
              <a:t>tableau</a:t>
            </a:r>
            <a:r>
              <a:rPr lang="fr-FR" sz="2000" spc="-15" dirty="0">
                <a:solidFill>
                  <a:schemeClr val="tx2">
                    <a:lumMod val="50000"/>
                  </a:schemeClr>
                </a:solidFill>
                <a:ea typeface="Arial MT"/>
                <a:cs typeface="Arial"/>
              </a:rPr>
              <a:t> </a:t>
            </a:r>
            <a:r>
              <a:rPr lang="fr-FR" sz="2000" dirty="0">
                <a:solidFill>
                  <a:schemeClr val="tx2">
                    <a:lumMod val="50000"/>
                  </a:schemeClr>
                </a:solidFill>
                <a:ea typeface="Arial MT"/>
                <a:cs typeface="Arial"/>
              </a:rPr>
              <a:t>un</a:t>
            </a:r>
            <a:r>
              <a:rPr lang="fr-FR" sz="2000" spc="-15" dirty="0">
                <a:solidFill>
                  <a:schemeClr val="tx2">
                    <a:lumMod val="50000"/>
                  </a:schemeClr>
                </a:solidFill>
                <a:ea typeface="Arial MT"/>
                <a:cs typeface="Arial"/>
              </a:rPr>
              <a:t> </a:t>
            </a:r>
            <a:r>
              <a:rPr lang="fr-FR" sz="2000" dirty="0">
                <a:solidFill>
                  <a:schemeClr val="tx2">
                    <a:lumMod val="50000"/>
                  </a:schemeClr>
                </a:solidFill>
                <a:ea typeface="Arial MT"/>
                <a:cs typeface="Arial"/>
              </a:rPr>
              <a:t>verbe (Chaque proposition ne peut être la même que les</a:t>
            </a:r>
            <a:r>
              <a:rPr lang="fr-FR" sz="2000" spc="-270" dirty="0">
                <a:solidFill>
                  <a:schemeClr val="tx2">
                    <a:lumMod val="50000"/>
                  </a:schemeClr>
                </a:solidFill>
                <a:ea typeface="Arial MT"/>
                <a:cs typeface="Arial"/>
              </a:rPr>
              <a:t> </a:t>
            </a:r>
            <a:r>
              <a:rPr lang="fr-FR" sz="2000" dirty="0">
                <a:solidFill>
                  <a:schemeClr val="tx2">
                    <a:lumMod val="50000"/>
                  </a:schemeClr>
                </a:solidFill>
                <a:ea typeface="Arial MT"/>
                <a:cs typeface="Arial"/>
              </a:rPr>
              <a:t>précédentes</a:t>
            </a:r>
            <a:r>
              <a:rPr lang="fr-FR" sz="2000" spc="-5" dirty="0">
                <a:solidFill>
                  <a:schemeClr val="tx2">
                    <a:lumMod val="50000"/>
                  </a:schemeClr>
                </a:solidFill>
                <a:ea typeface="Arial MT"/>
                <a:cs typeface="Arial"/>
              </a:rPr>
              <a:t>)</a:t>
            </a:r>
            <a:r>
              <a:rPr lang="fr-FR" sz="2000" spc="-20" dirty="0">
                <a:solidFill>
                  <a:schemeClr val="tx2">
                    <a:lumMod val="50000"/>
                  </a:schemeClr>
                </a:solidFill>
                <a:ea typeface="Arial MT"/>
                <a:cs typeface="Arial"/>
              </a:rPr>
              <a:t> </a:t>
            </a:r>
            <a:endParaRPr lang="fr-FR" sz="2000" dirty="0">
              <a:solidFill>
                <a:schemeClr val="tx2">
                  <a:lumMod val="50000"/>
                </a:schemeClr>
              </a:solidFill>
              <a:cs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D73366A-19F3-4C61-926F-63999B60AE55}"/>
              </a:ext>
            </a:extLst>
          </p:cNvPr>
          <p:cNvSpPr txBox="1"/>
          <p:nvPr/>
        </p:nvSpPr>
        <p:spPr>
          <a:xfrm>
            <a:off x="646111" y="4687664"/>
            <a:ext cx="9945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70C0"/>
                </a:solidFill>
              </a:rPr>
              <a:t>Etape 2: </a:t>
            </a:r>
            <a:r>
              <a:rPr lang="fr-FR" sz="2000" dirty="0"/>
              <a:t>Catégorisation des 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77F9E28-189B-4BB1-B4C2-8351764B811D}"/>
              </a:ext>
            </a:extLst>
          </p:cNvPr>
          <p:cNvSpPr txBox="1"/>
          <p:nvPr/>
        </p:nvSpPr>
        <p:spPr>
          <a:xfrm>
            <a:off x="646111" y="5484663"/>
            <a:ext cx="9945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070C0"/>
                </a:solidFill>
              </a:rPr>
              <a:t>Etape 3: </a:t>
            </a:r>
            <a:r>
              <a:rPr lang="fr-FR" sz="2000" dirty="0"/>
              <a:t>Observations et remarques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5345B89A-D862-48D8-846D-A56C61EE2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>
                <a:solidFill>
                  <a:schemeClr val="tx2">
                    <a:lumMod val="50000"/>
                  </a:schemeClr>
                </a:solidFill>
              </a:rPr>
              <a:t>Mise en activité</a:t>
            </a:r>
          </a:p>
        </p:txBody>
      </p:sp>
    </p:spTree>
    <p:extLst>
      <p:ext uri="{BB962C8B-B14F-4D97-AF65-F5344CB8AC3E}">
        <p14:creationId xmlns:p14="http://schemas.microsoft.com/office/powerpoint/2010/main" val="239670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6D8D79-0485-443D-8AB9-B05252F3B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>
                <a:solidFill>
                  <a:schemeClr val="tx2">
                    <a:lumMod val="50000"/>
                  </a:schemeClr>
                </a:solidFill>
              </a:rPr>
              <a:t>Conclusion: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233C83-125E-42A9-B02C-9086BAE0B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261" y="1286688"/>
            <a:ext cx="10437261" cy="4573712"/>
          </a:xfrm>
        </p:spPr>
        <p:txBody>
          <a:bodyPr>
            <a:normAutofit lnSpcReduction="10000"/>
          </a:bodyPr>
          <a:lstStyle/>
          <a:p>
            <a:pPr algn="just"/>
            <a:r>
              <a:rPr lang="fr-FR" dirty="0"/>
              <a:t>Certains éléments n’apparaissent pas dans la fiche de préparation (liés au contexte, au maintien de l’attention, des ajustements).</a:t>
            </a:r>
          </a:p>
          <a:p>
            <a:pPr algn="just"/>
            <a:r>
              <a:rPr lang="fr-FR" dirty="0"/>
              <a:t>Pour conduire la classe, les actions de l’enseignant sont nombreuses et variées.</a:t>
            </a:r>
          </a:p>
          <a:p>
            <a:pPr algn="just"/>
            <a:r>
              <a:rPr lang="fr-FR" dirty="0"/>
              <a:t>D’où l’intérêt / nécessité de les organiser</a:t>
            </a:r>
          </a:p>
          <a:p>
            <a:pPr algn="just"/>
            <a:r>
              <a:rPr lang="fr-FR" dirty="0"/>
              <a:t>Nous avons commencé à construire une proposition de catégorisation, d</a:t>
            </a:r>
            <a:r>
              <a:rPr lang="fr-FR" sz="3200" dirty="0"/>
              <a:t>es spécialistes proposent d’autres typologies ou modèles</a:t>
            </a:r>
          </a:p>
        </p:txBody>
      </p:sp>
    </p:spTree>
    <p:extLst>
      <p:ext uri="{BB962C8B-B14F-4D97-AF65-F5344CB8AC3E}">
        <p14:creationId xmlns:p14="http://schemas.microsoft.com/office/powerpoint/2010/main" val="2257692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B9D13C-96C8-7BA5-28EA-E120F47D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202" y="218243"/>
            <a:ext cx="8910390" cy="64215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32B7A2-9662-4B2D-A37C-263632174CEE}"/>
              </a:ext>
            </a:extLst>
          </p:cNvPr>
          <p:cNvSpPr/>
          <p:nvPr/>
        </p:nvSpPr>
        <p:spPr>
          <a:xfrm>
            <a:off x="164951" y="577788"/>
            <a:ext cx="24168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solidFill>
                  <a:srgbClr val="0070C0"/>
                </a:solidFill>
              </a:rPr>
              <a:t>Un exemple de catégorisation pour l’observation : Les invariants de la conduite de classe de </a:t>
            </a:r>
            <a:r>
              <a:rPr lang="fr-FR" dirty="0" err="1">
                <a:solidFill>
                  <a:srgbClr val="0070C0"/>
                </a:solidFill>
              </a:rPr>
              <a:t>Bourbao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57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C7D5FE-6F5E-EFEF-16C2-40DB28FE6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046" y="952856"/>
            <a:ext cx="9970026" cy="4647311"/>
          </a:xfrm>
        </p:spPr>
        <p:txBody>
          <a:bodyPr>
            <a:normAutofit/>
          </a:bodyPr>
          <a:lstStyle/>
          <a:p>
            <a:pPr algn="just"/>
            <a:r>
              <a:rPr lang="fr-FR" sz="3000" dirty="0">
                <a:solidFill>
                  <a:schemeClr val="tx2">
                    <a:lumMod val="50000"/>
                  </a:schemeClr>
                </a:solidFill>
              </a:rPr>
              <a:t>L’ensemble de ces actions, de ces mouvements, de ces postures et de ces opérations mentales, articulés et coordonnés, visant à la réalisation d'une tâche de production ou de service est ce qu’on appelle </a:t>
            </a:r>
            <a:r>
              <a:rPr lang="fr-FR" sz="3000" b="1" dirty="0">
                <a:solidFill>
                  <a:srgbClr val="00B0F0"/>
                </a:solidFill>
              </a:rPr>
              <a:t>les gestes professionnels. </a:t>
            </a:r>
            <a:r>
              <a:rPr lang="fr-FR" sz="3000" dirty="0">
                <a:solidFill>
                  <a:schemeClr val="tx2">
                    <a:lumMod val="50000"/>
                  </a:schemeClr>
                </a:solidFill>
              </a:rPr>
              <a:t>Ils requièrent la mobilisation des compétences professionnelles.</a:t>
            </a:r>
            <a:br>
              <a:rPr lang="fr-FR" sz="3200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fr-FR" sz="3600" dirty="0"/>
            </a:b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883838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1121792" y="707783"/>
            <a:ext cx="9947532" cy="508121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defTabSz="914458">
              <a:tabLst>
                <a:tab pos="0" algn="l"/>
              </a:tabLst>
            </a:pPr>
            <a:r>
              <a:rPr lang="fr-FR" b="1" dirty="0">
                <a:solidFill>
                  <a:srgbClr val="002060"/>
                </a:solidFill>
                <a:latin typeface="Posterama Text Black"/>
                <a:ea typeface="Microsoft YaHei"/>
              </a:rPr>
              <a:t>2</a:t>
            </a:r>
            <a:br>
              <a:rPr dirty="0">
                <a:solidFill>
                  <a:srgbClr val="002060"/>
                </a:solidFill>
              </a:rPr>
            </a:br>
            <a:br>
              <a:rPr dirty="0">
                <a:solidFill>
                  <a:srgbClr val="002060"/>
                </a:solidFill>
              </a:rPr>
            </a:br>
            <a:r>
              <a:rPr lang="fr-FR" b="1" dirty="0">
                <a:solidFill>
                  <a:srgbClr val="002060"/>
                </a:solidFill>
                <a:latin typeface="Posterama Text Black"/>
                <a:ea typeface="Microsoft YaHei"/>
              </a:rPr>
              <a:t>Quels gestes professionnels de l’enseignant?</a:t>
            </a:r>
            <a:br>
              <a:rPr dirty="0">
                <a:solidFill>
                  <a:srgbClr val="002060"/>
                </a:solidFill>
              </a:rPr>
            </a:br>
            <a:br>
              <a:rPr dirty="0">
                <a:solidFill>
                  <a:srgbClr val="002060"/>
                </a:solidFill>
              </a:rPr>
            </a:br>
            <a:br>
              <a:rPr sz="2903" dirty="0"/>
            </a:br>
            <a:endParaRPr lang="fr-FR" sz="2903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4783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82E38B1-F82D-439E-8B5F-1A4CA92CD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370" y="600635"/>
            <a:ext cx="9797569" cy="41954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800" b="1" u="sng" dirty="0">
                <a:solidFill>
                  <a:schemeClr val="tx2">
                    <a:lumMod val="50000"/>
                  </a:schemeClr>
                </a:solidFill>
              </a:rPr>
              <a:t>Définition du geste professionnel (Anne Jorro)</a:t>
            </a:r>
            <a:r>
              <a:rPr lang="fr-FR" sz="2800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fr-FR" sz="28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2">
                    <a:lumMod val="50000"/>
                  </a:schemeClr>
                </a:solidFill>
              </a:rPr>
              <a:t>Il est inscrit dans une culture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2">
                    <a:lumMod val="50000"/>
                  </a:schemeClr>
                </a:solidFill>
              </a:rPr>
              <a:t>Il est adressé, donc partagé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2">
                    <a:lumMod val="50000"/>
                  </a:schemeClr>
                </a:solidFill>
              </a:rPr>
              <a:t>Il a une visée spécifique (faire apprendre, éduquer)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2">
                    <a:lumMod val="50000"/>
                  </a:schemeClr>
                </a:solidFill>
              </a:rPr>
              <a:t>Il utilise divers canaux (écrit, oral, corporel)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2">
                    <a:lumMod val="50000"/>
                  </a:schemeClr>
                </a:solidFill>
              </a:rPr>
              <a:t>Il est situé et ajusté au contexte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2">
                    <a:lumMod val="50000"/>
                  </a:schemeClr>
                </a:solidFill>
              </a:rPr>
              <a:t>Il s’inscrit dans un système de gestes</a:t>
            </a:r>
          </a:p>
        </p:txBody>
      </p:sp>
    </p:spTree>
    <p:extLst>
      <p:ext uri="{BB962C8B-B14F-4D97-AF65-F5344CB8AC3E}">
        <p14:creationId xmlns:p14="http://schemas.microsoft.com/office/powerpoint/2010/main" val="338133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0C4FA1EC-F5BF-4ED3-AA94-FA638EF17E2E}"/>
              </a:ext>
            </a:extLst>
          </p:cNvPr>
          <p:cNvSpPr txBox="1"/>
          <p:nvPr/>
        </p:nvSpPr>
        <p:spPr>
          <a:xfrm>
            <a:off x="537882" y="4744123"/>
            <a:ext cx="10639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Définition du geste professionnel par D. Bucheton:</a:t>
            </a:r>
          </a:p>
          <a:p>
            <a:r>
              <a:rPr lang="fr-FR" dirty="0"/>
              <a:t>https://www.reseau-canope.fr/notice/comment-definissez-vous-les-termes-gestes-et-postures-professionnels </a:t>
            </a:r>
          </a:p>
          <a:p>
            <a:endParaRPr lang="fr-FR" dirty="0"/>
          </a:p>
        </p:txBody>
      </p:sp>
      <p:pic>
        <p:nvPicPr>
          <p:cNvPr id="5" name="Image 4">
            <a:hlinkClick r:id="rId3"/>
            <a:extLst>
              <a:ext uri="{FF2B5EF4-FFF2-40B4-BE49-F238E27FC236}">
                <a16:creationId xmlns:a16="http://schemas.microsoft.com/office/drawing/2014/main" id="{3AA62B22-1108-43A6-82ED-58B78616C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557" y="430887"/>
            <a:ext cx="7041049" cy="370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28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2FB88B-8AB0-46F3-AAD1-F2A7E4DB0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4638"/>
            <a:ext cx="11145519" cy="1143000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tx2">
                    <a:lumMod val="50000"/>
                  </a:schemeClr>
                </a:solidFill>
              </a:rPr>
              <a:t>Un modèle de l’agir enseignant:</a:t>
            </a:r>
            <a:br>
              <a:rPr lang="fr-FR" sz="2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fr-FR" sz="2800" b="1" dirty="0">
                <a:solidFill>
                  <a:schemeClr val="tx2">
                    <a:lumMod val="50000"/>
                  </a:schemeClr>
                </a:solidFill>
              </a:rPr>
              <a:t>le multi-agenda de D. Bucheton et Y. Soulé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641FA5-EDA3-446F-A4ED-F103D94A7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167" y="2209802"/>
            <a:ext cx="11144250" cy="2136288"/>
          </a:xfrm>
        </p:spPr>
        <p:txBody>
          <a:bodyPr>
            <a:noAutofit/>
          </a:bodyPr>
          <a:lstStyle/>
          <a:p>
            <a:pPr algn="just"/>
            <a:r>
              <a:rPr lang="fr-FR" sz="2800" dirty="0">
                <a:solidFill>
                  <a:srgbClr val="0070C0"/>
                </a:solidFill>
              </a:rPr>
              <a:t>Enseigner est un métier </a:t>
            </a:r>
          </a:p>
          <a:p>
            <a:pPr algn="just"/>
            <a:r>
              <a:rPr lang="fr-FR" sz="2800" dirty="0">
                <a:solidFill>
                  <a:srgbClr val="0070C0"/>
                </a:solidFill>
              </a:rPr>
              <a:t>Le modèle du multi-agenda </a:t>
            </a:r>
            <a:r>
              <a:rPr lang="fr-FR" sz="2800" dirty="0"/>
              <a:t>rend ainsi compte d’une sorte de grammaire élémentaire des gestes professionnels avec </a:t>
            </a:r>
            <a:r>
              <a:rPr lang="fr-FR" sz="2800" dirty="0">
                <a:solidFill>
                  <a:srgbClr val="0070C0"/>
                </a:solidFill>
              </a:rPr>
              <a:t>cinq préoccupations centrales. </a:t>
            </a:r>
            <a:r>
              <a:rPr lang="fr-FR" sz="2800" dirty="0">
                <a:solidFill>
                  <a:schemeClr val="tx2">
                    <a:lumMod val="50000"/>
                  </a:schemeClr>
                </a:solidFill>
              </a:rPr>
              <a:t>C</a:t>
            </a:r>
            <a:r>
              <a:rPr lang="fr-FR" sz="2800" dirty="0"/>
              <a:t>es préoccupations ne sont </a:t>
            </a:r>
            <a:r>
              <a:rPr lang="fr-FR" sz="2800" dirty="0">
                <a:solidFill>
                  <a:srgbClr val="0070C0"/>
                </a:solidFill>
              </a:rPr>
              <a:t>jamais isolées.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946431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78491" y="2275416"/>
            <a:ext cx="47888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>
                <a:solidFill>
                  <a:schemeClr val="tx2">
                    <a:lumMod val="50000"/>
                  </a:schemeClr>
                </a:solidFill>
              </a:rPr>
              <a:t>RETOUR DM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3061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0CD0F4B-CC6A-4A07-9FD2-3AAE9C2BF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1684963" y="306390"/>
            <a:ext cx="8270696" cy="624522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Extrait de la vidéo _Le multi-agenda_ de Dominique Bucheton _ Le pilotage">
            <a:hlinkClick r:id="" action="ppaction://media"/>
            <a:extLst>
              <a:ext uri="{FF2B5EF4-FFF2-40B4-BE49-F238E27FC236}">
                <a16:creationId xmlns:a16="http://schemas.microsoft.com/office/drawing/2014/main" id="{4AF7C03F-1FA2-42DC-95E1-6BB0D8C1F7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57879" y="5044326"/>
            <a:ext cx="406400" cy="406400"/>
          </a:xfrm>
          <a:prstGeom prst="rect">
            <a:avLst/>
          </a:prstGeom>
        </p:spPr>
      </p:pic>
      <p:pic>
        <p:nvPicPr>
          <p:cNvPr id="6" name="Extrait de la vidéo _Le multi-agenda_ Dominique Bucheton _ L'atmosphère">
            <a:hlinkClick r:id="" action="ppaction://media"/>
            <a:extLst>
              <a:ext uri="{FF2B5EF4-FFF2-40B4-BE49-F238E27FC236}">
                <a16:creationId xmlns:a16="http://schemas.microsoft.com/office/drawing/2014/main" id="{0C97A730-1924-48AB-A785-0F8A668808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52423" y="3739508"/>
            <a:ext cx="406400" cy="406400"/>
          </a:xfrm>
          <a:prstGeom prst="rect">
            <a:avLst/>
          </a:prstGeom>
        </p:spPr>
      </p:pic>
      <p:pic>
        <p:nvPicPr>
          <p:cNvPr id="7" name="Extrait de la vidéo _Le multi-agenda_ _ Le tissage">
            <a:hlinkClick r:id="" action="ppaction://media"/>
            <a:extLst>
              <a:ext uri="{FF2B5EF4-FFF2-40B4-BE49-F238E27FC236}">
                <a16:creationId xmlns:a16="http://schemas.microsoft.com/office/drawing/2014/main" id="{AC1C37B6-C182-462E-8174-783EA87C643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54679" y="2065758"/>
            <a:ext cx="406400" cy="406400"/>
          </a:xfrm>
          <a:prstGeom prst="rect">
            <a:avLst/>
          </a:prstGeom>
        </p:spPr>
      </p:pic>
      <p:pic>
        <p:nvPicPr>
          <p:cNvPr id="8" name="Extrait de la vidéo _Le multi-agenda_ Dominique Bucheton _ L'étayage">
            <a:hlinkClick r:id="" action="ppaction://media"/>
            <a:extLst>
              <a:ext uri="{FF2B5EF4-FFF2-40B4-BE49-F238E27FC236}">
                <a16:creationId xmlns:a16="http://schemas.microsoft.com/office/drawing/2014/main" id="{65270AAF-7D4B-4A20-8103-CA5E66024D1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83164" y="3739508"/>
            <a:ext cx="406400" cy="4064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8D3B158-0CDB-4EA4-933C-5ADB2323EF2D}"/>
              </a:ext>
            </a:extLst>
          </p:cNvPr>
          <p:cNvSpPr txBox="1"/>
          <p:nvPr/>
        </p:nvSpPr>
        <p:spPr>
          <a:xfrm>
            <a:off x="2119256" y="410342"/>
            <a:ext cx="7637930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600" dirty="0"/>
              <a:t>Un multi-agenda de préoccupations enchâssées</a:t>
            </a:r>
          </a:p>
        </p:txBody>
      </p:sp>
    </p:spTree>
    <p:extLst>
      <p:ext uri="{BB962C8B-B14F-4D97-AF65-F5344CB8AC3E}">
        <p14:creationId xmlns:p14="http://schemas.microsoft.com/office/powerpoint/2010/main" val="331602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04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69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2FB88B-8AB0-46F3-AAD1-F2A7E4DB0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4638"/>
            <a:ext cx="11145519" cy="1143000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tx2">
                    <a:lumMod val="50000"/>
                  </a:schemeClr>
                </a:solidFill>
              </a:rPr>
              <a:t>Un modèle de l’agir enseignant:</a:t>
            </a:r>
            <a:br>
              <a:rPr lang="fr-FR" sz="2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fr-FR" sz="2800" b="1" dirty="0">
                <a:solidFill>
                  <a:schemeClr val="tx2">
                    <a:lumMod val="50000"/>
                  </a:schemeClr>
                </a:solidFill>
              </a:rPr>
              <a:t>les 5 focales de </a:t>
            </a:r>
            <a:r>
              <a:rPr lang="fr-FR" sz="2800" b="1" dirty="0" err="1">
                <a:solidFill>
                  <a:schemeClr val="tx2">
                    <a:lumMod val="50000"/>
                  </a:schemeClr>
                </a:solidFill>
              </a:rPr>
              <a:t>Goigoux</a:t>
            </a:r>
            <a:endParaRPr lang="fr-FR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ED54B47-9D02-DD86-8E92-31F53E1C0EC4}"/>
              </a:ext>
            </a:extLst>
          </p:cNvPr>
          <p:cNvSpPr txBox="1">
            <a:spLocks/>
          </p:cNvSpPr>
          <p:nvPr/>
        </p:nvSpPr>
        <p:spPr>
          <a:xfrm>
            <a:off x="523875" y="1851214"/>
            <a:ext cx="11144250" cy="3957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2800" dirty="0">
                <a:solidFill>
                  <a:schemeClr val="tx2">
                    <a:lumMod val="50000"/>
                  </a:schemeClr>
                </a:solidFill>
              </a:rPr>
              <a:t>Roland </a:t>
            </a:r>
            <a:r>
              <a:rPr lang="fr-FR" sz="2800" dirty="0" err="1">
                <a:solidFill>
                  <a:schemeClr val="tx2">
                    <a:lumMod val="50000"/>
                  </a:schemeClr>
                </a:solidFill>
              </a:rPr>
              <a:t>Goigoux</a:t>
            </a:r>
            <a:r>
              <a:rPr lang="fr-FR" sz="2800" dirty="0">
                <a:solidFill>
                  <a:schemeClr val="tx2">
                    <a:lumMod val="50000"/>
                  </a:schemeClr>
                </a:solidFill>
              </a:rPr>
              <a:t> a identifié  </a:t>
            </a:r>
            <a:r>
              <a:rPr lang="fr-FR" sz="2800" dirty="0">
                <a:solidFill>
                  <a:srgbClr val="0070C0"/>
                </a:solidFill>
              </a:rPr>
              <a:t>des critères </a:t>
            </a:r>
            <a:r>
              <a:rPr lang="fr-FR" sz="2800" dirty="0">
                <a:solidFill>
                  <a:schemeClr val="tx2">
                    <a:lumMod val="50000"/>
                  </a:schemeClr>
                </a:solidFill>
              </a:rPr>
              <a:t>permettant de décrire les caractéristiques des pratiques pédagogiques. Il a groupé ces critères en </a:t>
            </a:r>
            <a:r>
              <a:rPr lang="fr-FR" sz="2800" dirty="0">
                <a:solidFill>
                  <a:srgbClr val="0070C0"/>
                </a:solidFill>
              </a:rPr>
              <a:t>cinq rubriques</a:t>
            </a:r>
            <a:r>
              <a:rPr lang="fr-FR" sz="2800" dirty="0">
                <a:solidFill>
                  <a:schemeClr val="tx2">
                    <a:lumMod val="50000"/>
                  </a:schemeClr>
                </a:solidFill>
              </a:rPr>
              <a:t> à partir desquelles observer et analyser une pratique d’enseignement</a:t>
            </a:r>
            <a:endParaRPr lang="fr-FR" sz="2800" b="1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fr-FR" sz="2800" dirty="0">
                <a:solidFill>
                  <a:schemeClr val="tx2">
                    <a:lumMod val="50000"/>
                  </a:schemeClr>
                </a:solidFill>
              </a:rPr>
              <a:t>Les cinq focales sont un outil d’analyse de l’activité d’enseignement. Cet outil vise une </a:t>
            </a:r>
            <a:r>
              <a:rPr lang="fr-FR" sz="2800" dirty="0">
                <a:solidFill>
                  <a:srgbClr val="0070C0"/>
                </a:solidFill>
              </a:rPr>
              <a:t>double amélioration </a:t>
            </a:r>
            <a:r>
              <a:rPr lang="fr-FR" sz="2800" dirty="0">
                <a:solidFill>
                  <a:schemeClr val="tx2">
                    <a:lumMod val="50000"/>
                  </a:schemeClr>
                </a:solidFill>
              </a:rPr>
              <a:t>: celle des </a:t>
            </a:r>
            <a:r>
              <a:rPr lang="fr-FR" sz="2800" b="1" dirty="0">
                <a:solidFill>
                  <a:schemeClr val="tx2">
                    <a:lumMod val="50000"/>
                  </a:schemeClr>
                </a:solidFill>
              </a:rPr>
              <a:t>apprentissages professionnels des enseignants</a:t>
            </a:r>
            <a:r>
              <a:rPr lang="fr-FR" sz="2800" dirty="0">
                <a:solidFill>
                  <a:schemeClr val="tx2">
                    <a:lumMod val="50000"/>
                  </a:schemeClr>
                </a:solidFill>
              </a:rPr>
              <a:t> dans le but de </a:t>
            </a:r>
            <a:r>
              <a:rPr lang="fr-FR" sz="2800" b="1" dirty="0">
                <a:solidFill>
                  <a:schemeClr val="tx2">
                    <a:lumMod val="50000"/>
                  </a:schemeClr>
                </a:solidFill>
              </a:rPr>
              <a:t>favoriser les apprentissages des élèves.</a:t>
            </a:r>
          </a:p>
        </p:txBody>
      </p:sp>
    </p:spTree>
    <p:extLst>
      <p:ext uri="{BB962C8B-B14F-4D97-AF65-F5344CB8AC3E}">
        <p14:creationId xmlns:p14="http://schemas.microsoft.com/office/powerpoint/2010/main" val="1279324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4-01-10 à 17.29.1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" b="976"/>
          <a:stretch/>
        </p:blipFill>
        <p:spPr>
          <a:xfrm>
            <a:off x="892885" y="402999"/>
            <a:ext cx="10113782" cy="624522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9BE4343-2BE5-4FCC-BDC5-CC287A9C7C34}"/>
              </a:ext>
            </a:extLst>
          </p:cNvPr>
          <p:cNvSpPr txBox="1"/>
          <p:nvPr/>
        </p:nvSpPr>
        <p:spPr>
          <a:xfrm>
            <a:off x="1754293" y="402999"/>
            <a:ext cx="8400926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600" dirty="0"/>
              <a:t>Cinq focales pour analyser une pratique d’enseignement</a:t>
            </a:r>
          </a:p>
        </p:txBody>
      </p:sp>
    </p:spTree>
    <p:extLst>
      <p:ext uri="{BB962C8B-B14F-4D97-AF65-F5344CB8AC3E}">
        <p14:creationId xmlns:p14="http://schemas.microsoft.com/office/powerpoint/2010/main" val="1934477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4A9171-5501-46FC-911A-5712EEB8B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b="1" dirty="0">
                <a:solidFill>
                  <a:schemeClr val="tx2">
                    <a:lumMod val="50000"/>
                  </a:schemeClr>
                </a:solidFill>
              </a:rPr>
              <a:t>Mise en activité: observons des gestes professionnels à travers une séance de littérature en maternelle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CE829F-207C-42F0-897E-3B79A6665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dirty="0">
                <a:solidFill>
                  <a:srgbClr val="000000"/>
                </a:solidFill>
              </a:rPr>
              <a:t>Consigne:</a:t>
            </a:r>
          </a:p>
          <a:p>
            <a:pPr marL="0" indent="0" algn="just">
              <a:buNone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Portez votre attention sur les gestes professionnels de l’enseignante. Pour cela, observez et notez ses langages (ce qu’elle exprime par ses mots, ses gestes, son corps, ses silences…).</a:t>
            </a:r>
          </a:p>
          <a:p>
            <a:pPr marL="0" indent="0" algn="just">
              <a:buNone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Modalité:</a:t>
            </a:r>
          </a:p>
          <a:p>
            <a:pPr marL="0" indent="0" algn="just">
              <a:buNone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</a:rPr>
              <a:t>La moitié du groupe utilisera le multi-agenda pour son analyse, l’autre moitié, les 5 focales.</a:t>
            </a:r>
          </a:p>
        </p:txBody>
      </p:sp>
    </p:spTree>
    <p:extLst>
      <p:ext uri="{BB962C8B-B14F-4D97-AF65-F5344CB8AC3E}">
        <p14:creationId xmlns:p14="http://schemas.microsoft.com/office/powerpoint/2010/main" val="1250332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spositif MS GS tissage et atmosphère">
            <a:hlinkClick r:id="" action="ppaction://media"/>
            <a:extLst>
              <a:ext uri="{FF2B5EF4-FFF2-40B4-BE49-F238E27FC236}">
                <a16:creationId xmlns:a16="http://schemas.microsoft.com/office/drawing/2014/main" id="{6D2F14E4-BD42-A843-2ABF-540198EB14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157" y="326669"/>
            <a:ext cx="9967220" cy="560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14B9BA-5BBB-A90A-C5A3-FA32EFF8E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335" y="2005940"/>
            <a:ext cx="8825659" cy="1981200"/>
          </a:xfrm>
        </p:spPr>
        <p:txBody>
          <a:bodyPr/>
          <a:lstStyle/>
          <a:p>
            <a:r>
              <a:rPr lang="fr-FR" sz="3600" dirty="0">
                <a:solidFill>
                  <a:schemeClr val="tx2">
                    <a:lumMod val="50000"/>
                  </a:schemeClr>
                </a:solidFill>
              </a:rPr>
              <a:t>Dans ses préoccupations, l’enseignant adopte différentes </a:t>
            </a:r>
            <a:r>
              <a:rPr lang="fr-FR" sz="4000" b="1" dirty="0">
                <a:solidFill>
                  <a:schemeClr val="tx2">
                    <a:lumMod val="50000"/>
                  </a:schemeClr>
                </a:solidFill>
              </a:rPr>
              <a:t>postures</a:t>
            </a:r>
            <a:r>
              <a:rPr lang="fr-FR" sz="3600" dirty="0">
                <a:solidFill>
                  <a:schemeClr val="tx2">
                    <a:lumMod val="50000"/>
                  </a:schemeClr>
                </a:solidFill>
              </a:rPr>
              <a:t> elles aussi théorisées, observables et pratiquées en classe.</a:t>
            </a:r>
          </a:p>
        </p:txBody>
      </p:sp>
    </p:spTree>
    <p:extLst>
      <p:ext uri="{BB962C8B-B14F-4D97-AF65-F5344CB8AC3E}">
        <p14:creationId xmlns:p14="http://schemas.microsoft.com/office/powerpoint/2010/main" val="1171437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1121792" y="707783"/>
            <a:ext cx="9947532" cy="508121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defTabSz="914458">
              <a:tabLst>
                <a:tab pos="0" algn="l"/>
              </a:tabLst>
            </a:pPr>
            <a:r>
              <a:rPr lang="fr-FR" b="1" dirty="0">
                <a:solidFill>
                  <a:srgbClr val="002060"/>
                </a:solidFill>
                <a:latin typeface="Posterama Text Black"/>
                <a:ea typeface="Microsoft YaHei"/>
              </a:rPr>
              <a:t>3</a:t>
            </a:r>
            <a:br>
              <a:rPr dirty="0">
                <a:solidFill>
                  <a:srgbClr val="002060"/>
                </a:solidFill>
              </a:rPr>
            </a:br>
            <a:br>
              <a:rPr dirty="0">
                <a:solidFill>
                  <a:srgbClr val="002060"/>
                </a:solidFill>
              </a:rPr>
            </a:br>
            <a:r>
              <a:rPr lang="fr-FR" b="1" dirty="0">
                <a:solidFill>
                  <a:srgbClr val="002060"/>
                </a:solidFill>
                <a:latin typeface="Posterama Text Black"/>
                <a:ea typeface="Microsoft YaHei"/>
              </a:rPr>
              <a:t>Quelles postures de l’enseignant?</a:t>
            </a:r>
            <a:br>
              <a:rPr dirty="0">
                <a:solidFill>
                  <a:srgbClr val="002060"/>
                </a:solidFill>
              </a:rPr>
            </a:br>
            <a:br>
              <a:rPr dirty="0">
                <a:solidFill>
                  <a:srgbClr val="002060"/>
                </a:solidFill>
              </a:rPr>
            </a:br>
            <a:br>
              <a:rPr sz="2903" dirty="0"/>
            </a:br>
            <a:endParaRPr lang="fr-FR" sz="2903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4119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0C4FA1EC-F5BF-4ED3-AA94-FA638EF17E2E}"/>
              </a:ext>
            </a:extLst>
          </p:cNvPr>
          <p:cNvSpPr txBox="1"/>
          <p:nvPr/>
        </p:nvSpPr>
        <p:spPr>
          <a:xfrm>
            <a:off x="537882" y="4744123"/>
            <a:ext cx="10639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Définition du geste professionnel par D. Bucheton:</a:t>
            </a:r>
          </a:p>
          <a:p>
            <a:r>
              <a:rPr lang="fr-FR" dirty="0"/>
              <a:t>https://www.reseau-canope.fr/notice/comment-definissez-vous-les-termes-gestes-et-postures-professionnels </a:t>
            </a:r>
          </a:p>
        </p:txBody>
      </p:sp>
      <p:pic>
        <p:nvPicPr>
          <p:cNvPr id="5" name="Image 4">
            <a:hlinkClick r:id="rId3"/>
            <a:extLst>
              <a:ext uri="{FF2B5EF4-FFF2-40B4-BE49-F238E27FC236}">
                <a16:creationId xmlns:a16="http://schemas.microsoft.com/office/drawing/2014/main" id="{3AA62B22-1108-43A6-82ED-58B78616C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557" y="430887"/>
            <a:ext cx="7041049" cy="370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24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1D01EC4-74C3-DD6A-CD01-06E43662B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616" y="478784"/>
            <a:ext cx="8372678" cy="563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18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7428C4A-4B8E-3102-AA11-2870A8716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443" y="307292"/>
            <a:ext cx="8214324" cy="62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22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7A1255-2D46-4C4F-B548-265086BD3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Quelques éléments significatifs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D3B8D7-7D9B-4AAA-94F9-D8E1A5032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2688994"/>
          </a:xfrm>
        </p:spPr>
        <p:txBody>
          <a:bodyPr>
            <a:normAutofit fontScale="77500" lnSpcReduction="20000"/>
          </a:bodyPr>
          <a:lstStyle/>
          <a:p>
            <a:r>
              <a:rPr lang="fr-FR" sz="2800" dirty="0">
                <a:solidFill>
                  <a:schemeClr val="tx2"/>
                </a:solidFill>
              </a:rPr>
              <a:t>Dans l’ensemble de bonnes copies (moyenne au-dessus de 12/20)</a:t>
            </a:r>
          </a:p>
          <a:p>
            <a:r>
              <a:rPr lang="fr-FR" sz="2800" dirty="0">
                <a:solidFill>
                  <a:schemeClr val="tx2"/>
                </a:solidFill>
              </a:rPr>
              <a:t>La structure a été globalement respectée (attention certains ont utilisé le tableau de l’année dernière)</a:t>
            </a:r>
          </a:p>
          <a:p>
            <a:r>
              <a:rPr lang="fr-FR" sz="2800" dirty="0">
                <a:solidFill>
                  <a:schemeClr val="tx2"/>
                </a:solidFill>
              </a:rPr>
              <a:t>Les focales ont été choisies avec pertinence</a:t>
            </a:r>
          </a:p>
          <a:p>
            <a:r>
              <a:rPr lang="fr-FR" sz="2800" dirty="0">
                <a:solidFill>
                  <a:schemeClr val="tx2"/>
                </a:solidFill>
              </a:rPr>
              <a:t>L’analyse mérite d’être étoffée et approfondie</a:t>
            </a:r>
          </a:p>
          <a:p>
            <a:r>
              <a:rPr lang="fr-FR" sz="2800" dirty="0">
                <a:solidFill>
                  <a:schemeClr val="tx2"/>
                </a:solidFill>
              </a:rPr>
              <a:t>Les meilleurs devoirs ont mis en évidence le lien entre leurs focales et les apprentissages des élèves</a:t>
            </a:r>
          </a:p>
          <a:p>
            <a:r>
              <a:rPr lang="fr-FR" sz="2800" dirty="0">
                <a:solidFill>
                  <a:schemeClr val="tx2"/>
                </a:solidFill>
              </a:rPr>
              <a:t>Vigilance à l’orthographe: une relecture est toujours nécessaire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080B0F0-3471-4A2D-A02A-3DF0B2DC4B44}"/>
              </a:ext>
            </a:extLst>
          </p:cNvPr>
          <p:cNvSpPr txBox="1"/>
          <p:nvPr/>
        </p:nvSpPr>
        <p:spPr>
          <a:xfrm>
            <a:off x="518474" y="4873658"/>
            <a:ext cx="1106392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Pour information, le prochaine DM portera sur une </a:t>
            </a:r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analyse de la mise en œuvre d’une séance conçue et menée en classe.</a:t>
            </a:r>
            <a:endParaRPr lang="fr-FR" dirty="0">
              <a:solidFill>
                <a:schemeClr val="tx2">
                  <a:lumMod val="50000"/>
                </a:schemeClr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6544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24-01-10 à 18.38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8" y="3489059"/>
            <a:ext cx="3582717" cy="3178441"/>
          </a:xfrm>
          <a:prstGeom prst="rect">
            <a:avLst/>
          </a:prstGeom>
        </p:spPr>
      </p:pic>
      <p:pic>
        <p:nvPicPr>
          <p:cNvPr id="3" name="Image 2" descr="Capture d’écran 2024-01-10 à 18.39.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149" y="123559"/>
            <a:ext cx="4378678" cy="2882107"/>
          </a:xfrm>
          <a:prstGeom prst="rect">
            <a:avLst/>
          </a:prstGeom>
        </p:spPr>
      </p:pic>
      <p:pic>
        <p:nvPicPr>
          <p:cNvPr id="4" name="Image 3" descr="Capture d’écran 2024-01-10 à 18.39.3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82" y="3492501"/>
            <a:ext cx="4123330" cy="3164416"/>
          </a:xfrm>
          <a:prstGeom prst="rect">
            <a:avLst/>
          </a:prstGeom>
        </p:spPr>
      </p:pic>
      <p:pic>
        <p:nvPicPr>
          <p:cNvPr id="5" name="Image 4" descr="Capture d’écran 2024-01-10 à 18.39.4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33" y="3496764"/>
            <a:ext cx="3868737" cy="3128396"/>
          </a:xfrm>
          <a:prstGeom prst="rect">
            <a:avLst/>
          </a:prstGeom>
        </p:spPr>
      </p:pic>
      <p:pic>
        <p:nvPicPr>
          <p:cNvPr id="6" name="Image 5" descr="Capture d’écran 2024-01-10 à 18.40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4" y="127000"/>
            <a:ext cx="3615909" cy="2868083"/>
          </a:xfrm>
          <a:prstGeom prst="rect">
            <a:avLst/>
          </a:prstGeom>
        </p:spPr>
      </p:pic>
      <p:pic>
        <p:nvPicPr>
          <p:cNvPr id="7" name="Image 6" descr="Capture d’écran 2024-01-10 à 18.40.2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49" y="120619"/>
            <a:ext cx="3556000" cy="310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03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3DB8DF-D8FE-4C23-A9C2-DC0B0C410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60407"/>
            <a:ext cx="10972800" cy="1143000"/>
          </a:xfrm>
        </p:spPr>
        <p:txBody>
          <a:bodyPr/>
          <a:lstStyle/>
          <a:p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Que retenez-vous de ce td?</a:t>
            </a:r>
          </a:p>
        </p:txBody>
      </p:sp>
    </p:spTree>
    <p:extLst>
      <p:ext uri="{BB962C8B-B14F-4D97-AF65-F5344CB8AC3E}">
        <p14:creationId xmlns:p14="http://schemas.microsoft.com/office/powerpoint/2010/main" val="1410126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940DDA-DD9F-44BA-8CFB-30624B7FE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39084"/>
          </a:xfrm>
        </p:spPr>
        <p:txBody>
          <a:bodyPr/>
          <a:lstStyle/>
          <a:p>
            <a:r>
              <a:rPr lang="fr-FR" sz="3600" b="1" dirty="0"/>
              <a:t>Reconnaître et identifier des postures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90C0E6-8DBE-4E02-95DD-4FFD20A89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65" y="1426194"/>
            <a:ext cx="11112661" cy="497908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Mise en activité</a:t>
            </a:r>
          </a:p>
          <a:p>
            <a:pPr marL="0" indent="0">
              <a:buNone/>
            </a:pPr>
            <a:r>
              <a:rPr lang="fr-FR" b="1" u="sng" dirty="0"/>
              <a:t>Consigne:</a:t>
            </a:r>
          </a:p>
          <a:p>
            <a:pPr marL="0" indent="0">
              <a:buNone/>
            </a:pPr>
            <a:r>
              <a:rPr lang="fr-FR" dirty="0">
                <a:latin typeface="Arial" panose="020B0604020202020204" pitchFamily="34" charset="0"/>
                <a:ea typeface="Arial MT"/>
                <a:cs typeface="Arial MT"/>
              </a:rPr>
              <a:t>A partir des vidéos suivantes, identifier la posture majoritaire de l’enseignant.</a:t>
            </a:r>
          </a:p>
          <a:p>
            <a:pPr marL="0" indent="0">
              <a:buNone/>
            </a:pPr>
            <a:endParaRPr lang="fr-FR" dirty="0">
              <a:latin typeface="Arial" panose="020B0604020202020204" pitchFamily="34" charset="0"/>
              <a:ea typeface="Arial MT"/>
              <a:cs typeface="Arial MT"/>
            </a:endParaRPr>
          </a:p>
          <a:p>
            <a:pPr marL="0" indent="0">
              <a:buNone/>
            </a:pPr>
            <a:r>
              <a:rPr lang="fr-FR" sz="1800" b="1" dirty="0"/>
              <a:t>Trouver le bon mot en CE2-CM1:</a:t>
            </a:r>
            <a:r>
              <a:rPr lang="fr-FR" sz="1800" dirty="0"/>
              <a:t> </a:t>
            </a:r>
            <a:r>
              <a:rPr lang="fr-FR" sz="1800" dirty="0">
                <a:hlinkClick r:id="rId2"/>
              </a:rPr>
              <a:t>https://neo.ens-lyon.fr/neopass/index.php?themes=5&amp;activites=27&amp;lang=fra</a:t>
            </a:r>
            <a:endParaRPr lang="fr-FR" sz="1800" dirty="0"/>
          </a:p>
          <a:p>
            <a:pPr marL="0" indent="0">
              <a:buNone/>
            </a:pPr>
            <a:r>
              <a:rPr lang="fr-FR" sz="1800" b="1" dirty="0"/>
              <a:t>Débattre en élémentaire: </a:t>
            </a:r>
            <a:r>
              <a:rPr lang="fr-FR" sz="1800" dirty="0">
                <a:hlinkClick r:id="rId3"/>
              </a:rPr>
              <a:t>https://neo.ens-lyon.fr/neopass/index.php?themes=5&amp;activites=25&amp;lang=fra</a:t>
            </a:r>
            <a:endParaRPr lang="fr-FR" sz="1800" dirty="0"/>
          </a:p>
          <a:p>
            <a:pPr marL="0" indent="0">
              <a:buNone/>
            </a:pPr>
            <a:r>
              <a:rPr lang="fr-FR" sz="1800" b="1" dirty="0"/>
              <a:t>Frapper les syllabes en GS: </a:t>
            </a:r>
            <a:r>
              <a:rPr lang="fr-FR" sz="1800" dirty="0">
                <a:hlinkClick r:id="rId4"/>
              </a:rPr>
              <a:t>https://www.reseau-canope.fr/BSD/sequence.aspx?bloc=4908</a:t>
            </a:r>
            <a:endParaRPr lang="fr-FR" sz="1800" dirty="0"/>
          </a:p>
          <a:p>
            <a:pPr marL="0" indent="0">
              <a:buNone/>
            </a:pPr>
            <a:r>
              <a:rPr lang="fr-FR" sz="1800" b="1" dirty="0"/>
              <a:t>Transformer les mots en GS:</a:t>
            </a:r>
            <a:r>
              <a:rPr lang="fr-FR" sz="1800" dirty="0"/>
              <a:t> </a:t>
            </a:r>
            <a:r>
              <a:rPr lang="fr-FR" sz="1800" dirty="0">
                <a:hlinkClick r:id="rId5"/>
              </a:rPr>
              <a:t>https://www.reseau-canope.fr/BSD/sequence.aspx?bloc=4832</a:t>
            </a:r>
            <a:endParaRPr lang="fr-FR" sz="1800" dirty="0"/>
          </a:p>
          <a:p>
            <a:pPr marL="0" indent="0">
              <a:buNone/>
            </a:pPr>
            <a:endParaRPr lang="fr-FR" sz="1800" b="1" dirty="0"/>
          </a:p>
          <a:p>
            <a:pPr marL="0" indent="0">
              <a:buNone/>
            </a:pPr>
            <a:r>
              <a:rPr lang="fr-FR" sz="1800" b="1" dirty="0"/>
              <a:t>Autres extraits vidéo à piocher dans:</a:t>
            </a:r>
            <a:r>
              <a:rPr lang="fr-FR" sz="1800" dirty="0"/>
              <a:t> </a:t>
            </a:r>
            <a:r>
              <a:rPr lang="fr-FR" sz="1800" dirty="0">
                <a:hlinkClick r:id="rId6"/>
              </a:rPr>
              <a:t>https://centre-alain-savary.ens-lyon.fr/CAS/mathematiques-en-education-prioritaire/reportage-argenteuil/des-scenarios-de-formation/test-2</a:t>
            </a:r>
            <a:r>
              <a:rPr lang="fr-FR" sz="1800" dirty="0"/>
              <a:t>   </a:t>
            </a:r>
            <a:r>
              <a:rPr lang="fr-FR" sz="1800" dirty="0" err="1"/>
              <a:t>severine</a:t>
            </a:r>
            <a:r>
              <a:rPr lang="fr-FR" sz="1800" dirty="0"/>
              <a:t> CP</a:t>
            </a:r>
          </a:p>
          <a:p>
            <a:pPr marL="0" indent="0"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0449457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F4B76F-1D64-5F1C-EE9E-546C7CDC5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357" y="746605"/>
            <a:ext cx="8825659" cy="3126895"/>
          </a:xfrm>
        </p:spPr>
        <p:txBody>
          <a:bodyPr>
            <a:normAutofit fontScale="90000"/>
          </a:bodyPr>
          <a:lstStyle/>
          <a:p>
            <a:br>
              <a:rPr lang="fr-FR" sz="2000" dirty="0"/>
            </a:br>
            <a:br>
              <a:rPr lang="fr-FR" sz="2000" dirty="0"/>
            </a:br>
            <a:br>
              <a:rPr lang="fr-FR" sz="2000" dirty="0"/>
            </a:br>
            <a:br>
              <a:rPr lang="fr-FR" sz="2000" dirty="0"/>
            </a:br>
            <a:br>
              <a:rPr lang="fr-FR" sz="2000" dirty="0"/>
            </a:br>
            <a:br>
              <a:rPr lang="fr-FR" sz="2000" dirty="0"/>
            </a:br>
            <a:br>
              <a:rPr lang="fr-FR" sz="2000" dirty="0"/>
            </a:br>
            <a:br>
              <a:rPr lang="fr-FR" sz="2000" dirty="0"/>
            </a:br>
            <a:br>
              <a:rPr lang="fr-FR" sz="2000" dirty="0"/>
            </a:br>
            <a:r>
              <a:rPr lang="fr-FR" sz="2000" dirty="0"/>
              <a:t>D’autres auteurs proposent des typologies : </a:t>
            </a:r>
            <a:br>
              <a:rPr lang="fr-FR" sz="2000" dirty="0"/>
            </a:br>
            <a:r>
              <a:rPr lang="fr-FR" sz="2000" dirty="0"/>
              <a:t>Anne Jorro : corporéité et gestes professionnels</a:t>
            </a:r>
            <a:br>
              <a:rPr lang="fr-FR" sz="2000" dirty="0"/>
            </a:br>
            <a:br>
              <a:rPr lang="fr-FR" sz="2000" dirty="0"/>
            </a:br>
            <a:r>
              <a:rPr lang="fr-FR" sz="2000" dirty="0">
                <a:solidFill>
                  <a:srgbClr val="000000"/>
                </a:solidFill>
              </a:rPr>
              <a:t>gestes langagiers </a:t>
            </a:r>
            <a:r>
              <a:rPr lang="mr-IN" sz="2000" dirty="0">
                <a:solidFill>
                  <a:srgbClr val="000000"/>
                </a:solidFill>
                <a:hlinkClick r:id="rId2"/>
              </a:rPr>
              <a:t>–</a:t>
            </a:r>
            <a:r>
              <a:rPr lang="fr-FR" sz="2000" dirty="0">
                <a:solidFill>
                  <a:srgbClr val="000000"/>
                </a:solidFill>
              </a:rPr>
              <a:t>gestes de mise en scène du savoir gestes d’ajustements  gestes éthiques </a:t>
            </a:r>
            <a:br>
              <a:rPr lang="fr-FR" sz="2000" dirty="0">
                <a:solidFill>
                  <a:srgbClr val="000000"/>
                </a:solidFill>
                <a:hlinkClick r:id="rId2"/>
              </a:rPr>
            </a:br>
            <a:r>
              <a:rPr lang="fr-FR" sz="2000" dirty="0">
                <a:hlinkClick r:id="rId2"/>
              </a:rPr>
              <a:t>https://www.reseau-inspe.fr/wp-content/uploads/2020/09/espe-2017.pdf</a:t>
            </a:r>
            <a:br>
              <a:rPr lang="fr-FR" sz="2000" dirty="0"/>
            </a:br>
            <a:br>
              <a:rPr lang="fr-FR" sz="2000" dirty="0"/>
            </a:br>
            <a:r>
              <a:rPr lang="fr-FR" sz="2000" dirty="0">
                <a:hlinkClick r:id="rId3"/>
              </a:rPr>
              <a:t>https://www.unige.ch/fapse/rift/application/files/6114/1571/8119/AJorro_JE_13_06_14.pdf</a:t>
            </a:r>
            <a:br>
              <a:rPr lang="fr-FR" sz="2000" dirty="0"/>
            </a:br>
            <a:br>
              <a:rPr lang="fr-FR" sz="2000" dirty="0"/>
            </a:br>
            <a:r>
              <a:rPr lang="fr-FR" sz="2000" dirty="0"/>
              <a:t>Jean Duvillard : micro gestes et postures de l’enseignant</a:t>
            </a:r>
            <a:br>
              <a:rPr lang="fr-FR" sz="2000" dirty="0"/>
            </a:br>
            <a:r>
              <a:rPr lang="fr-FR" sz="2000" dirty="0"/>
              <a:t> la posture </a:t>
            </a:r>
            <a:r>
              <a:rPr lang="fr-FR" sz="2000" dirty="0" err="1"/>
              <a:t>gestuée</a:t>
            </a:r>
            <a:r>
              <a:rPr lang="fr-FR" sz="2000" dirty="0"/>
              <a:t> la voix le regard l’usage du mot le positionnement</a:t>
            </a:r>
            <a:br>
              <a:rPr lang="fr-FR" sz="2000" dirty="0"/>
            </a:br>
            <a:br>
              <a:rPr lang="fr-FR" sz="2000" dirty="0"/>
            </a:br>
            <a:r>
              <a:rPr lang="fr-FR" sz="2000" dirty="0">
                <a:hlinkClick r:id="rId4"/>
              </a:rPr>
              <a:t>https://www.canotech.fr/a/31852/les-micro-gestes-et-les-postures-de-lenseignant</a:t>
            </a:r>
            <a:br>
              <a:rPr lang="fr-FR" sz="2000" dirty="0"/>
            </a:br>
            <a:br>
              <a:rPr lang="fr-FR" sz="2000" dirty="0"/>
            </a:br>
            <a:r>
              <a:rPr lang="fr-FR" sz="1400" dirty="0"/>
              <a:t> </a:t>
            </a:r>
            <a:br>
              <a:rPr lang="fr-FR" sz="2000" dirty="0"/>
            </a:br>
            <a:br>
              <a:rPr lang="fr-FR" sz="2000" dirty="0"/>
            </a:br>
            <a:r>
              <a:rPr lang="fr-FR" sz="2000" dirty="0"/>
              <a:t>Aller plus loin : </a:t>
            </a:r>
            <a:br>
              <a:rPr lang="fr-FR" sz="2000" dirty="0"/>
            </a:br>
            <a:r>
              <a:rPr lang="fr-FR" sz="2000" dirty="0"/>
              <a:t>Les gestes professionnels et le jeu des postures de l’enseignant dans la classe : un multi-agenda de préoccupations enchâssées</a:t>
            </a:r>
            <a:br>
              <a:rPr lang="fr-FR" sz="2000" dirty="0"/>
            </a:br>
            <a:r>
              <a:rPr lang="fr-FR" sz="2000" dirty="0"/>
              <a:t>Dominique Bucheton and Yves Soulé</a:t>
            </a:r>
            <a:br>
              <a:rPr lang="fr-FR" sz="2000" dirty="0"/>
            </a:br>
            <a:r>
              <a:rPr lang="fr-FR" sz="2000" dirty="0"/>
              <a:t>https://journals.openedition.org/educationdidactique/543?links=false&amp;lang=en</a:t>
            </a:r>
            <a:br>
              <a:rPr lang="fr-FR" sz="2000" dirty="0"/>
            </a:br>
            <a:br>
              <a:rPr lang="fr-FR" sz="2000" dirty="0"/>
            </a:b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892575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EC1C48-74CF-460F-AC94-FA6FF8728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UE 2061 – Déroulé du semestre 2: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7B72FC-CB99-4B14-AFFD-35A482CC68E8}"/>
              </a:ext>
            </a:extLst>
          </p:cNvPr>
          <p:cNvSpPr/>
          <p:nvPr/>
        </p:nvSpPr>
        <p:spPr>
          <a:xfrm>
            <a:off x="880643" y="1809204"/>
            <a:ext cx="10430713" cy="4165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fr-FR" sz="2000" dirty="0">
                <a:solidFill>
                  <a:srgbClr val="000000"/>
                </a:solidFill>
                <a:ea typeface="+mj-ea"/>
                <a:cs typeface="+mj-cs"/>
              </a:rPr>
              <a:t>TD1: </a:t>
            </a:r>
            <a:r>
              <a:rPr lang="fr-FR" sz="2000" dirty="0"/>
              <a:t>Observation de la classe : les gestes professionnels de l’enseignant </a:t>
            </a:r>
            <a:r>
              <a:rPr lang="fr-FR" dirty="0">
                <a:solidFill>
                  <a:srgbClr val="000000"/>
                </a:solidFill>
              </a:rPr>
              <a:t>( Jeudi 16 janvier 13h45)</a:t>
            </a:r>
          </a:p>
          <a:p>
            <a:pPr marL="342900" indent="-3429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fr-FR" sz="2000" dirty="0">
                <a:solidFill>
                  <a:srgbClr val="000000"/>
                </a:solidFill>
                <a:ea typeface="+mj-ea"/>
                <a:cs typeface="+mj-cs"/>
              </a:rPr>
              <a:t>TD2: </a:t>
            </a:r>
            <a:r>
              <a:rPr lang="fr-FR" sz="2000" dirty="0"/>
              <a:t>Postures des élèves en lien avec des observations et en lien avec la posture enseignante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dirty="0">
                <a:solidFill>
                  <a:srgbClr val="000000"/>
                </a:solidFill>
              </a:rPr>
              <a:t>(Jeudi 20 mars 13h45)</a:t>
            </a:r>
            <a:endParaRPr lang="fr-FR" dirty="0">
              <a:solidFill>
                <a:srgbClr val="000000"/>
              </a:solidFill>
              <a:ea typeface="+mj-ea"/>
              <a:cs typeface="+mj-cs"/>
            </a:endParaRPr>
          </a:p>
          <a:p>
            <a:pPr marL="342900" indent="-3429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fr-FR" sz="2000" dirty="0">
                <a:solidFill>
                  <a:srgbClr val="000000"/>
                </a:solidFill>
                <a:ea typeface="+mj-ea"/>
                <a:cs typeface="+mj-cs"/>
              </a:rPr>
              <a:t>TD3: Autorité et relation éducative </a:t>
            </a:r>
            <a:r>
              <a:rPr lang="fr-FR" dirty="0">
                <a:solidFill>
                  <a:srgbClr val="000000"/>
                </a:solidFill>
              </a:rPr>
              <a:t>(Jeudi 6 février 16h00)</a:t>
            </a:r>
            <a:endParaRPr lang="fr-FR" dirty="0">
              <a:solidFill>
                <a:srgbClr val="000000"/>
              </a:solidFill>
              <a:ea typeface="+mj-ea"/>
              <a:cs typeface="+mj-cs"/>
            </a:endParaRPr>
          </a:p>
          <a:p>
            <a:pPr marL="342900" indent="-3429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fr-FR" sz="2000" dirty="0">
                <a:solidFill>
                  <a:srgbClr val="000000"/>
                </a:solidFill>
                <a:ea typeface="+mj-ea"/>
                <a:cs typeface="+mj-cs"/>
              </a:rPr>
              <a:t>TD4: </a:t>
            </a:r>
            <a:r>
              <a:rPr lang="fr-FR" sz="2000" dirty="0">
                <a:solidFill>
                  <a:srgbClr val="000000"/>
                </a:solidFill>
              </a:rPr>
              <a:t>Différenciation </a:t>
            </a:r>
            <a:r>
              <a:rPr lang="fr-FR" dirty="0">
                <a:solidFill>
                  <a:srgbClr val="000000"/>
                </a:solidFill>
              </a:rPr>
              <a:t>(Jeudi 13 mars 13h45)</a:t>
            </a:r>
          </a:p>
          <a:p>
            <a:pPr marL="342900" indent="-3429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fr-FR" sz="2000" dirty="0">
                <a:solidFill>
                  <a:srgbClr val="FF6600"/>
                </a:solidFill>
              </a:rPr>
              <a:t>17 au 21 mars: SOPA (une semaine)</a:t>
            </a:r>
          </a:p>
          <a:p>
            <a:pPr marL="342900" indent="-3429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fr-FR" sz="2000" dirty="0">
                <a:solidFill>
                  <a:srgbClr val="000000"/>
                </a:solidFill>
                <a:ea typeface="+mj-ea"/>
                <a:cs typeface="+mj-cs"/>
              </a:rPr>
              <a:t>TD5: </a:t>
            </a:r>
            <a:r>
              <a:rPr lang="fr-FR" sz="2000" dirty="0"/>
              <a:t>Préparation : fiches de préparation, objectifs, activités, consignes </a:t>
            </a:r>
            <a:r>
              <a:rPr lang="fr-FR" dirty="0">
                <a:solidFill>
                  <a:srgbClr val="000000"/>
                </a:solidFill>
              </a:rPr>
              <a:t>(Jeudi 27 mars 13h45)</a:t>
            </a:r>
          </a:p>
          <a:p>
            <a:pPr marL="342900" indent="-3429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fr-FR" sz="2000" dirty="0">
                <a:solidFill>
                  <a:srgbClr val="FF6600"/>
                </a:solidFill>
              </a:rPr>
              <a:t>31 mars au 11 avril : SOPA (deux semaines)</a:t>
            </a:r>
          </a:p>
          <a:p>
            <a:pPr marL="342900" indent="-3429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fr-FR" sz="2000" dirty="0">
                <a:solidFill>
                  <a:srgbClr val="000000"/>
                </a:solidFill>
              </a:rPr>
              <a:t>TD6: Retour sur le stage </a:t>
            </a:r>
            <a:r>
              <a:rPr lang="fr-FR" dirty="0">
                <a:solidFill>
                  <a:srgbClr val="000000"/>
                </a:solidFill>
              </a:rPr>
              <a:t>(Jeudi 15 mai 10h15)</a:t>
            </a:r>
          </a:p>
          <a:p>
            <a:pPr marL="342900" indent="-342900">
              <a:spcBef>
                <a:spcPts val="1000"/>
              </a:spcBef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charset="2"/>
              <a:buChar char=""/>
            </a:pPr>
            <a:r>
              <a:rPr lang="fr-FR" sz="2000" dirty="0">
                <a:solidFill>
                  <a:srgbClr val="FF6600"/>
                </a:solidFill>
              </a:rPr>
              <a:t>DM </a:t>
            </a:r>
            <a:endParaRPr lang="fr-FR" sz="2000" dirty="0">
              <a:solidFill>
                <a:srgbClr val="000000"/>
              </a:solidFill>
              <a:ea typeface="+mj-ea"/>
              <a:cs typeface="+mj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4F68C3-F2F3-453C-0F0E-31D126E8B5B9}"/>
              </a:ext>
            </a:extLst>
          </p:cNvPr>
          <p:cNvSpPr txBox="1"/>
          <p:nvPr/>
        </p:nvSpPr>
        <p:spPr>
          <a:xfrm>
            <a:off x="8779823" y="5996681"/>
            <a:ext cx="3289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TD  le jeudi 13 février ?</a:t>
            </a:r>
          </a:p>
        </p:txBody>
      </p:sp>
    </p:spTree>
    <p:extLst>
      <p:ext uri="{BB962C8B-B14F-4D97-AF65-F5344CB8AC3E}">
        <p14:creationId xmlns:p14="http://schemas.microsoft.com/office/powerpoint/2010/main" val="293595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27A8426A-F1E2-43B3-9846-AD7805E3F1FD}"/>
              </a:ext>
            </a:extLst>
          </p:cNvPr>
          <p:cNvSpPr txBox="1">
            <a:spLocks/>
          </p:cNvSpPr>
          <p:nvPr/>
        </p:nvSpPr>
        <p:spPr>
          <a:xfrm>
            <a:off x="6776133" y="2231202"/>
            <a:ext cx="5162709" cy="420683"/>
          </a:xfrm>
          <a:prstGeom prst="rect">
            <a:avLst/>
          </a:prstGeom>
        </p:spPr>
        <p:txBody>
          <a:bodyPr/>
          <a:lstStyle>
            <a:lvl1pPr marL="251970" indent="-251970" algn="l" defTabSz="1007884" rtl="0" eaLnBrk="1" latinLnBrk="0" hangingPunct="1">
              <a:lnSpc>
                <a:spcPct val="90000"/>
              </a:lnSpc>
              <a:spcBef>
                <a:spcPts val="1103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755912" indent="-251970" algn="l" defTabSz="1007884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259854" indent="-251970" algn="l" defTabSz="1007884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763795" indent="-251970" algn="l" defTabSz="1007884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267737" indent="-251970" algn="l" defTabSz="1007884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771679" indent="-251970" algn="l" defTabSz="1007884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621" indent="-251970" algn="l" defTabSz="1007884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562" indent="-251970" algn="l" defTabSz="1007884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503" indent="-251970" algn="l" defTabSz="1007884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07884" rtl="0" eaLnBrk="1" fontAlgn="auto" latinLnBrk="0" hangingPunct="1">
              <a:lnSpc>
                <a:spcPct val="90000"/>
              </a:lnSpc>
              <a:spcBef>
                <a:spcPts val="110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1CE1679C-5BD4-4FD2-A4BA-D5B6820D0C07}"/>
              </a:ext>
            </a:extLst>
          </p:cNvPr>
          <p:cNvSpPr txBox="1">
            <a:spLocks/>
          </p:cNvSpPr>
          <p:nvPr/>
        </p:nvSpPr>
        <p:spPr>
          <a:xfrm>
            <a:off x="6776134" y="2676458"/>
            <a:ext cx="4453099" cy="420683"/>
          </a:xfrm>
          <a:prstGeom prst="rect">
            <a:avLst/>
          </a:prstGeom>
        </p:spPr>
        <p:txBody>
          <a:bodyPr/>
          <a:lstStyle>
            <a:lvl1pPr marL="251970" indent="-251970" algn="l" defTabSz="1007884" rtl="0" eaLnBrk="1" latinLnBrk="0" hangingPunct="1">
              <a:lnSpc>
                <a:spcPct val="90000"/>
              </a:lnSpc>
              <a:spcBef>
                <a:spcPts val="1103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755912" indent="-251970" algn="l" defTabSz="1007884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259854" indent="-251970" algn="l" defTabSz="1007884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763795" indent="-251970" algn="l" defTabSz="1007884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267737" indent="-251970" algn="l" defTabSz="1007884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771679" indent="-251970" algn="l" defTabSz="1007884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621" indent="-251970" algn="l" defTabSz="1007884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562" indent="-251970" algn="l" defTabSz="1007884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503" indent="-251970" algn="l" defTabSz="1007884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970" marR="0" lvl="0" indent="-251970" algn="l" defTabSz="1007884" rtl="0" eaLnBrk="1" fontAlgn="auto" latinLnBrk="0" hangingPunct="1">
              <a:lnSpc>
                <a:spcPct val="90000"/>
              </a:lnSpc>
              <a:spcBef>
                <a:spcPts val="110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9" name="Titre 7">
            <a:extLst>
              <a:ext uri="{FF2B5EF4-FFF2-40B4-BE49-F238E27FC236}">
                <a16:creationId xmlns:a16="http://schemas.microsoft.com/office/drawing/2014/main" id="{24FBEFE9-8B3B-4A1A-9CFD-E59AA2DDA1F1}"/>
              </a:ext>
            </a:extLst>
          </p:cNvPr>
          <p:cNvSpPr txBox="1">
            <a:spLocks/>
          </p:cNvSpPr>
          <p:nvPr/>
        </p:nvSpPr>
        <p:spPr>
          <a:xfrm>
            <a:off x="253158" y="404009"/>
            <a:ext cx="6228306" cy="27994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Plan du TD1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dirty="0">
                <a:solidFill>
                  <a:schemeClr val="tx2">
                    <a:lumMod val="50000"/>
                  </a:schemeClr>
                </a:solidFill>
                <a:latin typeface="Arial"/>
                <a:ea typeface="DejaVu Sans"/>
                <a:cs typeface="DejaVu Sans"/>
              </a:rPr>
              <a:t>Observation de la classe: l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es gestes professionnels de l’enseignant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830903A5-4901-455C-AE74-FD54E59EF7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55" b="1750"/>
          <a:stretch/>
        </p:blipFill>
        <p:spPr>
          <a:xfrm>
            <a:off x="325682" y="3154358"/>
            <a:ext cx="6228306" cy="370364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505B339-9EC7-4AA2-A7D3-EC6A0EB29BE1}"/>
              </a:ext>
            </a:extLst>
          </p:cNvPr>
          <p:cNvSpPr txBox="1"/>
          <p:nvPr/>
        </p:nvSpPr>
        <p:spPr>
          <a:xfrm>
            <a:off x="6693031" y="892200"/>
            <a:ext cx="5335902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chemeClr val="tx2">
                    <a:lumMod val="50000"/>
                  </a:schemeClr>
                </a:solidFill>
              </a:rPr>
              <a:t>Objectifs: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tx2">
                    <a:lumMod val="50000"/>
                  </a:schemeClr>
                </a:solidFill>
              </a:rPr>
              <a:t>S’interroger sur l’agir enseignant: décrire et catégoriser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tx2">
                    <a:lumMod val="50000"/>
                  </a:schemeClr>
                </a:solidFill>
              </a:rPr>
              <a:t>Définir les gestes professionnels et les postures de l’enseignant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tx2">
                    <a:lumMod val="50000"/>
                  </a:schemeClr>
                </a:solidFill>
              </a:rPr>
              <a:t>Savoir les identifier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>
                <a:solidFill>
                  <a:schemeClr val="tx2">
                    <a:lumMod val="50000"/>
                  </a:schemeClr>
                </a:solidFill>
              </a:rPr>
              <a:t>Pour pouvoir les utiliser</a:t>
            </a:r>
          </a:p>
          <a:p>
            <a:endParaRPr lang="fr-FR" sz="2200" b="1" dirty="0">
              <a:solidFill>
                <a:schemeClr val="tx2">
                  <a:lumMod val="50000"/>
                </a:schemeClr>
              </a:solidFill>
              <a:ea typeface="DejaVu Sans"/>
              <a:cs typeface="DejaVu Sans"/>
            </a:endParaRPr>
          </a:p>
          <a:p>
            <a:r>
              <a:rPr lang="fr-FR" sz="2200" b="1" dirty="0">
                <a:solidFill>
                  <a:schemeClr val="tx2">
                    <a:lumMod val="50000"/>
                  </a:schemeClr>
                </a:solidFill>
                <a:ea typeface="DejaVu Sans"/>
                <a:cs typeface="DejaVu Sans"/>
              </a:rPr>
              <a:t>Phase 1</a:t>
            </a:r>
          </a:p>
          <a:p>
            <a:r>
              <a:rPr lang="fr-FR" sz="2200" dirty="0">
                <a:solidFill>
                  <a:schemeClr val="tx2">
                    <a:lumMod val="50000"/>
                  </a:schemeClr>
                </a:solidFill>
                <a:ea typeface="DejaVu Sans"/>
                <a:cs typeface="DejaVu Sans"/>
              </a:rPr>
              <a:t>Quelles actions de l’enseignant en classe ?</a:t>
            </a:r>
          </a:p>
          <a:p>
            <a:endParaRPr lang="fr-FR" sz="2200" b="1" dirty="0">
              <a:solidFill>
                <a:schemeClr val="tx2">
                  <a:lumMod val="50000"/>
                </a:schemeClr>
              </a:solidFill>
              <a:ea typeface="DejaVu Sans"/>
              <a:cs typeface="DejaVu Sans"/>
            </a:endParaRPr>
          </a:p>
          <a:p>
            <a:r>
              <a:rPr lang="fr-FR" sz="2200" b="1" dirty="0">
                <a:solidFill>
                  <a:schemeClr val="tx2">
                    <a:lumMod val="50000"/>
                  </a:schemeClr>
                </a:solidFill>
                <a:ea typeface="DejaVu Sans"/>
                <a:cs typeface="DejaVu Sans"/>
              </a:rPr>
              <a:t>Phase 2</a:t>
            </a:r>
          </a:p>
          <a:p>
            <a:r>
              <a:rPr lang="fr-FR" sz="2200" dirty="0">
                <a:solidFill>
                  <a:schemeClr val="tx2">
                    <a:lumMod val="50000"/>
                  </a:schemeClr>
                </a:solidFill>
                <a:ea typeface="DejaVu Sans"/>
                <a:cs typeface="DejaVu Sans"/>
              </a:rPr>
              <a:t>Quels gestes professionnels de l’enseignant?</a:t>
            </a:r>
          </a:p>
          <a:p>
            <a:endParaRPr lang="fr-FR" sz="2200" b="1" dirty="0">
              <a:solidFill>
                <a:schemeClr val="tx2">
                  <a:lumMod val="50000"/>
                </a:schemeClr>
              </a:solidFill>
              <a:ea typeface="DejaVu Sans"/>
              <a:cs typeface="DejaVu Sans"/>
            </a:endParaRPr>
          </a:p>
          <a:p>
            <a:r>
              <a:rPr lang="fr-FR" sz="2200" b="1" dirty="0">
                <a:solidFill>
                  <a:schemeClr val="tx2">
                    <a:lumMod val="50000"/>
                  </a:schemeClr>
                </a:solidFill>
                <a:ea typeface="DejaVu Sans"/>
                <a:cs typeface="DejaVu Sans"/>
              </a:rPr>
              <a:t>Phase 3</a:t>
            </a:r>
          </a:p>
          <a:p>
            <a:r>
              <a:rPr lang="fr-FR" sz="2200" dirty="0">
                <a:solidFill>
                  <a:schemeClr val="tx2">
                    <a:lumMod val="50000"/>
                  </a:schemeClr>
                </a:solidFill>
                <a:ea typeface="DejaVu Sans"/>
                <a:cs typeface="DejaVu Sans"/>
              </a:rPr>
              <a:t>Quelles postures de l’enseignant?</a:t>
            </a:r>
          </a:p>
          <a:p>
            <a:endParaRPr lang="fr-FR" b="1" dirty="0">
              <a:solidFill>
                <a:schemeClr val="tx2">
                  <a:lumMod val="50000"/>
                </a:schemeClr>
              </a:solidFill>
              <a:latin typeface="Arial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058860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1121792" y="707783"/>
            <a:ext cx="9947532" cy="508121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defTabSz="914458">
              <a:tabLst>
                <a:tab pos="0" algn="l"/>
              </a:tabLst>
            </a:pPr>
            <a:r>
              <a:rPr lang="fr-FR" b="1" dirty="0">
                <a:solidFill>
                  <a:srgbClr val="002060"/>
                </a:solidFill>
                <a:latin typeface="Posterama Text Black"/>
                <a:ea typeface="Microsoft YaHei"/>
              </a:rPr>
              <a:t>1</a:t>
            </a:r>
            <a:br>
              <a:rPr dirty="0">
                <a:solidFill>
                  <a:srgbClr val="002060"/>
                </a:solidFill>
              </a:rPr>
            </a:br>
            <a:br>
              <a:rPr dirty="0">
                <a:solidFill>
                  <a:srgbClr val="002060"/>
                </a:solidFill>
              </a:rPr>
            </a:br>
            <a:r>
              <a:rPr lang="fr-FR" b="1" dirty="0">
                <a:solidFill>
                  <a:srgbClr val="002060"/>
                </a:solidFill>
                <a:latin typeface="Posterama Text Black"/>
                <a:ea typeface="Microsoft YaHei"/>
              </a:rPr>
              <a:t>Quelles actions de l’enseignant en classe?</a:t>
            </a:r>
            <a:br>
              <a:rPr dirty="0">
                <a:solidFill>
                  <a:srgbClr val="002060"/>
                </a:solidFill>
              </a:rPr>
            </a:br>
            <a:br>
              <a:rPr dirty="0">
                <a:solidFill>
                  <a:srgbClr val="002060"/>
                </a:solidFill>
              </a:rPr>
            </a:br>
            <a:br>
              <a:rPr sz="2903" dirty="0"/>
            </a:br>
            <a:endParaRPr lang="fr-FR" sz="2903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5377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44A1E9-63E3-41D4-83F6-941A1EDD2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109" y="1815569"/>
            <a:ext cx="9404722" cy="18420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200" b="1" dirty="0">
                <a:solidFill>
                  <a:srgbClr val="3366FF"/>
                </a:solidFill>
              </a:rPr>
              <a:t>Le référentiel de compétences </a:t>
            </a:r>
          </a:p>
          <a:p>
            <a:pPr marL="0" indent="0" algn="ctr">
              <a:buNone/>
            </a:pPr>
            <a:r>
              <a:rPr lang="fr-FR" sz="3200" b="1" dirty="0">
                <a:solidFill>
                  <a:srgbClr val="3366FF"/>
                </a:solidFill>
              </a:rPr>
              <a:t>des métiers du professorat et de l’éducation</a:t>
            </a:r>
          </a:p>
          <a:p>
            <a:pPr marL="0" indent="0" algn="ctr">
              <a:buNone/>
            </a:pPr>
            <a:r>
              <a:rPr lang="fr-FR" sz="2300" dirty="0">
                <a:solidFill>
                  <a:srgbClr val="002060"/>
                </a:solidFill>
              </a:rPr>
              <a:t>(paru au Bulletin Officiel BO du 25 juillet 2013)</a:t>
            </a:r>
          </a:p>
          <a:p>
            <a:pPr marL="0" indent="0" algn="ctr">
              <a:buNone/>
            </a:pPr>
            <a:endParaRPr lang="fr-FR" sz="3200" b="1" dirty="0">
              <a:solidFill>
                <a:srgbClr val="3366FF"/>
              </a:solidFill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F15A49D-E7A9-499D-95F4-92E3E5284A1A}"/>
              </a:ext>
            </a:extLst>
          </p:cNvPr>
          <p:cNvSpPr txBox="1"/>
          <p:nvPr/>
        </p:nvSpPr>
        <p:spPr>
          <a:xfrm>
            <a:off x="754145" y="584462"/>
            <a:ext cx="109539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spc="-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Les actions du professeur des écoles s’inscrivent avant tout dans un cadre institutionnel défini par:</a:t>
            </a: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63148D7-1C33-4352-8294-F6C46D3EA750}"/>
              </a:ext>
            </a:extLst>
          </p:cNvPr>
          <p:cNvSpPr txBox="1"/>
          <p:nvPr/>
        </p:nvSpPr>
        <p:spPr>
          <a:xfrm>
            <a:off x="1013579" y="3811325"/>
            <a:ext cx="10694511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tx2">
                    <a:lumMod val="50000"/>
                  </a:schemeClr>
                </a:solidFill>
              </a:rPr>
              <a:t>Qui:</a:t>
            </a:r>
          </a:p>
          <a:p>
            <a:pPr marL="285750" indent="-285750">
              <a:buFontTx/>
              <a:buChar char="-"/>
            </a:pPr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Liste </a:t>
            </a:r>
            <a:r>
              <a:rPr lang="fr-FR" sz="2400" b="1" dirty="0">
                <a:solidFill>
                  <a:schemeClr val="tx2">
                    <a:lumMod val="50000"/>
                  </a:schemeClr>
                </a:solidFill>
              </a:rPr>
              <a:t>les compétences </a:t>
            </a:r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que les professeurs, professeurs documentalistes et conseillers principaux d'éducation doivent maîtriser pour l'exercice de leur métier</a:t>
            </a:r>
          </a:p>
          <a:p>
            <a:pPr marL="285750" indent="-285750">
              <a:buFontTx/>
              <a:buChar char="-"/>
            </a:pPr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Pose </a:t>
            </a:r>
            <a:r>
              <a:rPr lang="fr-FR" sz="2400" b="1" dirty="0">
                <a:solidFill>
                  <a:schemeClr val="tx2">
                    <a:lumMod val="50000"/>
                  </a:schemeClr>
                </a:solidFill>
              </a:rPr>
              <a:t>un niveau d’exigence</a:t>
            </a:r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 pour l’école de la République </a:t>
            </a:r>
          </a:p>
          <a:p>
            <a:pPr marL="285750" indent="-285750">
              <a:buFontTx/>
              <a:buChar char="-"/>
            </a:pPr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Garantit </a:t>
            </a:r>
            <a:r>
              <a:rPr lang="fr-FR" sz="2400" b="1" dirty="0">
                <a:solidFill>
                  <a:schemeClr val="tx2">
                    <a:lumMod val="50000"/>
                  </a:schemeClr>
                </a:solidFill>
              </a:rPr>
              <a:t>la même qualité du service </a:t>
            </a:r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sur tout le territoire 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7316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F52A23-B501-4D79-9995-C885885C7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94" y="521889"/>
            <a:ext cx="9404723" cy="908026"/>
          </a:xfrm>
        </p:spPr>
        <p:txBody>
          <a:bodyPr/>
          <a:lstStyle/>
          <a:p>
            <a:pPr algn="l"/>
            <a:r>
              <a:rPr lang="fr-FR" sz="2800" b="1" dirty="0">
                <a:solidFill>
                  <a:schemeClr val="tx2">
                    <a:lumMod val="50000"/>
                  </a:schemeClr>
                </a:solidFill>
              </a:rPr>
              <a:t>Ce référentiel de compétences a plusieurs objectifs 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B84F21-5159-4891-9748-D9E314076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Créer des objectifs communs</a:t>
            </a:r>
          </a:p>
          <a:p>
            <a:pPr algn="just"/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Se référer à la </a:t>
            </a:r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culture commune </a:t>
            </a:r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professionnelle</a:t>
            </a:r>
          </a:p>
          <a:p>
            <a:pPr algn="just"/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Reconnaître la </a:t>
            </a:r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spécificité des métiers du professorat et de l'éducation</a:t>
            </a:r>
          </a:p>
          <a:p>
            <a:pPr algn="just"/>
            <a:r>
              <a:rPr lang="fr-FR" b="1" dirty="0">
                <a:solidFill>
                  <a:schemeClr val="tx2">
                    <a:lumMod val="50000"/>
                  </a:schemeClr>
                </a:solidFill>
              </a:rPr>
              <a:t>Identifier les compétences</a:t>
            </a:r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 professionnelles attendues</a:t>
            </a:r>
          </a:p>
          <a:p>
            <a:pPr algn="just"/>
            <a:endParaRPr lang="fr-FR" dirty="0"/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9729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315F456-6469-46C4-A556-C7F2F2E22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3571"/>
          <a:stretch/>
        </p:blipFill>
        <p:spPr>
          <a:xfrm>
            <a:off x="911441" y="1183598"/>
            <a:ext cx="9729477" cy="53781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7ADC943-810A-4280-A435-BA2B43202FEE}"/>
              </a:ext>
            </a:extLst>
          </p:cNvPr>
          <p:cNvSpPr txBox="1"/>
          <p:nvPr/>
        </p:nvSpPr>
        <p:spPr>
          <a:xfrm>
            <a:off x="1348740" y="205740"/>
            <a:ext cx="8929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tx2">
                    <a:lumMod val="50000"/>
                  </a:schemeClr>
                </a:solidFill>
              </a:rPr>
              <a:t>Référentiel du professeur des écoles</a:t>
            </a:r>
          </a:p>
          <a:p>
            <a:pPr algn="ctr"/>
            <a:r>
              <a:rPr lang="fr-FR" sz="2800" b="1" dirty="0">
                <a:solidFill>
                  <a:schemeClr val="tx2">
                    <a:lumMod val="50000"/>
                  </a:schemeClr>
                </a:solidFill>
              </a:rPr>
              <a:t>19 compétences réparties en 5 domaines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5A4160-5263-4076-92A8-CDA557F7831E}"/>
              </a:ext>
            </a:extLst>
          </p:cNvPr>
          <p:cNvSpPr/>
          <p:nvPr/>
        </p:nvSpPr>
        <p:spPr>
          <a:xfrm>
            <a:off x="5173980" y="1159846"/>
            <a:ext cx="5703570" cy="325213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84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1424</TotalTime>
  <Words>2118</Words>
  <Application>Microsoft Macintosh PowerPoint</Application>
  <PresentationFormat>Grand écran</PresentationFormat>
  <Paragraphs>170</Paragraphs>
  <Slides>33</Slides>
  <Notes>20</Notes>
  <HiddenSlides>2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3" baseType="lpstr">
      <vt:lpstr>Arial</vt:lpstr>
      <vt:lpstr>Arial Black</vt:lpstr>
      <vt:lpstr>Arial MT</vt:lpstr>
      <vt:lpstr>Calibri</vt:lpstr>
      <vt:lpstr>DejaVu Sans</vt:lpstr>
      <vt:lpstr>fox in the snow</vt:lpstr>
      <vt:lpstr>Posterama Text Black</vt:lpstr>
      <vt:lpstr>Times New Roman</vt:lpstr>
      <vt:lpstr>Wingdings 3</vt:lpstr>
      <vt:lpstr>Thème Office</vt:lpstr>
      <vt:lpstr>2025</vt:lpstr>
      <vt:lpstr>Présentation PowerPoint</vt:lpstr>
      <vt:lpstr>Quelques éléments significatifs</vt:lpstr>
      <vt:lpstr>UE 2061 – Déroulé du semestre 2: </vt:lpstr>
      <vt:lpstr>Présentation PowerPoint</vt:lpstr>
      <vt:lpstr>1  Quelles actions de l’enseignant en classe?   </vt:lpstr>
      <vt:lpstr>Présentation PowerPoint</vt:lpstr>
      <vt:lpstr>Ce référentiel de compétences a plusieurs objectifs :</vt:lpstr>
      <vt:lpstr>Présentation PowerPoint</vt:lpstr>
      <vt:lpstr>Présentation PowerPoint</vt:lpstr>
      <vt:lpstr>Présentation PowerPoint</vt:lpstr>
      <vt:lpstr>Mise en activité</vt:lpstr>
      <vt:lpstr>Conclusion:</vt:lpstr>
      <vt:lpstr>Présentation PowerPoint</vt:lpstr>
      <vt:lpstr>L’ensemble de ces actions, de ces mouvements, de ces postures et de ces opérations mentales, articulés et coordonnés, visant à la réalisation d'une tâche de production ou de service est ce qu’on appelle les gestes professionnels. Ils requièrent la mobilisation des compétences professionnelles.  </vt:lpstr>
      <vt:lpstr>2  Quels gestes professionnels de l’enseignant?   </vt:lpstr>
      <vt:lpstr>Présentation PowerPoint</vt:lpstr>
      <vt:lpstr>Présentation PowerPoint</vt:lpstr>
      <vt:lpstr>Un modèle de l’agir enseignant: le multi-agenda de D. Bucheton et Y. Soulé</vt:lpstr>
      <vt:lpstr>Présentation PowerPoint</vt:lpstr>
      <vt:lpstr>Un modèle de l’agir enseignant: les 5 focales de Goigoux</vt:lpstr>
      <vt:lpstr>Présentation PowerPoint</vt:lpstr>
      <vt:lpstr>Mise en activité: observons des gestes professionnels à travers une séance de littérature en maternelle</vt:lpstr>
      <vt:lpstr>Présentation PowerPoint</vt:lpstr>
      <vt:lpstr>Dans ses préoccupations, l’enseignant adopte différentes postures elles aussi théorisées, observables et pratiquées en classe.</vt:lpstr>
      <vt:lpstr>3  Quelles postures de l’enseignant?   </vt:lpstr>
      <vt:lpstr>Présentation PowerPoint</vt:lpstr>
      <vt:lpstr>Présentation PowerPoint</vt:lpstr>
      <vt:lpstr>Présentation PowerPoint</vt:lpstr>
      <vt:lpstr>Présentation PowerPoint</vt:lpstr>
      <vt:lpstr>Que retenez-vous de ce td?</vt:lpstr>
      <vt:lpstr>Reconnaître et identifier des postures</vt:lpstr>
      <vt:lpstr>         D’autres auteurs proposent des typologies :  Anne Jorro : corporéité et gestes professionnels  gestes langagiers –gestes de mise en scène du savoir gestes d’ajustements  gestes éthiques  https://www.reseau-inspe.fr/wp-content/uploads/2020/09/espe-2017.pdf  https://www.unige.ch/fapse/rift/application/files/6114/1571/8119/AJorro_JE_13_06_14.pdf  Jean Duvillard : micro gestes et postures de l’enseignant  la posture gestuée la voix le regard l’usage du mot le positionnement  https://www.canotech.fr/a/31852/les-micro-gestes-et-les-postures-de-lenseignant     Aller plus loin :  Les gestes professionnels et le jeu des postures de l’enseignant dans la classe : un multi-agenda de préoccupations enchâssées Dominique Bucheton and Yves Soulé https://journals.openedition.org/educationdidactique/543?links=false&amp;lang=en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Meilleurs Vœux !</dc:title>
  <dc:creator>Hélène ANDRES</dc:creator>
  <cp:lastModifiedBy>marie pucharski</cp:lastModifiedBy>
  <cp:revision>107</cp:revision>
  <dcterms:created xsi:type="dcterms:W3CDTF">2023-12-27T15:35:36Z</dcterms:created>
  <dcterms:modified xsi:type="dcterms:W3CDTF">2025-01-16T10:26:31Z</dcterms:modified>
</cp:coreProperties>
</file>