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29687-0E81-465F-89B1-44D23C33AE2A}"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9792C-1337-4C45-8466-3E7DF8DA34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329687-0E81-465F-89B1-44D23C33AE2A}" type="datetimeFigureOut">
              <a:rPr lang="en-US" smtClean="0"/>
              <a:pPr/>
              <a:t>10/12/2016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9792C-1337-4C45-8466-3E7DF8DA34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2492896"/>
            <a:ext cx="8712968" cy="4032448"/>
          </a:xfrm>
        </p:spPr>
        <p:txBody>
          <a:bodyPr>
            <a:noAutofit/>
          </a:bodyPr>
          <a:lstStyle/>
          <a:p>
            <a:pPr algn="just"/>
            <a:r>
              <a:rPr lang="en-GB" sz="2000" b="1" i="1" dirty="0">
                <a:solidFill>
                  <a:srgbClr val="66CCFF"/>
                </a:solidFill>
                <a:latin typeface="Arial" pitchFamily="34" charset="0"/>
                <a:cs typeface="Arial" pitchFamily="34" charset="0"/>
              </a:rPr>
              <a:t>Call My Bluff</a:t>
            </a:r>
            <a:r>
              <a:rPr lang="en-GB" sz="2000" b="1" dirty="0">
                <a:solidFill>
                  <a:srgbClr val="66CCFF"/>
                </a:solidFill>
                <a:latin typeface="Arial" pitchFamily="34" charset="0"/>
                <a:cs typeface="Arial" pitchFamily="34" charset="0"/>
              </a:rPr>
              <a:t> was a long-running British game show between two teams of three celebrity contestants</a:t>
            </a:r>
            <a:r>
              <a:rPr lang="en-GB" sz="2000" b="1" dirty="0">
                <a:latin typeface="Arial" pitchFamily="34" charset="0"/>
                <a:cs typeface="Arial" pitchFamily="34" charset="0"/>
              </a:rPr>
              <a:t>. </a:t>
            </a:r>
            <a:endParaRPr lang="en-US" sz="2000" dirty="0">
              <a:latin typeface="Arial" pitchFamily="34" charset="0"/>
              <a:cs typeface="Arial" pitchFamily="34" charset="0"/>
            </a:endParaRPr>
          </a:p>
          <a:p>
            <a:pPr algn="just"/>
            <a:r>
              <a:rPr lang="en-GB" sz="2000" dirty="0">
                <a:solidFill>
                  <a:schemeClr val="accent1">
                    <a:lumMod val="75000"/>
                  </a:schemeClr>
                </a:solidFill>
                <a:latin typeface="Arial" pitchFamily="34" charset="0"/>
                <a:cs typeface="Arial" pitchFamily="34" charset="0"/>
              </a:rPr>
              <a:t>The point of the game is for the teams to take it in turns to provide three definitions of an obscure word, only one of which is correct. The other team then has to guess which is the correct definition, the other two being "bluffs". </a:t>
            </a:r>
            <a:endParaRPr lang="en-US" sz="2000" dirty="0">
              <a:solidFill>
                <a:schemeClr val="accent1">
                  <a:lumMod val="75000"/>
                </a:schemeClr>
              </a:solidFill>
              <a:latin typeface="Arial" pitchFamily="34" charset="0"/>
              <a:cs typeface="Arial" pitchFamily="34" charset="0"/>
            </a:endParaRPr>
          </a:p>
          <a:p>
            <a:pPr algn="just"/>
            <a:r>
              <a:rPr lang="en-GB" sz="2000" dirty="0">
                <a:solidFill>
                  <a:schemeClr val="accent1">
                    <a:lumMod val="75000"/>
                  </a:schemeClr>
                </a:solidFill>
                <a:latin typeface="Arial" pitchFamily="34" charset="0"/>
                <a:cs typeface="Arial" pitchFamily="34" charset="0"/>
              </a:rPr>
              <a:t>Here is a famous example </a:t>
            </a:r>
            <a:endParaRPr lang="en-US" sz="2000" dirty="0">
              <a:solidFill>
                <a:schemeClr val="accent1">
                  <a:lumMod val="75000"/>
                </a:schemeClr>
              </a:solidFill>
              <a:latin typeface="Arial" pitchFamily="34" charset="0"/>
              <a:cs typeface="Arial" pitchFamily="34" charset="0"/>
            </a:endParaRPr>
          </a:p>
          <a:p>
            <a:pPr algn="just"/>
            <a:r>
              <a:rPr lang="en-GB" sz="2000" i="1" dirty="0">
                <a:solidFill>
                  <a:schemeClr val="accent1">
                    <a:lumMod val="75000"/>
                  </a:schemeClr>
                </a:solidFill>
                <a:latin typeface="Arial" pitchFamily="34" charset="0"/>
                <a:cs typeface="Arial" pitchFamily="34" charset="0"/>
              </a:rPr>
              <a:t>A </a:t>
            </a:r>
            <a:r>
              <a:rPr lang="en-GB" sz="2000" b="1" i="1" dirty="0" err="1">
                <a:solidFill>
                  <a:schemeClr val="accent1">
                    <a:lumMod val="75000"/>
                  </a:schemeClr>
                </a:solidFill>
                <a:latin typeface="Arial" pitchFamily="34" charset="0"/>
                <a:cs typeface="Arial" pitchFamily="34" charset="0"/>
              </a:rPr>
              <a:t>queach</a:t>
            </a:r>
            <a:r>
              <a:rPr lang="en-GB" sz="2000" i="1" dirty="0">
                <a:solidFill>
                  <a:schemeClr val="accent1">
                    <a:lumMod val="75000"/>
                  </a:schemeClr>
                </a:solidFill>
                <a:latin typeface="Arial" pitchFamily="34" charset="0"/>
                <a:cs typeface="Arial" pitchFamily="34" charset="0"/>
              </a:rPr>
              <a:t> is</a:t>
            </a:r>
            <a:r>
              <a:rPr lang="en-GB" sz="2000" dirty="0">
                <a:solidFill>
                  <a:schemeClr val="accent1">
                    <a:lumMod val="75000"/>
                  </a:schemeClr>
                </a:solidFill>
                <a:latin typeface="Arial" pitchFamily="34" charset="0"/>
                <a:cs typeface="Arial" pitchFamily="34" charset="0"/>
              </a:rPr>
              <a:t> ….		</a:t>
            </a:r>
            <a:endParaRPr lang="en-GB" sz="2000" dirty="0" smtClean="0">
              <a:solidFill>
                <a:schemeClr val="accent1">
                  <a:lumMod val="75000"/>
                </a:schemeClr>
              </a:solidFill>
              <a:latin typeface="Arial" pitchFamily="34" charset="0"/>
              <a:cs typeface="Arial" pitchFamily="34" charset="0"/>
            </a:endParaRPr>
          </a:p>
          <a:p>
            <a:pPr algn="just"/>
            <a:r>
              <a:rPr lang="en-GB" sz="2000" dirty="0" smtClean="0">
                <a:solidFill>
                  <a:schemeClr val="accent1">
                    <a:lumMod val="75000"/>
                  </a:schemeClr>
                </a:solidFill>
                <a:latin typeface="Arial" pitchFamily="34" charset="0"/>
                <a:cs typeface="Arial" pitchFamily="34" charset="0"/>
              </a:rPr>
              <a:t>A</a:t>
            </a:r>
            <a:r>
              <a:rPr lang="en-GB" sz="2000" dirty="0">
                <a:solidFill>
                  <a:schemeClr val="accent1">
                    <a:lumMod val="75000"/>
                  </a:schemeClr>
                </a:solidFill>
                <a:latin typeface="Arial" pitchFamily="34" charset="0"/>
                <a:cs typeface="Arial" pitchFamily="34" charset="0"/>
              </a:rPr>
              <a:t>/ a malicious caricature</a:t>
            </a:r>
            <a:endParaRPr lang="en-US" sz="2000" dirty="0">
              <a:solidFill>
                <a:schemeClr val="accent1">
                  <a:lumMod val="75000"/>
                </a:schemeClr>
              </a:solidFill>
              <a:latin typeface="Arial" pitchFamily="34" charset="0"/>
              <a:cs typeface="Arial" pitchFamily="34" charset="0"/>
            </a:endParaRPr>
          </a:p>
          <a:p>
            <a:pPr algn="just"/>
            <a:r>
              <a:rPr lang="en-GB" sz="2000" dirty="0">
                <a:solidFill>
                  <a:schemeClr val="accent1">
                    <a:lumMod val="75000"/>
                  </a:schemeClr>
                </a:solidFill>
                <a:latin typeface="Arial" pitchFamily="34" charset="0"/>
                <a:cs typeface="Arial" pitchFamily="34" charset="0"/>
              </a:rPr>
              <a:t>B/ a cross between a quince and a peach, </a:t>
            </a:r>
            <a:endParaRPr lang="en-US" sz="2000" dirty="0">
              <a:solidFill>
                <a:schemeClr val="accent1">
                  <a:lumMod val="75000"/>
                </a:schemeClr>
              </a:solidFill>
              <a:latin typeface="Arial" pitchFamily="34" charset="0"/>
              <a:cs typeface="Arial" pitchFamily="34" charset="0"/>
            </a:endParaRPr>
          </a:p>
          <a:p>
            <a:pPr algn="just"/>
            <a:r>
              <a:rPr lang="en-GB" sz="2000" b="1" i="1" dirty="0">
                <a:solidFill>
                  <a:schemeClr val="accent1">
                    <a:lumMod val="75000"/>
                  </a:schemeClr>
                </a:solidFill>
                <a:latin typeface="Arial" pitchFamily="34" charset="0"/>
                <a:cs typeface="Arial" pitchFamily="34" charset="0"/>
              </a:rPr>
              <a:t>C/ a mini-jungle of mixed vegetation</a:t>
            </a:r>
            <a:endParaRPr lang="en-US" sz="2000" dirty="0">
              <a:solidFill>
                <a:schemeClr val="accent1">
                  <a:lumMod val="75000"/>
                </a:schemeClr>
              </a:solidFill>
              <a:latin typeface="Arial" pitchFamily="34" charset="0"/>
              <a:cs typeface="Arial" pitchFamily="34" charset="0"/>
            </a:endParaRPr>
          </a:p>
          <a:p>
            <a:pPr algn="just"/>
            <a:r>
              <a:rPr lang="en-GB" sz="2000" dirty="0">
                <a:solidFill>
                  <a:schemeClr val="accent1">
                    <a:lumMod val="75000"/>
                  </a:schemeClr>
                </a:solidFill>
                <a:latin typeface="Arial" pitchFamily="34" charset="0"/>
                <a:cs typeface="Arial" pitchFamily="34" charset="0"/>
              </a:rPr>
              <a:t>The first and second of those particular definitions are </a:t>
            </a:r>
            <a:r>
              <a:rPr lang="en-GB" sz="2000" b="1" dirty="0">
                <a:solidFill>
                  <a:srgbClr val="66CCFF"/>
                </a:solidFill>
                <a:effectLst>
                  <a:outerShdw blurRad="38100" dist="38100" dir="2700000" algn="tl">
                    <a:srgbClr val="000000">
                      <a:alpha val="43137"/>
                    </a:srgbClr>
                  </a:outerShdw>
                </a:effectLst>
                <a:latin typeface="Arial" pitchFamily="34" charset="0"/>
                <a:cs typeface="Arial" pitchFamily="34" charset="0"/>
              </a:rPr>
              <a:t>bluffs</a:t>
            </a:r>
            <a:r>
              <a:rPr lang="en-GB" sz="2000" dirty="0">
                <a:solidFill>
                  <a:schemeClr val="accent1">
                    <a:lumMod val="75000"/>
                  </a:schemeClr>
                </a:solidFill>
                <a:latin typeface="Arial" pitchFamily="34" charset="0"/>
                <a:cs typeface="Arial" pitchFamily="34" charset="0"/>
              </a:rPr>
              <a:t>.</a:t>
            </a:r>
            <a:endParaRPr lang="en-US" sz="2000" dirty="0">
              <a:solidFill>
                <a:schemeClr val="accent1">
                  <a:lumMod val="75000"/>
                </a:schemeClr>
              </a:solidFill>
              <a:latin typeface="Arial" pitchFamily="34" charset="0"/>
              <a:cs typeface="Arial" pitchFamily="34" charset="0"/>
            </a:endParaRPr>
          </a:p>
          <a:p>
            <a:r>
              <a:rPr lang="en-GB" sz="2000" dirty="0">
                <a:solidFill>
                  <a:schemeClr val="accent1">
                    <a:lumMod val="75000"/>
                  </a:schemeClr>
                </a:solidFill>
              </a:rPr>
              <a:t> </a:t>
            </a:r>
            <a:endParaRPr lang="en-US" sz="2000" i="1" dirty="0" smtClean="0">
              <a:solidFill>
                <a:schemeClr val="accent1">
                  <a:lumMod val="75000"/>
                </a:schemeClr>
              </a:solidFill>
              <a:latin typeface="Arial" pitchFamily="34" charset="0"/>
              <a:cs typeface="Arial" pitchFamily="34" charset="0"/>
            </a:endParaRPr>
          </a:p>
          <a:p>
            <a:pPr algn="l">
              <a:buFont typeface="Wingdings" pitchFamily="2" charset="2"/>
              <a:buChar char="§"/>
            </a:pPr>
            <a:endParaRPr lang="en-US" sz="2000" b="1" dirty="0">
              <a:solidFill>
                <a:schemeClr val="accent1">
                  <a:lumMod val="75000"/>
                </a:schemeClr>
              </a:solidFill>
              <a:latin typeface="Arial" pitchFamily="34" charset="0"/>
              <a:cs typeface="Arial" pitchFamily="34" charset="0"/>
            </a:endParaRPr>
          </a:p>
          <a:p>
            <a:pPr algn="l"/>
            <a:endParaRPr lang="en-US" sz="2000" dirty="0"/>
          </a:p>
          <a:p>
            <a:endParaRPr lang="en-US" sz="2000" dirty="0"/>
          </a:p>
        </p:txBody>
      </p:sp>
      <p:pic>
        <p:nvPicPr>
          <p:cNvPr id="1026" name="Picture 2" descr="Afficher l'image d'origine"/>
          <p:cNvPicPr>
            <a:picLocks noChangeAspect="1" noChangeArrowheads="1"/>
          </p:cNvPicPr>
          <p:nvPr/>
        </p:nvPicPr>
        <p:blipFill>
          <a:blip r:embed="rId2" cstate="print"/>
          <a:srcRect/>
          <a:stretch>
            <a:fillRect/>
          </a:stretch>
        </p:blipFill>
        <p:spPr bwMode="auto">
          <a:xfrm>
            <a:off x="5652120" y="260648"/>
            <a:ext cx="2843808" cy="21328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0"/>
            <a:ext cx="8064896" cy="4248472"/>
          </a:xfrm>
        </p:spPr>
        <p:txBody>
          <a:bodyPr>
            <a:normAutofit/>
          </a:bodyPr>
          <a:lstStyle/>
          <a:p>
            <a:pPr algn="l"/>
            <a:r>
              <a:rPr lang="en-US" b="1" dirty="0" smtClean="0">
                <a:solidFill>
                  <a:srgbClr val="66CCFF"/>
                </a:solidFill>
                <a:latin typeface="Arial" pitchFamily="34" charset="0"/>
                <a:cs typeface="Arial" pitchFamily="34" charset="0"/>
              </a:rPr>
              <a:t>What is…. </a:t>
            </a:r>
            <a:endParaRPr lang="en-US" b="1" dirty="0">
              <a:solidFill>
                <a:srgbClr val="66CCFF"/>
              </a:solidFill>
              <a:latin typeface="Arial" pitchFamily="34" charset="0"/>
              <a:cs typeface="Arial" pitchFamily="34" charset="0"/>
            </a:endParaRPr>
          </a:p>
          <a:p>
            <a:pPr algn="l">
              <a:buFont typeface="Wingdings" pitchFamily="2" charset="2"/>
              <a:buChar char="§"/>
            </a:pPr>
            <a:r>
              <a:rPr lang="en-US" b="1" dirty="0">
                <a:solidFill>
                  <a:schemeClr val="accent1">
                    <a:lumMod val="75000"/>
                  </a:schemeClr>
                </a:solidFill>
                <a:latin typeface="Arial" pitchFamily="34" charset="0"/>
                <a:cs typeface="Arial" pitchFamily="34" charset="0"/>
              </a:rPr>
              <a:t> </a:t>
            </a:r>
            <a:r>
              <a:rPr lang="en-US" b="1" dirty="0" smtClean="0">
                <a:solidFill>
                  <a:schemeClr val="accent1">
                    <a:lumMod val="75000"/>
                  </a:schemeClr>
                </a:solidFill>
                <a:latin typeface="Arial" pitchFamily="34" charset="0"/>
                <a:cs typeface="Arial" pitchFamily="34" charset="0"/>
              </a:rPr>
              <a:t>an ebb</a:t>
            </a:r>
            <a:endParaRPr lang="en-US" b="1" dirty="0" smtClean="0">
              <a:solidFill>
                <a:schemeClr val="accent1">
                  <a:lumMod val="75000"/>
                </a:schemeClr>
              </a:solidFill>
              <a:latin typeface="Arial" pitchFamily="34" charset="0"/>
              <a:cs typeface="Arial" pitchFamily="34" charset="0"/>
            </a:endParaRPr>
          </a:p>
          <a:p>
            <a:pPr algn="l">
              <a:buFont typeface="Wingdings" pitchFamily="2" charset="2"/>
              <a:buChar char="§"/>
            </a:pPr>
            <a:r>
              <a:rPr lang="en-US" b="1" dirty="0" smtClean="0">
                <a:solidFill>
                  <a:schemeClr val="accent1">
                    <a:lumMod val="75000"/>
                  </a:schemeClr>
                </a:solidFill>
                <a:latin typeface="Arial" pitchFamily="34" charset="0"/>
                <a:cs typeface="Arial" pitchFamily="34" charset="0"/>
              </a:rPr>
              <a:t> a </a:t>
            </a:r>
            <a:r>
              <a:rPr lang="en-US" b="1" dirty="0" err="1" smtClean="0">
                <a:solidFill>
                  <a:schemeClr val="accent1">
                    <a:lumMod val="75000"/>
                  </a:schemeClr>
                </a:solidFill>
                <a:latin typeface="Arial" pitchFamily="34" charset="0"/>
                <a:cs typeface="Arial" pitchFamily="34" charset="0"/>
              </a:rPr>
              <a:t>hornfels</a:t>
            </a:r>
            <a:endParaRPr lang="en-US" b="1" dirty="0" smtClean="0">
              <a:solidFill>
                <a:schemeClr val="accent1">
                  <a:lumMod val="75000"/>
                </a:schemeClr>
              </a:solidFill>
              <a:latin typeface="Arial" pitchFamily="34" charset="0"/>
              <a:cs typeface="Arial" pitchFamily="34" charset="0"/>
            </a:endParaRPr>
          </a:p>
          <a:p>
            <a:pPr algn="l">
              <a:buFont typeface="Wingdings" pitchFamily="2" charset="2"/>
              <a:buChar char="§"/>
            </a:pPr>
            <a:r>
              <a:rPr lang="en-US" b="1" dirty="0" smtClean="0">
                <a:solidFill>
                  <a:schemeClr val="accent1">
                    <a:lumMod val="75000"/>
                  </a:schemeClr>
                </a:solidFill>
                <a:latin typeface="Arial" pitchFamily="34" charset="0"/>
                <a:cs typeface="Arial" pitchFamily="34" charset="0"/>
              </a:rPr>
              <a:t> a </a:t>
            </a:r>
            <a:r>
              <a:rPr lang="en-US" b="1" dirty="0" err="1" smtClean="0">
                <a:solidFill>
                  <a:schemeClr val="accent1">
                    <a:lumMod val="75000"/>
                  </a:schemeClr>
                </a:solidFill>
                <a:latin typeface="Arial" pitchFamily="34" charset="0"/>
                <a:cs typeface="Arial" pitchFamily="34" charset="0"/>
              </a:rPr>
              <a:t>pahoehoe</a:t>
            </a:r>
            <a:endParaRPr lang="en-US" b="1" dirty="0" smtClean="0">
              <a:solidFill>
                <a:schemeClr val="accent1">
                  <a:lumMod val="75000"/>
                </a:schemeClr>
              </a:solidFill>
              <a:latin typeface="Arial" pitchFamily="34" charset="0"/>
              <a:cs typeface="Arial" pitchFamily="34" charset="0"/>
            </a:endParaRPr>
          </a:p>
          <a:p>
            <a:pPr algn="l">
              <a:buFont typeface="Wingdings" pitchFamily="2" charset="2"/>
              <a:buChar char="§"/>
            </a:pPr>
            <a:r>
              <a:rPr lang="en-US" b="1" dirty="0" smtClean="0">
                <a:solidFill>
                  <a:schemeClr val="accent1">
                    <a:lumMod val="75000"/>
                  </a:schemeClr>
                </a:solidFill>
                <a:latin typeface="Arial" pitchFamily="34" charset="0"/>
                <a:cs typeface="Arial" pitchFamily="34" charset="0"/>
              </a:rPr>
              <a:t> a </a:t>
            </a:r>
            <a:r>
              <a:rPr lang="en-US" b="1" dirty="0" err="1" smtClean="0">
                <a:solidFill>
                  <a:schemeClr val="accent1">
                    <a:lumMod val="75000"/>
                  </a:schemeClr>
                </a:solidFill>
                <a:latin typeface="Arial" pitchFamily="34" charset="0"/>
                <a:cs typeface="Arial" pitchFamily="34" charset="0"/>
              </a:rPr>
              <a:t>jökulhaup</a:t>
            </a:r>
            <a:endParaRPr lang="en-US" b="1" dirty="0" smtClean="0">
              <a:solidFill>
                <a:schemeClr val="accent1">
                  <a:lumMod val="75000"/>
                </a:schemeClr>
              </a:solidFill>
              <a:latin typeface="Arial" pitchFamily="34" charset="0"/>
              <a:cs typeface="Arial" pitchFamily="34" charset="0"/>
            </a:endParaRPr>
          </a:p>
          <a:p>
            <a:pPr algn="l"/>
            <a:endParaRPr lang="en-US" b="1" dirty="0">
              <a:solidFill>
                <a:schemeClr val="accent1">
                  <a:lumMod val="75000"/>
                </a:schemeClr>
              </a:solidFill>
              <a:latin typeface="Arial" pitchFamily="34" charset="0"/>
              <a:cs typeface="Arial" pitchFamily="34" charset="0"/>
            </a:endParaRPr>
          </a:p>
          <a:p>
            <a:pPr algn="l"/>
            <a:endParaRPr lang="en-US" dirty="0"/>
          </a:p>
          <a:p>
            <a:endParaRPr lang="en-US" dirty="0"/>
          </a:p>
        </p:txBody>
      </p:sp>
      <p:pic>
        <p:nvPicPr>
          <p:cNvPr id="1026" name="Picture 2" descr="Afficher l'image d'origine"/>
          <p:cNvPicPr>
            <a:picLocks noChangeAspect="1" noChangeArrowheads="1"/>
          </p:cNvPicPr>
          <p:nvPr/>
        </p:nvPicPr>
        <p:blipFill>
          <a:blip r:embed="rId2" cstate="print"/>
          <a:srcRect/>
          <a:stretch>
            <a:fillRect/>
          </a:stretch>
        </p:blipFill>
        <p:spPr bwMode="auto">
          <a:xfrm>
            <a:off x="5508104" y="260648"/>
            <a:ext cx="2843808" cy="21328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332656"/>
            <a:ext cx="8064896" cy="4248472"/>
          </a:xfrm>
        </p:spPr>
        <p:txBody>
          <a:bodyPr>
            <a:normAutofit/>
          </a:bodyPr>
          <a:lstStyle/>
          <a:p>
            <a:pPr algn="l"/>
            <a:r>
              <a:rPr lang="en-US" b="1" dirty="0" smtClean="0">
                <a:solidFill>
                  <a:srgbClr val="66CCFF"/>
                </a:solidFill>
                <a:latin typeface="Arial" pitchFamily="34" charset="0"/>
                <a:cs typeface="Arial" pitchFamily="34" charset="0"/>
              </a:rPr>
              <a:t>What is…. </a:t>
            </a:r>
            <a:endParaRPr lang="en-US" b="1" dirty="0">
              <a:solidFill>
                <a:srgbClr val="66CCFF"/>
              </a:solidFill>
              <a:latin typeface="Arial" pitchFamily="34" charset="0"/>
              <a:cs typeface="Arial" pitchFamily="34" charset="0"/>
            </a:endParaRPr>
          </a:p>
          <a:p>
            <a:pPr algn="l">
              <a:buFont typeface="Wingdings" pitchFamily="2" charset="2"/>
              <a:buChar char="§"/>
            </a:pPr>
            <a:r>
              <a:rPr lang="en-US" b="1" dirty="0">
                <a:solidFill>
                  <a:schemeClr val="accent1">
                    <a:lumMod val="75000"/>
                  </a:schemeClr>
                </a:solidFill>
                <a:latin typeface="Arial" pitchFamily="34" charset="0"/>
                <a:cs typeface="Arial" pitchFamily="34" charset="0"/>
              </a:rPr>
              <a:t> </a:t>
            </a:r>
            <a:r>
              <a:rPr lang="en-US" b="1" dirty="0" smtClean="0">
                <a:solidFill>
                  <a:schemeClr val="accent1">
                    <a:lumMod val="75000"/>
                  </a:schemeClr>
                </a:solidFill>
                <a:latin typeface="Arial" pitchFamily="34" charset="0"/>
                <a:cs typeface="Arial" pitchFamily="34" charset="0"/>
              </a:rPr>
              <a:t>an ebb</a:t>
            </a:r>
          </a:p>
          <a:p>
            <a:pPr algn="just"/>
            <a:r>
              <a:rPr lang="fr-FR" altLang="zh-CN" sz="2000" i="1" dirty="0" smtClean="0">
                <a:solidFill>
                  <a:schemeClr val="accent1">
                    <a:lumMod val="75000"/>
                  </a:schemeClr>
                </a:solidFill>
                <a:latin typeface="Arial" pitchFamily="34" charset="0"/>
                <a:ea typeface="SimSun" pitchFamily="2" charset="-122"/>
                <a:cs typeface="Arial" pitchFamily="34" charset="0"/>
              </a:rPr>
              <a:t>a tidal </a:t>
            </a:r>
            <a:r>
              <a:rPr lang="fr-FR" altLang="zh-CN" sz="2000" i="1" dirty="0" err="1" smtClean="0">
                <a:solidFill>
                  <a:schemeClr val="accent1">
                    <a:lumMod val="75000"/>
                  </a:schemeClr>
                </a:solidFill>
                <a:latin typeface="Arial" pitchFamily="34" charset="0"/>
                <a:ea typeface="SimSun" pitchFamily="2" charset="-122"/>
                <a:cs typeface="Arial" pitchFamily="34" charset="0"/>
              </a:rPr>
              <a:t>current</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that</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generally</a:t>
            </a:r>
            <a:r>
              <a:rPr lang="fr-FR" altLang="zh-CN" sz="2000" i="1" dirty="0" smtClean="0">
                <a:solidFill>
                  <a:schemeClr val="accent1">
                    <a:lumMod val="75000"/>
                  </a:schemeClr>
                </a:solidFill>
                <a:latin typeface="Arial" pitchFamily="34" charset="0"/>
                <a:ea typeface="SimSun" pitchFamily="2" charset="-122"/>
                <a:cs typeface="Arial" pitchFamily="34" charset="0"/>
              </a:rPr>
              <a:t> moves </a:t>
            </a:r>
            <a:r>
              <a:rPr lang="fr-FR" altLang="zh-CN" sz="2000" i="1" dirty="0" err="1" smtClean="0">
                <a:solidFill>
                  <a:schemeClr val="accent1">
                    <a:lumMod val="75000"/>
                  </a:schemeClr>
                </a:solidFill>
                <a:latin typeface="Arial" pitchFamily="34" charset="0"/>
                <a:ea typeface="SimSun" pitchFamily="2" charset="-122"/>
                <a:cs typeface="Arial" pitchFamily="34" charset="0"/>
              </a:rPr>
              <a:t>seaward</a:t>
            </a:r>
            <a:r>
              <a:rPr lang="fr-FR" altLang="zh-CN" sz="2000" i="1" dirty="0" smtClean="0">
                <a:solidFill>
                  <a:schemeClr val="accent1">
                    <a:lumMod val="75000"/>
                  </a:schemeClr>
                </a:solidFill>
                <a:latin typeface="Arial" pitchFamily="34" charset="0"/>
                <a:ea typeface="SimSun" pitchFamily="2" charset="-122"/>
                <a:cs typeface="Arial" pitchFamily="34" charset="0"/>
              </a:rPr>
              <a:t> and </a:t>
            </a:r>
            <a:r>
              <a:rPr lang="fr-FR" altLang="zh-CN" sz="2000" i="1" dirty="0" err="1" smtClean="0">
                <a:solidFill>
                  <a:schemeClr val="accent1">
                    <a:lumMod val="75000"/>
                  </a:schemeClr>
                </a:solidFill>
                <a:latin typeface="Arial" pitchFamily="34" charset="0"/>
                <a:ea typeface="SimSun" pitchFamily="2" charset="-122"/>
                <a:cs typeface="Arial" pitchFamily="34" charset="0"/>
              </a:rPr>
              <a:t>occurs</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during</a:t>
            </a:r>
            <a:r>
              <a:rPr lang="fr-FR" altLang="zh-CN" sz="2000" i="1" dirty="0" smtClean="0">
                <a:solidFill>
                  <a:schemeClr val="accent1">
                    <a:lumMod val="75000"/>
                  </a:schemeClr>
                </a:solidFill>
                <a:latin typeface="Arial" pitchFamily="34" charset="0"/>
                <a:ea typeface="SimSun" pitchFamily="2" charset="-122"/>
                <a:cs typeface="Arial" pitchFamily="34" charset="0"/>
              </a:rPr>
              <a:t> the part of the </a:t>
            </a:r>
            <a:r>
              <a:rPr lang="fr-FR" altLang="zh-CN" sz="2000" i="1" dirty="0" err="1" smtClean="0">
                <a:solidFill>
                  <a:schemeClr val="accent1">
                    <a:lumMod val="75000"/>
                  </a:schemeClr>
                </a:solidFill>
                <a:latin typeface="Arial" pitchFamily="34" charset="0"/>
                <a:ea typeface="SimSun" pitchFamily="2" charset="-122"/>
                <a:cs typeface="Arial" pitchFamily="34" charset="0"/>
              </a:rPr>
              <a:t>tide</a:t>
            </a:r>
            <a:r>
              <a:rPr lang="fr-FR" altLang="zh-CN" sz="2000" i="1" dirty="0" smtClean="0">
                <a:solidFill>
                  <a:schemeClr val="accent1">
                    <a:lumMod val="75000"/>
                  </a:schemeClr>
                </a:solidFill>
                <a:latin typeface="Arial" pitchFamily="34" charset="0"/>
                <a:ea typeface="SimSun" pitchFamily="2" charset="-122"/>
                <a:cs typeface="Arial" pitchFamily="34" charset="0"/>
              </a:rPr>
              <a:t> cycle </a:t>
            </a:r>
            <a:r>
              <a:rPr lang="fr-FR" altLang="zh-CN" sz="2000" i="1" dirty="0" err="1" smtClean="0">
                <a:solidFill>
                  <a:schemeClr val="accent1">
                    <a:lumMod val="75000"/>
                  </a:schemeClr>
                </a:solidFill>
                <a:latin typeface="Arial" pitchFamily="34" charset="0"/>
                <a:ea typeface="SimSun" pitchFamily="2" charset="-122"/>
                <a:cs typeface="Arial" pitchFamily="34" charset="0"/>
              </a:rPr>
              <a:t>when</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sea</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level</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is</a:t>
            </a:r>
            <a:r>
              <a:rPr lang="fr-FR" altLang="zh-CN" sz="2000" i="1" dirty="0" smtClean="0">
                <a:solidFill>
                  <a:schemeClr val="accent1">
                    <a:lumMod val="75000"/>
                  </a:schemeClr>
                </a:solidFill>
                <a:latin typeface="Arial" pitchFamily="34" charset="0"/>
                <a:ea typeface="SimSun" pitchFamily="2" charset="-122"/>
                <a:cs typeface="Arial" pitchFamily="34" charset="0"/>
              </a:rPr>
              <a:t> </a:t>
            </a:r>
            <a:r>
              <a:rPr lang="fr-FR" altLang="zh-CN" sz="2000" i="1" dirty="0" err="1" smtClean="0">
                <a:solidFill>
                  <a:schemeClr val="accent1">
                    <a:lumMod val="75000"/>
                  </a:schemeClr>
                </a:solidFill>
                <a:latin typeface="Arial" pitchFamily="34" charset="0"/>
                <a:ea typeface="SimSun" pitchFamily="2" charset="-122"/>
                <a:cs typeface="Arial" pitchFamily="34" charset="0"/>
              </a:rPr>
              <a:t>falling</a:t>
            </a:r>
            <a:endParaRPr lang="fr-FR" altLang="zh-CN" sz="2000" i="1" dirty="0" smtClean="0">
              <a:solidFill>
                <a:schemeClr val="accent1">
                  <a:lumMod val="75000"/>
                </a:schemeClr>
              </a:solidFill>
              <a:latin typeface="Arial" pitchFamily="34" charset="0"/>
              <a:ea typeface="SimSun" pitchFamily="2" charset="-122"/>
              <a:cs typeface="Arial" pitchFamily="34" charset="0"/>
            </a:endParaRPr>
          </a:p>
          <a:p>
            <a:pPr algn="just"/>
            <a:endParaRPr lang="fr-FR" altLang="zh-CN" sz="2000" i="1" dirty="0" smtClean="0">
              <a:solidFill>
                <a:schemeClr val="accent1">
                  <a:lumMod val="75000"/>
                </a:schemeClr>
              </a:solidFill>
              <a:latin typeface="Arial" pitchFamily="34" charset="0"/>
              <a:ea typeface="SimSun" pitchFamily="2" charset="-122"/>
              <a:cs typeface="Arial" pitchFamily="34" charset="0"/>
            </a:endParaRPr>
          </a:p>
          <a:p>
            <a:endParaRPr lang="en-US" dirty="0"/>
          </a:p>
        </p:txBody>
      </p:sp>
      <p:pic>
        <p:nvPicPr>
          <p:cNvPr id="6146" name="Picture 2" descr="http://www.scistp.org/habitat/images/geology6.jpg"/>
          <p:cNvPicPr>
            <a:picLocks noChangeAspect="1" noChangeArrowheads="1"/>
          </p:cNvPicPr>
          <p:nvPr/>
        </p:nvPicPr>
        <p:blipFill>
          <a:blip r:embed="rId2" cstate="print"/>
          <a:srcRect/>
          <a:stretch>
            <a:fillRect/>
          </a:stretch>
        </p:blipFill>
        <p:spPr bwMode="auto">
          <a:xfrm>
            <a:off x="539552" y="2924944"/>
            <a:ext cx="4188907" cy="2736304"/>
          </a:xfrm>
          <a:prstGeom prst="rect">
            <a:avLst/>
          </a:prstGeom>
          <a:noFill/>
        </p:spPr>
      </p:pic>
      <p:sp>
        <p:nvSpPr>
          <p:cNvPr id="5" name="TextBox 4"/>
          <p:cNvSpPr txBox="1"/>
          <p:nvPr/>
        </p:nvSpPr>
        <p:spPr>
          <a:xfrm>
            <a:off x="4860032" y="4365104"/>
            <a:ext cx="4032448" cy="1631216"/>
          </a:xfrm>
          <a:prstGeom prst="rect">
            <a:avLst/>
          </a:prstGeom>
          <a:noFill/>
        </p:spPr>
        <p:txBody>
          <a:bodyPr wrap="square" rtlCol="0">
            <a:spAutoFit/>
          </a:bodyPr>
          <a:lstStyle/>
          <a:p>
            <a:r>
              <a:rPr lang="fr-FR" sz="1600" b="1" i="1" u="sng" dirty="0" smtClean="0">
                <a:solidFill>
                  <a:schemeClr val="accent1">
                    <a:lumMod val="75000"/>
                  </a:schemeClr>
                </a:solidFill>
                <a:latin typeface="Arial" pitchFamily="34" charset="0"/>
                <a:cs typeface="Arial" pitchFamily="34" charset="0"/>
              </a:rPr>
              <a:t>Saint </a:t>
            </a:r>
            <a:r>
              <a:rPr lang="fr-FR" sz="1600" b="1" i="1" u="sng" dirty="0" err="1" smtClean="0">
                <a:solidFill>
                  <a:schemeClr val="accent1">
                    <a:lumMod val="75000"/>
                  </a:schemeClr>
                </a:solidFill>
                <a:latin typeface="Arial" pitchFamily="34" charset="0"/>
                <a:cs typeface="Arial" pitchFamily="34" charset="0"/>
              </a:rPr>
              <a:t>Catherine’s</a:t>
            </a:r>
            <a:r>
              <a:rPr lang="fr-FR" sz="1600" b="1" i="1" u="sng" dirty="0" smtClean="0">
                <a:solidFill>
                  <a:schemeClr val="accent1">
                    <a:lumMod val="75000"/>
                  </a:schemeClr>
                </a:solidFill>
                <a:latin typeface="Arial" pitchFamily="34" charset="0"/>
                <a:cs typeface="Arial" pitchFamily="34" charset="0"/>
              </a:rPr>
              <a:t> Island (Georgia, US)</a:t>
            </a:r>
          </a:p>
          <a:p>
            <a:pPr algn="just"/>
            <a:r>
              <a:rPr lang="en-GB" sz="1600" i="1" dirty="0" smtClean="0">
                <a:solidFill>
                  <a:schemeClr val="accent1">
                    <a:lumMod val="75000"/>
                  </a:schemeClr>
                </a:solidFill>
                <a:latin typeface="Arial" pitchFamily="34" charset="0"/>
                <a:cs typeface="Arial" pitchFamily="34" charset="0"/>
              </a:rPr>
              <a:t>Seaside ebb delta is underlain by ancient marsh mud and oyster </a:t>
            </a:r>
            <a:r>
              <a:rPr lang="en-GB" sz="1600" i="1" dirty="0" err="1" smtClean="0">
                <a:solidFill>
                  <a:schemeClr val="accent1">
                    <a:lumMod val="75000"/>
                  </a:schemeClr>
                </a:solidFill>
                <a:latin typeface="Arial" pitchFamily="34" charset="0"/>
                <a:cs typeface="Arial" pitchFamily="34" charset="0"/>
              </a:rPr>
              <a:t>bioherms</a:t>
            </a:r>
            <a:r>
              <a:rPr lang="en-GB" sz="1600" i="1" dirty="0" smtClean="0">
                <a:solidFill>
                  <a:schemeClr val="accent1">
                    <a:lumMod val="75000"/>
                  </a:schemeClr>
                </a:solidFill>
                <a:latin typeface="Arial" pitchFamily="34" charset="0"/>
                <a:cs typeface="Arial" pitchFamily="34" charset="0"/>
              </a:rPr>
              <a:t> covered by a thin veneer of sand.</a:t>
            </a:r>
          </a:p>
          <a:p>
            <a:r>
              <a:rPr lang="en-GB" dirty="0" smtClean="0"/>
              <a:t/>
            </a:r>
            <a:br>
              <a:rPr lang="en-GB"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04664"/>
            <a:ext cx="8064896" cy="4248472"/>
          </a:xfrm>
        </p:spPr>
        <p:txBody>
          <a:bodyPr>
            <a:normAutofit/>
          </a:bodyPr>
          <a:lstStyle/>
          <a:p>
            <a:pPr algn="l"/>
            <a:r>
              <a:rPr lang="en-US" b="1" dirty="0" smtClean="0">
                <a:solidFill>
                  <a:srgbClr val="66CCFF"/>
                </a:solidFill>
                <a:latin typeface="Arial" pitchFamily="34" charset="0"/>
                <a:cs typeface="Arial" pitchFamily="34" charset="0"/>
              </a:rPr>
              <a:t>What is…. </a:t>
            </a:r>
            <a:endParaRPr lang="en-US" b="1" dirty="0">
              <a:solidFill>
                <a:srgbClr val="66CCFF"/>
              </a:solidFill>
              <a:latin typeface="Arial" pitchFamily="34" charset="0"/>
              <a:cs typeface="Arial" pitchFamily="34" charset="0"/>
            </a:endParaRPr>
          </a:p>
          <a:p>
            <a:pPr algn="l">
              <a:buFont typeface="Wingdings" pitchFamily="2" charset="2"/>
              <a:buChar char="§"/>
            </a:pPr>
            <a:r>
              <a:rPr lang="en-US" b="1" dirty="0" smtClean="0">
                <a:solidFill>
                  <a:schemeClr val="accent1">
                    <a:lumMod val="75000"/>
                  </a:schemeClr>
                </a:solidFill>
                <a:latin typeface="Arial" pitchFamily="34" charset="0"/>
                <a:cs typeface="Arial" pitchFamily="34" charset="0"/>
              </a:rPr>
              <a:t>a </a:t>
            </a:r>
            <a:r>
              <a:rPr lang="en-US" b="1" dirty="0" err="1" smtClean="0">
                <a:solidFill>
                  <a:schemeClr val="accent1">
                    <a:lumMod val="75000"/>
                  </a:schemeClr>
                </a:solidFill>
                <a:latin typeface="Arial" pitchFamily="34" charset="0"/>
                <a:cs typeface="Arial" pitchFamily="34" charset="0"/>
              </a:rPr>
              <a:t>hornfels</a:t>
            </a:r>
            <a:endParaRPr lang="en-US" b="1" dirty="0" smtClean="0">
              <a:solidFill>
                <a:schemeClr val="accent1">
                  <a:lumMod val="75000"/>
                </a:schemeClr>
              </a:solidFill>
              <a:latin typeface="Arial" pitchFamily="34" charset="0"/>
              <a:cs typeface="Arial" pitchFamily="34" charset="0"/>
            </a:endParaRPr>
          </a:p>
          <a:p>
            <a:pPr algn="l"/>
            <a:r>
              <a:rPr lang="fr-FR" altLang="zh-CN" sz="2900" i="1" dirty="0" smtClean="0">
                <a:solidFill>
                  <a:schemeClr val="accent1">
                    <a:lumMod val="75000"/>
                  </a:schemeClr>
                </a:solidFill>
                <a:latin typeface="Arial" pitchFamily="34" charset="0"/>
                <a:ea typeface="SimSun" pitchFamily="2" charset="-122"/>
                <a:cs typeface="Arial" pitchFamily="34" charset="0"/>
              </a:rPr>
              <a:t>a </a:t>
            </a:r>
            <a:r>
              <a:rPr lang="fr-FR" altLang="zh-CN" sz="2900" i="1" dirty="0" err="1" smtClean="0">
                <a:solidFill>
                  <a:schemeClr val="accent1">
                    <a:lumMod val="75000"/>
                  </a:schemeClr>
                </a:solidFill>
                <a:latin typeface="Arial" pitchFamily="34" charset="0"/>
                <a:ea typeface="SimSun" pitchFamily="2" charset="-122"/>
                <a:cs typeface="Arial" pitchFamily="34" charset="0"/>
              </a:rPr>
              <a:t>high</a:t>
            </a:r>
            <a:r>
              <a:rPr lang="fr-FR" altLang="zh-CN" sz="2900" i="1" dirty="0" smtClean="0">
                <a:solidFill>
                  <a:schemeClr val="accent1">
                    <a:lumMod val="75000"/>
                  </a:schemeClr>
                </a:solidFill>
                <a:latin typeface="Arial" pitchFamily="34" charset="0"/>
                <a:ea typeface="SimSun" pitchFamily="2" charset="-122"/>
                <a:cs typeface="Arial" pitchFamily="34" charset="0"/>
              </a:rPr>
              <a:t>-</a:t>
            </a:r>
            <a:r>
              <a:rPr lang="fr-FR" altLang="zh-CN" sz="2900" i="1" dirty="0" err="1" smtClean="0">
                <a:solidFill>
                  <a:schemeClr val="accent1">
                    <a:lumMod val="75000"/>
                  </a:schemeClr>
                </a:solidFill>
                <a:latin typeface="Arial" pitchFamily="34" charset="0"/>
                <a:ea typeface="SimSun" pitchFamily="2" charset="-122"/>
                <a:cs typeface="Arial" pitchFamily="34" charset="0"/>
              </a:rPr>
              <a:t>temperature</a:t>
            </a:r>
            <a:r>
              <a:rPr lang="fr-FR" altLang="zh-CN" sz="2900" i="1" dirty="0" smtClean="0">
                <a:solidFill>
                  <a:schemeClr val="accent1">
                    <a:lumMod val="75000"/>
                  </a:schemeClr>
                </a:solidFill>
                <a:latin typeface="Arial" pitchFamily="34" charset="0"/>
                <a:ea typeface="SimSun" pitchFamily="2" charset="-122"/>
                <a:cs typeface="Arial" pitchFamily="34" charset="0"/>
              </a:rPr>
              <a:t>, </a:t>
            </a:r>
            <a:r>
              <a:rPr lang="fr-FR" altLang="zh-CN" sz="2900" i="1" dirty="0" err="1" smtClean="0">
                <a:solidFill>
                  <a:schemeClr val="accent1">
                    <a:lumMod val="75000"/>
                  </a:schemeClr>
                </a:solidFill>
                <a:latin typeface="Arial" pitchFamily="34" charset="0"/>
                <a:ea typeface="SimSun" pitchFamily="2" charset="-122"/>
                <a:cs typeface="Arial" pitchFamily="34" charset="0"/>
              </a:rPr>
              <a:t>low</a:t>
            </a:r>
            <a:r>
              <a:rPr lang="fr-FR" altLang="zh-CN" sz="2900" i="1" dirty="0" smtClean="0">
                <a:solidFill>
                  <a:schemeClr val="accent1">
                    <a:lumMod val="75000"/>
                  </a:schemeClr>
                </a:solidFill>
                <a:latin typeface="Arial" pitchFamily="34" charset="0"/>
                <a:ea typeface="SimSun" pitchFamily="2" charset="-122"/>
                <a:cs typeface="Arial" pitchFamily="34" charset="0"/>
              </a:rPr>
              <a:t>-pressure </a:t>
            </a:r>
            <a:r>
              <a:rPr lang="fr-FR" altLang="zh-CN" sz="2900" i="1" dirty="0" err="1" smtClean="0">
                <a:solidFill>
                  <a:schemeClr val="accent1">
                    <a:lumMod val="75000"/>
                  </a:schemeClr>
                </a:solidFill>
                <a:latin typeface="Arial" pitchFamily="34" charset="0"/>
                <a:ea typeface="SimSun" pitchFamily="2" charset="-122"/>
                <a:cs typeface="Arial" pitchFamily="34" charset="0"/>
              </a:rPr>
              <a:t>metamorphic</a:t>
            </a:r>
            <a:r>
              <a:rPr lang="fr-FR" altLang="zh-CN" sz="2900" i="1" dirty="0" smtClean="0">
                <a:solidFill>
                  <a:schemeClr val="accent1">
                    <a:lumMod val="75000"/>
                  </a:schemeClr>
                </a:solidFill>
                <a:latin typeface="Arial" pitchFamily="34" charset="0"/>
                <a:ea typeface="SimSun" pitchFamily="2" charset="-122"/>
                <a:cs typeface="Arial" pitchFamily="34" charset="0"/>
              </a:rPr>
              <a:t> rock of </a:t>
            </a:r>
            <a:r>
              <a:rPr lang="fr-FR" altLang="zh-CN" sz="2900" i="1" dirty="0" err="1" smtClean="0">
                <a:solidFill>
                  <a:schemeClr val="accent1">
                    <a:lumMod val="75000"/>
                  </a:schemeClr>
                </a:solidFill>
                <a:latin typeface="Arial" pitchFamily="34" charset="0"/>
                <a:ea typeface="SimSun" pitchFamily="2" charset="-122"/>
                <a:cs typeface="Arial" pitchFamily="34" charset="0"/>
              </a:rPr>
              <a:t>uniform</a:t>
            </a:r>
            <a:r>
              <a:rPr lang="fr-FR" altLang="zh-CN" sz="2900" i="1" dirty="0" smtClean="0">
                <a:solidFill>
                  <a:schemeClr val="accent1">
                    <a:lumMod val="75000"/>
                  </a:schemeClr>
                </a:solidFill>
                <a:latin typeface="Arial" pitchFamily="34" charset="0"/>
                <a:ea typeface="SimSun" pitchFamily="2" charset="-122"/>
                <a:cs typeface="Arial" pitchFamily="34" charset="0"/>
              </a:rPr>
              <a:t> grain size </a:t>
            </a:r>
            <a:r>
              <a:rPr lang="fr-FR" altLang="zh-CN" sz="2900" i="1" dirty="0" err="1" smtClean="0">
                <a:solidFill>
                  <a:schemeClr val="accent1">
                    <a:lumMod val="75000"/>
                  </a:schemeClr>
                </a:solidFill>
                <a:latin typeface="Arial" pitchFamily="34" charset="0"/>
                <a:ea typeface="SimSun" pitchFamily="2" charset="-122"/>
                <a:cs typeface="Arial" pitchFamily="34" charset="0"/>
              </a:rPr>
              <a:t>showing</a:t>
            </a:r>
            <a:r>
              <a:rPr lang="fr-FR" altLang="zh-CN" sz="2900" i="1" dirty="0" smtClean="0">
                <a:solidFill>
                  <a:schemeClr val="accent1">
                    <a:lumMod val="75000"/>
                  </a:schemeClr>
                </a:solidFill>
                <a:latin typeface="Arial" pitchFamily="34" charset="0"/>
                <a:ea typeface="SimSun" pitchFamily="2" charset="-122"/>
                <a:cs typeface="Arial" pitchFamily="34" charset="0"/>
              </a:rPr>
              <a:t> no foliation. </a:t>
            </a:r>
            <a:r>
              <a:rPr lang="fr-FR" altLang="zh-CN" sz="2900" i="1" dirty="0" err="1" smtClean="0">
                <a:solidFill>
                  <a:schemeClr val="accent1">
                    <a:lumMod val="75000"/>
                  </a:schemeClr>
                </a:solidFill>
                <a:latin typeface="Arial" pitchFamily="34" charset="0"/>
                <a:ea typeface="SimSun" pitchFamily="2" charset="-122"/>
                <a:cs typeface="Arial" pitchFamily="34" charset="0"/>
              </a:rPr>
              <a:t>Usually</a:t>
            </a:r>
            <a:r>
              <a:rPr lang="fr-FR" altLang="zh-CN" sz="2900" i="1" dirty="0" smtClean="0">
                <a:solidFill>
                  <a:schemeClr val="accent1">
                    <a:lumMod val="75000"/>
                  </a:schemeClr>
                </a:solidFill>
                <a:latin typeface="Arial" pitchFamily="34" charset="0"/>
                <a:ea typeface="SimSun" pitchFamily="2" charset="-122"/>
                <a:cs typeface="Arial" pitchFamily="34" charset="0"/>
              </a:rPr>
              <a:t> </a:t>
            </a:r>
            <a:r>
              <a:rPr lang="fr-FR" altLang="zh-CN" sz="2900" i="1" dirty="0" err="1" smtClean="0">
                <a:solidFill>
                  <a:schemeClr val="accent1">
                    <a:lumMod val="75000"/>
                  </a:schemeClr>
                </a:solidFill>
                <a:latin typeface="Arial" pitchFamily="34" charset="0"/>
                <a:ea typeface="SimSun" pitchFamily="2" charset="-122"/>
                <a:cs typeface="Arial" pitchFamily="34" charset="0"/>
              </a:rPr>
              <a:t>formed</a:t>
            </a:r>
            <a:r>
              <a:rPr lang="fr-FR" altLang="zh-CN" sz="2900" i="1" dirty="0" smtClean="0">
                <a:solidFill>
                  <a:schemeClr val="accent1">
                    <a:lumMod val="75000"/>
                  </a:schemeClr>
                </a:solidFill>
                <a:latin typeface="Arial" pitchFamily="34" charset="0"/>
                <a:ea typeface="SimSun" pitchFamily="2" charset="-122"/>
                <a:cs typeface="Arial" pitchFamily="34" charset="0"/>
              </a:rPr>
              <a:t> by contact </a:t>
            </a:r>
            <a:r>
              <a:rPr lang="fr-FR" altLang="zh-CN" sz="2900" i="1" dirty="0" err="1" smtClean="0">
                <a:solidFill>
                  <a:schemeClr val="accent1">
                    <a:lumMod val="75000"/>
                  </a:schemeClr>
                </a:solidFill>
                <a:latin typeface="Arial" pitchFamily="34" charset="0"/>
                <a:ea typeface="SimSun" pitchFamily="2" charset="-122"/>
                <a:cs typeface="Arial" pitchFamily="34" charset="0"/>
              </a:rPr>
              <a:t>metamorphism</a:t>
            </a:r>
            <a:r>
              <a:rPr lang="fr-FR" altLang="zh-CN" sz="2900" i="1" dirty="0" smtClean="0">
                <a:solidFill>
                  <a:schemeClr val="accent1">
                    <a:lumMod val="75000"/>
                  </a:schemeClr>
                </a:solidFill>
                <a:latin typeface="Arial" pitchFamily="34" charset="0"/>
                <a:ea typeface="SimSun" pitchFamily="2" charset="-122"/>
                <a:cs typeface="Arial" pitchFamily="34" charset="0"/>
              </a:rPr>
              <a:t>.</a:t>
            </a:r>
            <a:endParaRPr lang="en-US" sz="2900" b="1" i="1" dirty="0" smtClean="0">
              <a:solidFill>
                <a:schemeClr val="accent1">
                  <a:lumMod val="75000"/>
                </a:schemeClr>
              </a:solidFill>
              <a:latin typeface="Arial" pitchFamily="34" charset="0"/>
              <a:cs typeface="Arial" pitchFamily="34" charset="0"/>
            </a:endParaRPr>
          </a:p>
          <a:p>
            <a:pPr algn="l"/>
            <a:endParaRPr lang="en-US" b="1" dirty="0">
              <a:solidFill>
                <a:schemeClr val="accent1">
                  <a:lumMod val="75000"/>
                </a:schemeClr>
              </a:solidFill>
              <a:latin typeface="Arial" pitchFamily="34" charset="0"/>
              <a:cs typeface="Arial" pitchFamily="34" charset="0"/>
            </a:endParaRPr>
          </a:p>
          <a:p>
            <a:pPr algn="l"/>
            <a:endParaRPr lang="en-US" dirty="0"/>
          </a:p>
          <a:p>
            <a:endParaRPr lang="en-US" dirty="0"/>
          </a:p>
        </p:txBody>
      </p:sp>
      <p:pic>
        <p:nvPicPr>
          <p:cNvPr id="21506" name="Picture 2" descr="https://flexiblelearning.auckland.ac.nz/rocks_minerals/rocks/images/hornfels1.jpg"/>
          <p:cNvPicPr>
            <a:picLocks noChangeAspect="1" noChangeArrowheads="1"/>
          </p:cNvPicPr>
          <p:nvPr/>
        </p:nvPicPr>
        <p:blipFill>
          <a:blip r:embed="rId2" cstate="print"/>
          <a:srcRect/>
          <a:stretch>
            <a:fillRect/>
          </a:stretch>
        </p:blipFill>
        <p:spPr bwMode="auto">
          <a:xfrm>
            <a:off x="5148064" y="3212976"/>
            <a:ext cx="3037837" cy="3024336"/>
          </a:xfrm>
          <a:prstGeom prst="rect">
            <a:avLst/>
          </a:prstGeom>
          <a:noFill/>
          <a:ln>
            <a:solidFill>
              <a:schemeClr val="accent1"/>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548680"/>
            <a:ext cx="8064896" cy="2520280"/>
          </a:xfrm>
        </p:spPr>
        <p:txBody>
          <a:bodyPr>
            <a:normAutofit/>
          </a:bodyPr>
          <a:lstStyle/>
          <a:p>
            <a:pPr algn="l"/>
            <a:r>
              <a:rPr lang="en-US" b="1" dirty="0" smtClean="0">
                <a:solidFill>
                  <a:srgbClr val="66CCFF"/>
                </a:solidFill>
                <a:latin typeface="Arial" pitchFamily="34" charset="0"/>
                <a:cs typeface="Arial" pitchFamily="34" charset="0"/>
              </a:rPr>
              <a:t>What is…. </a:t>
            </a:r>
            <a:endParaRPr lang="en-US" b="1" dirty="0">
              <a:solidFill>
                <a:srgbClr val="66CCFF"/>
              </a:solidFill>
              <a:latin typeface="Arial" pitchFamily="34" charset="0"/>
              <a:cs typeface="Arial" pitchFamily="34" charset="0"/>
            </a:endParaRPr>
          </a:p>
          <a:p>
            <a:pPr algn="l">
              <a:buFont typeface="Wingdings" pitchFamily="2" charset="2"/>
              <a:buChar char="§"/>
            </a:pPr>
            <a:r>
              <a:rPr lang="en-US" b="1" dirty="0" smtClean="0">
                <a:solidFill>
                  <a:schemeClr val="accent1">
                    <a:lumMod val="75000"/>
                  </a:schemeClr>
                </a:solidFill>
                <a:latin typeface="Arial" pitchFamily="34" charset="0"/>
                <a:cs typeface="Arial" pitchFamily="34" charset="0"/>
              </a:rPr>
              <a:t> a </a:t>
            </a:r>
            <a:r>
              <a:rPr lang="en-US" b="1" dirty="0" err="1" smtClean="0">
                <a:solidFill>
                  <a:schemeClr val="accent1">
                    <a:lumMod val="75000"/>
                  </a:schemeClr>
                </a:solidFill>
                <a:latin typeface="Arial" pitchFamily="34" charset="0"/>
                <a:cs typeface="Arial" pitchFamily="34" charset="0"/>
              </a:rPr>
              <a:t>pahoehoe</a:t>
            </a:r>
            <a:endParaRPr lang="en-US" b="1" dirty="0" smtClean="0">
              <a:solidFill>
                <a:schemeClr val="accent1">
                  <a:lumMod val="75000"/>
                </a:schemeClr>
              </a:solidFill>
              <a:latin typeface="Arial" pitchFamily="34" charset="0"/>
              <a:cs typeface="Arial" pitchFamily="34" charset="0"/>
            </a:endParaRPr>
          </a:p>
          <a:p>
            <a:pPr algn="l"/>
            <a:r>
              <a:rPr lang="fr-FR" altLang="zh-CN" sz="2900" i="1" dirty="0" smtClean="0">
                <a:solidFill>
                  <a:schemeClr val="accent1">
                    <a:lumMod val="75000"/>
                  </a:schemeClr>
                </a:solidFill>
                <a:latin typeface="Arial" pitchFamily="34" charset="0"/>
                <a:ea typeface="SimSun" pitchFamily="2" charset="-122"/>
                <a:cs typeface="Arial" pitchFamily="34" charset="0"/>
              </a:rPr>
              <a:t>a </a:t>
            </a:r>
            <a:r>
              <a:rPr lang="fr-FR" altLang="zh-CN" sz="2900" i="1" dirty="0" err="1" smtClean="0">
                <a:solidFill>
                  <a:schemeClr val="accent1">
                    <a:lumMod val="75000"/>
                  </a:schemeClr>
                </a:solidFill>
                <a:latin typeface="Arial" pitchFamily="34" charset="0"/>
                <a:ea typeface="SimSun" pitchFamily="2" charset="-122"/>
                <a:cs typeface="Arial" pitchFamily="34" charset="0"/>
              </a:rPr>
              <a:t>basaltic</a:t>
            </a:r>
            <a:r>
              <a:rPr lang="fr-FR" altLang="zh-CN" sz="2900" i="1" dirty="0" smtClean="0">
                <a:solidFill>
                  <a:schemeClr val="accent1">
                    <a:lumMod val="75000"/>
                  </a:schemeClr>
                </a:solidFill>
                <a:latin typeface="Arial" pitchFamily="34" charset="0"/>
                <a:ea typeface="SimSun" pitchFamily="2" charset="-122"/>
                <a:cs typeface="Arial" pitchFamily="34" charset="0"/>
              </a:rPr>
              <a:t> lava flow </a:t>
            </a:r>
            <a:r>
              <a:rPr lang="fr-FR" altLang="zh-CN" sz="2900" i="1" dirty="0" err="1" smtClean="0">
                <a:solidFill>
                  <a:schemeClr val="accent1">
                    <a:lumMod val="75000"/>
                  </a:schemeClr>
                </a:solidFill>
                <a:latin typeface="Arial" pitchFamily="34" charset="0"/>
                <a:ea typeface="SimSun" pitchFamily="2" charset="-122"/>
                <a:cs typeface="Arial" pitchFamily="34" charset="0"/>
              </a:rPr>
              <a:t>with</a:t>
            </a:r>
            <a:r>
              <a:rPr lang="fr-FR" altLang="zh-CN" sz="2900" i="1" dirty="0" smtClean="0">
                <a:solidFill>
                  <a:schemeClr val="accent1">
                    <a:lumMod val="75000"/>
                  </a:schemeClr>
                </a:solidFill>
                <a:latin typeface="Arial" pitchFamily="34" charset="0"/>
                <a:ea typeface="SimSun" pitchFamily="2" charset="-122"/>
                <a:cs typeface="Arial" pitchFamily="34" charset="0"/>
              </a:rPr>
              <a:t> a </a:t>
            </a:r>
            <a:r>
              <a:rPr lang="fr-FR" altLang="zh-CN" sz="2900" i="1" dirty="0" err="1" smtClean="0">
                <a:solidFill>
                  <a:schemeClr val="accent1">
                    <a:lumMod val="75000"/>
                  </a:schemeClr>
                </a:solidFill>
                <a:latin typeface="Arial" pitchFamily="34" charset="0"/>
                <a:ea typeface="SimSun" pitchFamily="2" charset="-122"/>
                <a:cs typeface="Arial" pitchFamily="34" charset="0"/>
              </a:rPr>
              <a:t>glassy</a:t>
            </a:r>
            <a:r>
              <a:rPr lang="fr-FR" altLang="zh-CN" sz="2900" i="1" dirty="0" smtClean="0">
                <a:solidFill>
                  <a:schemeClr val="accent1">
                    <a:lumMod val="75000"/>
                  </a:schemeClr>
                </a:solidFill>
                <a:latin typeface="Arial" pitchFamily="34" charset="0"/>
                <a:ea typeface="SimSun" pitchFamily="2" charset="-122"/>
                <a:cs typeface="Arial" pitchFamily="34" charset="0"/>
              </a:rPr>
              <a:t>, </a:t>
            </a:r>
            <a:r>
              <a:rPr lang="fr-FR" altLang="zh-CN" sz="2900" i="1" dirty="0" err="1" smtClean="0">
                <a:solidFill>
                  <a:schemeClr val="accent1">
                    <a:lumMod val="75000"/>
                  </a:schemeClr>
                </a:solidFill>
                <a:latin typeface="Arial" pitchFamily="34" charset="0"/>
                <a:ea typeface="SimSun" pitchFamily="2" charset="-122"/>
                <a:cs typeface="Arial" pitchFamily="34" charset="0"/>
              </a:rPr>
              <a:t>smooth</a:t>
            </a:r>
            <a:r>
              <a:rPr lang="fr-FR" altLang="zh-CN" sz="2900" i="1" dirty="0" smtClean="0">
                <a:solidFill>
                  <a:schemeClr val="accent1">
                    <a:lumMod val="75000"/>
                  </a:schemeClr>
                </a:solidFill>
                <a:latin typeface="Arial" pitchFamily="34" charset="0"/>
                <a:ea typeface="SimSun" pitchFamily="2" charset="-122"/>
                <a:cs typeface="Arial" pitchFamily="34" charset="0"/>
              </a:rPr>
              <a:t> and </a:t>
            </a:r>
            <a:r>
              <a:rPr lang="fr-FR" altLang="zh-CN" sz="2900" i="1" dirty="0" err="1" smtClean="0">
                <a:solidFill>
                  <a:schemeClr val="accent1">
                    <a:lumMod val="75000"/>
                  </a:schemeClr>
                </a:solidFill>
                <a:latin typeface="Arial" pitchFamily="34" charset="0"/>
                <a:ea typeface="SimSun" pitchFamily="2" charset="-122"/>
                <a:cs typeface="Arial" pitchFamily="34" charset="0"/>
              </a:rPr>
              <a:t>undulating</a:t>
            </a:r>
            <a:r>
              <a:rPr lang="fr-FR" altLang="zh-CN" sz="2900" i="1" dirty="0" smtClean="0">
                <a:solidFill>
                  <a:schemeClr val="accent1">
                    <a:lumMod val="75000"/>
                  </a:schemeClr>
                </a:solidFill>
                <a:latin typeface="Arial" pitchFamily="34" charset="0"/>
                <a:ea typeface="SimSun" pitchFamily="2" charset="-122"/>
                <a:cs typeface="Arial" pitchFamily="34" charset="0"/>
              </a:rPr>
              <a:t> surface</a:t>
            </a:r>
            <a:endParaRPr lang="en-US" sz="2900" b="1" i="1" dirty="0" smtClean="0">
              <a:solidFill>
                <a:schemeClr val="accent1">
                  <a:lumMod val="75000"/>
                </a:schemeClr>
              </a:solidFill>
              <a:latin typeface="Arial" pitchFamily="34" charset="0"/>
              <a:cs typeface="Arial" pitchFamily="34" charset="0"/>
            </a:endParaRPr>
          </a:p>
          <a:p>
            <a:pPr algn="l">
              <a:buFont typeface="Wingdings" pitchFamily="2" charset="2"/>
              <a:buChar char="§"/>
            </a:pPr>
            <a:endParaRPr lang="en-US" b="1" dirty="0">
              <a:solidFill>
                <a:schemeClr val="accent1">
                  <a:lumMod val="75000"/>
                </a:schemeClr>
              </a:solidFill>
              <a:latin typeface="Arial" pitchFamily="34" charset="0"/>
              <a:cs typeface="Arial" pitchFamily="34" charset="0"/>
            </a:endParaRPr>
          </a:p>
          <a:p>
            <a:pPr algn="l"/>
            <a:endParaRPr lang="en-US" dirty="0"/>
          </a:p>
          <a:p>
            <a:endParaRPr lang="en-US" dirty="0"/>
          </a:p>
        </p:txBody>
      </p:sp>
      <p:pic>
        <p:nvPicPr>
          <p:cNvPr id="20482" name="Picture 2" descr="Image: Pahoehoe"/>
          <p:cNvPicPr>
            <a:picLocks noChangeAspect="1" noChangeArrowheads="1"/>
          </p:cNvPicPr>
          <p:nvPr/>
        </p:nvPicPr>
        <p:blipFill>
          <a:blip r:embed="rId2" cstate="print"/>
          <a:srcRect/>
          <a:stretch>
            <a:fillRect/>
          </a:stretch>
        </p:blipFill>
        <p:spPr bwMode="auto">
          <a:xfrm>
            <a:off x="323528" y="2780928"/>
            <a:ext cx="5433263" cy="3623711"/>
          </a:xfrm>
          <a:prstGeom prst="rect">
            <a:avLst/>
          </a:prstGeom>
          <a:noFill/>
          <a:ln>
            <a:solidFill>
              <a:schemeClr val="accent1"/>
            </a:solidFill>
          </a:ln>
        </p:spPr>
      </p:pic>
      <p:sp>
        <p:nvSpPr>
          <p:cNvPr id="5" name="Rectangle 4"/>
          <p:cNvSpPr/>
          <p:nvPr/>
        </p:nvSpPr>
        <p:spPr>
          <a:xfrm>
            <a:off x="5940152" y="5589240"/>
            <a:ext cx="2770630" cy="646331"/>
          </a:xfrm>
          <a:prstGeom prst="rect">
            <a:avLst/>
          </a:prstGeom>
        </p:spPr>
        <p:txBody>
          <a:bodyPr wrap="none">
            <a:spAutoFit/>
          </a:bodyPr>
          <a:lstStyle/>
          <a:p>
            <a:r>
              <a:rPr lang="fi-FI" b="1" dirty="0" smtClean="0">
                <a:solidFill>
                  <a:schemeClr val="accent1">
                    <a:lumMod val="75000"/>
                  </a:schemeClr>
                </a:solidFill>
              </a:rPr>
              <a:t>Location : Pahoa-Kalapana,</a:t>
            </a:r>
          </a:p>
          <a:p>
            <a:r>
              <a:rPr lang="fi-FI" b="1" dirty="0" smtClean="0">
                <a:solidFill>
                  <a:schemeClr val="accent1">
                    <a:lumMod val="75000"/>
                  </a:schemeClr>
                </a:solidFill>
              </a:rPr>
              <a:t> Hawaï, US</a:t>
            </a:r>
            <a:endParaRPr lang="en-US" b="1"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noAutofit/>
          </a:bodyPr>
          <a:lstStyle/>
          <a:p>
            <a:pPr algn="l"/>
            <a:r>
              <a:rPr lang="en-US" sz="1800" b="1" dirty="0" err="1" smtClean="0">
                <a:solidFill>
                  <a:schemeClr val="accent1">
                    <a:lumMod val="75000"/>
                  </a:schemeClr>
                </a:solidFill>
                <a:latin typeface="Arial" pitchFamily="34" charset="0"/>
                <a:cs typeface="Arial" pitchFamily="34" charset="0"/>
              </a:rPr>
              <a:t>jökulhaup</a:t>
            </a:r>
            <a:r>
              <a:rPr lang="en-US" sz="1800" b="1" dirty="0" smtClean="0">
                <a:solidFill>
                  <a:schemeClr val="accent1">
                    <a:lumMod val="75000"/>
                  </a:schemeClr>
                </a:solidFill>
                <a:latin typeface="Arial" pitchFamily="34" charset="0"/>
                <a:cs typeface="Arial" pitchFamily="34" charset="0"/>
              </a:rPr>
              <a:t/>
            </a:r>
            <a:br>
              <a:rPr lang="en-US" sz="1800" b="1" dirty="0" smtClean="0">
                <a:solidFill>
                  <a:schemeClr val="accent1">
                    <a:lumMod val="75000"/>
                  </a:schemeClr>
                </a:solidFill>
                <a:latin typeface="Arial" pitchFamily="34" charset="0"/>
                <a:cs typeface="Arial" pitchFamily="34" charset="0"/>
              </a:rPr>
            </a:br>
            <a:r>
              <a:rPr lang="en-GB" sz="1800" i="1" dirty="0" smtClean="0">
                <a:solidFill>
                  <a:schemeClr val="accent1">
                    <a:lumMod val="75000"/>
                  </a:schemeClr>
                </a:solidFill>
                <a:latin typeface="Arial" pitchFamily="34" charset="0"/>
                <a:cs typeface="Arial" pitchFamily="34" charset="0"/>
              </a:rPr>
              <a:t>Icelandic term meaning a glacial outburst flood, usually due to the sudden melting of glacial water.  Now used to describe any large and abrupt release of water from a </a:t>
            </a:r>
            <a:r>
              <a:rPr lang="en-GB" sz="1800" i="1" dirty="0" err="1" smtClean="0">
                <a:solidFill>
                  <a:schemeClr val="accent1">
                    <a:lumMod val="75000"/>
                  </a:schemeClr>
                </a:solidFill>
                <a:latin typeface="Arial" pitchFamily="34" charset="0"/>
                <a:cs typeface="Arial" pitchFamily="34" charset="0"/>
              </a:rPr>
              <a:t>subglacial</a:t>
            </a:r>
            <a:r>
              <a:rPr lang="en-GB" sz="1800" i="1" dirty="0" smtClean="0">
                <a:solidFill>
                  <a:schemeClr val="accent1">
                    <a:lumMod val="75000"/>
                  </a:schemeClr>
                </a:solidFill>
                <a:latin typeface="Arial" pitchFamily="34" charset="0"/>
                <a:cs typeface="Arial" pitchFamily="34" charset="0"/>
              </a:rPr>
              <a:t> or </a:t>
            </a:r>
            <a:r>
              <a:rPr lang="en-GB" sz="1800" i="1" dirty="0" err="1" smtClean="0">
                <a:solidFill>
                  <a:schemeClr val="accent1">
                    <a:lumMod val="75000"/>
                  </a:schemeClr>
                </a:solidFill>
                <a:latin typeface="Arial" pitchFamily="34" charset="0"/>
                <a:cs typeface="Arial" pitchFamily="34" charset="0"/>
              </a:rPr>
              <a:t>proglacial</a:t>
            </a:r>
            <a:r>
              <a:rPr lang="en-GB" sz="1800" i="1" dirty="0" smtClean="0">
                <a:solidFill>
                  <a:schemeClr val="accent1">
                    <a:lumMod val="75000"/>
                  </a:schemeClr>
                </a:solidFill>
                <a:latin typeface="Arial" pitchFamily="34" charset="0"/>
                <a:cs typeface="Arial" pitchFamily="34" charset="0"/>
              </a:rPr>
              <a:t> lake/reservoir</a:t>
            </a:r>
            <a:r>
              <a:rPr lang="en-US" sz="1800" b="1" i="1" dirty="0" smtClean="0">
                <a:solidFill>
                  <a:schemeClr val="accent1">
                    <a:lumMod val="75000"/>
                  </a:schemeClr>
                </a:solidFill>
                <a:latin typeface="Arial" pitchFamily="34" charset="0"/>
                <a:cs typeface="Arial" pitchFamily="34" charset="0"/>
              </a:rPr>
              <a:t/>
            </a:r>
            <a:br>
              <a:rPr lang="en-US" sz="1800" b="1" i="1" dirty="0" smtClean="0">
                <a:solidFill>
                  <a:schemeClr val="accent1">
                    <a:lumMod val="75000"/>
                  </a:schemeClr>
                </a:solidFill>
                <a:latin typeface="Arial" pitchFamily="34" charset="0"/>
                <a:cs typeface="Arial" pitchFamily="34" charset="0"/>
              </a:rPr>
            </a:br>
            <a:endParaRPr lang="en-US" sz="1800" dirty="0"/>
          </a:p>
        </p:txBody>
      </p:sp>
      <p:pic>
        <p:nvPicPr>
          <p:cNvPr id="1026" name="Picture 2" descr="File:Hubbard Glacier August 14.2002.jpg"/>
          <p:cNvPicPr>
            <a:picLocks noChangeAspect="1" noChangeArrowheads="1"/>
          </p:cNvPicPr>
          <p:nvPr/>
        </p:nvPicPr>
        <p:blipFill>
          <a:blip r:embed="rId2" cstate="print"/>
          <a:srcRect/>
          <a:stretch>
            <a:fillRect/>
          </a:stretch>
        </p:blipFill>
        <p:spPr bwMode="auto">
          <a:xfrm>
            <a:off x="1763688" y="1628800"/>
            <a:ext cx="5412715" cy="3816424"/>
          </a:xfrm>
          <a:prstGeom prst="rect">
            <a:avLst/>
          </a:prstGeom>
          <a:noFill/>
          <a:ln>
            <a:solidFill>
              <a:schemeClr val="accent1"/>
            </a:solidFill>
          </a:ln>
        </p:spPr>
      </p:pic>
      <p:sp>
        <p:nvSpPr>
          <p:cNvPr id="5" name="Rectangle 4"/>
          <p:cNvSpPr/>
          <p:nvPr/>
        </p:nvSpPr>
        <p:spPr>
          <a:xfrm>
            <a:off x="323528" y="5661248"/>
            <a:ext cx="8280920" cy="1200329"/>
          </a:xfrm>
          <a:prstGeom prst="rect">
            <a:avLst/>
          </a:prstGeom>
        </p:spPr>
        <p:txBody>
          <a:bodyPr wrap="square">
            <a:spAutoFit/>
          </a:bodyPr>
          <a:lstStyle/>
          <a:p>
            <a:r>
              <a:rPr lang="en-US" b="1" u="sng" dirty="0" smtClean="0">
                <a:solidFill>
                  <a:schemeClr val="accent1">
                    <a:lumMod val="75000"/>
                  </a:schemeClr>
                </a:solidFill>
              </a:rPr>
              <a:t>Hubbard Glacier in Alaska on August 14, 2002</a:t>
            </a:r>
            <a:r>
              <a:rPr lang="en-US" dirty="0" smtClean="0">
                <a:solidFill>
                  <a:schemeClr val="accent1">
                    <a:lumMod val="75000"/>
                  </a:schemeClr>
                </a:solidFill>
              </a:rPr>
              <a:t>. </a:t>
            </a:r>
            <a:r>
              <a:rPr lang="en-US" dirty="0" smtClean="0"/>
              <a:t>A </a:t>
            </a:r>
            <a:r>
              <a:rPr lang="en-US" dirty="0" err="1" smtClean="0"/>
              <a:t>Jökulhlaup</a:t>
            </a:r>
            <a:r>
              <a:rPr lang="en-US" dirty="0" smtClean="0"/>
              <a:t> occurred on August 14, 2002 after the lake had risen 18.6 meters (61 feet) creating the second largest glacial lake outburst flood worldwide in historic times.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225</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jökulhaup Icelandic term meaning a glacial outburst flood, usually due to the sudden melting of glacial water.  Now used to describe any large and abrupt release of water from a subglacial or proglacial lake/reservoir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Dough</dc:creator>
  <cp:lastModifiedBy>John Dough</cp:lastModifiedBy>
  <cp:revision>13</cp:revision>
  <dcterms:created xsi:type="dcterms:W3CDTF">2016-10-07T05:27:53Z</dcterms:created>
  <dcterms:modified xsi:type="dcterms:W3CDTF">2016-10-12T07:42:06Z</dcterms:modified>
</cp:coreProperties>
</file>