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8" r:id="rId2"/>
    <p:sldId id="259" r:id="rId3"/>
    <p:sldId id="260" r:id="rId4"/>
    <p:sldId id="262" r:id="rId5"/>
    <p:sldId id="266" r:id="rId6"/>
    <p:sldId id="267" r:id="rId7"/>
    <p:sldId id="269" r:id="rId8"/>
    <p:sldId id="270" r:id="rId9"/>
    <p:sldId id="271" r:id="rId10"/>
    <p:sldId id="273" r:id="rId11"/>
    <p:sldId id="275" r:id="rId12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D4BC4-035B-4165-9CC8-1C5616F61C14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2FFC76-C8BC-41A0-93B1-6817D89ADE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009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78990-FA3C-4A63-AC22-0912F570A9F7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3DA6F-FCEC-4B10-A5C8-685AC9A46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0854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3128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0EFAD-26D9-41ED-9F5F-6C9959351DD2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672A-BE0A-44D0-81A6-047B2345D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0153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0EFAD-26D9-41ED-9F5F-6C9959351DD2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672A-BE0A-44D0-81A6-047B2345D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6457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0EFAD-26D9-41ED-9F5F-6C9959351DD2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672A-BE0A-44D0-81A6-047B2345D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216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0EFAD-26D9-41ED-9F5F-6C9959351DD2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672A-BE0A-44D0-81A6-047B2345D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8192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0EFAD-26D9-41ED-9F5F-6C9959351DD2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672A-BE0A-44D0-81A6-047B2345D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577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0EFAD-26D9-41ED-9F5F-6C9959351DD2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672A-BE0A-44D0-81A6-047B2345D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180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0EFAD-26D9-41ED-9F5F-6C9959351DD2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672A-BE0A-44D0-81A6-047B2345D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9373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0EFAD-26D9-41ED-9F5F-6C9959351DD2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672A-BE0A-44D0-81A6-047B2345D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1524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0EFAD-26D9-41ED-9F5F-6C9959351DD2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672A-BE0A-44D0-81A6-047B2345D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1885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0EFAD-26D9-41ED-9F5F-6C9959351DD2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672A-BE0A-44D0-81A6-047B2345D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4432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0EFAD-26D9-41ED-9F5F-6C9959351DD2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672A-BE0A-44D0-81A6-047B2345D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2144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0EFAD-26D9-41ED-9F5F-6C9959351DD2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A672A-BE0A-44D0-81A6-047B2345D482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734B3DA-8708-18CD-5B9D-646E74FB42DE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58625" y="6642100"/>
            <a:ext cx="70008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C2 - Internal</a:t>
            </a:r>
          </a:p>
        </p:txBody>
      </p:sp>
    </p:spTree>
    <p:extLst>
      <p:ext uri="{BB962C8B-B14F-4D97-AF65-F5344CB8AC3E}">
        <p14:creationId xmlns:p14="http://schemas.microsoft.com/office/powerpoint/2010/main" val="3186375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b="1" dirty="0"/>
              <a:t>Calcul de la VAN</a:t>
            </a:r>
            <a:br>
              <a:rPr lang="fr-FR" sz="4000" b="1" dirty="0"/>
            </a:b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/>
              <a:t>Question introductive </a:t>
            </a:r>
            <a:endParaRPr lang="fr-FR" b="1" dirty="0"/>
          </a:p>
          <a:p>
            <a:pPr marL="0" indent="0">
              <a:buNone/>
            </a:pPr>
            <a:endParaRPr lang="fr-FR" sz="2000" dirty="0"/>
          </a:p>
          <a:p>
            <a:pPr marL="0" indent="0" algn="just">
              <a:buNone/>
            </a:pPr>
            <a:r>
              <a:rPr lang="fr-FR" dirty="0"/>
              <a:t>Je souhaite vendre un appartement à Toulouse. J’ai reçu deux offres</a:t>
            </a:r>
          </a:p>
          <a:p>
            <a:pPr algn="just">
              <a:buFontTx/>
              <a:buChar char="-"/>
            </a:pPr>
            <a:r>
              <a:rPr lang="fr-FR" dirty="0"/>
              <a:t>200.000 € ; paiement comptant. </a:t>
            </a:r>
          </a:p>
          <a:p>
            <a:pPr algn="just">
              <a:buFontTx/>
              <a:buChar char="-"/>
            </a:pPr>
            <a:r>
              <a:rPr lang="fr-FR" dirty="0"/>
              <a:t>208.000 € versé dans un an. </a:t>
            </a:r>
          </a:p>
          <a:p>
            <a:pPr marL="0" indent="0">
              <a:buNone/>
            </a:pPr>
            <a:endParaRPr lang="fr-FR" dirty="0"/>
          </a:p>
          <a:p>
            <a:pPr marL="514350" indent="-514350">
              <a:buAutoNum type="alphaLcPeriod"/>
            </a:pPr>
            <a:r>
              <a:rPr lang="fr-FR" dirty="0"/>
              <a:t>Vous choisissez l’offre à 200.000 €, encaissable aujourd’hui.</a:t>
            </a:r>
          </a:p>
          <a:p>
            <a:pPr marL="514350" indent="-514350">
              <a:buAutoNum type="alphaLcPeriod"/>
            </a:pPr>
            <a:r>
              <a:rPr lang="fr-FR" dirty="0"/>
              <a:t>Vous choisissez l’offre à 208.000 €, encaissable dans un an.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2063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08220" y="4365864"/>
            <a:ext cx="10644996" cy="24006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/>
              <a:t>Taux de rendement interne (TRI ou TIR) (avec fonction </a:t>
            </a:r>
            <a:r>
              <a:rPr lang="fr-FR" b="1" dirty="0" err="1"/>
              <a:t>excel</a:t>
            </a:r>
            <a:r>
              <a:rPr lang="fr-FR" b="1" dirty="0"/>
              <a:t> = TRI() et sélectionner la plage incluant l’investissement initial</a:t>
            </a:r>
          </a:p>
          <a:p>
            <a:r>
              <a:rPr lang="fr-FR" dirty="0"/>
              <a:t>	- Taux pour lequel la VAN = 0 ;</a:t>
            </a:r>
          </a:p>
          <a:p>
            <a:r>
              <a:rPr lang="fr-FR" dirty="0"/>
              <a:t>	- Taux pour lequel les flux futurs sont égaux à l’investissement initial.</a:t>
            </a:r>
            <a:endParaRPr lang="fr-FR" sz="500" dirty="0"/>
          </a:p>
          <a:p>
            <a:endParaRPr lang="fr-FR" dirty="0"/>
          </a:p>
          <a:p>
            <a:r>
              <a:rPr lang="fr-FR" dirty="0"/>
              <a:t>Méthode : </a:t>
            </a:r>
          </a:p>
          <a:p>
            <a:pPr algn="ctr"/>
            <a:r>
              <a:rPr lang="fr-FR" sz="2400" b="1" dirty="0"/>
              <a:t>0 = - INV + FT</a:t>
            </a:r>
            <a:r>
              <a:rPr lang="fr-FR" sz="2400" b="1" baseline="-25000" dirty="0"/>
              <a:t>1</a:t>
            </a:r>
            <a:r>
              <a:rPr lang="fr-FR" sz="2400" b="1" dirty="0"/>
              <a:t> * (1+ t) </a:t>
            </a:r>
            <a:r>
              <a:rPr lang="fr-FR" sz="2400" b="1" baseline="30000" dirty="0"/>
              <a:t>-1 </a:t>
            </a:r>
            <a:r>
              <a:rPr lang="fr-FR" sz="2400" b="1" dirty="0"/>
              <a:t>+ FT</a:t>
            </a:r>
            <a:r>
              <a:rPr lang="fr-FR" sz="2400" b="1" baseline="-25000" dirty="0"/>
              <a:t>2</a:t>
            </a:r>
            <a:r>
              <a:rPr lang="fr-FR" sz="2400" b="1" dirty="0"/>
              <a:t> * (1+ t) </a:t>
            </a:r>
            <a:r>
              <a:rPr lang="fr-FR" sz="2400" b="1" baseline="30000" dirty="0"/>
              <a:t>-2</a:t>
            </a:r>
            <a:r>
              <a:rPr lang="fr-FR" sz="2400" b="1" dirty="0"/>
              <a:t> + …  + </a:t>
            </a:r>
            <a:r>
              <a:rPr lang="fr-FR" sz="2400" b="1" dirty="0" err="1"/>
              <a:t>FT</a:t>
            </a:r>
            <a:r>
              <a:rPr lang="fr-FR" sz="2400" b="1" baseline="-25000" dirty="0" err="1"/>
              <a:t>x</a:t>
            </a:r>
            <a:r>
              <a:rPr lang="fr-FR" sz="2400" b="1" dirty="0"/>
              <a:t> * (1+ t) </a:t>
            </a:r>
            <a:r>
              <a:rPr lang="fr-FR" sz="2400" b="1" baseline="30000" dirty="0"/>
              <a:t>–x</a:t>
            </a:r>
          </a:p>
          <a:p>
            <a:pPr algn="ctr"/>
            <a:r>
              <a:rPr lang="fr-FR" b="1" i="1" dirty="0"/>
              <a:t>Avec t : indicateur à recherche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08220" y="1348075"/>
            <a:ext cx="10644996" cy="29392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b="1" dirty="0"/>
              <a:t>Indice de profitabilité : </a:t>
            </a:r>
            <a:r>
              <a:rPr lang="fr-FR" dirty="0"/>
              <a:t>Proportion d’excédent (ou d’insuffisance) de flux de trésorerie comparé aux investissements.</a:t>
            </a:r>
          </a:p>
          <a:p>
            <a:pPr algn="ctr"/>
            <a:endParaRPr lang="fr-FR" b="1" dirty="0"/>
          </a:p>
          <a:p>
            <a:pPr algn="ctr"/>
            <a:r>
              <a:rPr lang="fr-FR" b="1" dirty="0"/>
              <a:t>IP = </a:t>
            </a:r>
            <a:r>
              <a:rPr lang="el-GR" b="1" dirty="0"/>
              <a:t>Σ</a:t>
            </a:r>
            <a:r>
              <a:rPr lang="fr-FR" b="1" dirty="0"/>
              <a:t>FT actualisés / Investissement</a:t>
            </a:r>
          </a:p>
          <a:p>
            <a:r>
              <a:rPr lang="fr-FR" dirty="0"/>
              <a:t>	</a:t>
            </a:r>
          </a:p>
          <a:p>
            <a:r>
              <a:rPr lang="fr-FR" dirty="0"/>
              <a:t>	- IP &gt; 1 : investissement rentable ;</a:t>
            </a:r>
          </a:p>
          <a:p>
            <a:r>
              <a:rPr lang="fr-FR" dirty="0"/>
              <a:t>	- IP = 1 : équilibre : taux de rentabilité = taux d’actualisation ;</a:t>
            </a:r>
          </a:p>
          <a:p>
            <a:r>
              <a:rPr lang="fr-FR" dirty="0"/>
              <a:t>	- IP &lt; 1 : investissement non rentable.</a:t>
            </a:r>
          </a:p>
          <a:p>
            <a:endParaRPr lang="fr-FR" dirty="0"/>
          </a:p>
          <a:p>
            <a:r>
              <a:rPr lang="fr-FR" sz="500" dirty="0"/>
              <a:t>	</a:t>
            </a:r>
          </a:p>
          <a:p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947469" y="-5601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600" b="1" dirty="0"/>
              <a:t>Calcul de la VAN</a:t>
            </a:r>
          </a:p>
          <a:p>
            <a:pPr algn="ctr"/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1235616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97373" y="3127777"/>
            <a:ext cx="10997245" cy="32411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b="1" dirty="0"/>
              <a:t>Calcul du TRI (à l’aide </a:t>
            </a:r>
            <a:r>
              <a:rPr lang="fr-FR" sz="2400" b="1" dirty="0" err="1"/>
              <a:t>d’excel</a:t>
            </a:r>
            <a:r>
              <a:rPr lang="fr-FR" sz="2400" b="1" dirty="0"/>
              <a:t>)</a:t>
            </a:r>
          </a:p>
          <a:p>
            <a:endParaRPr lang="fr-FR" sz="2400" b="1" dirty="0"/>
          </a:p>
          <a:p>
            <a:endParaRPr lang="fr-FR" sz="2400" b="1" dirty="0"/>
          </a:p>
          <a:p>
            <a:endParaRPr lang="fr-FR" sz="2400" b="1" dirty="0"/>
          </a:p>
          <a:p>
            <a:r>
              <a:rPr lang="fr-FR" sz="2400" b="1" dirty="0"/>
              <a:t>Calcul de L’IP</a:t>
            </a:r>
          </a:p>
          <a:p>
            <a:endParaRPr lang="fr-FR" dirty="0"/>
          </a:p>
          <a:p>
            <a:r>
              <a:rPr lang="fr-FR" dirty="0"/>
              <a:t>  	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597374" y="968339"/>
            <a:ext cx="10997245" cy="1825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altLang="fr-FR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Calculer le taux de rendement interne et l’indice de profitabilité pour les flux de trésorerie suivants.</a:t>
            </a:r>
          </a:p>
          <a:p>
            <a:endParaRPr lang="fr-FR" altLang="fr-FR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altLang="fr-FR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altLang="fr-FR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altLang="fr-FR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altLang="fr-FR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b="1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137678"/>
              </p:ext>
            </p:extLst>
          </p:nvPr>
        </p:nvGraphicFramePr>
        <p:xfrm>
          <a:off x="597373" y="1592111"/>
          <a:ext cx="10997245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8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9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1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13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55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441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068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n+1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n+2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n+3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n+4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n+5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Flux</a:t>
                      </a:r>
                      <a:r>
                        <a:rPr lang="fr-FR" baseline="0" dirty="0"/>
                        <a:t> de trésorerie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237 500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F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45 750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F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47 438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F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52 500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F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52 500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F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84 375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FT actualisé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F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43 779,90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F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43 440,40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F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46 005,57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F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44 024,47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F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67 706,81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36203872"/>
                  </a:ext>
                </a:extLst>
              </a:tr>
            </a:tbl>
          </a:graphicData>
        </a:graphic>
      </p:graphicFrame>
      <p:cxnSp>
        <p:nvCxnSpPr>
          <p:cNvPr id="7" name="Connecteur droit 6"/>
          <p:cNvCxnSpPr/>
          <p:nvPr/>
        </p:nvCxnSpPr>
        <p:spPr>
          <a:xfrm>
            <a:off x="597375" y="4562856"/>
            <a:ext cx="10997245" cy="365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itre 1"/>
          <p:cNvSpPr txBox="1">
            <a:spLocks/>
          </p:cNvSpPr>
          <p:nvPr/>
        </p:nvSpPr>
        <p:spPr>
          <a:xfrm>
            <a:off x="947469" y="-5601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600" b="1" dirty="0"/>
              <a:t>Calcul de la VAN</a:t>
            </a:r>
          </a:p>
          <a:p>
            <a:pPr algn="ctr"/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261030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15146"/>
            <a:ext cx="10515600" cy="49318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Constat</a:t>
            </a:r>
            <a:r>
              <a:rPr lang="fr-FR" dirty="0"/>
              <a:t> : Perte de valeur de l’argent dans le temps </a:t>
            </a:r>
          </a:p>
          <a:p>
            <a:pPr marL="0" indent="0">
              <a:buNone/>
            </a:pPr>
            <a:r>
              <a:rPr lang="fr-FR" b="1" dirty="0"/>
              <a:t>Ex</a:t>
            </a:r>
            <a:r>
              <a:rPr lang="fr-FR" dirty="0"/>
              <a:t> : 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1€</a:t>
            </a:r>
            <a:r>
              <a:rPr lang="fr-FR" dirty="0"/>
              <a:t> = 1l </a:t>
            </a:r>
            <a:r>
              <a:rPr lang="fr-FR" dirty="0" err="1"/>
              <a:t>gazoil</a:t>
            </a:r>
            <a:r>
              <a:rPr lang="fr-FR" dirty="0"/>
              <a:t> (en 2005) : 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1€</a:t>
            </a:r>
            <a:r>
              <a:rPr lang="fr-FR" dirty="0"/>
              <a:t> = 0,8 l de </a:t>
            </a:r>
            <a:r>
              <a:rPr lang="fr-FR" dirty="0" err="1"/>
              <a:t>gazoil</a:t>
            </a:r>
            <a:r>
              <a:rPr lang="fr-FR" dirty="0"/>
              <a:t> (en 2017)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1€</a:t>
            </a:r>
            <a:r>
              <a:rPr lang="fr-FR" dirty="0"/>
              <a:t> = 0,55 l de </a:t>
            </a:r>
            <a:r>
              <a:rPr lang="fr-FR" dirty="0" err="1"/>
              <a:t>gazoil</a:t>
            </a:r>
            <a:r>
              <a:rPr lang="fr-FR" dirty="0"/>
              <a:t> (en 2024)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Pourquoi</a:t>
            </a:r>
            <a:r>
              <a:rPr lang="fr-FR" dirty="0"/>
              <a:t> : </a:t>
            </a:r>
          </a:p>
          <a:p>
            <a:pPr lvl="1">
              <a:buFontTx/>
              <a:buChar char="-"/>
            </a:pPr>
            <a:r>
              <a:rPr lang="fr-FR" sz="2200" dirty="0"/>
              <a:t>Inflation ;</a:t>
            </a:r>
          </a:p>
          <a:p>
            <a:pPr lvl="1">
              <a:buFontTx/>
              <a:buChar char="-"/>
            </a:pPr>
            <a:r>
              <a:rPr lang="fr-FR" sz="2200" dirty="0"/>
              <a:t>Compensation d’un risque (incertitude concernant le flux et/ou les montants futurs) ; </a:t>
            </a:r>
          </a:p>
          <a:p>
            <a:pPr lvl="1">
              <a:buFontTx/>
              <a:buChar char="-"/>
            </a:pPr>
            <a:r>
              <a:rPr lang="fr-FR" sz="2200" dirty="0"/>
              <a:t>Avoir l’argent immédiatement permet de la faire travailler.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23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4000" b="1" dirty="0"/>
              <a:t>Calcul de la VAN</a:t>
            </a:r>
            <a:br>
              <a:rPr lang="fr-FR" sz="4000" b="1" dirty="0"/>
            </a:b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453621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646980" y="3582077"/>
            <a:ext cx="11291977" cy="29739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Plan</a:t>
            </a:r>
          </a:p>
          <a:p>
            <a:pPr algn="ctr"/>
            <a:endParaRPr lang="fr-FR" sz="2800" b="1" dirty="0"/>
          </a:p>
          <a:p>
            <a:pPr algn="ctr"/>
            <a:endParaRPr lang="fr-FR" sz="2800" b="1" dirty="0"/>
          </a:p>
          <a:p>
            <a:pPr algn="ctr"/>
            <a:endParaRPr lang="fr-FR" sz="2800" b="1" dirty="0"/>
          </a:p>
          <a:p>
            <a:pPr algn="ctr"/>
            <a:endParaRPr lang="fr-FR" sz="2800" b="1" dirty="0"/>
          </a:p>
          <a:p>
            <a:pPr algn="ctr"/>
            <a:endParaRPr lang="fr-FR" sz="28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845388" y="4556627"/>
            <a:ext cx="110935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fr-FR" sz="2400" dirty="0"/>
              <a:t>Investissement</a:t>
            </a:r>
          </a:p>
          <a:p>
            <a:pPr marL="342900" indent="-342900">
              <a:buAutoNum type="arabicPeriod"/>
            </a:pPr>
            <a:r>
              <a:rPr lang="fr-FR" sz="2400" dirty="0"/>
              <a:t>Flux de trésorerie</a:t>
            </a:r>
          </a:p>
          <a:p>
            <a:pPr marL="342900" indent="-342900">
              <a:buFontTx/>
              <a:buAutoNum type="arabicPeriod"/>
            </a:pPr>
            <a:r>
              <a:rPr lang="fr-FR" sz="2400" dirty="0"/>
              <a:t>Actualisation                              = Ramener de l’argent obtenu dans le futur à sa valeur actuelle</a:t>
            </a:r>
          </a:p>
          <a:p>
            <a:pPr marL="342900" indent="-342900">
              <a:buAutoNum type="arabicPeriod"/>
            </a:pPr>
            <a:r>
              <a:rPr lang="fr-FR" sz="2400" dirty="0"/>
              <a:t>Rentabilité des investissements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1286774" y="1855130"/>
            <a:ext cx="1792857" cy="414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Investissement</a:t>
            </a:r>
          </a:p>
        </p:txBody>
      </p:sp>
      <p:cxnSp>
        <p:nvCxnSpPr>
          <p:cNvPr id="5" name="Connecteur droit 4"/>
          <p:cNvCxnSpPr/>
          <p:nvPr/>
        </p:nvCxnSpPr>
        <p:spPr>
          <a:xfrm>
            <a:off x="1286774" y="2476231"/>
            <a:ext cx="102639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 flipV="1">
            <a:off x="4154697" y="2270226"/>
            <a:ext cx="1" cy="2070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258269" y="1846953"/>
            <a:ext cx="1792857" cy="4140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Flux de </a:t>
            </a:r>
            <a:r>
              <a:rPr lang="fr-FR" dirty="0" err="1"/>
              <a:t>tréso</a:t>
            </a:r>
            <a:endParaRPr lang="fr-FR" dirty="0"/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6185677" y="2271031"/>
            <a:ext cx="1" cy="2070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289250" y="1855130"/>
            <a:ext cx="1792857" cy="4140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Flux de </a:t>
            </a:r>
            <a:r>
              <a:rPr lang="fr-FR" dirty="0" err="1"/>
              <a:t>tréso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3610693" y="4985304"/>
            <a:ext cx="1792857" cy="4059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4" name="Connecteur droit avec flèche 13"/>
          <p:cNvCxnSpPr/>
          <p:nvPr/>
        </p:nvCxnSpPr>
        <p:spPr>
          <a:xfrm flipV="1">
            <a:off x="10054981" y="2279208"/>
            <a:ext cx="1" cy="2070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201168" y="1864269"/>
            <a:ext cx="1792857" cy="4140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[…]</a:t>
            </a:r>
          </a:p>
        </p:txBody>
      </p:sp>
      <p:sp>
        <p:nvSpPr>
          <p:cNvPr id="17" name="Flèche courbée vers la gauche 16"/>
          <p:cNvSpPr/>
          <p:nvPr/>
        </p:nvSpPr>
        <p:spPr>
          <a:xfrm rot="5400000">
            <a:off x="3108655" y="1973204"/>
            <a:ext cx="137122" cy="195496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2593405" y="2746512"/>
            <a:ext cx="14999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Actualisation</a:t>
            </a:r>
          </a:p>
        </p:txBody>
      </p:sp>
      <p:sp>
        <p:nvSpPr>
          <p:cNvPr id="19" name="Flèche courbée vers la gauche 18"/>
          <p:cNvSpPr/>
          <p:nvPr/>
        </p:nvSpPr>
        <p:spPr>
          <a:xfrm rot="5400000">
            <a:off x="4119721" y="950103"/>
            <a:ext cx="133035" cy="400607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4507122" y="2736410"/>
            <a:ext cx="14999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Actualisation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58268" y="4574654"/>
            <a:ext cx="1792857" cy="371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Rectangle 22"/>
          <p:cNvSpPr/>
          <p:nvPr/>
        </p:nvSpPr>
        <p:spPr>
          <a:xfrm>
            <a:off x="9158553" y="1842853"/>
            <a:ext cx="1792857" cy="4140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Flux de </a:t>
            </a:r>
            <a:r>
              <a:rPr lang="fr-FR" dirty="0" err="1"/>
              <a:t>tréso</a:t>
            </a:r>
            <a:endParaRPr lang="fr-FR" dirty="0"/>
          </a:p>
        </p:txBody>
      </p:sp>
      <p:sp>
        <p:nvSpPr>
          <p:cNvPr id="24" name="Flèche courbée vers la gauche 23"/>
          <p:cNvSpPr/>
          <p:nvPr/>
        </p:nvSpPr>
        <p:spPr>
          <a:xfrm rot="5400000">
            <a:off x="3796074" y="4631240"/>
            <a:ext cx="137122" cy="195496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2004563" y="2463642"/>
            <a:ext cx="41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</a:t>
            </a:r>
            <a:r>
              <a:rPr lang="fr-FR" baseline="-25000" dirty="0"/>
              <a:t>0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3971161" y="2408129"/>
            <a:ext cx="41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</a:t>
            </a:r>
            <a:r>
              <a:rPr lang="fr-FR" baseline="-25000" dirty="0"/>
              <a:t>1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5945664" y="2422572"/>
            <a:ext cx="41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</a:t>
            </a:r>
            <a:r>
              <a:rPr lang="fr-FR" baseline="-25000" dirty="0"/>
              <a:t>2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9848081" y="2437186"/>
            <a:ext cx="41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n</a:t>
            </a:r>
            <a:r>
              <a:rPr lang="fr-FR" baseline="-25000" dirty="0" err="1"/>
              <a:t>x</a:t>
            </a:r>
            <a:endParaRPr lang="fr-FR" baseline="-25000" dirty="0"/>
          </a:p>
        </p:txBody>
      </p:sp>
      <p:sp>
        <p:nvSpPr>
          <p:cNvPr id="30" name="Titre 1"/>
          <p:cNvSpPr txBox="1">
            <a:spLocks/>
          </p:cNvSpPr>
          <p:nvPr/>
        </p:nvSpPr>
        <p:spPr>
          <a:xfrm>
            <a:off x="927877" y="18120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4000" b="1" dirty="0"/>
              <a:t>Calcul de la VAN</a:t>
            </a:r>
            <a:br>
              <a:rPr lang="fr-FR" sz="4000" b="1" dirty="0"/>
            </a:b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4256970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On réfléchit ici en termes de </a:t>
            </a:r>
            <a:r>
              <a:rPr lang="fr-FR" dirty="0">
                <a:solidFill>
                  <a:srgbClr val="FF0000"/>
                </a:solidFill>
              </a:rPr>
              <a:t>flux de trésorerie</a:t>
            </a:r>
            <a:r>
              <a:rPr lang="fr-FR" dirty="0"/>
              <a:t>. </a:t>
            </a:r>
          </a:p>
          <a:p>
            <a:pPr marL="514350" indent="-514350">
              <a:buAutoNum type="alphaLcParenR"/>
            </a:pPr>
            <a:endParaRPr lang="fr-FR" sz="1200" b="1" dirty="0"/>
          </a:p>
          <a:p>
            <a:pPr marL="514350" indent="-514350">
              <a:buAutoNum type="alphaLcParenR"/>
            </a:pPr>
            <a:r>
              <a:rPr lang="fr-FR" b="1" dirty="0"/>
              <a:t>La capacité d’autofinancement </a:t>
            </a:r>
            <a:endParaRPr lang="fr-FR" dirty="0"/>
          </a:p>
          <a:p>
            <a:pPr marL="457200" lvl="1" indent="0">
              <a:buNone/>
            </a:pPr>
            <a:r>
              <a:rPr lang="fr-FR" dirty="0"/>
              <a:t>Définition : flux de trésorerie par l’exploitation</a:t>
            </a:r>
          </a:p>
          <a:p>
            <a:pPr marL="0" indent="0">
              <a:buNone/>
            </a:pPr>
            <a:endParaRPr lang="fr-FR" dirty="0"/>
          </a:p>
          <a:p>
            <a:pPr marL="514350" indent="-514350">
              <a:buAutoNum type="alphaLcParenR"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b="1" dirty="0"/>
              <a:t>Calcul de la VAN</a:t>
            </a:r>
            <a:br>
              <a:rPr lang="fr-FR" sz="4000" b="1" dirty="0"/>
            </a:br>
            <a:endParaRPr lang="fr-FR" sz="36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886661"/>
              </p:ext>
            </p:extLst>
          </p:nvPr>
        </p:nvGraphicFramePr>
        <p:xfrm>
          <a:off x="838200" y="3618142"/>
          <a:ext cx="9885217" cy="2839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26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9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2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67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07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Période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Période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Période 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909">
                <a:tc>
                  <a:txBody>
                    <a:bodyPr/>
                    <a:lstStyle/>
                    <a:p>
                      <a:r>
                        <a:rPr lang="fr-FR" sz="1400" dirty="0"/>
                        <a:t>Produits</a:t>
                      </a:r>
                      <a:r>
                        <a:rPr lang="fr-FR" sz="1400" baseline="0" dirty="0"/>
                        <a:t> (i.e. chiffre d’affaires)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137">
                <a:tc>
                  <a:txBody>
                    <a:bodyPr/>
                    <a:lstStyle/>
                    <a:p>
                      <a:r>
                        <a:rPr lang="fr-FR" sz="1400" dirty="0"/>
                        <a:t> - Charges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065">
                <a:tc>
                  <a:txBody>
                    <a:bodyPr/>
                    <a:lstStyle/>
                    <a:p>
                      <a:r>
                        <a:rPr lang="fr-FR" sz="1400" dirty="0"/>
                        <a:t>= Résultat avant impôts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7546">
                <a:tc>
                  <a:txBody>
                    <a:bodyPr/>
                    <a:lstStyle/>
                    <a:p>
                      <a:r>
                        <a:rPr lang="fr-FR" sz="1400" dirty="0"/>
                        <a:t>- IS (28 % par</a:t>
                      </a:r>
                      <a:r>
                        <a:rPr lang="fr-FR" sz="1400" baseline="0" dirty="0"/>
                        <a:t> simplification)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7256">
                <a:tc>
                  <a:txBody>
                    <a:bodyPr/>
                    <a:lstStyle/>
                    <a:p>
                      <a:r>
                        <a:rPr lang="fr-FR" sz="1400" dirty="0"/>
                        <a:t>= Résultat net comptable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400" dirty="0"/>
                        <a:t>+ Charges non-décaissées</a:t>
                      </a:r>
                      <a:r>
                        <a:rPr lang="fr-FR" sz="1400" baseline="0" dirty="0"/>
                        <a:t> (ex. </a:t>
                      </a:r>
                      <a:r>
                        <a:rPr lang="fr-FR" sz="1400" dirty="0"/>
                        <a:t>DADP et charges</a:t>
                      </a:r>
                      <a:r>
                        <a:rPr lang="fr-FR" sz="1400" baseline="0" dirty="0"/>
                        <a:t> exceptionnelles sur opé. en capital</a:t>
                      </a:r>
                      <a:r>
                        <a:rPr lang="fr-FR" sz="1400" dirty="0"/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400" dirty="0"/>
                        <a:t>- Produits</a:t>
                      </a:r>
                      <a:r>
                        <a:rPr lang="fr-FR" sz="1400" baseline="0" dirty="0"/>
                        <a:t> non-encaissés (ex. </a:t>
                      </a:r>
                      <a:r>
                        <a:rPr lang="fr-FR" sz="1400" dirty="0"/>
                        <a:t>RADP et produits</a:t>
                      </a:r>
                      <a:r>
                        <a:rPr lang="fr-FR" sz="1400" baseline="0" dirty="0"/>
                        <a:t> exceptionnels sur </a:t>
                      </a:r>
                      <a:r>
                        <a:rPr lang="fr-FR" sz="1400" baseline="0" dirty="0" err="1"/>
                        <a:t>opé</a:t>
                      </a:r>
                      <a:r>
                        <a:rPr lang="fr-FR" sz="1400" baseline="0" dirty="0"/>
                        <a:t>. en capital</a:t>
                      </a:r>
                      <a:r>
                        <a:rPr lang="fr-FR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b="1" dirty="0"/>
                        <a:t> = Flux de trésorerie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3520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638355" y="1280284"/>
            <a:ext cx="10715445" cy="5516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 coach souhaite ouvrir une salle de fitness. Il se laisse 5 ans pour voir si ce métier lui plait et pour atteindre la rentabilité. Dans le cas contraire, il fermera la salle à ce moment-là. Avant l’ouverture, il réalise une étude de la rentabilité de son établissement.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L’acquisition du local représente un coût de 100 000 € HT (immobilisation non-amortissable). Les autres immobilisations (matériels, équipements et travaux) ont un coût de 120.000 € et sont amortissables sur 5 ans. Les </a:t>
            </a:r>
            <a:r>
              <a:rPr lang="fr-FR" altLang="fr-FR" sz="22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immos</a:t>
            </a:r>
            <a:r>
              <a:rPr lang="fr-FR" altLang="fr-FR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peuvent être revendues 38.000€ au bout de 5 ans (pour le matériel). Alan pense conserver l’immeuble quitte à le mettre en location.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1600" dirty="0">
              <a:latin typeface="+mj-lt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1600" dirty="0">
              <a:latin typeface="+mj-lt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1600" dirty="0">
              <a:latin typeface="+mj-lt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*HT, hors dotations aux amortissements</a:t>
            </a:r>
            <a:endParaRPr kumimoji="0" lang="fr-FR" alt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** Taux d’impôt sur les bénéfices 25 %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Déterminer les flux de trésorerie en cas de fermeture de la salle en N+5.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2000" b="1" dirty="0">
                <a:latin typeface="+mj-lt"/>
                <a:cs typeface="Times New Roman" panose="02020603050405020304" pitchFamily="18" charset="0"/>
              </a:rPr>
              <a:t>Sur quelle hypothèse se basent ces estimations ?  </a:t>
            </a:r>
            <a:endParaRPr kumimoji="0" lang="fr-FR" altLang="fr-FR" sz="3600" b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752933"/>
              </p:ext>
            </p:extLst>
          </p:nvPr>
        </p:nvGraphicFramePr>
        <p:xfrm>
          <a:off x="738276" y="4186513"/>
          <a:ext cx="10515601" cy="99720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258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3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7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2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82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404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N+1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N+2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N+3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N+4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N+5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Chiffre d’affaires HT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140 000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145 000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160 000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160 000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170 000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Taux de charges variables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55%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55%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55%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55%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55%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Charges fixes d’exploitation*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10 000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10 000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10 000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10 000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10 000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itre 1"/>
          <p:cNvSpPr txBox="1">
            <a:spLocks/>
          </p:cNvSpPr>
          <p:nvPr/>
        </p:nvSpPr>
        <p:spPr>
          <a:xfrm>
            <a:off x="838200" y="18109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4000" b="1" dirty="0"/>
              <a:t>Calcul de la VAN</a:t>
            </a:r>
          </a:p>
          <a:p>
            <a:pPr algn="ctr"/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415053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503760"/>
              </p:ext>
            </p:extLst>
          </p:nvPr>
        </p:nvGraphicFramePr>
        <p:xfrm>
          <a:off x="189781" y="1519718"/>
          <a:ext cx="11688796" cy="34061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98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6617">
                  <a:extLst>
                    <a:ext uri="{9D8B030D-6E8A-4147-A177-3AD203B41FA5}">
                      <a16:colId xmlns:a16="http://schemas.microsoft.com/office/drawing/2014/main" val="1390753032"/>
                    </a:ext>
                  </a:extLst>
                </a:gridCol>
                <a:gridCol w="1533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98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98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698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698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308">
                <a:tc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+mj-lt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Date d’investissement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n+1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n+2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n+3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n+4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n+5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CA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145 000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160 000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160 000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- CV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-79 750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-88 000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-88 000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- CF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-10 000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-10 000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-10 000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- DADP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-24 000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-24 000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-24 000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987707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+/- Value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794137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= REX avant IS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31 250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38 000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38 000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- IS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7 813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9 500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9 500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= REX après IS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23 438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28 500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28 500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+ DADP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24 000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24 000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24 000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Flux de trésorerie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47 438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52 500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52 500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4000" b="1" dirty="0"/>
              <a:t>Calcul de la VAN</a:t>
            </a:r>
          </a:p>
          <a:p>
            <a:pPr algn="ctr"/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855311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483743"/>
            <a:ext cx="10515600" cy="46932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600" b="1" dirty="0"/>
              <a:t>Principe de l’actualisation</a:t>
            </a:r>
            <a:r>
              <a:rPr lang="fr-FR" sz="2400" dirty="0"/>
              <a:t> : Ajuster les flux de trésorerie </a:t>
            </a:r>
            <a:r>
              <a:rPr lang="fr-FR" sz="2400" dirty="0" err="1"/>
              <a:t>t+n</a:t>
            </a:r>
            <a:r>
              <a:rPr lang="fr-FR" sz="2400" dirty="0"/>
              <a:t> afin de l’exprimé en € au moment t</a:t>
            </a:r>
            <a:r>
              <a:rPr lang="fr-FR" sz="2400" baseline="-25000" dirty="0"/>
              <a:t>0</a:t>
            </a:r>
          </a:p>
        </p:txBody>
      </p:sp>
      <p:sp>
        <p:nvSpPr>
          <p:cNvPr id="5" name="Rectangle 4"/>
          <p:cNvSpPr/>
          <p:nvPr/>
        </p:nvSpPr>
        <p:spPr>
          <a:xfrm>
            <a:off x="681487" y="2489732"/>
            <a:ext cx="2018582" cy="414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Investissement (t0)</a:t>
            </a:r>
          </a:p>
        </p:txBody>
      </p:sp>
      <p:sp>
        <p:nvSpPr>
          <p:cNvPr id="8" name="Rectangle 7"/>
          <p:cNvSpPr/>
          <p:nvPr/>
        </p:nvSpPr>
        <p:spPr>
          <a:xfrm>
            <a:off x="2878706" y="2481555"/>
            <a:ext cx="1977966" cy="4140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Flux de </a:t>
            </a:r>
            <a:r>
              <a:rPr lang="fr-FR" dirty="0" err="1"/>
              <a:t>tréso</a:t>
            </a:r>
            <a:r>
              <a:rPr lang="fr-FR" dirty="0"/>
              <a:t> (</a:t>
            </a:r>
            <a:r>
              <a:rPr lang="fr-FR" dirty="0" err="1"/>
              <a:t>x+n</a:t>
            </a:r>
            <a:r>
              <a:rPr lang="fr-FR" dirty="0"/>
              <a:t>)</a:t>
            </a:r>
          </a:p>
        </p:txBody>
      </p:sp>
      <p:sp>
        <p:nvSpPr>
          <p:cNvPr id="10" name="Flèche courbée vers la gauche 9"/>
          <p:cNvSpPr/>
          <p:nvPr/>
        </p:nvSpPr>
        <p:spPr>
          <a:xfrm rot="5400000">
            <a:off x="2617419" y="1911380"/>
            <a:ext cx="343933" cy="2328773"/>
          </a:xfrm>
          <a:prstGeom prst="curved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624999" y="3461924"/>
            <a:ext cx="8873348" cy="25237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400" b="1" dirty="0"/>
              <a:t>Calcul :			FT</a:t>
            </a:r>
            <a:r>
              <a:rPr lang="fr-FR" sz="2400" b="1" baseline="-25000" dirty="0"/>
              <a:t>0  	</a:t>
            </a:r>
            <a:r>
              <a:rPr lang="fr-FR" sz="2400" b="1" dirty="0"/>
              <a:t>= </a:t>
            </a:r>
            <a:r>
              <a:rPr lang="fr-FR" sz="2400" b="1" dirty="0" err="1"/>
              <a:t>FT</a:t>
            </a:r>
            <a:r>
              <a:rPr lang="fr-FR" sz="2400" b="1" baseline="-25000" dirty="0" err="1"/>
              <a:t>n</a:t>
            </a:r>
            <a:r>
              <a:rPr lang="fr-FR" sz="2400" b="1" baseline="-25000" dirty="0"/>
              <a:t> </a:t>
            </a:r>
            <a:r>
              <a:rPr lang="fr-FR" sz="2400" b="1" dirty="0"/>
              <a:t>* (1 + t)</a:t>
            </a:r>
            <a:r>
              <a:rPr lang="fr-FR" sz="2400" b="1" baseline="30000" dirty="0"/>
              <a:t> -n</a:t>
            </a:r>
          </a:p>
          <a:p>
            <a:r>
              <a:rPr lang="fr-FR" sz="2400" b="1" dirty="0"/>
              <a:t>			FT</a:t>
            </a:r>
            <a:r>
              <a:rPr lang="fr-FR" sz="2400" b="1" baseline="-25000" dirty="0"/>
              <a:t>0 </a:t>
            </a:r>
            <a:r>
              <a:rPr lang="fr-FR" sz="2400" b="1" dirty="0"/>
              <a:t>	= </a:t>
            </a:r>
            <a:r>
              <a:rPr lang="fr-FR" sz="2400" b="1" dirty="0" err="1"/>
              <a:t>FT</a:t>
            </a:r>
            <a:r>
              <a:rPr lang="fr-FR" sz="2400" b="1" baseline="-25000" dirty="0" err="1"/>
              <a:t>n</a:t>
            </a:r>
            <a:r>
              <a:rPr lang="fr-FR" sz="2400" b="1" baseline="-25000" dirty="0"/>
              <a:t> </a:t>
            </a:r>
            <a:r>
              <a:rPr lang="fr-FR" sz="2400" b="1" dirty="0"/>
              <a:t>/ (1 + t)</a:t>
            </a:r>
            <a:r>
              <a:rPr lang="fr-FR" sz="2400" b="1" baseline="30000" dirty="0"/>
              <a:t> n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Avec : 	FT</a:t>
            </a:r>
            <a:r>
              <a:rPr lang="fr-FR" baseline="-25000" dirty="0"/>
              <a:t>0 </a:t>
            </a:r>
            <a:r>
              <a:rPr lang="fr-FR" dirty="0"/>
              <a:t>: Valeur à la période 0 (valeur actuelle)</a:t>
            </a:r>
          </a:p>
          <a:p>
            <a:r>
              <a:rPr lang="fr-FR" baseline="-25000" dirty="0"/>
              <a:t>	</a:t>
            </a:r>
            <a:r>
              <a:rPr lang="fr-FR" dirty="0" err="1"/>
              <a:t>FT</a:t>
            </a:r>
            <a:r>
              <a:rPr lang="fr-FR" baseline="-25000" dirty="0" err="1"/>
              <a:t>n</a:t>
            </a:r>
            <a:r>
              <a:rPr lang="fr-FR" dirty="0"/>
              <a:t> : Valeur à la période n</a:t>
            </a:r>
          </a:p>
          <a:p>
            <a:r>
              <a:rPr lang="fr-FR" dirty="0"/>
              <a:t>	t : taux d’actualisation</a:t>
            </a:r>
          </a:p>
          <a:p>
            <a:r>
              <a:rPr lang="fr-FR" dirty="0"/>
              <a:t>	n : nombre de périodes</a:t>
            </a: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947469" y="-5601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600" b="1" dirty="0"/>
              <a:t>Calcul de la VAN</a:t>
            </a:r>
          </a:p>
        </p:txBody>
      </p:sp>
    </p:spTree>
    <p:extLst>
      <p:ext uri="{BB962C8B-B14F-4D97-AF65-F5344CB8AC3E}">
        <p14:creationId xmlns:p14="http://schemas.microsoft.com/office/powerpoint/2010/main" val="1780885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4548" y="1281829"/>
            <a:ext cx="1792857" cy="414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Investissement</a:t>
            </a:r>
          </a:p>
        </p:txBody>
      </p:sp>
      <p:cxnSp>
        <p:nvCxnSpPr>
          <p:cNvPr id="5" name="Connecteur droit 4"/>
          <p:cNvCxnSpPr/>
          <p:nvPr/>
        </p:nvCxnSpPr>
        <p:spPr>
          <a:xfrm>
            <a:off x="574548" y="1902930"/>
            <a:ext cx="102639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 flipV="1">
            <a:off x="3442471" y="1696925"/>
            <a:ext cx="1" cy="2070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1292337" y="1947666"/>
            <a:ext cx="41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</a:t>
            </a:r>
            <a:r>
              <a:rPr lang="fr-FR" baseline="-25000" dirty="0"/>
              <a:t>0</a:t>
            </a:r>
          </a:p>
        </p:txBody>
      </p:sp>
      <p:sp>
        <p:nvSpPr>
          <p:cNvPr id="8" name="Rectangle 7"/>
          <p:cNvSpPr/>
          <p:nvPr/>
        </p:nvSpPr>
        <p:spPr>
          <a:xfrm>
            <a:off x="2546043" y="1273652"/>
            <a:ext cx="1792857" cy="4140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Flux de tréso</a:t>
            </a:r>
            <a:r>
              <a:rPr lang="fr-FR" baseline="-25000" dirty="0"/>
              <a:t>1</a:t>
            </a:r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5473451" y="1697730"/>
            <a:ext cx="1" cy="2070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577024" y="1281829"/>
            <a:ext cx="1792857" cy="4140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Flux de tréso</a:t>
            </a:r>
            <a:r>
              <a:rPr lang="fr-FR" baseline="-25000" dirty="0"/>
              <a:t>2</a:t>
            </a:r>
          </a:p>
        </p:txBody>
      </p:sp>
      <p:cxnSp>
        <p:nvCxnSpPr>
          <p:cNvPr id="13" name="Connecteur droit avec flèche 12"/>
          <p:cNvCxnSpPr/>
          <p:nvPr/>
        </p:nvCxnSpPr>
        <p:spPr>
          <a:xfrm flipV="1">
            <a:off x="9342755" y="1705907"/>
            <a:ext cx="1" cy="2070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488942" y="1290968"/>
            <a:ext cx="1792857" cy="4140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[…]</a:t>
            </a:r>
          </a:p>
        </p:txBody>
      </p:sp>
      <p:sp>
        <p:nvSpPr>
          <p:cNvPr id="16" name="Flèche courbée vers la gauche 15"/>
          <p:cNvSpPr/>
          <p:nvPr/>
        </p:nvSpPr>
        <p:spPr>
          <a:xfrm rot="5400000">
            <a:off x="2396429" y="1399903"/>
            <a:ext cx="137122" cy="195496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1881179" y="2173211"/>
            <a:ext cx="14999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Actualisation</a:t>
            </a:r>
          </a:p>
        </p:txBody>
      </p:sp>
      <p:sp>
        <p:nvSpPr>
          <p:cNvPr id="18" name="Flèche courbée vers la gauche 17"/>
          <p:cNvSpPr/>
          <p:nvPr/>
        </p:nvSpPr>
        <p:spPr>
          <a:xfrm rot="5400000">
            <a:off x="3407495" y="376802"/>
            <a:ext cx="133035" cy="400607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794896" y="2163109"/>
            <a:ext cx="14999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Actualisation (t)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446327" y="1269552"/>
            <a:ext cx="1792857" cy="4140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Flux de </a:t>
            </a:r>
            <a:r>
              <a:rPr lang="fr-FR" dirty="0" err="1"/>
              <a:t>tréso</a:t>
            </a:r>
            <a:r>
              <a:rPr lang="fr-FR" baseline="-25000" dirty="0" err="1"/>
              <a:t>x</a:t>
            </a:r>
            <a:endParaRPr lang="fr-FR" baseline="-25000" dirty="0"/>
          </a:p>
        </p:txBody>
      </p:sp>
      <p:sp>
        <p:nvSpPr>
          <p:cNvPr id="23" name="ZoneTexte 22"/>
          <p:cNvSpPr txBox="1"/>
          <p:nvPr/>
        </p:nvSpPr>
        <p:spPr>
          <a:xfrm>
            <a:off x="574548" y="1623142"/>
            <a:ext cx="10644996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400" b="1" dirty="0"/>
          </a:p>
          <a:p>
            <a:pPr algn="ctr"/>
            <a:endParaRPr lang="fr-FR" sz="2400" b="1" dirty="0"/>
          </a:p>
          <a:p>
            <a:pPr algn="ctr"/>
            <a:endParaRPr lang="fr-FR" sz="2400" b="1" dirty="0"/>
          </a:p>
          <a:p>
            <a:pPr algn="ctr"/>
            <a:endParaRPr lang="fr-FR" sz="2400" b="1" dirty="0"/>
          </a:p>
          <a:p>
            <a:pPr algn="ctr"/>
            <a:r>
              <a:rPr lang="fr-FR" sz="2400" b="1" dirty="0"/>
              <a:t>VAN = - INV + FT</a:t>
            </a:r>
            <a:r>
              <a:rPr lang="fr-FR" sz="2400" b="1" baseline="-25000" dirty="0"/>
              <a:t>1</a:t>
            </a:r>
            <a:r>
              <a:rPr lang="fr-FR" sz="2400" b="1" dirty="0"/>
              <a:t> * (1+ t) </a:t>
            </a:r>
            <a:r>
              <a:rPr lang="fr-FR" sz="2400" b="1" baseline="30000" dirty="0"/>
              <a:t>-1 </a:t>
            </a:r>
            <a:r>
              <a:rPr lang="fr-FR" sz="2400" b="1" dirty="0"/>
              <a:t>+ FT</a:t>
            </a:r>
            <a:r>
              <a:rPr lang="fr-FR" sz="2400" b="1" baseline="-25000" dirty="0"/>
              <a:t>2</a:t>
            </a:r>
            <a:r>
              <a:rPr lang="fr-FR" sz="2400" b="1" dirty="0"/>
              <a:t> * (1+ t) </a:t>
            </a:r>
            <a:r>
              <a:rPr lang="fr-FR" sz="2400" b="1" baseline="30000" dirty="0"/>
              <a:t>-2</a:t>
            </a:r>
            <a:r>
              <a:rPr lang="fr-FR" sz="2400" b="1" dirty="0"/>
              <a:t> + …  + </a:t>
            </a:r>
            <a:r>
              <a:rPr lang="fr-FR" sz="2400" b="1" dirty="0" err="1"/>
              <a:t>FT</a:t>
            </a:r>
            <a:r>
              <a:rPr lang="fr-FR" sz="2400" b="1" baseline="-25000" dirty="0" err="1"/>
              <a:t>x</a:t>
            </a:r>
            <a:r>
              <a:rPr lang="fr-FR" sz="2400" b="1" dirty="0"/>
              <a:t> * (1+ t) </a:t>
            </a:r>
            <a:r>
              <a:rPr lang="fr-FR" sz="2400" b="1" baseline="30000" dirty="0"/>
              <a:t>–x</a:t>
            </a:r>
          </a:p>
          <a:p>
            <a:r>
              <a:rPr lang="fr-FR" dirty="0"/>
              <a:t>Avec t : taux d’actualisation, FT : flux de trésorerie ; INV : montant de l’investissement.</a:t>
            </a:r>
          </a:p>
          <a:p>
            <a:endParaRPr lang="fr-FR" b="1" dirty="0"/>
          </a:p>
          <a:p>
            <a:endParaRPr lang="fr-FR" b="1" dirty="0"/>
          </a:p>
          <a:p>
            <a:r>
              <a:rPr lang="fr-FR" sz="2000" b="1" dirty="0"/>
              <a:t>Valeur actuelle nette (VAN)</a:t>
            </a:r>
          </a:p>
          <a:p>
            <a:r>
              <a:rPr lang="fr-FR" dirty="0"/>
              <a:t>	- Un investissement est rentable si les flux futurs actualisés excèdent l’investissement ;</a:t>
            </a:r>
          </a:p>
          <a:p>
            <a:r>
              <a:rPr lang="fr-FR" dirty="0"/>
              <a:t>	- est positive si la valeur actualisée des flux excède l’investissement.</a:t>
            </a:r>
          </a:p>
          <a:p>
            <a:endParaRPr lang="fr-FR" sz="500" dirty="0"/>
          </a:p>
          <a:p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3258935" y="1892153"/>
            <a:ext cx="41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</a:t>
            </a:r>
            <a:r>
              <a:rPr lang="fr-FR" baseline="-25000" dirty="0"/>
              <a:t>1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5233438" y="1906596"/>
            <a:ext cx="41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</a:t>
            </a:r>
            <a:r>
              <a:rPr lang="fr-FR" baseline="-25000" dirty="0"/>
              <a:t>2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9135855" y="1921210"/>
            <a:ext cx="41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n</a:t>
            </a:r>
            <a:r>
              <a:rPr lang="fr-FR" baseline="-25000" dirty="0" err="1"/>
              <a:t>x</a:t>
            </a:r>
            <a:endParaRPr lang="fr-FR" baseline="-25000" dirty="0"/>
          </a:p>
        </p:txBody>
      </p:sp>
      <p:sp>
        <p:nvSpPr>
          <p:cNvPr id="27" name="ZoneTexte 26"/>
          <p:cNvSpPr txBox="1"/>
          <p:nvPr/>
        </p:nvSpPr>
        <p:spPr>
          <a:xfrm>
            <a:off x="3667970" y="5730538"/>
            <a:ext cx="407715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i="1" dirty="0"/>
              <a:t>Si VAN &gt; 0 : projet ……………………</a:t>
            </a:r>
          </a:p>
          <a:p>
            <a:r>
              <a:rPr lang="fr-FR" i="1" dirty="0"/>
              <a:t>Si VAN &lt; 0 : Projet ……………………</a:t>
            </a:r>
          </a:p>
        </p:txBody>
      </p:sp>
      <p:sp>
        <p:nvSpPr>
          <p:cNvPr id="29" name="Titre 1"/>
          <p:cNvSpPr txBox="1">
            <a:spLocks/>
          </p:cNvSpPr>
          <p:nvPr/>
        </p:nvSpPr>
        <p:spPr>
          <a:xfrm>
            <a:off x="947469" y="-5601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600" b="1" dirty="0"/>
              <a:t>Calcul de la VAN</a:t>
            </a:r>
          </a:p>
          <a:p>
            <a:pPr algn="ctr"/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1074053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228457"/>
              </p:ext>
            </p:extLst>
          </p:nvPr>
        </p:nvGraphicFramePr>
        <p:xfrm>
          <a:off x="597377" y="2962534"/>
          <a:ext cx="10997245" cy="110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8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9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1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13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55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441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068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n+1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n+2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n+3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n+4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n+5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720">
                <a:tc>
                  <a:txBody>
                    <a:bodyPr/>
                    <a:lstStyle/>
                    <a:p>
                      <a:r>
                        <a:rPr lang="fr-FR" dirty="0"/>
                        <a:t>Flux</a:t>
                      </a:r>
                      <a:r>
                        <a:rPr lang="fr-FR" baseline="0" dirty="0"/>
                        <a:t> de trésorerie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237 500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F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45 750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F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47 438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F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52 500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F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52 500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F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84 375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FT actualisé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597377" y="4416725"/>
            <a:ext cx="10997245" cy="18891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dirty="0"/>
              <a:t>Calcul de la VAN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597376" y="1483743"/>
            <a:ext cx="10997245" cy="13341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fr-FR" altLang="fr-FR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Les flux de trésorerie sont les suivants. Pour financer sa salle de fitness, Alan fait appel à un banquier qui lui propose de lui prêter l’intégralité des besoins de financements au taux de 4,5 % (représentant le taux d’actualisation). </a:t>
            </a:r>
          </a:p>
          <a:p>
            <a:endParaRPr lang="fr-FR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r>
              <a:rPr lang="fr-FR" b="1" dirty="0"/>
              <a:t>Déterminer les flux de trésorerie actualisés (au taux d’emprunt) et la valeur actuelle nette du projet.</a:t>
            </a: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947469" y="-5601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600" b="1" dirty="0"/>
              <a:t>Calcul de la VAN</a:t>
            </a:r>
          </a:p>
          <a:p>
            <a:pPr algn="ctr"/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39938490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1173</Words>
  <Application>Microsoft Office PowerPoint</Application>
  <PresentationFormat>Grand écran</PresentationFormat>
  <Paragraphs>252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Times New Roman</vt:lpstr>
      <vt:lpstr>Thème Office</vt:lpstr>
      <vt:lpstr>Calcul de la VAN </vt:lpstr>
      <vt:lpstr>Calcul de la VAN </vt:lpstr>
      <vt:lpstr>Présentation PowerPoint</vt:lpstr>
      <vt:lpstr>Calcul de la VAN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Universite de Montpellier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Prévision &amp; gestion financière</dc:title>
  <dc:creator>n.a.</dc:creator>
  <cp:lastModifiedBy>Guillaume DUMAS</cp:lastModifiedBy>
  <cp:revision>33</cp:revision>
  <cp:lastPrinted>2021-11-22T15:46:53Z</cp:lastPrinted>
  <dcterms:created xsi:type="dcterms:W3CDTF">2020-11-10T15:29:43Z</dcterms:created>
  <dcterms:modified xsi:type="dcterms:W3CDTF">2026-01-05T14:31:01Z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db7eac-092f-4e94-a85e-b31049d486b8_Enabled">
    <vt:lpwstr>true</vt:lpwstr>
  </property>
  <property fmtid="{D5CDD505-2E9C-101B-9397-08002B2CF9AE}" pid="3" name="MSIP_Label_40db7eac-092f-4e94-a85e-b31049d486b8_SetDate">
    <vt:lpwstr>2026-01-05T13:42:47Z</vt:lpwstr>
  </property>
  <property fmtid="{D5CDD505-2E9C-101B-9397-08002B2CF9AE}" pid="4" name="MSIP_Label_40db7eac-092f-4e94-a85e-b31049d486b8_Method">
    <vt:lpwstr>Standard</vt:lpwstr>
  </property>
  <property fmtid="{D5CDD505-2E9C-101B-9397-08002B2CF9AE}" pid="5" name="MSIP_Label_40db7eac-092f-4e94-a85e-b31049d486b8_Name">
    <vt:lpwstr>C2-Interne</vt:lpwstr>
  </property>
  <property fmtid="{D5CDD505-2E9C-101B-9397-08002B2CF9AE}" pid="6" name="MSIP_Label_40db7eac-092f-4e94-a85e-b31049d486b8_SiteId">
    <vt:lpwstr>a1bce70e-1f36-4e8c-b4f3-48980a5f78ee</vt:lpwstr>
  </property>
  <property fmtid="{D5CDD505-2E9C-101B-9397-08002B2CF9AE}" pid="7" name="MSIP_Label_40db7eac-092f-4e94-a85e-b31049d486b8_ActionId">
    <vt:lpwstr>a919826d-902e-48ad-a398-019ba3e793c6</vt:lpwstr>
  </property>
  <property fmtid="{D5CDD505-2E9C-101B-9397-08002B2CF9AE}" pid="8" name="MSIP_Label_40db7eac-092f-4e94-a85e-b31049d486b8_ContentBits">
    <vt:lpwstr>2</vt:lpwstr>
  </property>
  <property fmtid="{D5CDD505-2E9C-101B-9397-08002B2CF9AE}" pid="9" name="MSIP_Label_40db7eac-092f-4e94-a85e-b31049d486b8_Tag">
    <vt:lpwstr>10, 3, 0, 1</vt:lpwstr>
  </property>
  <property fmtid="{D5CDD505-2E9C-101B-9397-08002B2CF9AE}" pid="10" name="ClassificationContentMarkingFooterLocations">
    <vt:lpwstr>Thème Office:8</vt:lpwstr>
  </property>
  <property fmtid="{D5CDD505-2E9C-101B-9397-08002B2CF9AE}" pid="11" name="ClassificationContentMarkingFooterText">
    <vt:lpwstr>C2 - Internal</vt:lpwstr>
  </property>
</Properties>
</file>