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330" r:id="rId5"/>
    <p:sldId id="331" r:id="rId6"/>
    <p:sldId id="280" r:id="rId7"/>
    <p:sldId id="282" r:id="rId8"/>
    <p:sldId id="324" r:id="rId9"/>
    <p:sldId id="283" r:id="rId10"/>
    <p:sldId id="314" r:id="rId11"/>
    <p:sldId id="313" r:id="rId12"/>
    <p:sldId id="312" r:id="rId13"/>
    <p:sldId id="310" r:id="rId14"/>
    <p:sldId id="311" r:id="rId15"/>
    <p:sldId id="328" r:id="rId16"/>
    <p:sldId id="329" r:id="rId17"/>
    <p:sldId id="332" r:id="rId18"/>
    <p:sldId id="327" r:id="rId19"/>
    <p:sldId id="333" r:id="rId20"/>
    <p:sldId id="334" r:id="rId21"/>
    <p:sldId id="335" r:id="rId22"/>
    <p:sldId id="336" r:id="rId23"/>
    <p:sldId id="337" r:id="rId24"/>
    <p:sldId id="338" r:id="rId25"/>
    <p:sldId id="339" r:id="rId26"/>
    <p:sldId id="34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8000"/>
    <a:srgbClr val="0000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5" Type="http://schemas.openxmlformats.org/officeDocument/2006/relationships/image" Target="../media/image51.emf"/><Relationship Id="rId4" Type="http://schemas.openxmlformats.org/officeDocument/2006/relationships/image" Target="../media/image5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208541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159598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33798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17877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337095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58BB06-AFFF-4449-949F-D6202B1522C1}" type="datetimeFigureOut">
              <a:rPr lang="fr-FR" smtClean="0"/>
              <a:t>02/09/2019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240542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58BB06-AFFF-4449-949F-D6202B1522C1}" type="datetimeFigureOut">
              <a:rPr lang="fr-FR" smtClean="0"/>
              <a:t>02/09/2019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53978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58BB06-AFFF-4449-949F-D6202B1522C1}" type="datetimeFigureOut">
              <a:rPr lang="fr-FR" smtClean="0"/>
              <a:t>02/09/2019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50070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58BB06-AFFF-4449-949F-D6202B1522C1}" type="datetimeFigureOut">
              <a:rPr lang="fr-FR" smtClean="0"/>
              <a:t>02/09/2019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80623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8BB06-AFFF-4449-949F-D6202B1522C1}" type="datetimeFigureOut">
              <a:rPr lang="fr-FR" smtClean="0"/>
              <a:t>02/09/2019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73614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58BB06-AFFF-4449-949F-D6202B1522C1}" type="datetimeFigureOut">
              <a:rPr lang="fr-FR" smtClean="0"/>
              <a:t>02/09/2019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8698A0-1DE3-4D14-9CC8-CDB65095AACB}" type="slidenum">
              <a:rPr lang="fr-FR" smtClean="0"/>
              <a:t>‹N°›</a:t>
            </a:fld>
            <a:endParaRPr lang="fr-FR"/>
          </a:p>
        </p:txBody>
      </p:sp>
    </p:spTree>
    <p:extLst>
      <p:ext uri="{BB962C8B-B14F-4D97-AF65-F5344CB8AC3E}">
        <p14:creationId xmlns:p14="http://schemas.microsoft.com/office/powerpoint/2010/main" val="138610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BB06-AFFF-4449-949F-D6202B1522C1}" type="datetimeFigureOut">
              <a:rPr lang="fr-FR" smtClean="0"/>
              <a:t>02/09/2019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698A0-1DE3-4D14-9CC8-CDB65095AACB}" type="slidenum">
              <a:rPr lang="fr-FR" smtClean="0"/>
              <a:t>‹N°›</a:t>
            </a:fld>
            <a:endParaRPr lang="fr-FR"/>
          </a:p>
        </p:txBody>
      </p:sp>
    </p:spTree>
    <p:extLst>
      <p:ext uri="{BB962C8B-B14F-4D97-AF65-F5344CB8AC3E}">
        <p14:creationId xmlns:p14="http://schemas.microsoft.com/office/powerpoint/2010/main" val="279266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5.emf"/><Relationship Id="rId11" Type="http://schemas.openxmlformats.org/officeDocument/2006/relationships/image" Target="../media/image39.jpeg"/><Relationship Id="rId5" Type="http://schemas.openxmlformats.org/officeDocument/2006/relationships/oleObject" Target="../embeddings/oleObject1.bin"/><Relationship Id="rId10" Type="http://schemas.openxmlformats.org/officeDocument/2006/relationships/image" Target="../media/image38.jpeg"/><Relationship Id="rId4" Type="http://schemas.openxmlformats.org/officeDocument/2006/relationships/image" Target="../media/image2.jpe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6.bin"/><Relationship Id="rId3" Type="http://schemas.openxmlformats.org/officeDocument/2006/relationships/image" Target="../media/image1.png"/><Relationship Id="rId7" Type="http://schemas.openxmlformats.org/officeDocument/2006/relationships/oleObject" Target="../embeddings/oleObject4.bin"/><Relationship Id="rId12"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1.emf"/><Relationship Id="rId11" Type="http://schemas.openxmlformats.org/officeDocument/2006/relationships/image" Target="../media/image43.e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2.jpeg"/><Relationship Id="rId9" Type="http://schemas.openxmlformats.org/officeDocument/2006/relationships/image" Target="../media/image45.jpeg"/><Relationship Id="rId14" Type="http://schemas.openxmlformats.org/officeDocument/2006/relationships/image" Target="../media/image44.emf"/></Relationships>
</file>

<file path=ppt/slides/_rels/slide23.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11.bin"/><Relationship Id="rId3" Type="http://schemas.openxmlformats.org/officeDocument/2006/relationships/image" Target="../media/image1.png"/><Relationship Id="rId7" Type="http://schemas.openxmlformats.org/officeDocument/2006/relationships/oleObject" Target="../embeddings/oleObject8.bin"/><Relationship Id="rId12" Type="http://schemas.openxmlformats.org/officeDocument/2006/relationships/image" Target="../media/image50.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7.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49.emf"/><Relationship Id="rId4" Type="http://schemas.openxmlformats.org/officeDocument/2006/relationships/image" Target="../media/image2.jpeg"/><Relationship Id="rId9" Type="http://schemas.openxmlformats.org/officeDocument/2006/relationships/oleObject" Target="../embeddings/oleObject9.bin"/><Relationship Id="rId1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gi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7"/>
          <p:cNvSpPr txBox="1">
            <a:spLocks noChangeArrowheads="1"/>
          </p:cNvSpPr>
          <p:nvPr/>
        </p:nvSpPr>
        <p:spPr bwMode="auto">
          <a:xfrm>
            <a:off x="3403966" y="1803603"/>
            <a:ext cx="46041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10000"/>
              </a:spcBef>
              <a:buFontTx/>
              <a:buNone/>
            </a:pPr>
            <a:r>
              <a:rPr lang="fr-FR" altLang="fr-FR" sz="8000" b="1" dirty="0">
                <a:solidFill>
                  <a:srgbClr val="C00000"/>
                </a:solidFill>
                <a:latin typeface="Comic Sans MS" panose="030F0702030302020204" pitchFamily="66" charset="0"/>
              </a:rPr>
              <a:t>RAPPELS</a:t>
            </a:r>
          </a:p>
        </p:txBody>
      </p:sp>
      <p:sp>
        <p:nvSpPr>
          <p:cNvPr id="14" name="Rectangle 13"/>
          <p:cNvSpPr/>
          <p:nvPr/>
        </p:nvSpPr>
        <p:spPr>
          <a:xfrm>
            <a:off x="1286857" y="4080245"/>
            <a:ext cx="9643987" cy="1200329"/>
          </a:xfrm>
          <a:prstGeom prst="rect">
            <a:avLst/>
          </a:prstGeom>
        </p:spPr>
        <p:txBody>
          <a:bodyPr wrap="none">
            <a:spAutoFit/>
          </a:bodyPr>
          <a:lstStyle/>
          <a:p>
            <a:r>
              <a:rPr lang="fr-FR" sz="3600" b="1" i="1" dirty="0" smtClean="0">
                <a:solidFill>
                  <a:schemeClr val="tx1"/>
                </a:solidFill>
                <a:latin typeface="Segoe Script" panose="020B0504020000000003" pitchFamily="34" charset="0"/>
                <a:ea typeface="Times" panose="02020603050405020304" pitchFamily="18" charset="0"/>
              </a:rPr>
              <a:t>Avant de démarrer le </a:t>
            </a:r>
            <a:r>
              <a:rPr lang="fr-FR" sz="3600" b="1" i="1" smtClean="0">
                <a:solidFill>
                  <a:schemeClr val="tx1"/>
                </a:solidFill>
                <a:latin typeface="Segoe Script" panose="020B0504020000000003" pitchFamily="34" charset="0"/>
                <a:ea typeface="Times" panose="02020603050405020304" pitchFamily="18" charset="0"/>
              </a:rPr>
              <a:t>module CH101!</a:t>
            </a:r>
            <a:endParaRPr lang="fr-FR" sz="3600" b="1" i="1" dirty="0" smtClean="0">
              <a:solidFill>
                <a:schemeClr val="tx1"/>
              </a:solidFill>
              <a:latin typeface="Segoe Script" panose="020B0504020000000003" pitchFamily="34" charset="0"/>
              <a:ea typeface="Times" panose="02020603050405020304" pitchFamily="18" charset="0"/>
            </a:endParaRPr>
          </a:p>
          <a:p>
            <a:pPr algn="ctr"/>
            <a:r>
              <a:rPr lang="fr-FR" sz="3600" b="1" i="1" dirty="0" smtClean="0">
                <a:solidFill>
                  <a:schemeClr val="tx1"/>
                </a:solidFill>
                <a:latin typeface="Segoe Script" panose="020B0504020000000003" pitchFamily="34" charset="0"/>
                <a:ea typeface="Times" panose="02020603050405020304" pitchFamily="18" charset="0"/>
              </a:rPr>
              <a:t>Connaissances </a:t>
            </a:r>
            <a:r>
              <a:rPr lang="fr-FR" sz="3600" b="1" i="1" dirty="0">
                <a:solidFill>
                  <a:schemeClr val="tx1"/>
                </a:solidFill>
                <a:latin typeface="Segoe Script" panose="020B0504020000000003" pitchFamily="34" charset="0"/>
                <a:ea typeface="Times" panose="02020603050405020304" pitchFamily="18" charset="0"/>
              </a:rPr>
              <a:t>supposées acquises </a:t>
            </a:r>
            <a:endParaRPr lang="fr-FR" sz="3600" b="1" dirty="0">
              <a:solidFill>
                <a:schemeClr val="tx1"/>
              </a:solidFill>
              <a:latin typeface="Segoe Script" panose="020B0504020000000003" pitchFamily="34" charset="0"/>
            </a:endParaRPr>
          </a:p>
        </p:txBody>
      </p:sp>
    </p:spTree>
    <p:extLst>
      <p:ext uri="{BB962C8B-B14F-4D97-AF65-F5344CB8AC3E}">
        <p14:creationId xmlns:p14="http://schemas.microsoft.com/office/powerpoint/2010/main" val="405654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10</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923242" y="256975"/>
            <a:ext cx="3970959"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La Masse Molaire (M)</a:t>
            </a:r>
          </a:p>
        </p:txBody>
      </p:sp>
      <p:sp>
        <p:nvSpPr>
          <p:cNvPr id="14" name="ZoneTexte 13"/>
          <p:cNvSpPr txBox="1"/>
          <p:nvPr/>
        </p:nvSpPr>
        <p:spPr>
          <a:xfrm>
            <a:off x="226586" y="1015555"/>
            <a:ext cx="11364270" cy="954107"/>
          </a:xfrm>
          <a:prstGeom prst="rect">
            <a:avLst/>
          </a:prstGeom>
          <a:noFill/>
        </p:spPr>
        <p:txBody>
          <a:bodyPr wrap="square" rtlCol="0">
            <a:spAutoFit/>
          </a:bodyPr>
          <a:lstStyle/>
          <a:p>
            <a:pPr algn="just"/>
            <a:r>
              <a:rPr lang="fr-FR" sz="2800" b="1" dirty="0">
                <a:latin typeface="Comic Sans MS" panose="030F0702030302020204" pitchFamily="66" charset="0"/>
              </a:rPr>
              <a:t>C’est la masse d’une mole d’une substance donnée, exprimée en </a:t>
            </a:r>
            <a:r>
              <a:rPr lang="fr-FR" sz="2800" b="1" dirty="0">
                <a:solidFill>
                  <a:srgbClr val="008000"/>
                </a:solidFill>
                <a:latin typeface="Comic Sans MS" panose="030F0702030302020204" pitchFamily="66" charset="0"/>
              </a:rPr>
              <a:t>gramme par mole </a:t>
            </a:r>
            <a:r>
              <a:rPr lang="fr-FR" sz="2800" b="1" dirty="0">
                <a:latin typeface="Comic Sans MS" panose="030F0702030302020204" pitchFamily="66" charset="0"/>
              </a:rPr>
              <a:t>(g/mol)</a:t>
            </a:r>
          </a:p>
        </p:txBody>
      </p:sp>
      <p:sp>
        <p:nvSpPr>
          <p:cNvPr id="15" name="ZoneTexte 14"/>
          <p:cNvSpPr txBox="1"/>
          <p:nvPr/>
        </p:nvSpPr>
        <p:spPr>
          <a:xfrm>
            <a:off x="226586" y="2527163"/>
            <a:ext cx="11733342" cy="1384995"/>
          </a:xfrm>
          <a:prstGeom prst="rect">
            <a:avLst/>
          </a:prstGeom>
          <a:noFill/>
        </p:spPr>
        <p:txBody>
          <a:bodyPr wrap="square" rtlCol="0">
            <a:spAutoFit/>
          </a:bodyPr>
          <a:lstStyle/>
          <a:p>
            <a:pPr algn="just"/>
            <a:r>
              <a:rPr lang="fr-FR" sz="2800" b="1" dirty="0">
                <a:latin typeface="Comic Sans MS" panose="030F0702030302020204" pitchFamily="66" charset="0"/>
              </a:rPr>
              <a:t>La masse molaire atomique : quand il s’agit d’un composé atomique! Exemple : 	</a:t>
            </a:r>
            <a:r>
              <a:rPr lang="fr-FR" sz="2800" b="1" dirty="0">
                <a:solidFill>
                  <a:srgbClr val="0000FF"/>
                </a:solidFill>
                <a:latin typeface="Comic Sans MS" panose="030F0702030302020204" pitchFamily="66" charset="0"/>
              </a:rPr>
              <a:t>le Sodium Na (23 g/mol)</a:t>
            </a:r>
          </a:p>
          <a:p>
            <a:pPr algn="just"/>
            <a:r>
              <a:rPr lang="fr-FR" sz="2800" b="1" dirty="0">
                <a:solidFill>
                  <a:srgbClr val="0000FF"/>
                </a:solidFill>
                <a:latin typeface="Comic Sans MS" panose="030F0702030302020204" pitchFamily="66" charset="0"/>
              </a:rPr>
              <a:t>			le Néon Ne (20,2 g/mol)</a:t>
            </a:r>
          </a:p>
        </p:txBody>
      </p:sp>
      <p:sp>
        <p:nvSpPr>
          <p:cNvPr id="16" name="ZoneTexte 15"/>
          <p:cNvSpPr txBox="1"/>
          <p:nvPr/>
        </p:nvSpPr>
        <p:spPr>
          <a:xfrm>
            <a:off x="226586" y="4668100"/>
            <a:ext cx="11623459" cy="1384995"/>
          </a:xfrm>
          <a:prstGeom prst="rect">
            <a:avLst/>
          </a:prstGeom>
          <a:noFill/>
        </p:spPr>
        <p:txBody>
          <a:bodyPr wrap="square" rtlCol="0">
            <a:spAutoFit/>
          </a:bodyPr>
          <a:lstStyle/>
          <a:p>
            <a:pPr algn="just"/>
            <a:r>
              <a:rPr lang="fr-FR" sz="2800" b="1" dirty="0">
                <a:latin typeface="Comic Sans MS" panose="030F0702030302020204" pitchFamily="66" charset="0"/>
              </a:rPr>
              <a:t>La masse molaire moléculaire : quand il s’agit d’un composé moléculaire! Exemple : 	</a:t>
            </a:r>
            <a:r>
              <a:rPr lang="fr-FR" sz="2800" b="1" dirty="0">
                <a:solidFill>
                  <a:srgbClr val="0000FF"/>
                </a:solidFill>
                <a:latin typeface="Comic Sans MS" panose="030F0702030302020204" pitchFamily="66" charset="0"/>
              </a:rPr>
              <a:t>l’ammoniac NH</a:t>
            </a:r>
            <a:r>
              <a:rPr lang="fr-FR" sz="2800" b="1" baseline="-25000" dirty="0">
                <a:solidFill>
                  <a:srgbClr val="0000FF"/>
                </a:solidFill>
                <a:latin typeface="Comic Sans MS" panose="030F0702030302020204" pitchFamily="66" charset="0"/>
              </a:rPr>
              <a:t>3</a:t>
            </a:r>
            <a:r>
              <a:rPr lang="fr-FR" sz="2800" b="1" dirty="0">
                <a:solidFill>
                  <a:srgbClr val="0000FF"/>
                </a:solidFill>
                <a:latin typeface="Comic Sans MS" panose="030F0702030302020204" pitchFamily="66" charset="0"/>
              </a:rPr>
              <a:t> (17 g/mol)</a:t>
            </a:r>
          </a:p>
          <a:p>
            <a:pPr algn="just"/>
            <a:r>
              <a:rPr lang="fr-FR" sz="2800" b="1" dirty="0">
                <a:solidFill>
                  <a:srgbClr val="0000FF"/>
                </a:solidFill>
                <a:latin typeface="Comic Sans MS" panose="030F0702030302020204" pitchFamily="66" charset="0"/>
              </a:rPr>
              <a:t>					le dioxyde de carbone CO</a:t>
            </a:r>
            <a:r>
              <a:rPr lang="fr-FR" sz="2800" b="1" baseline="-25000" dirty="0">
                <a:solidFill>
                  <a:srgbClr val="0000FF"/>
                </a:solidFill>
                <a:latin typeface="Comic Sans MS" panose="030F0702030302020204" pitchFamily="66" charset="0"/>
              </a:rPr>
              <a:t>2</a:t>
            </a:r>
            <a:r>
              <a:rPr lang="fr-FR" sz="2800" b="1" dirty="0">
                <a:solidFill>
                  <a:srgbClr val="0000FF"/>
                </a:solidFill>
                <a:latin typeface="Comic Sans MS" panose="030F0702030302020204" pitchFamily="66" charset="0"/>
              </a:rPr>
              <a:t> (44 g/mol)</a:t>
            </a:r>
          </a:p>
        </p:txBody>
      </p:sp>
    </p:spTree>
    <p:extLst>
      <p:ext uri="{BB962C8B-B14F-4D97-AF65-F5344CB8AC3E}">
        <p14:creationId xmlns:p14="http://schemas.microsoft.com/office/powerpoint/2010/main" val="21200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11</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24134" y="303142"/>
            <a:ext cx="154080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La Mole</a:t>
            </a:r>
          </a:p>
        </p:txBody>
      </p:sp>
      <p:sp>
        <p:nvSpPr>
          <p:cNvPr id="13" name="ZoneTexte 12"/>
          <p:cNvSpPr txBox="1"/>
          <p:nvPr/>
        </p:nvSpPr>
        <p:spPr>
          <a:xfrm>
            <a:off x="152891" y="2402365"/>
            <a:ext cx="7083931" cy="1815882"/>
          </a:xfrm>
          <a:prstGeom prst="rect">
            <a:avLst/>
          </a:prstGeom>
          <a:noFill/>
        </p:spPr>
        <p:txBody>
          <a:bodyPr wrap="square" rtlCol="0">
            <a:spAutoFit/>
          </a:bodyPr>
          <a:lstStyle/>
          <a:p>
            <a:pPr algn="just"/>
            <a:r>
              <a:rPr lang="fr-FR" sz="2800" b="1" dirty="0">
                <a:latin typeface="Comic Sans MS" panose="030F0702030302020204" pitchFamily="66" charset="0"/>
              </a:rPr>
              <a:t>Les entités (atomique et moléculaires) sont tellement petites que même en manipulant de petites quantités de matières, leur nombre est trop élevé.</a:t>
            </a:r>
          </a:p>
        </p:txBody>
      </p:sp>
      <p:sp>
        <p:nvSpPr>
          <p:cNvPr id="15" name="ZoneTexte 14"/>
          <p:cNvSpPr txBox="1"/>
          <p:nvPr/>
        </p:nvSpPr>
        <p:spPr>
          <a:xfrm>
            <a:off x="161601" y="799796"/>
            <a:ext cx="5860900"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Pourquoi utilisons-nous la mole??</a:t>
            </a:r>
          </a:p>
        </p:txBody>
      </p:sp>
      <p:pic>
        <p:nvPicPr>
          <p:cNvPr id="2050" name="Picture 2" descr="RÃ©sultat de recherche d'images pour &quot;je cherch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8548" y="2648118"/>
            <a:ext cx="1698536" cy="1794079"/>
          </a:xfrm>
          <a:prstGeom prst="rect">
            <a:avLst/>
          </a:prstGeom>
          <a:noFill/>
          <a:extLst>
            <a:ext uri="{909E8E84-426E-40DD-AFC4-6F175D3DCCD1}">
              <a14:hiddenFill xmlns:a14="http://schemas.microsoft.com/office/drawing/2010/main">
                <a:solidFill>
                  <a:srgbClr val="FFFFFF"/>
                </a:solidFill>
              </a14:hiddenFill>
            </a:ext>
          </a:extLst>
        </p:spPr>
      </p:pic>
      <p:sp>
        <p:nvSpPr>
          <p:cNvPr id="3" name="Pensées 2"/>
          <p:cNvSpPr/>
          <p:nvPr/>
        </p:nvSpPr>
        <p:spPr>
          <a:xfrm flipH="1">
            <a:off x="6940731" y="470263"/>
            <a:ext cx="3780354" cy="1776548"/>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421849" y="827726"/>
            <a:ext cx="3069830" cy="1015663"/>
          </a:xfrm>
          <a:prstGeom prst="rect">
            <a:avLst/>
          </a:prstGeom>
          <a:noFill/>
        </p:spPr>
        <p:txBody>
          <a:bodyPr wrap="square" rtlCol="0">
            <a:spAutoFit/>
          </a:bodyPr>
          <a:lstStyle/>
          <a:p>
            <a:pPr algn="ctr"/>
            <a:r>
              <a:rPr lang="fr-FR" sz="2000" b="1" dirty="0">
                <a:latin typeface="Comic Sans MS" panose="030F0702030302020204" pitchFamily="66" charset="0"/>
              </a:rPr>
              <a:t>Ah bon! Tu dis qu’il y a des milliards d’atomes </a:t>
            </a:r>
          </a:p>
          <a:p>
            <a:pPr algn="ctr"/>
            <a:r>
              <a:rPr lang="fr-FR" sz="2000" b="1" dirty="0">
                <a:solidFill>
                  <a:srgbClr val="C00000"/>
                </a:solidFill>
                <a:latin typeface="Comic Sans MS" panose="030F0702030302020204" pitchFamily="66" charset="0"/>
              </a:rPr>
              <a:t>MAIS JE VOIS RIEN!!</a:t>
            </a:r>
          </a:p>
        </p:txBody>
      </p:sp>
      <p:sp>
        <p:nvSpPr>
          <p:cNvPr id="17" name="ZoneTexte 16"/>
          <p:cNvSpPr txBox="1"/>
          <p:nvPr/>
        </p:nvSpPr>
        <p:spPr>
          <a:xfrm>
            <a:off x="161601" y="5406523"/>
            <a:ext cx="11438216" cy="954107"/>
          </a:xfrm>
          <a:prstGeom prst="rect">
            <a:avLst/>
          </a:prstGeom>
          <a:solidFill>
            <a:srgbClr val="FFFF00"/>
          </a:solidFill>
        </p:spPr>
        <p:txBody>
          <a:bodyPr wrap="square" rtlCol="0">
            <a:spAutoFit/>
          </a:bodyPr>
          <a:lstStyle/>
          <a:p>
            <a:pPr algn="just"/>
            <a:r>
              <a:rPr lang="fr-FR" sz="2800" b="1" dirty="0">
                <a:latin typeface="Comic Sans MS" panose="030F0702030302020204" pitchFamily="66" charset="0"/>
              </a:rPr>
              <a:t>Les scientifiques ont donc décidé de les regrouper par paquet : la mole, symbolisée par </a:t>
            </a:r>
            <a:r>
              <a:rPr lang="fr-FR" sz="2800" b="1" i="1" dirty="0">
                <a:solidFill>
                  <a:srgbClr val="C00000"/>
                </a:solidFill>
                <a:latin typeface="Comic Sans MS" panose="030F0702030302020204" pitchFamily="66" charset="0"/>
              </a:rPr>
              <a:t>mol</a:t>
            </a:r>
            <a:r>
              <a:rPr lang="fr-FR" sz="2800" b="1" dirty="0">
                <a:latin typeface="Comic Sans MS" panose="030F0702030302020204" pitchFamily="66" charset="0"/>
              </a:rPr>
              <a:t>.</a:t>
            </a:r>
          </a:p>
        </p:txBody>
      </p:sp>
    </p:spTree>
    <p:extLst>
      <p:ext uri="{BB962C8B-B14F-4D97-AF65-F5344CB8AC3E}">
        <p14:creationId xmlns:p14="http://schemas.microsoft.com/office/powerpoint/2010/main" val="40961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12</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79611" y="993699"/>
            <a:ext cx="11637920" cy="2246769"/>
          </a:xfrm>
          <a:prstGeom prst="rect">
            <a:avLst/>
          </a:prstGeom>
          <a:noFill/>
        </p:spPr>
        <p:txBody>
          <a:bodyPr wrap="square" rtlCol="0">
            <a:spAutoFit/>
          </a:bodyPr>
          <a:lstStyle/>
          <a:p>
            <a:pPr algn="just"/>
            <a:r>
              <a:rPr lang="fr-FR" sz="2800" b="1" dirty="0">
                <a:latin typeface="Comic Sans MS" panose="030F0702030302020204" pitchFamily="66" charset="0"/>
              </a:rPr>
              <a:t>La mole est une quantité de matière qui correspond au nombre d’atome contenus dans 12,00000 g de carbone 12, </a:t>
            </a:r>
            <a:r>
              <a:rPr lang="fr-FR" sz="2800" b="1" baseline="30000" dirty="0">
                <a:latin typeface="Comic Sans MS" panose="030F0702030302020204" pitchFamily="66" charset="0"/>
              </a:rPr>
              <a:t>12</a:t>
            </a:r>
            <a:r>
              <a:rPr lang="fr-FR" sz="2800" b="1" dirty="0">
                <a:latin typeface="Comic Sans MS" panose="030F0702030302020204" pitchFamily="66" charset="0"/>
              </a:rPr>
              <a:t>C, (l’élément choisi par les chimistes).</a:t>
            </a:r>
          </a:p>
          <a:p>
            <a:pPr algn="just"/>
            <a:r>
              <a:rPr lang="fr-FR" sz="2800" b="1" dirty="0">
                <a:latin typeface="Comic Sans MS" panose="030F0702030302020204" pitchFamily="66" charset="0"/>
              </a:rPr>
              <a:t>Elle représente donc un regroupement d’un certain nombre d’atomes, de molécules ou d’ions.</a:t>
            </a:r>
          </a:p>
        </p:txBody>
      </p:sp>
      <p:sp>
        <p:nvSpPr>
          <p:cNvPr id="13" name="ZoneTexte 12"/>
          <p:cNvSpPr txBox="1"/>
          <p:nvPr/>
        </p:nvSpPr>
        <p:spPr>
          <a:xfrm>
            <a:off x="4524134" y="303142"/>
            <a:ext cx="154080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La Mole</a:t>
            </a:r>
          </a:p>
        </p:txBody>
      </p:sp>
      <p:grpSp>
        <p:nvGrpSpPr>
          <p:cNvPr id="14" name="Groupe 13"/>
          <p:cNvGrpSpPr/>
          <p:nvPr/>
        </p:nvGrpSpPr>
        <p:grpSpPr>
          <a:xfrm>
            <a:off x="2376288" y="4958755"/>
            <a:ext cx="2927493" cy="1867741"/>
            <a:chOff x="5415453" y="256635"/>
            <a:chExt cx="2927493" cy="1867741"/>
          </a:xfrm>
        </p:grpSpPr>
        <p:pic>
          <p:nvPicPr>
            <p:cNvPr id="15" name="Picture 9" descr="Avoga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53" y="256635"/>
              <a:ext cx="2927493" cy="186774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739338" y="1698438"/>
              <a:ext cx="1463862" cy="369332"/>
            </a:xfrm>
            <a:prstGeom prst="rect">
              <a:avLst/>
            </a:prstGeom>
            <a:noFill/>
          </p:spPr>
          <p:txBody>
            <a:bodyPr wrap="none" rtlCol="0">
              <a:spAutoFit/>
            </a:bodyPr>
            <a:lstStyle/>
            <a:p>
              <a:r>
                <a:rPr lang="fr-FR" b="1" dirty="0"/>
                <a:t>1776 au 1856</a:t>
              </a:r>
              <a:endParaRPr lang="fr-FR" dirty="0"/>
            </a:p>
          </p:txBody>
        </p:sp>
      </p:grpSp>
      <p:sp>
        <p:nvSpPr>
          <p:cNvPr id="18" name="ZoneTexte 17"/>
          <p:cNvSpPr txBox="1"/>
          <p:nvPr/>
        </p:nvSpPr>
        <p:spPr>
          <a:xfrm>
            <a:off x="170902" y="3563203"/>
            <a:ext cx="5406311" cy="523220"/>
          </a:xfrm>
          <a:prstGeom prst="rect">
            <a:avLst/>
          </a:prstGeom>
          <a:noFill/>
        </p:spPr>
        <p:txBody>
          <a:bodyPr wrap="square" rtlCol="0">
            <a:spAutoFit/>
          </a:bodyPr>
          <a:lstStyle/>
          <a:p>
            <a:pPr algn="just"/>
            <a:r>
              <a:rPr lang="fr-FR" sz="2800" b="1" dirty="0">
                <a:solidFill>
                  <a:srgbClr val="C00000"/>
                </a:solidFill>
                <a:latin typeface="Comic Sans MS" panose="030F0702030302020204" pitchFamily="66" charset="0"/>
              </a:rPr>
              <a:t>C’est le nombre d’Avogadro</a:t>
            </a:r>
          </a:p>
        </p:txBody>
      </p:sp>
      <p:sp>
        <p:nvSpPr>
          <p:cNvPr id="19" name="Rectangle 18"/>
          <p:cNvSpPr/>
          <p:nvPr/>
        </p:nvSpPr>
        <p:spPr>
          <a:xfrm>
            <a:off x="963613" y="4164804"/>
            <a:ext cx="4565673" cy="707886"/>
          </a:xfrm>
          <a:prstGeom prst="rect">
            <a:avLst/>
          </a:prstGeom>
          <a:solidFill>
            <a:srgbClr val="FFFF00"/>
          </a:solidFill>
        </p:spPr>
        <p:txBody>
          <a:bodyPr wrap="none">
            <a:spAutoFit/>
          </a:bodyPr>
          <a:lstStyle/>
          <a:p>
            <a:r>
              <a:rPr lang="fr-FR" sz="4000" b="1" i="0" dirty="0">
                <a:effectLst/>
                <a:latin typeface="Comic Sans MS" panose="030F0702030302020204" pitchFamily="66" charset="0"/>
              </a:rPr>
              <a:t>6.02214179x10</a:t>
            </a:r>
            <a:r>
              <a:rPr lang="fr-FR" sz="4000" b="1" i="0" baseline="30000" dirty="0">
                <a:effectLst/>
                <a:latin typeface="Comic Sans MS" panose="030F0702030302020204" pitchFamily="66" charset="0"/>
              </a:rPr>
              <a:t>23</a:t>
            </a:r>
            <a:endParaRPr lang="fr-FR" sz="4000" b="1" dirty="0">
              <a:latin typeface="Comic Sans MS" panose="030F0702030302020204" pitchFamily="66" charset="0"/>
            </a:endParaRPr>
          </a:p>
        </p:txBody>
      </p:sp>
      <p:pic>
        <p:nvPicPr>
          <p:cNvPr id="20" name="Picture 2" descr="Amedeo%20Avogadro%27s%20bust%2C%20Vercelli%2C%20Italy%20%282%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817" y="3069374"/>
            <a:ext cx="2655917" cy="354122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992733" y="5333551"/>
            <a:ext cx="1964135" cy="923330"/>
          </a:xfrm>
          <a:prstGeom prst="rect">
            <a:avLst/>
          </a:prstGeom>
        </p:spPr>
        <p:txBody>
          <a:bodyPr wrap="square">
            <a:spAutoFit/>
          </a:bodyPr>
          <a:lstStyle/>
          <a:p>
            <a:pPr algn="ctr"/>
            <a:r>
              <a:rPr lang="fr-FR" b="1" dirty="0">
                <a:latin typeface="Comic Sans MS" panose="030F0702030302020204" pitchFamily="66" charset="0"/>
              </a:rPr>
              <a:t>Jardin public</a:t>
            </a:r>
            <a:r>
              <a:rPr lang="fr-FR" b="1" i="0" dirty="0">
                <a:effectLst/>
                <a:latin typeface="Comic Sans MS" panose="030F0702030302020204" pitchFamily="66" charset="0"/>
              </a:rPr>
              <a:t> </a:t>
            </a:r>
            <a:r>
              <a:rPr lang="fr-FR" b="1" dirty="0">
                <a:latin typeface="Comic Sans MS" panose="030F0702030302020204" pitchFamily="66" charset="0"/>
              </a:rPr>
              <a:t>de</a:t>
            </a:r>
            <a:r>
              <a:rPr lang="fr-FR" b="1" i="0" dirty="0">
                <a:effectLst/>
                <a:latin typeface="Comic Sans MS" panose="030F0702030302020204" pitchFamily="66" charset="0"/>
              </a:rPr>
              <a:t> Vercelli </a:t>
            </a:r>
          </a:p>
          <a:p>
            <a:pPr algn="ctr"/>
            <a:r>
              <a:rPr lang="fr-FR" b="1" i="0" dirty="0">
                <a:effectLst/>
                <a:latin typeface="Comic Sans MS" panose="030F0702030302020204" pitchFamily="66" charset="0"/>
              </a:rPr>
              <a:t>(Italie)</a:t>
            </a:r>
            <a:endParaRPr lang="fr-FR" b="1" dirty="0">
              <a:latin typeface="Comic Sans MS" panose="030F0702030302020204" pitchFamily="66" charset="0"/>
            </a:endParaRPr>
          </a:p>
        </p:txBody>
      </p:sp>
    </p:spTree>
    <p:extLst>
      <p:ext uri="{BB962C8B-B14F-4D97-AF65-F5344CB8AC3E}">
        <p14:creationId xmlns:p14="http://schemas.microsoft.com/office/powerpoint/2010/main" val="30205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13</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179611" y="993699"/>
            <a:ext cx="11637920" cy="2246769"/>
          </a:xfrm>
          <a:prstGeom prst="rect">
            <a:avLst/>
          </a:prstGeom>
          <a:noFill/>
        </p:spPr>
        <p:txBody>
          <a:bodyPr wrap="square" rtlCol="0">
            <a:spAutoFit/>
          </a:bodyPr>
          <a:lstStyle/>
          <a:p>
            <a:pPr algn="just"/>
            <a:r>
              <a:rPr lang="fr-FR" sz="2800" b="1" dirty="0">
                <a:latin typeface="Comic Sans MS" panose="030F0702030302020204" pitchFamily="66" charset="0"/>
              </a:rPr>
              <a:t>Une mole de matière ne correspond pas à une même masse pour touts les substances.</a:t>
            </a:r>
          </a:p>
          <a:p>
            <a:pPr algn="just"/>
            <a:r>
              <a:rPr lang="fr-FR" sz="2800" b="1" dirty="0">
                <a:latin typeface="Comic Sans MS" panose="030F0702030302020204" pitchFamily="66" charset="0"/>
              </a:rPr>
              <a:t>Dans une mole de substance, il y a donc toujours 6.022x10</a:t>
            </a:r>
            <a:r>
              <a:rPr lang="fr-FR" sz="2800" b="1" baseline="30000" dirty="0">
                <a:latin typeface="Comic Sans MS" panose="030F0702030302020204" pitchFamily="66" charset="0"/>
              </a:rPr>
              <a:t>23</a:t>
            </a:r>
            <a:r>
              <a:rPr lang="fr-FR" sz="2800" b="1" dirty="0">
                <a:latin typeface="Comic Sans MS" panose="030F0702030302020204" pitchFamily="66" charset="0"/>
              </a:rPr>
              <a:t> entités, mais cela représente des masses différentes selon les substances.</a:t>
            </a:r>
          </a:p>
        </p:txBody>
      </p:sp>
      <p:sp>
        <p:nvSpPr>
          <p:cNvPr id="14" name="ZoneTexte 13"/>
          <p:cNvSpPr txBox="1"/>
          <p:nvPr/>
        </p:nvSpPr>
        <p:spPr>
          <a:xfrm>
            <a:off x="3451824" y="393219"/>
            <a:ext cx="4174541"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 nombre d’Avogadro</a:t>
            </a:r>
          </a:p>
        </p:txBody>
      </p:sp>
      <p:pic>
        <p:nvPicPr>
          <p:cNvPr id="3078" name="Picture 6" descr="RÃ©sultat de recherche d'images pour &quot;lithium&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433" y="5631947"/>
            <a:ext cx="1899648" cy="10334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378513" y="3833370"/>
            <a:ext cx="2386669" cy="2704049"/>
            <a:chOff x="378513" y="3833370"/>
            <a:chExt cx="2386669" cy="2704049"/>
          </a:xfrm>
        </p:grpSpPr>
        <p:pic>
          <p:nvPicPr>
            <p:cNvPr id="3080" name="Picture 8" descr="Image associÃ©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 y="4556219"/>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378513" y="3833370"/>
              <a:ext cx="2386669" cy="830997"/>
            </a:xfrm>
            <a:prstGeom prst="rect">
              <a:avLst/>
            </a:prstGeom>
            <a:noFill/>
          </p:spPr>
          <p:txBody>
            <a:bodyPr wrap="square" rtlCol="0">
              <a:spAutoFit/>
            </a:bodyPr>
            <a:lstStyle/>
            <a:p>
              <a:pPr algn="ctr"/>
              <a:r>
                <a:rPr lang="fr-FR" sz="2400" b="1" dirty="0">
                  <a:latin typeface="Comic Sans MS" panose="030F0702030302020204" pitchFamily="66" charset="0"/>
                </a:rPr>
                <a:t>2 g d’Hélium (He)</a:t>
              </a:r>
            </a:p>
          </p:txBody>
        </p:sp>
      </p:grpSp>
      <p:sp>
        <p:nvSpPr>
          <p:cNvPr id="16" name="ZoneTexte 15"/>
          <p:cNvSpPr txBox="1"/>
          <p:nvPr/>
        </p:nvSpPr>
        <p:spPr>
          <a:xfrm>
            <a:off x="3514511" y="3205794"/>
            <a:ext cx="4111854" cy="523220"/>
          </a:xfrm>
          <a:prstGeom prst="rect">
            <a:avLst/>
          </a:prstGeom>
          <a:noFill/>
        </p:spPr>
        <p:txBody>
          <a:bodyPr wrap="square" rtlCol="0">
            <a:spAutoFit/>
          </a:bodyPr>
          <a:lstStyle/>
          <a:p>
            <a:pPr algn="just"/>
            <a:r>
              <a:rPr lang="fr-FR" sz="2800" b="1" dirty="0">
                <a:solidFill>
                  <a:srgbClr val="0000FF"/>
                </a:solidFill>
                <a:latin typeface="Comic Sans MS" panose="030F0702030302020204" pitchFamily="66" charset="0"/>
              </a:rPr>
              <a:t>Une mole de matière : </a:t>
            </a:r>
          </a:p>
        </p:txBody>
      </p:sp>
      <p:grpSp>
        <p:nvGrpSpPr>
          <p:cNvPr id="3" name="Groupe 2"/>
          <p:cNvGrpSpPr/>
          <p:nvPr/>
        </p:nvGrpSpPr>
        <p:grpSpPr>
          <a:xfrm>
            <a:off x="4019151" y="4046432"/>
            <a:ext cx="2273891" cy="2618924"/>
            <a:chOff x="4019151" y="4046432"/>
            <a:chExt cx="2273891" cy="2618924"/>
          </a:xfrm>
        </p:grpSpPr>
        <p:pic>
          <p:nvPicPr>
            <p:cNvPr id="3074" name="Picture 2" descr="RÃ©sultat de recherche d'images pour &quot;lithium&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69" y="5144530"/>
              <a:ext cx="2027767" cy="152082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4019151" y="4046432"/>
              <a:ext cx="2273891" cy="830997"/>
            </a:xfrm>
            <a:prstGeom prst="rect">
              <a:avLst/>
            </a:prstGeom>
            <a:noFill/>
          </p:spPr>
          <p:txBody>
            <a:bodyPr wrap="square" rtlCol="0">
              <a:spAutoFit/>
            </a:bodyPr>
            <a:lstStyle/>
            <a:p>
              <a:pPr algn="ctr"/>
              <a:r>
                <a:rPr lang="fr-FR" sz="2400" b="1" dirty="0">
                  <a:latin typeface="Comic Sans MS" panose="030F0702030302020204" pitchFamily="66" charset="0"/>
                </a:rPr>
                <a:t>6,9 g de Lithium (Li)</a:t>
              </a:r>
            </a:p>
          </p:txBody>
        </p:sp>
      </p:grpSp>
      <p:grpSp>
        <p:nvGrpSpPr>
          <p:cNvPr id="4" name="Groupe 3"/>
          <p:cNvGrpSpPr/>
          <p:nvPr/>
        </p:nvGrpSpPr>
        <p:grpSpPr>
          <a:xfrm>
            <a:off x="8655144" y="3800710"/>
            <a:ext cx="2883717" cy="2539540"/>
            <a:chOff x="8655144" y="3800710"/>
            <a:chExt cx="2883717" cy="2539540"/>
          </a:xfrm>
        </p:grpSpPr>
        <p:pic>
          <p:nvPicPr>
            <p:cNvPr id="3076" name="Picture 4" descr="RÃ©sultat de recherche d'images pour &quot;or&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5144" y="4787479"/>
              <a:ext cx="2883717" cy="1552771"/>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8913282" y="3800710"/>
              <a:ext cx="2273891" cy="830997"/>
            </a:xfrm>
            <a:prstGeom prst="rect">
              <a:avLst/>
            </a:prstGeom>
            <a:noFill/>
          </p:spPr>
          <p:txBody>
            <a:bodyPr wrap="square" rtlCol="0">
              <a:spAutoFit/>
            </a:bodyPr>
            <a:lstStyle/>
            <a:p>
              <a:pPr algn="ctr"/>
              <a:r>
                <a:rPr lang="fr-FR" sz="2400" b="1" dirty="0">
                  <a:latin typeface="Comic Sans MS" panose="030F0702030302020204" pitchFamily="66" charset="0"/>
                </a:rPr>
                <a:t>197 g d’Or (Au)</a:t>
              </a:r>
            </a:p>
          </p:txBody>
        </p:sp>
      </p:grpSp>
      <p:sp>
        <p:nvSpPr>
          <p:cNvPr id="21" name="ZoneTexte 20"/>
          <p:cNvSpPr txBox="1"/>
          <p:nvPr/>
        </p:nvSpPr>
        <p:spPr>
          <a:xfrm>
            <a:off x="6434474" y="4666543"/>
            <a:ext cx="1716752" cy="830997"/>
          </a:xfrm>
          <a:prstGeom prst="rect">
            <a:avLst/>
          </a:prstGeom>
          <a:noFill/>
        </p:spPr>
        <p:txBody>
          <a:bodyPr wrap="square" rtlCol="0">
            <a:spAutoFit/>
          </a:bodyPr>
          <a:lstStyle/>
          <a:p>
            <a:pPr algn="ctr"/>
            <a:r>
              <a:rPr lang="fr-FR" sz="2400" b="1" dirty="0">
                <a:solidFill>
                  <a:srgbClr val="C00000"/>
                </a:solidFill>
                <a:latin typeface="Comic Sans MS" panose="030F0702030302020204" pitchFamily="66" charset="0"/>
              </a:rPr>
              <a:t>L’alcalin le plus léger </a:t>
            </a:r>
          </a:p>
        </p:txBody>
      </p:sp>
    </p:spTree>
    <p:extLst>
      <p:ext uri="{BB962C8B-B14F-4D97-AF65-F5344CB8AC3E}">
        <p14:creationId xmlns:p14="http://schemas.microsoft.com/office/powerpoint/2010/main" val="42335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14</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172820" y="406400"/>
            <a:ext cx="694773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Calcul de la Masse Molaire Moléculaire</a:t>
            </a:r>
          </a:p>
        </p:txBody>
      </p:sp>
      <p:sp>
        <p:nvSpPr>
          <p:cNvPr id="15" name="ZoneTexte 14"/>
          <p:cNvSpPr txBox="1"/>
          <p:nvPr/>
        </p:nvSpPr>
        <p:spPr>
          <a:xfrm>
            <a:off x="88798" y="1041663"/>
            <a:ext cx="11637920" cy="954107"/>
          </a:xfrm>
          <a:prstGeom prst="rect">
            <a:avLst/>
          </a:prstGeom>
          <a:noFill/>
        </p:spPr>
        <p:txBody>
          <a:bodyPr wrap="square" rtlCol="0">
            <a:spAutoFit/>
          </a:bodyPr>
          <a:lstStyle/>
          <a:p>
            <a:pPr algn="just"/>
            <a:r>
              <a:rPr lang="fr-FR" sz="2800" b="1" dirty="0">
                <a:latin typeface="Comic Sans MS" panose="030F0702030302020204" pitchFamily="66" charset="0"/>
              </a:rPr>
              <a:t>Il suffit d’identifier les éléments dans le composé en question, puis additionner toutes les masses atomiques.</a:t>
            </a:r>
          </a:p>
        </p:txBody>
      </p:sp>
      <p:sp>
        <p:nvSpPr>
          <p:cNvPr id="16" name="ZoneTexte 15"/>
          <p:cNvSpPr txBox="1"/>
          <p:nvPr/>
        </p:nvSpPr>
        <p:spPr>
          <a:xfrm>
            <a:off x="209006" y="2214699"/>
            <a:ext cx="11686903" cy="1815882"/>
          </a:xfrm>
          <a:prstGeom prst="rect">
            <a:avLst/>
          </a:prstGeom>
          <a:noFill/>
        </p:spPr>
        <p:txBody>
          <a:bodyPr wrap="square" rtlCol="0">
            <a:spAutoFit/>
          </a:bodyPr>
          <a:lstStyle/>
          <a:p>
            <a:pPr algn="just"/>
            <a:r>
              <a:rPr lang="fr-FR" sz="2800" b="1" dirty="0">
                <a:latin typeface="Comic Sans MS" panose="030F0702030302020204" pitchFamily="66" charset="0"/>
              </a:rPr>
              <a:t>MMM de diazote, M</a:t>
            </a:r>
            <a:r>
              <a:rPr lang="fr-FR" sz="1400" b="1" dirty="0">
                <a:solidFill>
                  <a:srgbClr val="C00000"/>
                </a:solidFill>
                <a:latin typeface="Comic Sans MS" panose="030F0702030302020204" pitchFamily="66" charset="0"/>
              </a:rPr>
              <a:t>N</a:t>
            </a:r>
            <a:r>
              <a:rPr lang="fr-FR" sz="1400" b="1" baseline="-25000" dirty="0">
                <a:solidFill>
                  <a:srgbClr val="C00000"/>
                </a:solidFill>
                <a:latin typeface="Comic Sans MS" panose="030F0702030302020204" pitchFamily="66" charset="0"/>
              </a:rPr>
              <a:t>2</a:t>
            </a:r>
            <a:r>
              <a:rPr lang="fr-FR" sz="2800" b="1" dirty="0">
                <a:latin typeface="Comic Sans MS" panose="030F0702030302020204" pitchFamily="66" charset="0"/>
              </a:rPr>
              <a:t> = 2x14 = 28 g/mol</a:t>
            </a:r>
          </a:p>
          <a:p>
            <a:pPr algn="just"/>
            <a:r>
              <a:rPr lang="fr-FR" sz="2800" b="1" dirty="0">
                <a:latin typeface="Comic Sans MS" panose="030F0702030302020204" pitchFamily="66" charset="0"/>
              </a:rPr>
              <a:t>MMM de l’acide sulfurique, M</a:t>
            </a:r>
            <a:r>
              <a:rPr lang="fr-FR" sz="1400" b="1" dirty="0">
                <a:solidFill>
                  <a:srgbClr val="C00000"/>
                </a:solidFill>
                <a:latin typeface="Comic Sans MS" panose="030F0702030302020204" pitchFamily="66" charset="0"/>
              </a:rPr>
              <a:t>H</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SO</a:t>
            </a:r>
            <a:r>
              <a:rPr lang="fr-FR" sz="1400" b="1" baseline="-25000" dirty="0">
                <a:solidFill>
                  <a:srgbClr val="C00000"/>
                </a:solidFill>
                <a:latin typeface="Comic Sans MS" panose="030F0702030302020204" pitchFamily="66" charset="0"/>
              </a:rPr>
              <a:t>4</a:t>
            </a:r>
            <a:r>
              <a:rPr lang="fr-FR" sz="1400" b="1" dirty="0">
                <a:latin typeface="Comic Sans MS" panose="030F0702030302020204" pitchFamily="66" charset="0"/>
              </a:rPr>
              <a:t> </a:t>
            </a:r>
            <a:r>
              <a:rPr lang="fr-FR" sz="2800" b="1" dirty="0">
                <a:latin typeface="Comic Sans MS" panose="030F0702030302020204" pitchFamily="66" charset="0"/>
              </a:rPr>
              <a:t>= 2x1+ 32 + 4x16 = 98 g/mol</a:t>
            </a:r>
          </a:p>
          <a:p>
            <a:pPr algn="just"/>
            <a:r>
              <a:rPr lang="fr-FR" sz="2800" b="1" dirty="0">
                <a:latin typeface="Comic Sans MS" panose="030F0702030302020204" pitchFamily="66" charset="0"/>
              </a:rPr>
              <a:t>MMM sel de </a:t>
            </a:r>
            <a:r>
              <a:rPr lang="fr-FR" sz="2800" b="1" dirty="0" err="1">
                <a:latin typeface="Comic Sans MS" panose="030F0702030302020204" pitchFamily="66" charset="0"/>
              </a:rPr>
              <a:t>Mohr</a:t>
            </a:r>
            <a:r>
              <a:rPr lang="fr-FR" sz="2800" b="1" dirty="0">
                <a:latin typeface="Comic Sans MS" panose="030F0702030302020204" pitchFamily="66" charset="0"/>
              </a:rPr>
              <a:t>, </a:t>
            </a:r>
            <a:r>
              <a:rPr lang="fr-FR" sz="2800" b="1" dirty="0" err="1">
                <a:latin typeface="Comic Sans MS" panose="030F0702030302020204" pitchFamily="66" charset="0"/>
              </a:rPr>
              <a:t>M</a:t>
            </a:r>
            <a:r>
              <a:rPr lang="fr-FR" sz="1400" b="1" dirty="0" err="1">
                <a:solidFill>
                  <a:srgbClr val="C00000"/>
                </a:solidFill>
                <a:latin typeface="Comic Sans MS" panose="030F0702030302020204" pitchFamily="66" charset="0"/>
              </a:rPr>
              <a:t>Fe</a:t>
            </a:r>
            <a:r>
              <a:rPr lang="fr-FR" sz="1400" b="1" dirty="0">
                <a:solidFill>
                  <a:srgbClr val="C00000"/>
                </a:solidFill>
                <a:latin typeface="Comic Sans MS" panose="030F0702030302020204" pitchFamily="66" charset="0"/>
              </a:rPr>
              <a:t>(SO</a:t>
            </a:r>
            <a:r>
              <a:rPr lang="fr-FR" sz="1400" b="1" baseline="-25000" dirty="0">
                <a:solidFill>
                  <a:srgbClr val="C00000"/>
                </a:solidFill>
                <a:latin typeface="Comic Sans MS" panose="030F0702030302020204" pitchFamily="66" charset="0"/>
              </a:rPr>
              <a:t>4</a:t>
            </a:r>
            <a:r>
              <a:rPr lang="fr-FR" sz="1400" b="1" dirty="0">
                <a:solidFill>
                  <a:srgbClr val="C00000"/>
                </a:solidFill>
                <a:latin typeface="Comic Sans MS" panose="030F0702030302020204" pitchFamily="66" charset="0"/>
              </a:rPr>
              <a:t>)</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(NH</a:t>
            </a:r>
            <a:r>
              <a:rPr lang="fr-FR" sz="1400" b="1" baseline="-25000" dirty="0">
                <a:solidFill>
                  <a:srgbClr val="C00000"/>
                </a:solidFill>
                <a:latin typeface="Comic Sans MS" panose="030F0702030302020204" pitchFamily="66" charset="0"/>
              </a:rPr>
              <a:t>4</a:t>
            </a:r>
            <a:r>
              <a:rPr lang="fr-FR" sz="1400" b="1" dirty="0">
                <a:solidFill>
                  <a:srgbClr val="C00000"/>
                </a:solidFill>
                <a:latin typeface="Comic Sans MS" panose="030F0702030302020204" pitchFamily="66" charset="0"/>
              </a:rPr>
              <a:t>)</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·6H</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O </a:t>
            </a:r>
            <a:r>
              <a:rPr lang="fr-FR" sz="2800" b="1" dirty="0">
                <a:latin typeface="Comic Sans MS" panose="030F0702030302020204" pitchFamily="66" charset="0"/>
              </a:rPr>
              <a:t>= </a:t>
            </a:r>
          </a:p>
          <a:p>
            <a:pPr algn="just"/>
            <a:r>
              <a:rPr lang="fr-FR" sz="2800" b="1" dirty="0">
                <a:latin typeface="Comic Sans MS" panose="030F0702030302020204" pitchFamily="66" charset="0"/>
              </a:rPr>
              <a:t>56 + 2x(32 + 4x16) + 2x(14 + 4x1) + 6x(16 + 2x1) = 392 g/mol</a:t>
            </a:r>
            <a:endParaRPr lang="fr-FR" sz="2800" b="1" baseline="-25000" dirty="0">
              <a:latin typeface="Comic Sans MS" panose="030F0702030302020204" pitchFamily="66" charset="0"/>
            </a:endParaRPr>
          </a:p>
        </p:txBody>
      </p:sp>
      <p:grpSp>
        <p:nvGrpSpPr>
          <p:cNvPr id="22" name="Groupe 21"/>
          <p:cNvGrpSpPr/>
          <p:nvPr/>
        </p:nvGrpSpPr>
        <p:grpSpPr>
          <a:xfrm>
            <a:off x="88798" y="4255305"/>
            <a:ext cx="11758128" cy="2355291"/>
            <a:chOff x="88798" y="4255305"/>
            <a:chExt cx="11758128" cy="2355291"/>
          </a:xfrm>
        </p:grpSpPr>
        <p:pic>
          <p:nvPicPr>
            <p:cNvPr id="4" name="Image 3"/>
            <p:cNvPicPr>
              <a:picLocks noChangeAspect="1"/>
            </p:cNvPicPr>
            <p:nvPr/>
          </p:nvPicPr>
          <p:blipFill>
            <a:blip r:embed="rId4"/>
            <a:stretch>
              <a:fillRect/>
            </a:stretch>
          </p:blipFill>
          <p:spPr>
            <a:xfrm>
              <a:off x="2878863" y="4962771"/>
              <a:ext cx="4657725" cy="1647825"/>
            </a:xfrm>
            <a:prstGeom prst="rect">
              <a:avLst/>
            </a:prstGeom>
          </p:spPr>
        </p:pic>
        <p:sp>
          <p:nvSpPr>
            <p:cNvPr id="17" name="ZoneTexte 16"/>
            <p:cNvSpPr txBox="1"/>
            <p:nvPr/>
          </p:nvSpPr>
          <p:spPr>
            <a:xfrm>
              <a:off x="209006" y="4255305"/>
              <a:ext cx="11637920" cy="954107"/>
            </a:xfrm>
            <a:prstGeom prst="rect">
              <a:avLst/>
            </a:prstGeom>
            <a:solidFill>
              <a:srgbClr val="FFFF00"/>
            </a:solidFill>
          </p:spPr>
          <p:txBody>
            <a:bodyPr wrap="square" rtlCol="0">
              <a:spAutoFit/>
            </a:bodyPr>
            <a:lstStyle/>
            <a:p>
              <a:pPr algn="just"/>
              <a:r>
                <a:rPr lang="fr-FR" sz="2800" b="1" dirty="0">
                  <a:latin typeface="Comic Sans MS" panose="030F0702030302020204" pitchFamily="66" charset="0"/>
                </a:rPr>
                <a:t>Attention : pour une meilleure précision prendre toujours les masses atomiques exactes. Exemple : </a:t>
              </a:r>
            </a:p>
          </p:txBody>
        </p:sp>
        <p:cxnSp>
          <p:nvCxnSpPr>
            <p:cNvPr id="6" name="Connecteur droit avec flèche 5"/>
            <p:cNvCxnSpPr/>
            <p:nvPr/>
          </p:nvCxnSpPr>
          <p:spPr>
            <a:xfrm flipH="1">
              <a:off x="6897189" y="5608320"/>
              <a:ext cx="1924594" cy="348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21783" y="5413159"/>
              <a:ext cx="2419252" cy="369332"/>
            </a:xfrm>
            <a:prstGeom prst="rect">
              <a:avLst/>
            </a:prstGeom>
            <a:noFill/>
          </p:spPr>
          <p:txBody>
            <a:bodyPr wrap="none" rtlCol="0">
              <a:spAutoFit/>
            </a:bodyPr>
            <a:lstStyle/>
            <a:p>
              <a:r>
                <a:rPr lang="fr-FR" b="1" dirty="0">
                  <a:latin typeface="Comic Sans MS" panose="030F0702030302020204" pitchFamily="66" charset="0"/>
                </a:rPr>
                <a:t>55,84 au lieu de 56</a:t>
              </a:r>
            </a:p>
          </p:txBody>
        </p:sp>
        <p:sp>
          <p:nvSpPr>
            <p:cNvPr id="18" name="ZoneTexte 17"/>
            <p:cNvSpPr txBox="1"/>
            <p:nvPr/>
          </p:nvSpPr>
          <p:spPr>
            <a:xfrm>
              <a:off x="88798" y="5725338"/>
              <a:ext cx="2419252" cy="369332"/>
            </a:xfrm>
            <a:prstGeom prst="rect">
              <a:avLst/>
            </a:prstGeom>
            <a:noFill/>
          </p:spPr>
          <p:txBody>
            <a:bodyPr wrap="none" rtlCol="0">
              <a:spAutoFit/>
            </a:bodyPr>
            <a:lstStyle/>
            <a:p>
              <a:r>
                <a:rPr lang="fr-FR" b="1" dirty="0">
                  <a:latin typeface="Comic Sans MS" panose="030F0702030302020204" pitchFamily="66" charset="0"/>
                </a:rPr>
                <a:t>24,30 au lieu de 24</a:t>
              </a:r>
            </a:p>
          </p:txBody>
        </p:sp>
        <p:cxnSp>
          <p:nvCxnSpPr>
            <p:cNvPr id="19" name="Connecteur droit avec flèche 18"/>
            <p:cNvCxnSpPr/>
            <p:nvPr/>
          </p:nvCxnSpPr>
          <p:spPr>
            <a:xfrm>
              <a:off x="2473639" y="5956663"/>
              <a:ext cx="1468195" cy="4722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6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RÃ©sultat de recherche d'images pour &quot;mer mÃ©diterranÃ©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688" y="1551989"/>
            <a:ext cx="4409735" cy="294129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15</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182333" y="358272"/>
            <a:ext cx="483978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Calcul de la concentration</a:t>
            </a:r>
          </a:p>
        </p:txBody>
      </p:sp>
      <p:sp>
        <p:nvSpPr>
          <p:cNvPr id="15" name="ZoneTexte 14"/>
          <p:cNvSpPr txBox="1"/>
          <p:nvPr/>
        </p:nvSpPr>
        <p:spPr>
          <a:xfrm>
            <a:off x="88797" y="969471"/>
            <a:ext cx="11850653" cy="523220"/>
          </a:xfrm>
          <a:prstGeom prst="rect">
            <a:avLst/>
          </a:prstGeom>
          <a:noFill/>
        </p:spPr>
        <p:txBody>
          <a:bodyPr wrap="square" rtlCol="0">
            <a:spAutoFit/>
          </a:bodyPr>
          <a:lstStyle/>
          <a:p>
            <a:pPr algn="just"/>
            <a:r>
              <a:rPr lang="fr-FR" sz="2800" b="1" dirty="0">
                <a:latin typeface="Comic Sans MS" panose="030F0702030302020204" pitchFamily="66" charset="0"/>
              </a:rPr>
              <a:t>NE PAS CONFONDRE entre la concentration massique et molaire.</a:t>
            </a:r>
          </a:p>
        </p:txBody>
      </p:sp>
      <p:sp>
        <p:nvSpPr>
          <p:cNvPr id="2" name="ZoneTexte 1"/>
          <p:cNvSpPr txBox="1"/>
          <p:nvPr/>
        </p:nvSpPr>
        <p:spPr>
          <a:xfrm>
            <a:off x="109117" y="4493282"/>
            <a:ext cx="4674678" cy="369332"/>
          </a:xfrm>
          <a:prstGeom prst="rect">
            <a:avLst/>
          </a:prstGeom>
          <a:solidFill>
            <a:srgbClr val="FFFF00"/>
          </a:solidFill>
        </p:spPr>
        <p:txBody>
          <a:bodyPr wrap="none" rtlCol="0">
            <a:spAutoFit/>
          </a:bodyPr>
          <a:lstStyle/>
          <a:p>
            <a:pPr algn="ctr"/>
            <a:r>
              <a:rPr lang="fr-FR" dirty="0">
                <a:latin typeface="Comic Sans MS" panose="030F0702030302020204" pitchFamily="66" charset="0"/>
              </a:rPr>
              <a:t>La masse volumique de l’eau = 1240 kg/m</a:t>
            </a:r>
            <a:r>
              <a:rPr lang="fr-FR" baseline="30000" dirty="0">
                <a:latin typeface="Comic Sans MS" panose="030F0702030302020204" pitchFamily="66" charset="0"/>
              </a:rPr>
              <a:t>3</a:t>
            </a:r>
            <a:endParaRPr lang="fr-FR" dirty="0">
              <a:latin typeface="Comic Sans MS" panose="030F0702030302020204" pitchFamily="66" charset="0"/>
            </a:endParaRPr>
          </a:p>
        </p:txBody>
      </p:sp>
      <p:pic>
        <p:nvPicPr>
          <p:cNvPr id="5124" name="Picture 4" descr="RÃ©sultat de recherche d'images pour &quot;mer mort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79" y="1717628"/>
            <a:ext cx="3708617" cy="27789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Ã©sultat de recherche d'images pour &quot;mer morte&quo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8512"/>
          <a:stretch/>
        </p:blipFill>
        <p:spPr bwMode="auto">
          <a:xfrm>
            <a:off x="170080" y="4872768"/>
            <a:ext cx="3708617" cy="171025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753649" y="1779988"/>
            <a:ext cx="2464136" cy="646331"/>
          </a:xfrm>
          <a:prstGeom prst="rect">
            <a:avLst/>
          </a:prstGeom>
          <a:solidFill>
            <a:srgbClr val="FFFF00"/>
          </a:solidFill>
        </p:spPr>
        <p:txBody>
          <a:bodyPr wrap="none" rtlCol="0">
            <a:spAutoFit/>
          </a:bodyPr>
          <a:lstStyle/>
          <a:p>
            <a:pPr algn="ctr"/>
            <a:r>
              <a:rPr lang="fr-FR" b="1" dirty="0">
                <a:latin typeface="Comic Sans MS" panose="030F0702030302020204" pitchFamily="66" charset="0"/>
              </a:rPr>
              <a:t>La mer morte</a:t>
            </a:r>
          </a:p>
          <a:p>
            <a:pPr algn="ctr"/>
            <a:r>
              <a:rPr lang="fr-FR" dirty="0">
                <a:latin typeface="Comic Sans MS" panose="030F0702030302020204" pitchFamily="66" charset="0"/>
              </a:rPr>
              <a:t>275 g de sel par litre</a:t>
            </a:r>
          </a:p>
        </p:txBody>
      </p:sp>
      <p:sp>
        <p:nvSpPr>
          <p:cNvPr id="23" name="ZoneTexte 22"/>
          <p:cNvSpPr txBox="1"/>
          <p:nvPr/>
        </p:nvSpPr>
        <p:spPr>
          <a:xfrm>
            <a:off x="8519638" y="1732875"/>
            <a:ext cx="2323072" cy="646331"/>
          </a:xfrm>
          <a:prstGeom prst="rect">
            <a:avLst/>
          </a:prstGeom>
          <a:solidFill>
            <a:srgbClr val="FFFF00"/>
          </a:solidFill>
        </p:spPr>
        <p:txBody>
          <a:bodyPr wrap="none" rtlCol="0">
            <a:spAutoFit/>
          </a:bodyPr>
          <a:lstStyle/>
          <a:p>
            <a:pPr algn="ctr"/>
            <a:r>
              <a:rPr lang="fr-FR" b="1" dirty="0">
                <a:latin typeface="Comic Sans MS" panose="030F0702030302020204" pitchFamily="66" charset="0"/>
              </a:rPr>
              <a:t>La méditerranée</a:t>
            </a:r>
          </a:p>
          <a:p>
            <a:pPr algn="ctr"/>
            <a:r>
              <a:rPr lang="fr-FR" dirty="0">
                <a:latin typeface="Comic Sans MS" panose="030F0702030302020204" pitchFamily="66" charset="0"/>
              </a:rPr>
              <a:t>38 g de sel par litre</a:t>
            </a:r>
          </a:p>
        </p:txBody>
      </p:sp>
      <p:sp>
        <p:nvSpPr>
          <p:cNvPr id="24" name="ZoneTexte 23"/>
          <p:cNvSpPr txBox="1"/>
          <p:nvPr/>
        </p:nvSpPr>
        <p:spPr>
          <a:xfrm>
            <a:off x="7285680" y="4503436"/>
            <a:ext cx="4605748" cy="369332"/>
          </a:xfrm>
          <a:prstGeom prst="rect">
            <a:avLst/>
          </a:prstGeom>
          <a:solidFill>
            <a:srgbClr val="FFFF00"/>
          </a:solidFill>
        </p:spPr>
        <p:txBody>
          <a:bodyPr wrap="none" rtlCol="0">
            <a:spAutoFit/>
          </a:bodyPr>
          <a:lstStyle/>
          <a:p>
            <a:pPr algn="ctr"/>
            <a:r>
              <a:rPr lang="fr-FR" dirty="0">
                <a:latin typeface="Comic Sans MS" panose="030F0702030302020204" pitchFamily="66" charset="0"/>
              </a:rPr>
              <a:t>La masse volumique de l’eau = 1025 kg/m</a:t>
            </a:r>
            <a:r>
              <a:rPr lang="fr-FR" baseline="30000" dirty="0">
                <a:latin typeface="Comic Sans MS" panose="030F0702030302020204" pitchFamily="66" charset="0"/>
              </a:rPr>
              <a:t>3</a:t>
            </a:r>
            <a:endParaRPr lang="fr-FR" dirty="0">
              <a:latin typeface="Comic Sans MS" panose="030F0702030302020204" pitchFamily="66" charset="0"/>
            </a:endParaRPr>
          </a:p>
        </p:txBody>
      </p:sp>
      <p:sp>
        <p:nvSpPr>
          <p:cNvPr id="25" name="ZoneTexte 24"/>
          <p:cNvSpPr txBox="1"/>
          <p:nvPr/>
        </p:nvSpPr>
        <p:spPr>
          <a:xfrm>
            <a:off x="3927700" y="1883636"/>
            <a:ext cx="3406984" cy="1384995"/>
          </a:xfrm>
          <a:prstGeom prst="rect">
            <a:avLst/>
          </a:prstGeom>
          <a:noFill/>
        </p:spPr>
        <p:txBody>
          <a:bodyPr wrap="square" rtlCol="0">
            <a:spAutoFit/>
          </a:bodyPr>
          <a:lstStyle/>
          <a:p>
            <a:pPr algn="ctr"/>
            <a:r>
              <a:rPr lang="fr-FR" sz="2800" b="1" dirty="0">
                <a:latin typeface="Comic Sans MS" panose="030F0702030302020204" pitchFamily="66" charset="0"/>
              </a:rPr>
              <a:t>Supposons qu’il y a que du </a:t>
            </a:r>
            <a:r>
              <a:rPr lang="fr-FR" sz="2800" b="1" dirty="0" err="1">
                <a:solidFill>
                  <a:srgbClr val="C00000"/>
                </a:solidFill>
                <a:latin typeface="Comic Sans MS" panose="030F0702030302020204" pitchFamily="66" charset="0"/>
              </a:rPr>
              <a:t>NaCl</a:t>
            </a:r>
            <a:endParaRPr lang="fr-FR" sz="2800" b="1" dirty="0">
              <a:solidFill>
                <a:srgbClr val="C00000"/>
              </a:solidFill>
              <a:latin typeface="Comic Sans MS" panose="030F0702030302020204" pitchFamily="66" charset="0"/>
            </a:endParaRPr>
          </a:p>
          <a:p>
            <a:pPr algn="ctr"/>
            <a:r>
              <a:rPr lang="fr-FR" sz="2800" b="1" dirty="0" err="1">
                <a:solidFill>
                  <a:srgbClr val="008000"/>
                </a:solidFill>
                <a:latin typeface="Comic Sans MS" panose="030F0702030302020204" pitchFamily="66" charset="0"/>
              </a:rPr>
              <a:t>M</a:t>
            </a:r>
            <a:r>
              <a:rPr lang="fr-FR" sz="2800" b="1" baseline="-25000" dirty="0" err="1">
                <a:solidFill>
                  <a:srgbClr val="008000"/>
                </a:solidFill>
                <a:latin typeface="Comic Sans MS" panose="030F0702030302020204" pitchFamily="66" charset="0"/>
              </a:rPr>
              <a:t>NaCl</a:t>
            </a:r>
            <a:r>
              <a:rPr lang="fr-FR" sz="2800" b="1" baseline="-25000" dirty="0">
                <a:solidFill>
                  <a:srgbClr val="008000"/>
                </a:solidFill>
                <a:latin typeface="Comic Sans MS" panose="030F0702030302020204" pitchFamily="66" charset="0"/>
              </a:rPr>
              <a:t> </a:t>
            </a:r>
            <a:r>
              <a:rPr lang="fr-FR" sz="2800" b="1" dirty="0">
                <a:solidFill>
                  <a:srgbClr val="008000"/>
                </a:solidFill>
                <a:latin typeface="Comic Sans MS" panose="030F0702030302020204" pitchFamily="66" charset="0"/>
              </a:rPr>
              <a:t>= 58,5 g/mol</a:t>
            </a:r>
          </a:p>
        </p:txBody>
      </p:sp>
      <p:sp>
        <p:nvSpPr>
          <p:cNvPr id="3" name="ZoneTexte 2"/>
          <p:cNvSpPr txBox="1"/>
          <p:nvPr/>
        </p:nvSpPr>
        <p:spPr>
          <a:xfrm>
            <a:off x="3804379" y="3654509"/>
            <a:ext cx="3722494" cy="523220"/>
          </a:xfrm>
          <a:prstGeom prst="rect">
            <a:avLst/>
          </a:prstGeom>
          <a:solidFill>
            <a:srgbClr val="FFFF00"/>
          </a:solidFill>
          <a:ln w="38100">
            <a:solidFill>
              <a:srgbClr val="008000"/>
            </a:solidFill>
          </a:ln>
        </p:spPr>
        <p:txBody>
          <a:bodyPr wrap="none" rtlCol="0">
            <a:spAutoFit/>
          </a:bodyPr>
          <a:lstStyle/>
          <a:p>
            <a:r>
              <a:rPr lang="fr-FR" sz="2800" b="1" dirty="0" err="1">
                <a:solidFill>
                  <a:srgbClr val="008000"/>
                </a:solidFill>
                <a:latin typeface="Comic Sans MS" panose="030F0702030302020204" pitchFamily="66" charset="0"/>
              </a:rPr>
              <a:t>C</a:t>
            </a:r>
            <a:r>
              <a:rPr lang="fr-FR" sz="2800" b="1" baseline="-25000" dirty="0" err="1">
                <a:solidFill>
                  <a:srgbClr val="008000"/>
                </a:solidFill>
                <a:latin typeface="Comic Sans MS" panose="030F0702030302020204" pitchFamily="66" charset="0"/>
              </a:rPr>
              <a:t>molaire</a:t>
            </a:r>
            <a:r>
              <a:rPr lang="fr-FR" sz="2800" b="1" dirty="0">
                <a:solidFill>
                  <a:srgbClr val="008000"/>
                </a:solidFill>
                <a:latin typeface="Comic Sans MS" panose="030F0702030302020204" pitchFamily="66" charset="0"/>
              </a:rPr>
              <a:t>=</a:t>
            </a:r>
            <a:r>
              <a:rPr lang="fr-FR" sz="2800" b="1" dirty="0" err="1">
                <a:solidFill>
                  <a:srgbClr val="008000"/>
                </a:solidFill>
                <a:latin typeface="Comic Sans MS" panose="030F0702030302020204" pitchFamily="66" charset="0"/>
              </a:rPr>
              <a:t>C</a:t>
            </a:r>
            <a:r>
              <a:rPr lang="fr-FR" sz="2800" b="1" baseline="-25000" dirty="0" err="1">
                <a:solidFill>
                  <a:srgbClr val="008000"/>
                </a:solidFill>
                <a:latin typeface="Comic Sans MS" panose="030F0702030302020204" pitchFamily="66" charset="0"/>
              </a:rPr>
              <a:t>massique</a:t>
            </a:r>
            <a:r>
              <a:rPr lang="fr-FR" sz="2800" b="1" dirty="0">
                <a:solidFill>
                  <a:srgbClr val="008000"/>
                </a:solidFill>
                <a:latin typeface="Comic Sans MS" panose="030F0702030302020204" pitchFamily="66" charset="0"/>
              </a:rPr>
              <a:t>/</a:t>
            </a:r>
            <a:r>
              <a:rPr lang="fr-FR" sz="2800" b="1" dirty="0" err="1">
                <a:solidFill>
                  <a:srgbClr val="008000"/>
                </a:solidFill>
                <a:latin typeface="Comic Sans MS" panose="030F0702030302020204" pitchFamily="66" charset="0"/>
              </a:rPr>
              <a:t>M</a:t>
            </a:r>
            <a:r>
              <a:rPr lang="fr-FR" sz="2800" b="1" baseline="-25000" dirty="0" err="1">
                <a:solidFill>
                  <a:srgbClr val="008000"/>
                </a:solidFill>
                <a:latin typeface="Comic Sans MS" panose="030F0702030302020204" pitchFamily="66" charset="0"/>
              </a:rPr>
              <a:t>NaCl</a:t>
            </a:r>
            <a:endParaRPr lang="fr-FR" sz="2800" b="1" baseline="-25000" dirty="0">
              <a:solidFill>
                <a:srgbClr val="008000"/>
              </a:solidFill>
              <a:latin typeface="Comic Sans MS" panose="030F0702030302020204" pitchFamily="66" charset="0"/>
            </a:endParaRPr>
          </a:p>
        </p:txBody>
      </p:sp>
      <p:sp>
        <p:nvSpPr>
          <p:cNvPr id="27" name="ZoneTexte 26"/>
          <p:cNvSpPr txBox="1"/>
          <p:nvPr/>
        </p:nvSpPr>
        <p:spPr>
          <a:xfrm>
            <a:off x="4302529" y="5406385"/>
            <a:ext cx="6500497" cy="830997"/>
          </a:xfrm>
          <a:prstGeom prst="rect">
            <a:avLst/>
          </a:prstGeom>
          <a:noFill/>
        </p:spPr>
        <p:txBody>
          <a:bodyPr wrap="none" rtlCol="0">
            <a:spAutoFit/>
          </a:bodyPr>
          <a:lstStyle/>
          <a:p>
            <a:r>
              <a:rPr lang="fr-FR" sz="2400" b="1" dirty="0" err="1">
                <a:solidFill>
                  <a:srgbClr val="008000"/>
                </a:solidFill>
                <a:latin typeface="Comic Sans MS" panose="030F0702030302020204" pitchFamily="66" charset="0"/>
              </a:rPr>
              <a:t>C</a:t>
            </a:r>
            <a:r>
              <a:rPr lang="fr-FR" sz="2400" b="1" baseline="-25000" dirty="0" err="1">
                <a:solidFill>
                  <a:srgbClr val="008000"/>
                </a:solidFill>
                <a:latin typeface="Comic Sans MS" panose="030F0702030302020204" pitchFamily="66" charset="0"/>
              </a:rPr>
              <a:t>molaire</a:t>
            </a:r>
            <a:r>
              <a:rPr lang="fr-FR" sz="2400" b="1" dirty="0">
                <a:solidFill>
                  <a:srgbClr val="008000"/>
                </a:solidFill>
                <a:latin typeface="Comic Sans MS" panose="030F0702030302020204" pitchFamily="66" charset="0"/>
              </a:rPr>
              <a:t> = 275 </a:t>
            </a:r>
            <a:r>
              <a:rPr lang="fr-FR" sz="2400" b="1" dirty="0">
                <a:solidFill>
                  <a:srgbClr val="C00000"/>
                </a:solidFill>
                <a:latin typeface="Comic Sans MS" panose="030F0702030302020204" pitchFamily="66" charset="0"/>
              </a:rPr>
              <a:t>g.l</a:t>
            </a:r>
            <a:r>
              <a:rPr lang="fr-FR" sz="2400" b="1" baseline="30000" dirty="0">
                <a:solidFill>
                  <a:srgbClr val="C00000"/>
                </a:solidFill>
                <a:latin typeface="Comic Sans MS" panose="030F0702030302020204" pitchFamily="66" charset="0"/>
              </a:rPr>
              <a:t>-1</a:t>
            </a:r>
            <a:r>
              <a:rPr lang="fr-FR" sz="2400" b="1" dirty="0">
                <a:solidFill>
                  <a:srgbClr val="008000"/>
                </a:solidFill>
                <a:latin typeface="Comic Sans MS" panose="030F0702030302020204" pitchFamily="66" charset="0"/>
              </a:rPr>
              <a:t>/58,5 </a:t>
            </a:r>
            <a:r>
              <a:rPr lang="fr-FR" sz="2400" b="1" dirty="0">
                <a:solidFill>
                  <a:srgbClr val="C00000"/>
                </a:solidFill>
                <a:latin typeface="Comic Sans MS" panose="030F0702030302020204" pitchFamily="66" charset="0"/>
              </a:rPr>
              <a:t>g.mol</a:t>
            </a:r>
            <a:r>
              <a:rPr lang="fr-FR" sz="2400" b="1" baseline="30000" dirty="0">
                <a:solidFill>
                  <a:srgbClr val="C00000"/>
                </a:solidFill>
                <a:latin typeface="Comic Sans MS" panose="030F0702030302020204" pitchFamily="66" charset="0"/>
              </a:rPr>
              <a:t>-1</a:t>
            </a:r>
            <a:endParaRPr lang="fr-FR" sz="2400" b="1" dirty="0">
              <a:solidFill>
                <a:srgbClr val="008000"/>
              </a:solidFill>
              <a:latin typeface="Comic Sans MS" panose="030F0702030302020204" pitchFamily="66" charset="0"/>
            </a:endParaRPr>
          </a:p>
          <a:p>
            <a:r>
              <a:rPr lang="fr-FR" sz="2400" b="1" dirty="0" err="1">
                <a:solidFill>
                  <a:srgbClr val="008000"/>
                </a:solidFill>
                <a:latin typeface="Comic Sans MS" panose="030F0702030302020204" pitchFamily="66" charset="0"/>
              </a:rPr>
              <a:t>C</a:t>
            </a:r>
            <a:r>
              <a:rPr lang="fr-FR" sz="2400" b="1" baseline="-25000" dirty="0" err="1">
                <a:solidFill>
                  <a:srgbClr val="008000"/>
                </a:solidFill>
                <a:latin typeface="Comic Sans MS" panose="030F0702030302020204" pitchFamily="66" charset="0"/>
              </a:rPr>
              <a:t>molaire</a:t>
            </a:r>
            <a:r>
              <a:rPr lang="fr-FR" sz="2400" b="1" dirty="0">
                <a:solidFill>
                  <a:srgbClr val="008000"/>
                </a:solidFill>
                <a:latin typeface="Comic Sans MS" panose="030F0702030302020204" pitchFamily="66" charset="0"/>
              </a:rPr>
              <a:t> = 4,7 </a:t>
            </a:r>
            <a:r>
              <a:rPr lang="fr-FR" sz="2400" b="1" dirty="0">
                <a:solidFill>
                  <a:srgbClr val="C00000"/>
                </a:solidFill>
                <a:latin typeface="Comic Sans MS" panose="030F0702030302020204" pitchFamily="66" charset="0"/>
              </a:rPr>
              <a:t>mol.l</a:t>
            </a:r>
            <a:r>
              <a:rPr lang="fr-FR" sz="2400" b="1" baseline="30000" dirty="0">
                <a:solidFill>
                  <a:srgbClr val="C00000"/>
                </a:solidFill>
                <a:latin typeface="Comic Sans MS" panose="030F0702030302020204" pitchFamily="66" charset="0"/>
              </a:rPr>
              <a:t>-1</a:t>
            </a:r>
            <a:r>
              <a:rPr lang="fr-FR" sz="2400" b="1" dirty="0">
                <a:solidFill>
                  <a:srgbClr val="008000"/>
                </a:solidFill>
                <a:latin typeface="Comic Sans MS" panose="030F0702030302020204" pitchFamily="66" charset="0"/>
              </a:rPr>
              <a:t> ou 4,7 molaire (4,7M)</a:t>
            </a:r>
            <a:endParaRPr lang="fr-FR" sz="2400" b="1" baseline="30000" dirty="0">
              <a:solidFill>
                <a:srgbClr val="C00000"/>
              </a:solidFill>
              <a:latin typeface="Comic Sans MS" panose="030F0702030302020204" pitchFamily="66" charset="0"/>
            </a:endParaRPr>
          </a:p>
        </p:txBody>
      </p:sp>
      <p:sp>
        <p:nvSpPr>
          <p:cNvPr id="5" name="Rectangle 4"/>
          <p:cNvSpPr/>
          <p:nvPr/>
        </p:nvSpPr>
        <p:spPr>
          <a:xfrm>
            <a:off x="8835193" y="2545356"/>
            <a:ext cx="1750800" cy="400110"/>
          </a:xfrm>
          <a:prstGeom prst="rect">
            <a:avLst/>
          </a:prstGeom>
          <a:solidFill>
            <a:srgbClr val="FFFF00"/>
          </a:solidFill>
        </p:spPr>
        <p:txBody>
          <a:bodyPr wrap="none">
            <a:spAutoFit/>
          </a:bodyPr>
          <a:lstStyle/>
          <a:p>
            <a:r>
              <a:rPr lang="fr-FR" sz="2000" b="1" dirty="0">
                <a:solidFill>
                  <a:srgbClr val="008000"/>
                </a:solidFill>
                <a:latin typeface="Comic Sans MS" panose="030F0702030302020204" pitchFamily="66" charset="0"/>
              </a:rPr>
              <a:t>C = 0,65 </a:t>
            </a:r>
            <a:r>
              <a:rPr lang="fr-FR" sz="2000" b="1" dirty="0">
                <a:solidFill>
                  <a:srgbClr val="C00000"/>
                </a:solidFill>
                <a:latin typeface="Comic Sans MS" panose="030F0702030302020204" pitchFamily="66" charset="0"/>
              </a:rPr>
              <a:t>M</a:t>
            </a:r>
            <a:r>
              <a:rPr lang="fr-FR" sz="2000" b="1" dirty="0">
                <a:solidFill>
                  <a:srgbClr val="008000"/>
                </a:solidFill>
                <a:latin typeface="Comic Sans MS" panose="030F0702030302020204" pitchFamily="66" charset="0"/>
              </a:rPr>
              <a:t> </a:t>
            </a:r>
            <a:endParaRPr lang="fr-FR" sz="2000" dirty="0"/>
          </a:p>
        </p:txBody>
      </p:sp>
    </p:spTree>
    <p:extLst>
      <p:ext uri="{BB962C8B-B14F-4D97-AF65-F5344CB8AC3E}">
        <p14:creationId xmlns:p14="http://schemas.microsoft.com/office/powerpoint/2010/main" val="6369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3" grpId="0" animBg="1"/>
      <p:bldP spid="27"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16</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869507" y="406400"/>
            <a:ext cx="4669868"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Calcul de la concentration</a:t>
            </a:r>
          </a:p>
        </p:txBody>
      </p:sp>
      <p:sp>
        <p:nvSpPr>
          <p:cNvPr id="25" name="ZoneTexte 24"/>
          <p:cNvSpPr txBox="1"/>
          <p:nvPr/>
        </p:nvSpPr>
        <p:spPr>
          <a:xfrm>
            <a:off x="72059" y="6071725"/>
            <a:ext cx="3406984" cy="400110"/>
          </a:xfrm>
          <a:prstGeom prst="rect">
            <a:avLst/>
          </a:prstGeom>
          <a:noFill/>
        </p:spPr>
        <p:txBody>
          <a:bodyPr wrap="square" rtlCol="0">
            <a:spAutoFit/>
          </a:bodyPr>
          <a:lstStyle/>
          <a:p>
            <a:pPr algn="ctr"/>
            <a:r>
              <a:rPr lang="fr-FR" sz="2000" b="1" dirty="0" err="1">
                <a:solidFill>
                  <a:srgbClr val="008000"/>
                </a:solidFill>
                <a:latin typeface="Comic Sans MS" panose="030F0702030302020204" pitchFamily="66" charset="0"/>
              </a:rPr>
              <a:t>M</a:t>
            </a:r>
            <a:r>
              <a:rPr lang="fr-FR" sz="2000" b="1" baseline="-25000" dirty="0" err="1">
                <a:solidFill>
                  <a:srgbClr val="008000"/>
                </a:solidFill>
                <a:latin typeface="Comic Sans MS" panose="030F0702030302020204" pitchFamily="66" charset="0"/>
              </a:rPr>
              <a:t>NaCl</a:t>
            </a:r>
            <a:r>
              <a:rPr lang="fr-FR" sz="2000" b="1" baseline="-25000" dirty="0">
                <a:solidFill>
                  <a:srgbClr val="008000"/>
                </a:solidFill>
                <a:latin typeface="Comic Sans MS" panose="030F0702030302020204" pitchFamily="66" charset="0"/>
              </a:rPr>
              <a:t> </a:t>
            </a:r>
            <a:r>
              <a:rPr lang="fr-FR" sz="2000" b="1" dirty="0">
                <a:solidFill>
                  <a:srgbClr val="008000"/>
                </a:solidFill>
                <a:latin typeface="Comic Sans MS" panose="030F0702030302020204" pitchFamily="66" charset="0"/>
              </a:rPr>
              <a:t>= 58,5 g/mol</a:t>
            </a:r>
          </a:p>
        </p:txBody>
      </p:sp>
      <p:sp>
        <p:nvSpPr>
          <p:cNvPr id="3" name="ZoneTexte 2"/>
          <p:cNvSpPr txBox="1"/>
          <p:nvPr/>
        </p:nvSpPr>
        <p:spPr>
          <a:xfrm>
            <a:off x="734061" y="3949357"/>
            <a:ext cx="2446504" cy="523220"/>
          </a:xfrm>
          <a:prstGeom prst="rect">
            <a:avLst/>
          </a:prstGeom>
          <a:solidFill>
            <a:srgbClr val="FFFF00"/>
          </a:solidFill>
          <a:ln w="38100">
            <a:solidFill>
              <a:srgbClr val="008000"/>
            </a:solidFill>
          </a:ln>
        </p:spPr>
        <p:txBody>
          <a:bodyPr wrap="none" rtlCol="0">
            <a:spAutoFit/>
          </a:bodyPr>
          <a:lstStyle/>
          <a:p>
            <a:r>
              <a:rPr lang="fr-FR" sz="2800" b="1" dirty="0" err="1">
                <a:solidFill>
                  <a:srgbClr val="008000"/>
                </a:solidFill>
                <a:latin typeface="Comic Sans MS" panose="030F0702030302020204" pitchFamily="66" charset="0"/>
              </a:rPr>
              <a:t>C</a:t>
            </a:r>
            <a:r>
              <a:rPr lang="fr-FR" sz="2800" b="1" baseline="-25000" dirty="0" err="1">
                <a:solidFill>
                  <a:srgbClr val="008000"/>
                </a:solidFill>
                <a:latin typeface="Comic Sans MS" panose="030F0702030302020204" pitchFamily="66" charset="0"/>
              </a:rPr>
              <a:t>molaire</a:t>
            </a:r>
            <a:r>
              <a:rPr lang="fr-FR" sz="2800" b="1" dirty="0">
                <a:solidFill>
                  <a:srgbClr val="008000"/>
                </a:solidFill>
                <a:latin typeface="Comic Sans MS" panose="030F0702030302020204" pitchFamily="66" charset="0"/>
              </a:rPr>
              <a:t>=</a:t>
            </a:r>
            <a:r>
              <a:rPr lang="fr-FR" sz="2800" b="1" dirty="0" err="1">
                <a:solidFill>
                  <a:srgbClr val="008000"/>
                </a:solidFill>
                <a:latin typeface="Comic Sans MS" panose="030F0702030302020204" pitchFamily="66" charset="0"/>
              </a:rPr>
              <a:t>n</a:t>
            </a:r>
            <a:r>
              <a:rPr lang="fr-FR" sz="2800" b="1" baseline="-25000" dirty="0" err="1">
                <a:solidFill>
                  <a:srgbClr val="008000"/>
                </a:solidFill>
                <a:latin typeface="Comic Sans MS" panose="030F0702030302020204" pitchFamily="66" charset="0"/>
              </a:rPr>
              <a:t>mol</a:t>
            </a:r>
            <a:r>
              <a:rPr lang="fr-FR" sz="2800" b="1" dirty="0">
                <a:solidFill>
                  <a:srgbClr val="008000"/>
                </a:solidFill>
                <a:latin typeface="Comic Sans MS" panose="030F0702030302020204" pitchFamily="66" charset="0"/>
              </a:rPr>
              <a:t>/V</a:t>
            </a:r>
            <a:endParaRPr lang="fr-FR" sz="2800" b="1" baseline="-25000" dirty="0">
              <a:solidFill>
                <a:srgbClr val="008000"/>
              </a:solidFill>
              <a:latin typeface="Comic Sans MS" panose="030F0702030302020204" pitchFamily="66" charset="0"/>
            </a:endParaRPr>
          </a:p>
        </p:txBody>
      </p:sp>
      <p:sp>
        <p:nvSpPr>
          <p:cNvPr id="27" name="ZoneTexte 26"/>
          <p:cNvSpPr txBox="1"/>
          <p:nvPr/>
        </p:nvSpPr>
        <p:spPr>
          <a:xfrm>
            <a:off x="72059" y="4702492"/>
            <a:ext cx="4874409" cy="1015663"/>
          </a:xfrm>
          <a:prstGeom prst="rect">
            <a:avLst/>
          </a:prstGeom>
          <a:noFill/>
        </p:spPr>
        <p:txBody>
          <a:bodyPr wrap="square" rtlCol="0">
            <a:spAutoFit/>
          </a:bodyPr>
          <a:lstStyle/>
          <a:p>
            <a:pPr algn="ctr"/>
            <a:r>
              <a:rPr lang="fr-FR" sz="2000" b="1" dirty="0">
                <a:solidFill>
                  <a:srgbClr val="008000"/>
                </a:solidFill>
                <a:latin typeface="Comic Sans MS" panose="030F0702030302020204" pitchFamily="66" charset="0"/>
              </a:rPr>
              <a:t>n = 15 </a:t>
            </a:r>
            <a:r>
              <a:rPr lang="fr-FR" sz="2000" b="1" dirty="0">
                <a:solidFill>
                  <a:srgbClr val="C00000"/>
                </a:solidFill>
                <a:latin typeface="Comic Sans MS" panose="030F0702030302020204" pitchFamily="66" charset="0"/>
              </a:rPr>
              <a:t>g</a:t>
            </a:r>
            <a:r>
              <a:rPr lang="fr-FR" sz="2000" b="1" dirty="0">
                <a:solidFill>
                  <a:srgbClr val="008000"/>
                </a:solidFill>
                <a:latin typeface="Comic Sans MS" panose="030F0702030302020204" pitchFamily="66" charset="0"/>
              </a:rPr>
              <a:t>/58,5 </a:t>
            </a:r>
            <a:r>
              <a:rPr lang="fr-FR" sz="2000" b="1" dirty="0">
                <a:solidFill>
                  <a:srgbClr val="C00000"/>
                </a:solidFill>
                <a:latin typeface="Comic Sans MS" panose="030F0702030302020204" pitchFamily="66" charset="0"/>
              </a:rPr>
              <a:t>g.mol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 0,25 mol </a:t>
            </a:r>
          </a:p>
          <a:p>
            <a:pPr algn="ctr"/>
            <a:r>
              <a:rPr lang="fr-FR" sz="2000" b="1" dirty="0" err="1">
                <a:solidFill>
                  <a:srgbClr val="008000"/>
                </a:solidFill>
                <a:latin typeface="Comic Sans MS" panose="030F0702030302020204" pitchFamily="66" charset="0"/>
              </a:rPr>
              <a:t>C</a:t>
            </a:r>
            <a:r>
              <a:rPr lang="fr-FR" sz="2000" b="1" baseline="-25000" dirty="0" err="1">
                <a:solidFill>
                  <a:srgbClr val="008000"/>
                </a:solidFill>
                <a:latin typeface="Comic Sans MS" panose="030F0702030302020204" pitchFamily="66" charset="0"/>
              </a:rPr>
              <a:t>molaire</a:t>
            </a:r>
            <a:r>
              <a:rPr lang="fr-FR" sz="2000" b="1" dirty="0">
                <a:solidFill>
                  <a:srgbClr val="008000"/>
                </a:solidFill>
                <a:latin typeface="Comic Sans MS" panose="030F0702030302020204" pitchFamily="66" charset="0"/>
              </a:rPr>
              <a:t> = 0,25 </a:t>
            </a:r>
            <a:r>
              <a:rPr lang="fr-FR" sz="2000" b="1" dirty="0">
                <a:solidFill>
                  <a:srgbClr val="C00000"/>
                </a:solidFill>
                <a:latin typeface="Comic Sans MS" panose="030F0702030302020204" pitchFamily="66" charset="0"/>
              </a:rPr>
              <a:t>mol</a:t>
            </a:r>
            <a:r>
              <a:rPr lang="fr-FR" sz="2000" b="1" dirty="0">
                <a:solidFill>
                  <a:srgbClr val="008000"/>
                </a:solidFill>
                <a:latin typeface="Comic Sans MS" panose="030F0702030302020204" pitchFamily="66" charset="0"/>
              </a:rPr>
              <a:t>/2 </a:t>
            </a:r>
            <a:r>
              <a:rPr lang="fr-FR" sz="2000" b="1" dirty="0">
                <a:solidFill>
                  <a:srgbClr val="C00000"/>
                </a:solidFill>
                <a:latin typeface="Comic Sans MS" panose="030F0702030302020204" pitchFamily="66" charset="0"/>
              </a:rPr>
              <a:t>l</a:t>
            </a:r>
            <a:r>
              <a:rPr lang="fr-FR" sz="2000" b="1" dirty="0">
                <a:solidFill>
                  <a:srgbClr val="008000"/>
                </a:solidFill>
                <a:latin typeface="Comic Sans MS" panose="030F0702030302020204" pitchFamily="66" charset="0"/>
              </a:rPr>
              <a:t> = 0,125 </a:t>
            </a:r>
            <a:r>
              <a:rPr lang="fr-FR" sz="2000" b="1" dirty="0">
                <a:solidFill>
                  <a:srgbClr val="C00000"/>
                </a:solidFill>
                <a:latin typeface="Comic Sans MS" panose="030F0702030302020204" pitchFamily="66" charset="0"/>
              </a:rPr>
              <a:t>mol.l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(0,125M)</a:t>
            </a:r>
            <a:endParaRPr lang="fr-FR" sz="2000" b="1" baseline="30000" dirty="0">
              <a:solidFill>
                <a:srgbClr val="C00000"/>
              </a:solidFill>
              <a:latin typeface="Comic Sans MS" panose="030F0702030302020204" pitchFamily="66" charset="0"/>
            </a:endParaRPr>
          </a:p>
        </p:txBody>
      </p:sp>
      <p:sp>
        <p:nvSpPr>
          <p:cNvPr id="4" name="Rectangle 3"/>
          <p:cNvSpPr/>
          <p:nvPr/>
        </p:nvSpPr>
        <p:spPr>
          <a:xfrm>
            <a:off x="-69668" y="3244188"/>
            <a:ext cx="4053963" cy="646331"/>
          </a:xfrm>
          <a:prstGeom prst="rect">
            <a:avLst/>
          </a:prstGeom>
        </p:spPr>
        <p:txBody>
          <a:bodyPr wrap="square">
            <a:spAutoFit/>
          </a:bodyPr>
          <a:lstStyle/>
          <a:p>
            <a:pPr algn="ctr"/>
            <a:r>
              <a:rPr lang="fr-FR" b="1" dirty="0">
                <a:solidFill>
                  <a:srgbClr val="000000"/>
                </a:solidFill>
                <a:latin typeface="Comic Sans MS" panose="030F0702030302020204" pitchFamily="66" charset="0"/>
              </a:rPr>
              <a:t>Si vous mettez 15 g de sel dans 2 litres d’eau</a:t>
            </a:r>
            <a:endParaRPr lang="fr-FR" b="1" dirty="0">
              <a:latin typeface="Comic Sans MS" panose="030F0702030302020204" pitchFamily="66" charset="0"/>
            </a:endParaRPr>
          </a:p>
        </p:txBody>
      </p:sp>
      <p:pic>
        <p:nvPicPr>
          <p:cNvPr id="11266" name="Picture 2" descr="Comment bien cuire les pÃ¢tes : Photo de l'Ã©tap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58" y="946377"/>
            <a:ext cx="2962275" cy="221932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e 12"/>
          <p:cNvGrpSpPr/>
          <p:nvPr/>
        </p:nvGrpSpPr>
        <p:grpSpPr>
          <a:xfrm>
            <a:off x="5110665" y="946377"/>
            <a:ext cx="5247987" cy="5718986"/>
            <a:chOff x="5110665" y="946377"/>
            <a:chExt cx="5247987" cy="5718986"/>
          </a:xfrm>
        </p:grpSpPr>
        <p:pic>
          <p:nvPicPr>
            <p:cNvPr id="11268" name="Picture 4" descr="Image associÃ©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685" y="1058693"/>
              <a:ext cx="476250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associÃ©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4514" y="5089705"/>
              <a:ext cx="4954138" cy="1575658"/>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5110665" y="1760560"/>
              <a:ext cx="2409251" cy="51861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6994770" y="5677003"/>
              <a:ext cx="2108288" cy="40106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8338719" y="946377"/>
              <a:ext cx="1528677" cy="51861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6018443" y="4601636"/>
              <a:ext cx="3406984" cy="400110"/>
            </a:xfrm>
            <a:prstGeom prst="rect">
              <a:avLst/>
            </a:prstGeom>
            <a:noFill/>
          </p:spPr>
          <p:txBody>
            <a:bodyPr wrap="square" rtlCol="0">
              <a:spAutoFit/>
            </a:bodyPr>
            <a:lstStyle/>
            <a:p>
              <a:pPr algn="ctr"/>
              <a:r>
                <a:rPr lang="fr-FR" sz="2000" b="1" dirty="0">
                  <a:latin typeface="Comic Sans MS" panose="030F0702030302020204" pitchFamily="66" charset="0"/>
                </a:rPr>
                <a:t>M</a:t>
              </a:r>
              <a:r>
                <a:rPr lang="fr-FR" sz="1400" b="1" dirty="0">
                  <a:latin typeface="Comic Sans MS" panose="030F0702030302020204" pitchFamily="66" charset="0"/>
                </a:rPr>
                <a:t>SO</a:t>
              </a:r>
              <a:r>
                <a:rPr lang="fr-FR" sz="1400" b="1" baseline="-25000" dirty="0">
                  <a:latin typeface="Comic Sans MS" panose="030F0702030302020204" pitchFamily="66" charset="0"/>
                </a:rPr>
                <a:t>4</a:t>
              </a:r>
              <a:r>
                <a:rPr lang="fr-FR" sz="2000" b="1" baseline="-25000" dirty="0">
                  <a:latin typeface="Comic Sans MS" panose="030F0702030302020204" pitchFamily="66" charset="0"/>
                </a:rPr>
                <a:t> </a:t>
              </a:r>
              <a:r>
                <a:rPr lang="fr-FR" sz="2000" b="1" dirty="0">
                  <a:latin typeface="Comic Sans MS" panose="030F0702030302020204" pitchFamily="66" charset="0"/>
                </a:rPr>
                <a:t>= 96 g/mol</a:t>
              </a:r>
            </a:p>
          </p:txBody>
        </p:sp>
      </p:grpSp>
      <p:grpSp>
        <p:nvGrpSpPr>
          <p:cNvPr id="7" name="Groupe 6"/>
          <p:cNvGrpSpPr/>
          <p:nvPr/>
        </p:nvGrpSpPr>
        <p:grpSpPr>
          <a:xfrm>
            <a:off x="8248048" y="2616000"/>
            <a:ext cx="3173284" cy="3106283"/>
            <a:chOff x="8248048" y="2616000"/>
            <a:chExt cx="3173284" cy="3106283"/>
          </a:xfrm>
        </p:grpSpPr>
        <p:sp>
          <p:nvSpPr>
            <p:cNvPr id="5" name="Rectangle 4"/>
            <p:cNvSpPr/>
            <p:nvPr/>
          </p:nvSpPr>
          <p:spPr>
            <a:xfrm rot="19541121">
              <a:off x="8248048" y="2616000"/>
              <a:ext cx="2779928" cy="400110"/>
            </a:xfrm>
            <a:prstGeom prst="rect">
              <a:avLst/>
            </a:prstGeom>
            <a:solidFill>
              <a:srgbClr val="FFFF00"/>
            </a:solidFill>
          </p:spPr>
          <p:txBody>
            <a:bodyPr wrap="none">
              <a:spAutoFit/>
            </a:bodyPr>
            <a:lstStyle/>
            <a:p>
              <a:r>
                <a:rPr lang="fr-FR" sz="2000" b="1" dirty="0">
                  <a:solidFill>
                    <a:srgbClr val="008000"/>
                  </a:solidFill>
                  <a:latin typeface="Comic Sans MS" panose="030F0702030302020204" pitchFamily="66" charset="0"/>
                </a:rPr>
                <a:t>C = 15,93 </a:t>
              </a:r>
              <a:r>
                <a:rPr lang="fr-FR" sz="2000" b="1" dirty="0" err="1">
                  <a:solidFill>
                    <a:srgbClr val="C00000"/>
                  </a:solidFill>
                  <a:latin typeface="Comic Sans MS" panose="030F0702030302020204" pitchFamily="66" charset="0"/>
                </a:rPr>
                <a:t>mmol</a:t>
              </a:r>
              <a:r>
                <a:rPr lang="fr-FR" sz="2000" b="1" dirty="0">
                  <a:solidFill>
                    <a:srgbClr val="C00000"/>
                  </a:solidFill>
                  <a:latin typeface="Comic Sans MS" panose="030F0702030302020204" pitchFamily="66" charset="0"/>
                </a:rPr>
                <a:t> 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a:t>
              </a:r>
              <a:endParaRPr lang="fr-FR" sz="2000" dirty="0"/>
            </a:p>
          </p:txBody>
        </p:sp>
        <p:sp>
          <p:nvSpPr>
            <p:cNvPr id="30" name="Rectangle 29"/>
            <p:cNvSpPr/>
            <p:nvPr/>
          </p:nvSpPr>
          <p:spPr>
            <a:xfrm rot="19541121">
              <a:off x="8904296" y="5322173"/>
              <a:ext cx="2517036" cy="400110"/>
            </a:xfrm>
            <a:prstGeom prst="rect">
              <a:avLst/>
            </a:prstGeom>
            <a:solidFill>
              <a:srgbClr val="FFFF00"/>
            </a:solidFill>
          </p:spPr>
          <p:txBody>
            <a:bodyPr wrap="none">
              <a:spAutoFit/>
            </a:bodyPr>
            <a:lstStyle/>
            <a:p>
              <a:r>
                <a:rPr lang="fr-FR" sz="2000" b="1" dirty="0">
                  <a:solidFill>
                    <a:srgbClr val="008000"/>
                  </a:solidFill>
                  <a:latin typeface="Comic Sans MS" panose="030F0702030302020204" pitchFamily="66" charset="0"/>
                </a:rPr>
                <a:t>C = 0,21 </a:t>
              </a:r>
              <a:r>
                <a:rPr lang="fr-FR" sz="2000" b="1" dirty="0" err="1">
                  <a:solidFill>
                    <a:srgbClr val="C00000"/>
                  </a:solidFill>
                  <a:latin typeface="Comic Sans MS" panose="030F0702030302020204" pitchFamily="66" charset="0"/>
                </a:rPr>
                <a:t>mmol</a:t>
              </a:r>
              <a:r>
                <a:rPr lang="fr-FR" sz="2000" b="1" dirty="0">
                  <a:solidFill>
                    <a:srgbClr val="C00000"/>
                  </a:solidFill>
                  <a:latin typeface="Comic Sans MS" panose="030F0702030302020204" pitchFamily="66" charset="0"/>
                </a:rPr>
                <a:t> 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a:t>
              </a:r>
              <a:endParaRPr lang="fr-FR" sz="2000" dirty="0"/>
            </a:p>
          </p:txBody>
        </p:sp>
      </p:grpSp>
    </p:spTree>
    <p:extLst>
      <p:ext uri="{BB962C8B-B14F-4D97-AF65-F5344CB8AC3E}">
        <p14:creationId xmlns:p14="http://schemas.microsoft.com/office/powerpoint/2010/main" val="31782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17</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447023" y="393294"/>
            <a:ext cx="4669868"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Calcul de la concentration</a:t>
            </a:r>
          </a:p>
        </p:txBody>
      </p:sp>
      <p:grpSp>
        <p:nvGrpSpPr>
          <p:cNvPr id="17" name="Groupe 16"/>
          <p:cNvGrpSpPr/>
          <p:nvPr/>
        </p:nvGrpSpPr>
        <p:grpSpPr>
          <a:xfrm>
            <a:off x="3877042" y="2922790"/>
            <a:ext cx="8125115" cy="1015663"/>
            <a:chOff x="4057518" y="2922790"/>
            <a:chExt cx="8125115" cy="1015663"/>
          </a:xfrm>
        </p:grpSpPr>
        <p:sp>
          <p:nvSpPr>
            <p:cNvPr id="3" name="ZoneTexte 2"/>
            <p:cNvSpPr txBox="1"/>
            <p:nvPr/>
          </p:nvSpPr>
          <p:spPr>
            <a:xfrm>
              <a:off x="4057518" y="3060727"/>
              <a:ext cx="2446504" cy="523220"/>
            </a:xfrm>
            <a:prstGeom prst="rect">
              <a:avLst/>
            </a:prstGeom>
            <a:solidFill>
              <a:srgbClr val="FFFF00"/>
            </a:solidFill>
            <a:ln w="38100">
              <a:solidFill>
                <a:srgbClr val="008000"/>
              </a:solidFill>
            </a:ln>
          </p:spPr>
          <p:txBody>
            <a:bodyPr wrap="none" rtlCol="0">
              <a:spAutoFit/>
            </a:bodyPr>
            <a:lstStyle/>
            <a:p>
              <a:r>
                <a:rPr lang="fr-FR" sz="2800" b="1" dirty="0" err="1">
                  <a:solidFill>
                    <a:srgbClr val="008000"/>
                  </a:solidFill>
                  <a:latin typeface="Comic Sans MS" panose="030F0702030302020204" pitchFamily="66" charset="0"/>
                </a:rPr>
                <a:t>C</a:t>
              </a:r>
              <a:r>
                <a:rPr lang="fr-FR" sz="2800" b="1" baseline="-25000" dirty="0" err="1">
                  <a:solidFill>
                    <a:srgbClr val="008000"/>
                  </a:solidFill>
                  <a:latin typeface="Comic Sans MS" panose="030F0702030302020204" pitchFamily="66" charset="0"/>
                </a:rPr>
                <a:t>molaire</a:t>
              </a:r>
              <a:r>
                <a:rPr lang="fr-FR" sz="2800" b="1" dirty="0">
                  <a:solidFill>
                    <a:srgbClr val="008000"/>
                  </a:solidFill>
                  <a:latin typeface="Comic Sans MS" panose="030F0702030302020204" pitchFamily="66" charset="0"/>
                </a:rPr>
                <a:t>=</a:t>
              </a:r>
              <a:r>
                <a:rPr lang="fr-FR" sz="2800" b="1" dirty="0" err="1">
                  <a:solidFill>
                    <a:srgbClr val="008000"/>
                  </a:solidFill>
                  <a:latin typeface="Comic Sans MS" panose="030F0702030302020204" pitchFamily="66" charset="0"/>
                </a:rPr>
                <a:t>n</a:t>
              </a:r>
              <a:r>
                <a:rPr lang="fr-FR" sz="2800" b="1" baseline="-25000" dirty="0" err="1">
                  <a:solidFill>
                    <a:srgbClr val="008000"/>
                  </a:solidFill>
                  <a:latin typeface="Comic Sans MS" panose="030F0702030302020204" pitchFamily="66" charset="0"/>
                </a:rPr>
                <a:t>mol</a:t>
              </a:r>
              <a:r>
                <a:rPr lang="fr-FR" sz="2800" b="1" dirty="0">
                  <a:solidFill>
                    <a:srgbClr val="008000"/>
                  </a:solidFill>
                  <a:latin typeface="Comic Sans MS" panose="030F0702030302020204" pitchFamily="66" charset="0"/>
                </a:rPr>
                <a:t>/V</a:t>
              </a:r>
              <a:endParaRPr lang="fr-FR" sz="2800" b="1" baseline="-25000" dirty="0">
                <a:solidFill>
                  <a:srgbClr val="008000"/>
                </a:solidFill>
                <a:latin typeface="Comic Sans MS" panose="030F0702030302020204" pitchFamily="66" charset="0"/>
              </a:endParaRPr>
            </a:p>
          </p:txBody>
        </p:sp>
        <p:sp>
          <p:nvSpPr>
            <p:cNvPr id="27" name="ZoneTexte 26"/>
            <p:cNvSpPr txBox="1"/>
            <p:nvPr/>
          </p:nvSpPr>
          <p:spPr>
            <a:xfrm>
              <a:off x="6869331" y="2922790"/>
              <a:ext cx="5313302" cy="1015663"/>
            </a:xfrm>
            <a:prstGeom prst="rect">
              <a:avLst/>
            </a:prstGeom>
            <a:noFill/>
          </p:spPr>
          <p:txBody>
            <a:bodyPr wrap="square" rtlCol="0">
              <a:spAutoFit/>
            </a:bodyPr>
            <a:lstStyle/>
            <a:p>
              <a:pPr algn="ctr"/>
              <a:r>
                <a:rPr lang="fr-FR" sz="2000" b="1" dirty="0">
                  <a:solidFill>
                    <a:srgbClr val="008000"/>
                  </a:solidFill>
                  <a:latin typeface="Comic Sans MS" panose="030F0702030302020204" pitchFamily="66" charset="0"/>
                </a:rPr>
                <a:t>n = 100,7 </a:t>
              </a:r>
              <a:r>
                <a:rPr lang="fr-FR" sz="2000" b="1" dirty="0">
                  <a:solidFill>
                    <a:srgbClr val="C00000"/>
                  </a:solidFill>
                  <a:latin typeface="Comic Sans MS" panose="030F0702030302020204" pitchFamily="66" charset="0"/>
                </a:rPr>
                <a:t>g</a:t>
              </a:r>
              <a:r>
                <a:rPr lang="fr-FR" sz="2000" b="1" dirty="0">
                  <a:solidFill>
                    <a:srgbClr val="008000"/>
                  </a:solidFill>
                  <a:latin typeface="Comic Sans MS" panose="030F0702030302020204" pitchFamily="66" charset="0"/>
                </a:rPr>
                <a:t>/342,3 </a:t>
              </a:r>
              <a:r>
                <a:rPr lang="fr-FR" sz="2000" b="1" dirty="0">
                  <a:solidFill>
                    <a:srgbClr val="C00000"/>
                  </a:solidFill>
                  <a:latin typeface="Comic Sans MS" panose="030F0702030302020204" pitchFamily="66" charset="0"/>
                </a:rPr>
                <a:t>g.mol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 0,29 mol </a:t>
              </a:r>
            </a:p>
            <a:p>
              <a:pPr algn="ctr"/>
              <a:endParaRPr lang="fr-FR" sz="2000" b="1" dirty="0">
                <a:solidFill>
                  <a:srgbClr val="008000"/>
                </a:solidFill>
                <a:latin typeface="Comic Sans MS" panose="030F0702030302020204" pitchFamily="66" charset="0"/>
              </a:endParaRPr>
            </a:p>
            <a:p>
              <a:pPr algn="ctr"/>
              <a:r>
                <a:rPr lang="fr-FR" sz="2000" b="1" dirty="0" err="1">
                  <a:solidFill>
                    <a:srgbClr val="008000"/>
                  </a:solidFill>
                  <a:latin typeface="Comic Sans MS" panose="030F0702030302020204" pitchFamily="66" charset="0"/>
                </a:rPr>
                <a:t>C</a:t>
              </a:r>
              <a:r>
                <a:rPr lang="fr-FR" sz="2000" b="1" baseline="-25000" dirty="0" err="1">
                  <a:solidFill>
                    <a:srgbClr val="008000"/>
                  </a:solidFill>
                  <a:latin typeface="Comic Sans MS" panose="030F0702030302020204" pitchFamily="66" charset="0"/>
                </a:rPr>
                <a:t>molaire</a:t>
              </a:r>
              <a:r>
                <a:rPr lang="fr-FR" sz="2000" b="1" dirty="0">
                  <a:solidFill>
                    <a:srgbClr val="008000"/>
                  </a:solidFill>
                  <a:latin typeface="Comic Sans MS" panose="030F0702030302020204" pitchFamily="66" charset="0"/>
                </a:rPr>
                <a:t> = 0,29 </a:t>
              </a:r>
              <a:r>
                <a:rPr lang="fr-FR" sz="2000" b="1" dirty="0">
                  <a:solidFill>
                    <a:srgbClr val="C00000"/>
                  </a:solidFill>
                  <a:latin typeface="Comic Sans MS" panose="030F0702030302020204" pitchFamily="66" charset="0"/>
                </a:rPr>
                <a:t>mol.l</a:t>
              </a:r>
              <a:r>
                <a:rPr lang="fr-FR" sz="2000" b="1" baseline="30000" dirty="0">
                  <a:solidFill>
                    <a:srgbClr val="C00000"/>
                  </a:solidFill>
                  <a:latin typeface="Comic Sans MS" panose="030F0702030302020204" pitchFamily="66" charset="0"/>
                </a:rPr>
                <a:t>-1</a:t>
              </a:r>
              <a:r>
                <a:rPr lang="fr-FR" sz="2000" b="1" dirty="0">
                  <a:solidFill>
                    <a:srgbClr val="008000"/>
                  </a:solidFill>
                  <a:latin typeface="Comic Sans MS" panose="030F0702030302020204" pitchFamily="66" charset="0"/>
                </a:rPr>
                <a:t> (0,29M)</a:t>
              </a:r>
              <a:endParaRPr lang="fr-FR" sz="2000" b="1" baseline="30000" dirty="0">
                <a:solidFill>
                  <a:srgbClr val="C00000"/>
                </a:solidFill>
                <a:latin typeface="Comic Sans MS" panose="030F0702030302020204" pitchFamily="66" charset="0"/>
              </a:endParaRPr>
            </a:p>
          </p:txBody>
        </p:sp>
      </p:grpSp>
      <p:sp>
        <p:nvSpPr>
          <p:cNvPr id="2" name="Rectangle 1"/>
          <p:cNvSpPr/>
          <p:nvPr/>
        </p:nvSpPr>
        <p:spPr>
          <a:xfrm>
            <a:off x="3130655" y="1377035"/>
            <a:ext cx="8383566" cy="461665"/>
          </a:xfrm>
          <a:prstGeom prst="rect">
            <a:avLst/>
          </a:prstGeom>
        </p:spPr>
        <p:txBody>
          <a:bodyPr wrap="square">
            <a:spAutoFit/>
          </a:bodyPr>
          <a:lstStyle/>
          <a:p>
            <a:r>
              <a:rPr lang="fr-FR" sz="2400" b="1" dirty="0">
                <a:solidFill>
                  <a:srgbClr val="222222"/>
                </a:solidFill>
                <a:latin typeface="Comic Sans MS" panose="030F0702030302020204" pitchFamily="66" charset="0"/>
              </a:rPr>
              <a:t>Saccharose : </a:t>
            </a:r>
            <a:r>
              <a:rPr lang="fr-FR" sz="2400" dirty="0">
                <a:solidFill>
                  <a:srgbClr val="222222"/>
                </a:solidFill>
                <a:latin typeface="Comic Sans MS" panose="030F0702030302020204" pitchFamily="66" charset="0"/>
              </a:rPr>
              <a:t>C</a:t>
            </a:r>
            <a:r>
              <a:rPr lang="fr-FR" sz="2400" baseline="-25000" dirty="0">
                <a:solidFill>
                  <a:srgbClr val="222222"/>
                </a:solidFill>
                <a:latin typeface="Comic Sans MS" panose="030F0702030302020204" pitchFamily="66" charset="0"/>
              </a:rPr>
              <a:t>12</a:t>
            </a:r>
            <a:r>
              <a:rPr lang="fr-FR" sz="2400" dirty="0">
                <a:solidFill>
                  <a:srgbClr val="222222"/>
                </a:solidFill>
                <a:latin typeface="Comic Sans MS" panose="030F0702030302020204" pitchFamily="66" charset="0"/>
              </a:rPr>
              <a:t>H</a:t>
            </a:r>
            <a:r>
              <a:rPr lang="fr-FR" sz="2400" baseline="-25000" dirty="0">
                <a:solidFill>
                  <a:srgbClr val="222222"/>
                </a:solidFill>
                <a:latin typeface="Comic Sans MS" panose="030F0702030302020204" pitchFamily="66" charset="0"/>
              </a:rPr>
              <a:t>22</a:t>
            </a:r>
            <a:r>
              <a:rPr lang="fr-FR" sz="2400" dirty="0">
                <a:solidFill>
                  <a:srgbClr val="222222"/>
                </a:solidFill>
                <a:latin typeface="Comic Sans MS" panose="030F0702030302020204" pitchFamily="66" charset="0"/>
              </a:rPr>
              <a:t>0</a:t>
            </a:r>
            <a:r>
              <a:rPr lang="fr-FR" sz="2400" baseline="-25000" dirty="0">
                <a:solidFill>
                  <a:srgbClr val="222222"/>
                </a:solidFill>
                <a:latin typeface="Comic Sans MS" panose="030F0702030302020204" pitchFamily="66" charset="0"/>
              </a:rPr>
              <a:t>11</a:t>
            </a:r>
            <a:r>
              <a:rPr lang="fr-FR" sz="2400" dirty="0">
                <a:solidFill>
                  <a:srgbClr val="222222"/>
                </a:solidFill>
                <a:latin typeface="Comic Sans MS" panose="030F0702030302020204" pitchFamily="66" charset="0"/>
              </a:rPr>
              <a:t>, avec une MM de 342,30 g/mol. </a:t>
            </a:r>
            <a:endParaRPr lang="fr-FR" sz="2400" dirty="0">
              <a:latin typeface="Comic Sans MS" panose="030F0702030302020204" pitchFamily="66" charset="0"/>
            </a:endParaRPr>
          </a:p>
        </p:txBody>
      </p:sp>
      <p:pic>
        <p:nvPicPr>
          <p:cNvPr id="2050" name="Picture 2" descr="RÃ©sultat de recherche d'images pour &quot;canette coca&quot;"/>
          <p:cNvPicPr>
            <a:picLocks noChangeAspect="1" noChangeArrowheads="1"/>
          </p:cNvPicPr>
          <p:nvPr/>
        </p:nvPicPr>
        <p:blipFill rotWithShape="1">
          <a:blip r:embed="rId4">
            <a:extLst>
              <a:ext uri="{28A0092B-C50C-407E-A947-70E740481C1C}">
                <a14:useLocalDpi xmlns:a14="http://schemas.microsoft.com/office/drawing/2010/main" val="0"/>
              </a:ext>
            </a:extLst>
          </a:blip>
          <a:srcRect l="20998" r="16427"/>
          <a:stretch/>
        </p:blipFill>
        <p:spPr bwMode="auto">
          <a:xfrm>
            <a:off x="460765" y="646816"/>
            <a:ext cx="2148648" cy="3433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Ã©tiquette ingrÃ©dients canette coca&quot;"/>
          <p:cNvPicPr>
            <a:picLocks noChangeAspect="1" noChangeArrowheads="1"/>
          </p:cNvPicPr>
          <p:nvPr/>
        </p:nvPicPr>
        <p:blipFill rotWithShape="1">
          <a:blip r:embed="rId5">
            <a:extLst>
              <a:ext uri="{28A0092B-C50C-407E-A947-70E740481C1C}">
                <a14:useLocalDpi xmlns:a14="http://schemas.microsoft.com/office/drawing/2010/main" val="0"/>
              </a:ext>
            </a:extLst>
          </a:blip>
          <a:srcRect l="14511" t="31368" r="44169" b="48072"/>
          <a:stretch/>
        </p:blipFill>
        <p:spPr bwMode="auto">
          <a:xfrm>
            <a:off x="387454" y="4080535"/>
            <a:ext cx="2743201" cy="243037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avec flèche 15"/>
          <p:cNvCxnSpPr/>
          <p:nvPr/>
        </p:nvCxnSpPr>
        <p:spPr>
          <a:xfrm flipH="1">
            <a:off x="1718016" y="1867244"/>
            <a:ext cx="2069744" cy="39496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075685" y="1977390"/>
            <a:ext cx="3228769" cy="707886"/>
          </a:xfrm>
          <a:prstGeom prst="rect">
            <a:avLst/>
          </a:prstGeom>
          <a:solidFill>
            <a:srgbClr val="FFFF00"/>
          </a:solidFill>
        </p:spPr>
        <p:txBody>
          <a:bodyPr wrap="none" rtlCol="0">
            <a:spAutoFit/>
          </a:bodyPr>
          <a:lstStyle/>
          <a:p>
            <a:pPr algn="ctr"/>
            <a:r>
              <a:rPr lang="fr-FR" sz="2000" b="1" dirty="0">
                <a:latin typeface="Comic Sans MS" panose="030F0702030302020204" pitchFamily="66" charset="0"/>
              </a:rPr>
              <a:t>Concentration massique</a:t>
            </a:r>
          </a:p>
          <a:p>
            <a:pPr algn="ctr"/>
            <a:r>
              <a:rPr lang="fr-FR" sz="2000" dirty="0">
                <a:latin typeface="Comic Sans MS" panose="030F0702030302020204" pitchFamily="66" charset="0"/>
              </a:rPr>
              <a:t>100,7 g de sucre par litre</a:t>
            </a:r>
          </a:p>
        </p:txBody>
      </p:sp>
      <p:grpSp>
        <p:nvGrpSpPr>
          <p:cNvPr id="18" name="Groupe 17"/>
          <p:cNvGrpSpPr/>
          <p:nvPr/>
        </p:nvGrpSpPr>
        <p:grpSpPr>
          <a:xfrm>
            <a:off x="3822396" y="4159226"/>
            <a:ext cx="7764017" cy="2297789"/>
            <a:chOff x="3822396" y="4159226"/>
            <a:chExt cx="7764017" cy="2297789"/>
          </a:xfrm>
        </p:grpSpPr>
        <p:sp>
          <p:nvSpPr>
            <p:cNvPr id="32" name="ZoneTexte 31"/>
            <p:cNvSpPr txBox="1"/>
            <p:nvPr/>
          </p:nvSpPr>
          <p:spPr>
            <a:xfrm>
              <a:off x="6520603" y="5039539"/>
              <a:ext cx="5065810" cy="954107"/>
            </a:xfrm>
            <a:prstGeom prst="rect">
              <a:avLst/>
            </a:prstGeom>
            <a:solidFill>
              <a:srgbClr val="FFFF00"/>
            </a:solidFill>
          </p:spPr>
          <p:txBody>
            <a:bodyPr wrap="none" rtlCol="0">
              <a:spAutoFit/>
            </a:bodyPr>
            <a:lstStyle/>
            <a:p>
              <a:pPr algn="ctr"/>
              <a:r>
                <a:rPr lang="fr-FR" sz="2800" b="1" dirty="0">
                  <a:latin typeface="Comic Sans MS" panose="030F0702030302020204" pitchFamily="66" charset="0"/>
                </a:rPr>
                <a:t>Dans une canette (330 </a:t>
              </a:r>
              <a:r>
                <a:rPr lang="fr-FR" sz="2800" b="1" dirty="0" err="1">
                  <a:latin typeface="Comic Sans MS" panose="030F0702030302020204" pitchFamily="66" charset="0"/>
                </a:rPr>
                <a:t>mL</a:t>
              </a:r>
              <a:r>
                <a:rPr lang="fr-FR" sz="2800" b="1" dirty="0">
                  <a:latin typeface="Comic Sans MS" panose="030F0702030302020204" pitchFamily="66" charset="0"/>
                </a:rPr>
                <a:t>):</a:t>
              </a:r>
            </a:p>
            <a:p>
              <a:pPr algn="ctr"/>
              <a:r>
                <a:rPr lang="fr-FR" sz="2800" b="1" dirty="0">
                  <a:latin typeface="Comic Sans MS" panose="030F0702030302020204" pitchFamily="66" charset="0"/>
                </a:rPr>
                <a:t>33,23 g de sucres</a:t>
              </a:r>
            </a:p>
          </p:txBody>
        </p:sp>
        <p:pic>
          <p:nvPicPr>
            <p:cNvPr id="2058" name="Picture 10" descr="RÃ©sultat de recherche d'images pour &quot;33 g de sucre&quot;"/>
            <p:cNvPicPr>
              <a:picLocks noChangeAspect="1" noChangeArrowheads="1"/>
            </p:cNvPicPr>
            <p:nvPr/>
          </p:nvPicPr>
          <p:blipFill rotWithShape="1">
            <a:blip r:embed="rId6">
              <a:extLst>
                <a:ext uri="{28A0092B-C50C-407E-A947-70E740481C1C}">
                  <a14:useLocalDpi xmlns:a14="http://schemas.microsoft.com/office/drawing/2010/main" val="0"/>
                </a:ext>
              </a:extLst>
            </a:blip>
            <a:srcRect l="58438" t="21830" b="26348"/>
            <a:stretch/>
          </p:blipFill>
          <p:spPr bwMode="auto">
            <a:xfrm>
              <a:off x="3822396" y="4159226"/>
              <a:ext cx="2681626" cy="22977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36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18</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881308" y="418432"/>
            <a:ext cx="3257623"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Un autre exemple</a:t>
            </a:r>
          </a:p>
        </p:txBody>
      </p:sp>
      <p:sp>
        <p:nvSpPr>
          <p:cNvPr id="16" name="ZoneTexte 15"/>
          <p:cNvSpPr txBox="1"/>
          <p:nvPr/>
        </p:nvSpPr>
        <p:spPr>
          <a:xfrm>
            <a:off x="50644" y="1549534"/>
            <a:ext cx="10038536" cy="954107"/>
          </a:xfrm>
          <a:prstGeom prst="rect">
            <a:avLst/>
          </a:prstGeom>
          <a:solidFill>
            <a:srgbClr val="FFFF00"/>
          </a:solidFill>
        </p:spPr>
        <p:txBody>
          <a:bodyPr wrap="square" rtlCol="0">
            <a:spAutoFit/>
          </a:bodyPr>
          <a:lstStyle/>
          <a:p>
            <a:pPr algn="just"/>
            <a:r>
              <a:rPr lang="fr-FR" sz="2800" b="1" dirty="0">
                <a:latin typeface="Comic Sans MS" panose="030F0702030302020204" pitchFamily="66" charset="0"/>
              </a:rPr>
              <a:t>Hydroxyde d’ammonium, M</a:t>
            </a:r>
            <a:r>
              <a:rPr lang="fr-FR" sz="1400" b="1" dirty="0">
                <a:solidFill>
                  <a:srgbClr val="C00000"/>
                </a:solidFill>
                <a:latin typeface="Comic Sans MS" panose="030F0702030302020204" pitchFamily="66" charset="0"/>
              </a:rPr>
              <a:t>NH</a:t>
            </a:r>
            <a:r>
              <a:rPr lang="fr-FR" sz="1400" b="1" baseline="-25000" dirty="0">
                <a:solidFill>
                  <a:srgbClr val="C00000"/>
                </a:solidFill>
                <a:latin typeface="Comic Sans MS" panose="030F0702030302020204" pitchFamily="66" charset="0"/>
              </a:rPr>
              <a:t>4</a:t>
            </a:r>
            <a:r>
              <a:rPr lang="fr-FR" sz="1400" b="1" dirty="0">
                <a:solidFill>
                  <a:srgbClr val="C00000"/>
                </a:solidFill>
                <a:latin typeface="Comic Sans MS" panose="030F0702030302020204" pitchFamily="66" charset="0"/>
              </a:rPr>
              <a:t>OH</a:t>
            </a:r>
            <a:r>
              <a:rPr lang="fr-FR" sz="2800" b="1" dirty="0">
                <a:latin typeface="Comic Sans MS" panose="030F0702030302020204" pitchFamily="66" charset="0"/>
              </a:rPr>
              <a:t> =14+4+16+1= 35 g/mol</a:t>
            </a:r>
          </a:p>
          <a:p>
            <a:pPr algn="just"/>
            <a:r>
              <a:rPr lang="fr-FR" sz="2800" b="1" dirty="0">
                <a:latin typeface="Comic Sans MS" panose="030F0702030302020204" pitchFamily="66" charset="0"/>
              </a:rPr>
              <a:t>Sel de </a:t>
            </a:r>
            <a:r>
              <a:rPr lang="fr-FR" sz="2800" b="1" dirty="0" err="1">
                <a:latin typeface="Comic Sans MS" panose="030F0702030302020204" pitchFamily="66" charset="0"/>
              </a:rPr>
              <a:t>Mohr</a:t>
            </a:r>
            <a:r>
              <a:rPr lang="fr-FR" sz="2800" b="1" dirty="0">
                <a:latin typeface="Comic Sans MS" panose="030F0702030302020204" pitchFamily="66" charset="0"/>
              </a:rPr>
              <a:t>, </a:t>
            </a:r>
            <a:r>
              <a:rPr lang="fr-FR" sz="2800" b="1" dirty="0" err="1">
                <a:latin typeface="Comic Sans MS" panose="030F0702030302020204" pitchFamily="66" charset="0"/>
              </a:rPr>
              <a:t>M</a:t>
            </a:r>
            <a:r>
              <a:rPr lang="fr-FR" sz="1400" b="1" dirty="0" err="1">
                <a:solidFill>
                  <a:srgbClr val="C00000"/>
                </a:solidFill>
                <a:latin typeface="Comic Sans MS" panose="030F0702030302020204" pitchFamily="66" charset="0"/>
              </a:rPr>
              <a:t>Fe</a:t>
            </a:r>
            <a:r>
              <a:rPr lang="fr-FR" sz="1400" b="1" dirty="0">
                <a:solidFill>
                  <a:srgbClr val="C00000"/>
                </a:solidFill>
                <a:latin typeface="Comic Sans MS" panose="030F0702030302020204" pitchFamily="66" charset="0"/>
              </a:rPr>
              <a:t>(SO</a:t>
            </a:r>
            <a:r>
              <a:rPr lang="fr-FR" sz="1400" b="1" baseline="-25000" dirty="0">
                <a:solidFill>
                  <a:srgbClr val="C00000"/>
                </a:solidFill>
                <a:latin typeface="Comic Sans MS" panose="030F0702030302020204" pitchFamily="66" charset="0"/>
              </a:rPr>
              <a:t>4</a:t>
            </a:r>
            <a:r>
              <a:rPr lang="fr-FR" sz="1400" b="1" dirty="0">
                <a:solidFill>
                  <a:srgbClr val="C00000"/>
                </a:solidFill>
                <a:latin typeface="Comic Sans MS" panose="030F0702030302020204" pitchFamily="66" charset="0"/>
              </a:rPr>
              <a:t>)</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(NH</a:t>
            </a:r>
            <a:r>
              <a:rPr lang="fr-FR" sz="1400" b="1" baseline="-25000" dirty="0">
                <a:solidFill>
                  <a:srgbClr val="C00000"/>
                </a:solidFill>
                <a:latin typeface="Comic Sans MS" panose="030F0702030302020204" pitchFamily="66" charset="0"/>
              </a:rPr>
              <a:t>4</a:t>
            </a:r>
            <a:r>
              <a:rPr lang="fr-FR" sz="1400" b="1" dirty="0">
                <a:solidFill>
                  <a:srgbClr val="C00000"/>
                </a:solidFill>
                <a:latin typeface="Comic Sans MS" panose="030F0702030302020204" pitchFamily="66" charset="0"/>
              </a:rPr>
              <a:t>)</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·6H</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O </a:t>
            </a:r>
            <a:r>
              <a:rPr lang="fr-FR" sz="2800" b="1" dirty="0">
                <a:latin typeface="Comic Sans MS" panose="030F0702030302020204" pitchFamily="66" charset="0"/>
              </a:rPr>
              <a:t>= 392 g/mol</a:t>
            </a:r>
            <a:endParaRPr lang="fr-FR" sz="2800" b="1" baseline="-25000" dirty="0">
              <a:latin typeface="Comic Sans MS" panose="030F0702030302020204" pitchFamily="66" charset="0"/>
            </a:endParaRPr>
          </a:p>
        </p:txBody>
      </p:sp>
      <p:sp>
        <p:nvSpPr>
          <p:cNvPr id="15" name="ZoneTexte 14"/>
          <p:cNvSpPr txBox="1"/>
          <p:nvPr/>
        </p:nvSpPr>
        <p:spPr>
          <a:xfrm>
            <a:off x="50644" y="941652"/>
            <a:ext cx="9847568"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Une solution 0,1M en ammonium à partir de deux sels! </a:t>
            </a:r>
          </a:p>
        </p:txBody>
      </p:sp>
      <p:grpSp>
        <p:nvGrpSpPr>
          <p:cNvPr id="3" name="Groupe 2"/>
          <p:cNvGrpSpPr/>
          <p:nvPr/>
        </p:nvGrpSpPr>
        <p:grpSpPr>
          <a:xfrm>
            <a:off x="141788" y="2602342"/>
            <a:ext cx="11420221" cy="4116204"/>
            <a:chOff x="141788" y="2602342"/>
            <a:chExt cx="11420221" cy="4116204"/>
          </a:xfrm>
        </p:grpSpPr>
        <p:pic>
          <p:nvPicPr>
            <p:cNvPr id="4100" name="Picture 4" descr="Image associÃ©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350" y="2602342"/>
              <a:ext cx="2945659" cy="411620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41788" y="3172123"/>
              <a:ext cx="7618580" cy="523220"/>
            </a:xfrm>
            <a:prstGeom prst="rect">
              <a:avLst/>
            </a:prstGeom>
            <a:noFill/>
          </p:spPr>
          <p:txBody>
            <a:bodyPr wrap="square" rtlCol="0">
              <a:spAutoFit/>
            </a:bodyPr>
            <a:lstStyle/>
            <a:p>
              <a:pPr algn="just"/>
              <a:r>
                <a:rPr lang="fr-FR" sz="2800" b="1" dirty="0">
                  <a:latin typeface="Comic Sans MS" panose="030F0702030302020204" pitchFamily="66" charset="0"/>
                </a:rPr>
                <a:t>Pour prépare 100 </a:t>
              </a:r>
              <a:r>
                <a:rPr lang="fr-FR" sz="2800" b="1" dirty="0" err="1">
                  <a:latin typeface="Comic Sans MS" panose="030F0702030302020204" pitchFamily="66" charset="0"/>
                </a:rPr>
                <a:t>mL</a:t>
              </a:r>
              <a:r>
                <a:rPr lang="fr-FR" sz="2800" b="1" dirty="0">
                  <a:latin typeface="Comic Sans MS" panose="030F0702030302020204" pitchFamily="66" charset="0"/>
                </a:rPr>
                <a:t>, il faudra prendre:</a:t>
              </a:r>
            </a:p>
          </p:txBody>
        </p:sp>
      </p:grpSp>
      <p:sp>
        <p:nvSpPr>
          <p:cNvPr id="18" name="ZoneTexte 17"/>
          <p:cNvSpPr txBox="1"/>
          <p:nvPr/>
        </p:nvSpPr>
        <p:spPr>
          <a:xfrm>
            <a:off x="2632325" y="3934997"/>
            <a:ext cx="3383465" cy="523220"/>
          </a:xfrm>
          <a:prstGeom prst="rect">
            <a:avLst/>
          </a:prstGeom>
          <a:solidFill>
            <a:srgbClr val="FFC000"/>
          </a:solidFill>
        </p:spPr>
        <p:txBody>
          <a:bodyPr wrap="square" rtlCol="0">
            <a:spAutoFit/>
          </a:bodyPr>
          <a:lstStyle/>
          <a:p>
            <a:pPr algn="just"/>
            <a:r>
              <a:rPr lang="fr-FR" sz="2800" b="1" dirty="0">
                <a:latin typeface="Comic Sans MS" panose="030F0702030302020204" pitchFamily="66" charset="0"/>
              </a:rPr>
              <a:t>0,35 g de </a:t>
            </a:r>
            <a:r>
              <a:rPr lang="fr-FR" sz="2800" b="1" dirty="0">
                <a:solidFill>
                  <a:srgbClr val="C00000"/>
                </a:solidFill>
                <a:latin typeface="Comic Sans MS" panose="030F0702030302020204" pitchFamily="66" charset="0"/>
              </a:rPr>
              <a:t>NH</a:t>
            </a:r>
            <a:r>
              <a:rPr lang="fr-FR" sz="2800" b="1" baseline="-25000" dirty="0">
                <a:solidFill>
                  <a:srgbClr val="C00000"/>
                </a:solidFill>
                <a:latin typeface="Comic Sans MS" panose="030F0702030302020204" pitchFamily="66" charset="0"/>
              </a:rPr>
              <a:t>4</a:t>
            </a:r>
            <a:r>
              <a:rPr lang="fr-FR" sz="2800" b="1" dirty="0">
                <a:solidFill>
                  <a:srgbClr val="C00000"/>
                </a:solidFill>
                <a:latin typeface="Comic Sans MS" panose="030F0702030302020204" pitchFamily="66" charset="0"/>
              </a:rPr>
              <a:t>OH</a:t>
            </a:r>
          </a:p>
        </p:txBody>
      </p:sp>
      <p:sp>
        <p:nvSpPr>
          <p:cNvPr id="19" name="ZoneTexte 18"/>
          <p:cNvSpPr txBox="1"/>
          <p:nvPr/>
        </p:nvSpPr>
        <p:spPr>
          <a:xfrm>
            <a:off x="334293" y="4697871"/>
            <a:ext cx="7979527" cy="523220"/>
          </a:xfrm>
          <a:prstGeom prst="rect">
            <a:avLst/>
          </a:prstGeom>
          <a:solidFill>
            <a:srgbClr val="FFC000"/>
          </a:solidFill>
        </p:spPr>
        <p:txBody>
          <a:bodyPr wrap="square" rtlCol="0">
            <a:spAutoFit/>
          </a:bodyPr>
          <a:lstStyle/>
          <a:p>
            <a:pPr algn="just"/>
            <a:r>
              <a:rPr lang="fr-FR" sz="2800" b="1" dirty="0">
                <a:latin typeface="Comic Sans MS" panose="030F0702030302020204" pitchFamily="66" charset="0"/>
              </a:rPr>
              <a:t>1,96 g (3,92/2) de </a:t>
            </a:r>
            <a:r>
              <a:rPr lang="fr-FR" sz="2800" b="1" dirty="0">
                <a:solidFill>
                  <a:srgbClr val="C00000"/>
                </a:solidFill>
                <a:latin typeface="Comic Sans MS" panose="030F0702030302020204" pitchFamily="66" charset="0"/>
              </a:rPr>
              <a:t>Fe(SO</a:t>
            </a:r>
            <a:r>
              <a:rPr lang="fr-FR" sz="2800" b="1" baseline="-25000" dirty="0">
                <a:solidFill>
                  <a:srgbClr val="C00000"/>
                </a:solidFill>
                <a:latin typeface="Comic Sans MS" panose="030F0702030302020204" pitchFamily="66" charset="0"/>
              </a:rPr>
              <a:t>4</a:t>
            </a:r>
            <a:r>
              <a:rPr lang="fr-FR" sz="2800" b="1" dirty="0">
                <a:solidFill>
                  <a:srgbClr val="C00000"/>
                </a:solidFill>
                <a:latin typeface="Comic Sans MS" panose="030F0702030302020204" pitchFamily="66" charset="0"/>
              </a:rPr>
              <a:t>)</a:t>
            </a:r>
            <a:r>
              <a:rPr lang="fr-FR" sz="2800" b="1" baseline="-25000" dirty="0">
                <a:solidFill>
                  <a:srgbClr val="C00000"/>
                </a:solidFill>
                <a:latin typeface="Comic Sans MS" panose="030F0702030302020204" pitchFamily="66" charset="0"/>
              </a:rPr>
              <a:t>2</a:t>
            </a:r>
            <a:r>
              <a:rPr lang="fr-FR" sz="2800" b="1" dirty="0">
                <a:solidFill>
                  <a:srgbClr val="C00000"/>
                </a:solidFill>
                <a:latin typeface="Comic Sans MS" panose="030F0702030302020204" pitchFamily="66" charset="0"/>
              </a:rPr>
              <a:t>(NH</a:t>
            </a:r>
            <a:r>
              <a:rPr lang="fr-FR" sz="2800" b="1" baseline="-25000" dirty="0">
                <a:solidFill>
                  <a:srgbClr val="C00000"/>
                </a:solidFill>
                <a:latin typeface="Comic Sans MS" panose="030F0702030302020204" pitchFamily="66" charset="0"/>
              </a:rPr>
              <a:t>4</a:t>
            </a:r>
            <a:r>
              <a:rPr lang="fr-FR" sz="2800" b="1" dirty="0">
                <a:solidFill>
                  <a:srgbClr val="C00000"/>
                </a:solidFill>
                <a:latin typeface="Comic Sans MS" panose="030F0702030302020204" pitchFamily="66" charset="0"/>
              </a:rPr>
              <a:t>)</a:t>
            </a:r>
            <a:r>
              <a:rPr lang="fr-FR" sz="2800" b="1" baseline="-25000" dirty="0">
                <a:solidFill>
                  <a:srgbClr val="C00000"/>
                </a:solidFill>
                <a:latin typeface="Comic Sans MS" panose="030F0702030302020204" pitchFamily="66" charset="0"/>
              </a:rPr>
              <a:t>2</a:t>
            </a:r>
            <a:r>
              <a:rPr lang="fr-FR" sz="2800" b="1" dirty="0">
                <a:solidFill>
                  <a:srgbClr val="C00000"/>
                </a:solidFill>
                <a:latin typeface="Comic Sans MS" panose="030F0702030302020204" pitchFamily="66" charset="0"/>
              </a:rPr>
              <a:t>·6H</a:t>
            </a:r>
            <a:r>
              <a:rPr lang="fr-FR" sz="2800" b="1" baseline="-25000" dirty="0">
                <a:solidFill>
                  <a:srgbClr val="C00000"/>
                </a:solidFill>
                <a:latin typeface="Comic Sans MS" panose="030F0702030302020204" pitchFamily="66" charset="0"/>
              </a:rPr>
              <a:t>2</a:t>
            </a:r>
            <a:r>
              <a:rPr lang="fr-FR" sz="2800" b="1" dirty="0">
                <a:solidFill>
                  <a:srgbClr val="C00000"/>
                </a:solidFill>
                <a:latin typeface="Comic Sans MS" panose="030F0702030302020204" pitchFamily="66" charset="0"/>
              </a:rPr>
              <a:t>O</a:t>
            </a:r>
            <a:endParaRPr lang="fr-FR" sz="2800" b="1" dirty="0">
              <a:latin typeface="Comic Sans MS" panose="030F0702030302020204" pitchFamily="66" charset="0"/>
            </a:endParaRPr>
          </a:p>
        </p:txBody>
      </p:sp>
      <p:grpSp>
        <p:nvGrpSpPr>
          <p:cNvPr id="4" name="Groupe 3"/>
          <p:cNvGrpSpPr/>
          <p:nvPr/>
        </p:nvGrpSpPr>
        <p:grpSpPr>
          <a:xfrm>
            <a:off x="2823408" y="4541459"/>
            <a:ext cx="3784202" cy="956971"/>
            <a:chOff x="2823408" y="4541459"/>
            <a:chExt cx="3784202" cy="956971"/>
          </a:xfrm>
        </p:grpSpPr>
        <p:sp>
          <p:nvSpPr>
            <p:cNvPr id="2" name="Ellipse 1"/>
            <p:cNvSpPr/>
            <p:nvPr/>
          </p:nvSpPr>
          <p:spPr>
            <a:xfrm>
              <a:off x="6328608" y="4661775"/>
              <a:ext cx="279002" cy="8366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823408" y="4541459"/>
              <a:ext cx="279002" cy="8366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6"/>
          <p:cNvGrpSpPr/>
          <p:nvPr/>
        </p:nvGrpSpPr>
        <p:grpSpPr>
          <a:xfrm>
            <a:off x="595312" y="5377503"/>
            <a:ext cx="2790585" cy="801786"/>
            <a:chOff x="595312" y="5377503"/>
            <a:chExt cx="2790585" cy="801786"/>
          </a:xfrm>
        </p:grpSpPr>
        <p:sp>
          <p:nvSpPr>
            <p:cNvPr id="5" name="Virage 4"/>
            <p:cNvSpPr/>
            <p:nvPr/>
          </p:nvSpPr>
          <p:spPr>
            <a:xfrm flipV="1">
              <a:off x="595312" y="5377503"/>
              <a:ext cx="1077076" cy="680243"/>
            </a:xfrm>
            <a:prstGeom prst="bentArrow">
              <a:avLst>
                <a:gd name="adj1" fmla="val 25000"/>
                <a:gd name="adj2" fmla="val 18396"/>
                <a:gd name="adj3" fmla="val 25000"/>
                <a:gd name="adj4" fmla="val 43750"/>
              </a:avLst>
            </a:prstGeom>
            <a:solidFill>
              <a:schemeClr val="accent2">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1878753" y="5717624"/>
              <a:ext cx="1507144" cy="461665"/>
            </a:xfrm>
            <a:prstGeom prst="rect">
              <a:avLst/>
            </a:prstGeom>
            <a:noFill/>
          </p:spPr>
          <p:txBody>
            <a:bodyPr wrap="none" rtlCol="0">
              <a:spAutoFit/>
            </a:bodyPr>
            <a:lstStyle/>
            <a:p>
              <a:r>
                <a:rPr lang="fr-FR" sz="2400" b="1" dirty="0">
                  <a:solidFill>
                    <a:schemeClr val="accent2">
                      <a:lumMod val="50000"/>
                    </a:schemeClr>
                  </a:solidFill>
                  <a:latin typeface="Comic Sans MS" panose="030F0702030302020204" pitchFamily="66" charset="0"/>
                </a:rPr>
                <a:t>[Fe</a:t>
              </a:r>
              <a:r>
                <a:rPr lang="fr-FR" sz="2400" b="1" baseline="30000" dirty="0">
                  <a:solidFill>
                    <a:schemeClr val="accent2">
                      <a:lumMod val="50000"/>
                    </a:schemeClr>
                  </a:solidFill>
                  <a:latin typeface="Comic Sans MS" panose="030F0702030302020204" pitchFamily="66" charset="0"/>
                </a:rPr>
                <a:t>3+</a:t>
              </a:r>
              <a:r>
                <a:rPr lang="fr-FR" sz="2400" b="1" dirty="0">
                  <a:solidFill>
                    <a:schemeClr val="accent2">
                      <a:lumMod val="50000"/>
                    </a:schemeClr>
                  </a:solidFill>
                  <a:latin typeface="Comic Sans MS" panose="030F0702030302020204" pitchFamily="66" charset="0"/>
                </a:rPr>
                <a:t>] ??</a:t>
              </a:r>
            </a:p>
          </p:txBody>
        </p:sp>
      </p:grpSp>
      <p:sp>
        <p:nvSpPr>
          <p:cNvPr id="23" name="ZoneTexte 22"/>
          <p:cNvSpPr txBox="1"/>
          <p:nvPr/>
        </p:nvSpPr>
        <p:spPr>
          <a:xfrm>
            <a:off x="3751176" y="5889573"/>
            <a:ext cx="2446504" cy="461665"/>
          </a:xfrm>
          <a:prstGeom prst="rect">
            <a:avLst/>
          </a:prstGeom>
          <a:solidFill>
            <a:srgbClr val="FFFF00"/>
          </a:solidFill>
        </p:spPr>
        <p:txBody>
          <a:bodyPr wrap="none" rtlCol="0">
            <a:spAutoFit/>
          </a:bodyPr>
          <a:lstStyle/>
          <a:p>
            <a:r>
              <a:rPr lang="fr-FR" sz="2400" b="1" dirty="0">
                <a:solidFill>
                  <a:schemeClr val="accent2">
                    <a:lumMod val="50000"/>
                  </a:schemeClr>
                </a:solidFill>
                <a:latin typeface="Comic Sans MS" panose="030F0702030302020204" pitchFamily="66" charset="0"/>
              </a:rPr>
              <a:t>[Fe</a:t>
            </a:r>
            <a:r>
              <a:rPr lang="fr-FR" sz="2400" b="1" baseline="30000" dirty="0">
                <a:solidFill>
                  <a:schemeClr val="accent2">
                    <a:lumMod val="50000"/>
                  </a:schemeClr>
                </a:solidFill>
                <a:latin typeface="Comic Sans MS" panose="030F0702030302020204" pitchFamily="66" charset="0"/>
              </a:rPr>
              <a:t>3+</a:t>
            </a:r>
            <a:r>
              <a:rPr lang="fr-FR" sz="2400" b="1" dirty="0">
                <a:solidFill>
                  <a:schemeClr val="accent2">
                    <a:lumMod val="50000"/>
                  </a:schemeClr>
                </a:solidFill>
                <a:latin typeface="Comic Sans MS" panose="030F0702030302020204" pitchFamily="66" charset="0"/>
              </a:rPr>
              <a:t>] = 0,05M</a:t>
            </a:r>
          </a:p>
        </p:txBody>
      </p:sp>
    </p:spTree>
    <p:extLst>
      <p:ext uri="{BB962C8B-B14F-4D97-AF65-F5344CB8AC3E}">
        <p14:creationId xmlns:p14="http://schemas.microsoft.com/office/powerpoint/2010/main" val="36958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19</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632325" y="322021"/>
            <a:ext cx="6649577"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Rapport volumique et rapport molaire</a:t>
            </a:r>
          </a:p>
        </p:txBody>
      </p:sp>
      <p:sp>
        <p:nvSpPr>
          <p:cNvPr id="16" name="ZoneTexte 15"/>
          <p:cNvSpPr txBox="1"/>
          <p:nvPr/>
        </p:nvSpPr>
        <p:spPr>
          <a:xfrm>
            <a:off x="1945042" y="4558146"/>
            <a:ext cx="10038536" cy="1384995"/>
          </a:xfrm>
          <a:prstGeom prst="rect">
            <a:avLst/>
          </a:prstGeom>
          <a:solidFill>
            <a:srgbClr val="FFFF00"/>
          </a:solidFill>
        </p:spPr>
        <p:txBody>
          <a:bodyPr wrap="square" rtlCol="0">
            <a:spAutoFit/>
          </a:bodyPr>
          <a:lstStyle/>
          <a:p>
            <a:pPr algn="just"/>
            <a:r>
              <a:rPr lang="fr-FR" sz="2800" b="1" dirty="0">
                <a:latin typeface="Comic Sans MS" panose="030F0702030302020204" pitchFamily="66" charset="0"/>
              </a:rPr>
              <a:t>Rapport volumique 70:30</a:t>
            </a:r>
          </a:p>
          <a:p>
            <a:pPr algn="just"/>
            <a:r>
              <a:rPr lang="fr-FR" sz="2800" b="1" dirty="0">
                <a:latin typeface="Comic Sans MS" panose="030F0702030302020204" pitchFamily="66" charset="0"/>
              </a:rPr>
              <a:t>Rapport massique 55:30</a:t>
            </a:r>
          </a:p>
          <a:p>
            <a:pPr algn="just"/>
            <a:r>
              <a:rPr lang="fr-FR" sz="2800" b="1" dirty="0">
                <a:latin typeface="Comic Sans MS" panose="030F0702030302020204" pitchFamily="66" charset="0"/>
              </a:rPr>
              <a:t>Rapport molaire 1,2 : 1,67 	ou 1:1,4</a:t>
            </a:r>
          </a:p>
        </p:txBody>
      </p:sp>
      <p:pic>
        <p:nvPicPr>
          <p:cNvPr id="5122" name="Picture 2" descr="http://www.abcelectronique.com/comparateur/photos/parapharmacie/hansaplast-alcool-modifie-70-vol-250-ml.jpg"/>
          <p:cNvPicPr>
            <a:picLocks noChangeAspect="1" noChangeArrowheads="1"/>
          </p:cNvPicPr>
          <p:nvPr/>
        </p:nvPicPr>
        <p:blipFill rotWithShape="1">
          <a:blip r:embed="rId4">
            <a:extLst>
              <a:ext uri="{28A0092B-C50C-407E-A947-70E740481C1C}">
                <a14:useLocalDpi xmlns:a14="http://schemas.microsoft.com/office/drawing/2010/main" val="0"/>
              </a:ext>
            </a:extLst>
          </a:blip>
          <a:srcRect l="26948" r="26564"/>
          <a:stretch/>
        </p:blipFill>
        <p:spPr bwMode="auto">
          <a:xfrm>
            <a:off x="176400" y="759590"/>
            <a:ext cx="1768642" cy="380457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e 21"/>
          <p:cNvGrpSpPr/>
          <p:nvPr/>
        </p:nvGrpSpPr>
        <p:grpSpPr>
          <a:xfrm>
            <a:off x="322261" y="1598761"/>
            <a:ext cx="11449907" cy="2254161"/>
            <a:chOff x="322261" y="1598761"/>
            <a:chExt cx="11449907" cy="2254161"/>
          </a:xfrm>
        </p:grpSpPr>
        <p:sp>
          <p:nvSpPr>
            <p:cNvPr id="18" name="ZoneTexte 17"/>
            <p:cNvSpPr txBox="1"/>
            <p:nvPr/>
          </p:nvSpPr>
          <p:spPr>
            <a:xfrm>
              <a:off x="2298856" y="1598761"/>
              <a:ext cx="9473312" cy="523220"/>
            </a:xfrm>
            <a:prstGeom prst="rect">
              <a:avLst/>
            </a:prstGeom>
            <a:noFill/>
            <a:ln>
              <a:solidFill>
                <a:srgbClr val="FF0000"/>
              </a:solidFill>
            </a:ln>
          </p:spPr>
          <p:txBody>
            <a:bodyPr wrap="square" rtlCol="0">
              <a:spAutoFit/>
            </a:bodyPr>
            <a:lstStyle/>
            <a:p>
              <a:pPr algn="just"/>
              <a:r>
                <a:rPr lang="fr-FR" sz="2800" b="1" dirty="0">
                  <a:latin typeface="Comic Sans MS" panose="030F0702030302020204" pitchFamily="66" charset="0"/>
                </a:rPr>
                <a:t>Dans 100 </a:t>
              </a:r>
              <a:r>
                <a:rPr lang="fr-FR" sz="2800" b="1" dirty="0" err="1">
                  <a:latin typeface="Comic Sans MS" panose="030F0702030302020204" pitchFamily="66" charset="0"/>
                </a:rPr>
                <a:t>mL</a:t>
              </a:r>
              <a:r>
                <a:rPr lang="fr-FR" sz="2800" b="1" dirty="0">
                  <a:latin typeface="Comic Sans MS" panose="030F0702030302020204" pitchFamily="66" charset="0"/>
                </a:rPr>
                <a:t> il y a 70 </a:t>
              </a:r>
              <a:r>
                <a:rPr lang="fr-FR" sz="2800" b="1" dirty="0" err="1">
                  <a:latin typeface="Comic Sans MS" panose="030F0702030302020204" pitchFamily="66" charset="0"/>
                </a:rPr>
                <a:t>mL</a:t>
              </a:r>
              <a:r>
                <a:rPr lang="fr-FR" sz="2800" b="1" dirty="0">
                  <a:latin typeface="Comic Sans MS" panose="030F0702030302020204" pitchFamily="66" charset="0"/>
                </a:rPr>
                <a:t> d’éthanol et 30 </a:t>
              </a:r>
              <a:r>
                <a:rPr lang="fr-FR" sz="2800" b="1" dirty="0" err="1">
                  <a:latin typeface="Comic Sans MS" panose="030F0702030302020204" pitchFamily="66" charset="0"/>
                </a:rPr>
                <a:t>mL</a:t>
              </a:r>
              <a:r>
                <a:rPr lang="fr-FR" sz="2800" b="1" dirty="0">
                  <a:latin typeface="Comic Sans MS" panose="030F0702030302020204" pitchFamily="66" charset="0"/>
                </a:rPr>
                <a:t> d’eau</a:t>
              </a:r>
            </a:p>
          </p:txBody>
        </p:sp>
        <p:sp>
          <p:nvSpPr>
            <p:cNvPr id="24" name="Ellipse 23"/>
            <p:cNvSpPr/>
            <p:nvPr/>
          </p:nvSpPr>
          <p:spPr>
            <a:xfrm>
              <a:off x="322261" y="3528464"/>
              <a:ext cx="787213" cy="3244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H="1">
              <a:off x="1109474" y="2138571"/>
              <a:ext cx="1992936" cy="14190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3648992" y="2848071"/>
            <a:ext cx="7882545" cy="954107"/>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M</a:t>
            </a:r>
            <a:r>
              <a:rPr lang="fr-FR" sz="1400" b="1" dirty="0">
                <a:solidFill>
                  <a:srgbClr val="C00000"/>
                </a:solidFill>
                <a:latin typeface="Comic Sans MS" panose="030F0702030302020204" pitchFamily="66" charset="0"/>
              </a:rPr>
              <a:t>CH</a:t>
            </a:r>
            <a:r>
              <a:rPr lang="fr-FR" sz="1400" b="1" baseline="-25000" dirty="0">
                <a:solidFill>
                  <a:srgbClr val="C00000"/>
                </a:solidFill>
                <a:latin typeface="Comic Sans MS" panose="030F0702030302020204" pitchFamily="66" charset="0"/>
              </a:rPr>
              <a:t>3</a:t>
            </a:r>
            <a:r>
              <a:rPr lang="fr-FR" sz="1400" b="1" dirty="0">
                <a:solidFill>
                  <a:srgbClr val="C00000"/>
                </a:solidFill>
                <a:latin typeface="Comic Sans MS" panose="030F0702030302020204" pitchFamily="66" charset="0"/>
              </a:rPr>
              <a:t>CH</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OH</a:t>
            </a:r>
            <a:r>
              <a:rPr lang="fr-FR" sz="2800" b="1" dirty="0">
                <a:latin typeface="Comic Sans MS" panose="030F0702030302020204" pitchFamily="66" charset="0"/>
              </a:rPr>
              <a:t> = 46 g/mol et la MV = 0,79 g/cm</a:t>
            </a:r>
            <a:r>
              <a:rPr lang="fr-FR" sz="2800" b="1" baseline="30000" dirty="0">
                <a:latin typeface="Comic Sans MS" panose="030F0702030302020204" pitchFamily="66" charset="0"/>
              </a:rPr>
              <a:t>3</a:t>
            </a:r>
            <a:endParaRPr lang="fr-FR" sz="2800" b="1" dirty="0">
              <a:latin typeface="Comic Sans MS" panose="030F0702030302020204" pitchFamily="66" charset="0"/>
            </a:endParaRPr>
          </a:p>
          <a:p>
            <a:pPr algn="ctr"/>
            <a:r>
              <a:rPr lang="fr-FR" sz="2800" b="1" dirty="0">
                <a:latin typeface="Comic Sans MS" panose="030F0702030302020204" pitchFamily="66" charset="0"/>
              </a:rPr>
              <a:t>M</a:t>
            </a:r>
            <a:r>
              <a:rPr lang="fr-FR" sz="1400" b="1" dirty="0">
                <a:solidFill>
                  <a:srgbClr val="C00000"/>
                </a:solidFill>
                <a:latin typeface="Comic Sans MS" panose="030F0702030302020204" pitchFamily="66" charset="0"/>
              </a:rPr>
              <a:t>H</a:t>
            </a:r>
            <a:r>
              <a:rPr lang="fr-FR" sz="1400" b="1" baseline="-25000" dirty="0">
                <a:solidFill>
                  <a:srgbClr val="C00000"/>
                </a:solidFill>
                <a:latin typeface="Comic Sans MS" panose="030F0702030302020204" pitchFamily="66" charset="0"/>
              </a:rPr>
              <a:t>2</a:t>
            </a:r>
            <a:r>
              <a:rPr lang="fr-FR" sz="1400" b="1" dirty="0">
                <a:solidFill>
                  <a:srgbClr val="C00000"/>
                </a:solidFill>
                <a:latin typeface="Comic Sans MS" panose="030F0702030302020204" pitchFamily="66" charset="0"/>
              </a:rPr>
              <a:t>O </a:t>
            </a:r>
            <a:r>
              <a:rPr lang="fr-FR" sz="2800" b="1" dirty="0">
                <a:latin typeface="Comic Sans MS" panose="030F0702030302020204" pitchFamily="66" charset="0"/>
              </a:rPr>
              <a:t>= 18 g/mol et la MV = 1 g/cm</a:t>
            </a:r>
            <a:r>
              <a:rPr lang="fr-FR" sz="2800" b="1" baseline="30000" dirty="0">
                <a:latin typeface="Comic Sans MS" panose="030F0702030302020204" pitchFamily="66" charset="0"/>
              </a:rPr>
              <a:t>3</a:t>
            </a:r>
          </a:p>
        </p:txBody>
      </p:sp>
    </p:spTree>
    <p:extLst>
      <p:ext uri="{BB962C8B-B14F-4D97-AF65-F5344CB8AC3E}">
        <p14:creationId xmlns:p14="http://schemas.microsoft.com/office/powerpoint/2010/main" val="1074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Ã©sultat de recherche d'images pour &quot;tableau pÃ©riodique des Ã©lÃ©ment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8" y="137619"/>
            <a:ext cx="12043868" cy="662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20</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39229" y="195263"/>
            <a:ext cx="11235768"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Principales fonctions classées par ordre décroissant de priorité</a:t>
            </a:r>
          </a:p>
        </p:txBody>
      </p:sp>
      <p:pic>
        <p:nvPicPr>
          <p:cNvPr id="2" name="Image 1"/>
          <p:cNvPicPr>
            <a:picLocks noChangeAspect="1"/>
          </p:cNvPicPr>
          <p:nvPr/>
        </p:nvPicPr>
        <p:blipFill>
          <a:blip r:embed="rId4"/>
          <a:stretch>
            <a:fillRect/>
          </a:stretch>
        </p:blipFill>
        <p:spPr>
          <a:xfrm>
            <a:off x="1360799" y="1133752"/>
            <a:ext cx="9192628" cy="5716808"/>
          </a:xfrm>
          <a:prstGeom prst="rect">
            <a:avLst/>
          </a:prstGeom>
        </p:spPr>
      </p:pic>
      <p:sp>
        <p:nvSpPr>
          <p:cNvPr id="3" name="ZoneTexte 2"/>
          <p:cNvSpPr txBox="1"/>
          <p:nvPr/>
        </p:nvSpPr>
        <p:spPr>
          <a:xfrm>
            <a:off x="1491916" y="664508"/>
            <a:ext cx="9061511" cy="523220"/>
          </a:xfrm>
          <a:prstGeom prst="rect">
            <a:avLst/>
          </a:prstGeom>
          <a:noFill/>
        </p:spPr>
        <p:txBody>
          <a:bodyPr wrap="square" rtlCol="0">
            <a:spAutoFit/>
          </a:bodyPr>
          <a:lstStyle/>
          <a:p>
            <a:pPr algn="just"/>
            <a:r>
              <a:rPr lang="fr-FR" sz="2800" b="1" dirty="0">
                <a:solidFill>
                  <a:srgbClr val="008000"/>
                </a:solidFill>
                <a:latin typeface="Comic Sans MS" panose="030F0702030302020204" pitchFamily="66" charset="0"/>
              </a:rPr>
              <a:t>Fonctions 		Formule 	   Préfixe 	Suffixe</a:t>
            </a:r>
          </a:p>
        </p:txBody>
      </p:sp>
    </p:spTree>
    <p:extLst>
      <p:ext uri="{BB962C8B-B14F-4D97-AF65-F5344CB8AC3E}">
        <p14:creationId xmlns:p14="http://schemas.microsoft.com/office/powerpoint/2010/main" val="201590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21</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4856199" y="344488"/>
            <a:ext cx="1765227"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Exemples</a:t>
            </a:r>
          </a:p>
        </p:txBody>
      </p:sp>
      <p:graphicFrame>
        <p:nvGraphicFramePr>
          <p:cNvPr id="4" name="Objet 3"/>
          <p:cNvGraphicFramePr>
            <a:graphicFrameLocks noChangeAspect="1"/>
          </p:cNvGraphicFramePr>
          <p:nvPr>
            <p:extLst>
              <p:ext uri="{D42A27DB-BD31-4B8C-83A1-F6EECF244321}">
                <p14:modId xmlns:p14="http://schemas.microsoft.com/office/powerpoint/2010/main" val="753067666"/>
              </p:ext>
            </p:extLst>
          </p:nvPr>
        </p:nvGraphicFramePr>
        <p:xfrm>
          <a:off x="620821" y="3680243"/>
          <a:ext cx="1093272" cy="1914441"/>
        </p:xfrm>
        <a:graphic>
          <a:graphicData uri="http://schemas.openxmlformats.org/presentationml/2006/ole">
            <mc:AlternateContent xmlns:mc="http://schemas.openxmlformats.org/markup-compatibility/2006">
              <mc:Choice xmlns:v="urn:schemas-microsoft-com:vml" Requires="v">
                <p:oleObj spid="_x0000_s7209" name="CS ChemDraw Drawing" r:id="rId5" imgW="714375" imgH="1250728" progId="ChemDraw.Document.6.0">
                  <p:embed/>
                </p:oleObj>
              </mc:Choice>
              <mc:Fallback>
                <p:oleObj name="CS ChemDraw Drawing" r:id="rId5" imgW="714375" imgH="1250728" progId="ChemDraw.Document.6.0">
                  <p:embed/>
                  <p:pic>
                    <p:nvPicPr>
                      <p:cNvPr id="4" name="Objet 3"/>
                      <p:cNvPicPr/>
                      <p:nvPr/>
                    </p:nvPicPr>
                    <p:blipFill>
                      <a:blip r:embed="rId6"/>
                      <a:stretch>
                        <a:fillRect/>
                      </a:stretch>
                    </p:blipFill>
                    <p:spPr>
                      <a:xfrm>
                        <a:off x="620821" y="3680243"/>
                        <a:ext cx="1093272" cy="1914441"/>
                      </a:xfrm>
                      <a:prstGeom prst="rect">
                        <a:avLst/>
                      </a:prstGeom>
                    </p:spPr>
                  </p:pic>
                </p:oleObj>
              </mc:Fallback>
            </mc:AlternateContent>
          </a:graphicData>
        </a:graphic>
      </p:graphicFrame>
      <p:sp>
        <p:nvSpPr>
          <p:cNvPr id="7" name="ZoneTexte 6"/>
          <p:cNvSpPr txBox="1"/>
          <p:nvPr/>
        </p:nvSpPr>
        <p:spPr>
          <a:xfrm>
            <a:off x="683472" y="2028327"/>
            <a:ext cx="1139607" cy="369332"/>
          </a:xfrm>
          <a:prstGeom prst="rect">
            <a:avLst/>
          </a:prstGeom>
          <a:noFill/>
        </p:spPr>
        <p:txBody>
          <a:bodyPr wrap="none" rtlCol="0">
            <a:spAutoFit/>
          </a:bodyPr>
          <a:lstStyle/>
          <a:p>
            <a:r>
              <a:rPr lang="fr-FR" dirty="0"/>
              <a:t>CH</a:t>
            </a:r>
            <a:r>
              <a:rPr lang="fr-FR" baseline="-25000" dirty="0"/>
              <a:t>3</a:t>
            </a:r>
            <a:r>
              <a:rPr lang="fr-FR" dirty="0">
                <a:solidFill>
                  <a:srgbClr val="FF0000"/>
                </a:solidFill>
              </a:rPr>
              <a:t>COOH</a:t>
            </a:r>
          </a:p>
        </p:txBody>
      </p:sp>
      <p:sp>
        <p:nvSpPr>
          <p:cNvPr id="13" name="ZoneTexte 12"/>
          <p:cNvSpPr txBox="1"/>
          <p:nvPr/>
        </p:nvSpPr>
        <p:spPr>
          <a:xfrm>
            <a:off x="459693" y="2360144"/>
            <a:ext cx="1874616" cy="646331"/>
          </a:xfrm>
          <a:prstGeom prst="rect">
            <a:avLst/>
          </a:prstGeom>
          <a:noFill/>
        </p:spPr>
        <p:txBody>
          <a:bodyPr wrap="none" rtlCol="0">
            <a:spAutoFit/>
          </a:bodyPr>
          <a:lstStyle/>
          <a:p>
            <a:r>
              <a:rPr lang="fr-FR" dirty="0"/>
              <a:t>Acide éthanoïque</a:t>
            </a:r>
          </a:p>
          <a:p>
            <a:r>
              <a:rPr lang="fr-FR" dirty="0"/>
              <a:t>Ou acide acétique</a:t>
            </a:r>
          </a:p>
        </p:txBody>
      </p:sp>
      <p:sp>
        <p:nvSpPr>
          <p:cNvPr id="15" name="ZoneTexte 14"/>
          <p:cNvSpPr txBox="1"/>
          <p:nvPr/>
        </p:nvSpPr>
        <p:spPr>
          <a:xfrm>
            <a:off x="354523" y="5622461"/>
            <a:ext cx="1927131" cy="369332"/>
          </a:xfrm>
          <a:prstGeom prst="rect">
            <a:avLst/>
          </a:prstGeom>
          <a:noFill/>
        </p:spPr>
        <p:txBody>
          <a:bodyPr wrap="none" rtlCol="0">
            <a:spAutoFit/>
          </a:bodyPr>
          <a:lstStyle/>
          <a:p>
            <a:r>
              <a:rPr lang="fr-FR" dirty="0">
                <a:latin typeface="Comic Sans MS" panose="030F0702030302020204" pitchFamily="66" charset="0"/>
              </a:rPr>
              <a:t>Acide benzoïque</a:t>
            </a:r>
          </a:p>
        </p:txBody>
      </p:sp>
      <p:graphicFrame>
        <p:nvGraphicFramePr>
          <p:cNvPr id="16" name="Objet 15"/>
          <p:cNvGraphicFramePr>
            <a:graphicFrameLocks noChangeAspect="1"/>
          </p:cNvGraphicFramePr>
          <p:nvPr>
            <p:extLst>
              <p:ext uri="{D42A27DB-BD31-4B8C-83A1-F6EECF244321}">
                <p14:modId xmlns:p14="http://schemas.microsoft.com/office/powerpoint/2010/main" val="734873074"/>
              </p:ext>
            </p:extLst>
          </p:nvPr>
        </p:nvGraphicFramePr>
        <p:xfrm>
          <a:off x="3637249" y="1795477"/>
          <a:ext cx="2752331" cy="902369"/>
        </p:xfrm>
        <a:graphic>
          <a:graphicData uri="http://schemas.openxmlformats.org/presentationml/2006/ole">
            <mc:AlternateContent xmlns:mc="http://schemas.openxmlformats.org/markup-compatibility/2006">
              <mc:Choice xmlns:v="urn:schemas-microsoft-com:vml" Requires="v">
                <p:oleObj spid="_x0000_s7210" name="CS ChemDraw Drawing" r:id="rId7" imgW="2028254" imgH="665655" progId="ChemDraw.Document.6.0">
                  <p:embed/>
                </p:oleObj>
              </mc:Choice>
              <mc:Fallback>
                <p:oleObj name="CS ChemDraw Drawing" r:id="rId7" imgW="2028254" imgH="665655" progId="ChemDraw.Document.6.0">
                  <p:embed/>
                  <p:pic>
                    <p:nvPicPr>
                      <p:cNvPr id="0" name=""/>
                      <p:cNvPicPr/>
                      <p:nvPr/>
                    </p:nvPicPr>
                    <p:blipFill>
                      <a:blip r:embed="rId8"/>
                      <a:stretch>
                        <a:fillRect/>
                      </a:stretch>
                    </p:blipFill>
                    <p:spPr>
                      <a:xfrm>
                        <a:off x="3637249" y="1795477"/>
                        <a:ext cx="2752331" cy="902369"/>
                      </a:xfrm>
                      <a:prstGeom prst="rect">
                        <a:avLst/>
                      </a:prstGeom>
                    </p:spPr>
                  </p:pic>
                </p:oleObj>
              </mc:Fallback>
            </mc:AlternateContent>
          </a:graphicData>
        </a:graphic>
      </p:graphicFrame>
      <p:sp>
        <p:nvSpPr>
          <p:cNvPr id="17" name="ZoneTexte 16"/>
          <p:cNvSpPr txBox="1"/>
          <p:nvPr/>
        </p:nvSpPr>
        <p:spPr>
          <a:xfrm>
            <a:off x="3138992" y="2791588"/>
            <a:ext cx="4249209" cy="1200329"/>
          </a:xfrm>
          <a:prstGeom prst="rect">
            <a:avLst/>
          </a:prstGeom>
          <a:noFill/>
        </p:spPr>
        <p:txBody>
          <a:bodyPr wrap="square" rtlCol="0">
            <a:spAutoFit/>
          </a:bodyPr>
          <a:lstStyle/>
          <a:p>
            <a:pPr algn="just"/>
            <a:r>
              <a:rPr lang="fr-FR" dirty="0">
                <a:solidFill>
                  <a:srgbClr val="FF0000"/>
                </a:solidFill>
                <a:latin typeface="Comic Sans MS" panose="030F0702030302020204" pitchFamily="66" charset="0"/>
              </a:rPr>
              <a:t>L’acétate</a:t>
            </a:r>
            <a:r>
              <a:rPr lang="fr-FR" dirty="0">
                <a:latin typeface="Comic Sans MS" panose="030F0702030302020204" pitchFamily="66" charset="0"/>
              </a:rPr>
              <a:t> d'</a:t>
            </a:r>
            <a:r>
              <a:rPr lang="fr-FR" dirty="0" err="1">
                <a:latin typeface="Comic Sans MS" panose="030F0702030302020204" pitchFamily="66" charset="0"/>
              </a:rPr>
              <a:t>isoamyle</a:t>
            </a:r>
            <a:r>
              <a:rPr lang="fr-FR" dirty="0">
                <a:latin typeface="Comic Sans MS" panose="030F0702030302020204" pitchFamily="66" charset="0"/>
              </a:rPr>
              <a:t> ou l'</a:t>
            </a:r>
            <a:r>
              <a:rPr lang="fr-FR" dirty="0">
                <a:solidFill>
                  <a:srgbClr val="FF0000"/>
                </a:solidFill>
                <a:latin typeface="Comic Sans MS" panose="030F0702030302020204" pitchFamily="66" charset="0"/>
              </a:rPr>
              <a:t>acétate</a:t>
            </a:r>
            <a:r>
              <a:rPr lang="fr-FR" dirty="0">
                <a:latin typeface="Comic Sans MS" panose="030F0702030302020204" pitchFamily="66" charset="0"/>
              </a:rPr>
              <a:t> de 3-méthylbutyle.</a:t>
            </a:r>
          </a:p>
          <a:p>
            <a:pPr algn="just"/>
            <a:r>
              <a:rPr lang="fr-FR" dirty="0">
                <a:latin typeface="Comic Sans MS" panose="030F0702030302020204" pitchFamily="66" charset="0"/>
              </a:rPr>
              <a:t>Il est utilisé pour conférer un arôme de bananes aux aliments</a:t>
            </a:r>
          </a:p>
        </p:txBody>
      </p:sp>
      <p:sp>
        <p:nvSpPr>
          <p:cNvPr id="18" name="ZoneTexte 17"/>
          <p:cNvSpPr txBox="1"/>
          <p:nvPr/>
        </p:nvSpPr>
        <p:spPr>
          <a:xfrm>
            <a:off x="963613" y="1335505"/>
            <a:ext cx="801823" cy="369332"/>
          </a:xfrm>
          <a:prstGeom prst="rect">
            <a:avLst/>
          </a:prstGeom>
          <a:noFill/>
        </p:spPr>
        <p:txBody>
          <a:bodyPr wrap="none" rtlCol="0">
            <a:spAutoFit/>
          </a:bodyPr>
          <a:lstStyle/>
          <a:p>
            <a:r>
              <a:rPr lang="fr-FR" b="1" dirty="0">
                <a:latin typeface="Comic Sans MS" panose="030F0702030302020204" pitchFamily="66" charset="0"/>
              </a:rPr>
              <a:t>Acide</a:t>
            </a:r>
          </a:p>
        </p:txBody>
      </p:sp>
      <p:sp>
        <p:nvSpPr>
          <p:cNvPr id="20" name="ZoneTexte 19"/>
          <p:cNvSpPr txBox="1"/>
          <p:nvPr/>
        </p:nvSpPr>
        <p:spPr>
          <a:xfrm>
            <a:off x="4742881" y="1335505"/>
            <a:ext cx="995931" cy="369332"/>
          </a:xfrm>
          <a:prstGeom prst="rect">
            <a:avLst/>
          </a:prstGeom>
          <a:noFill/>
        </p:spPr>
        <p:txBody>
          <a:bodyPr wrap="square" rtlCol="0">
            <a:spAutoFit/>
          </a:bodyPr>
          <a:lstStyle/>
          <a:p>
            <a:r>
              <a:rPr lang="fr-FR" b="1" dirty="0">
                <a:latin typeface="Comic Sans MS" panose="030F0702030302020204" pitchFamily="66" charset="0"/>
              </a:rPr>
              <a:t>Ester</a:t>
            </a:r>
          </a:p>
        </p:txBody>
      </p:sp>
      <p:pic>
        <p:nvPicPr>
          <p:cNvPr id="7174" name="Picture 6" descr="Isoamyl acetate synthesi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8201" y="1893208"/>
            <a:ext cx="4612105" cy="683276"/>
          </a:xfrm>
          <a:prstGeom prst="rect">
            <a:avLst/>
          </a:prstGeom>
          <a:solidFill>
            <a:srgbClr val="FFFF00"/>
          </a:solidFill>
          <a:ln>
            <a:solidFill>
              <a:srgbClr val="FF0000"/>
            </a:solidFill>
          </a:ln>
        </p:spPr>
      </p:pic>
      <p:sp>
        <p:nvSpPr>
          <p:cNvPr id="19" name="ZoneTexte 18"/>
          <p:cNvSpPr txBox="1"/>
          <p:nvPr/>
        </p:nvSpPr>
        <p:spPr>
          <a:xfrm>
            <a:off x="7824045" y="867708"/>
            <a:ext cx="2204450" cy="461665"/>
          </a:xfrm>
          <a:prstGeom prst="rect">
            <a:avLst/>
          </a:prstGeom>
          <a:noFill/>
        </p:spPr>
        <p:txBody>
          <a:bodyPr wrap="none" rtlCol="0">
            <a:spAutoFit/>
          </a:bodyPr>
          <a:lstStyle/>
          <a:p>
            <a:r>
              <a:rPr lang="fr-FR" sz="2400" b="1" dirty="0">
                <a:latin typeface="Comic Sans MS" panose="030F0702030302020204" pitchFamily="66" charset="0"/>
              </a:rPr>
              <a:t>Estérification</a:t>
            </a:r>
          </a:p>
        </p:txBody>
      </p:sp>
      <p:grpSp>
        <p:nvGrpSpPr>
          <p:cNvPr id="21" name="Groupe 20"/>
          <p:cNvGrpSpPr/>
          <p:nvPr/>
        </p:nvGrpSpPr>
        <p:grpSpPr>
          <a:xfrm>
            <a:off x="2776038" y="4393290"/>
            <a:ext cx="9379616" cy="1947419"/>
            <a:chOff x="2776038" y="4044374"/>
            <a:chExt cx="9379616" cy="1947419"/>
          </a:xfrm>
        </p:grpSpPr>
        <p:pic>
          <p:nvPicPr>
            <p:cNvPr id="7178" name="Picture 10" descr="RÃ©sultat de recherche d'images pour &quot;polyestere&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848" r="11521"/>
            <a:stretch/>
          </p:blipFill>
          <p:spPr bwMode="auto">
            <a:xfrm>
              <a:off x="9567532" y="4044374"/>
              <a:ext cx="921925" cy="123530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associÃ©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853" t="21947" r="26568" b="20737"/>
            <a:stretch/>
          </p:blipFill>
          <p:spPr bwMode="auto">
            <a:xfrm>
              <a:off x="10640105" y="4126897"/>
              <a:ext cx="1515549" cy="1864896"/>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2900478" y="4874679"/>
              <a:ext cx="1842403" cy="369332"/>
            </a:xfrm>
            <a:prstGeom prst="rect">
              <a:avLst/>
            </a:prstGeom>
            <a:noFill/>
          </p:spPr>
          <p:txBody>
            <a:bodyPr wrap="square" rtlCol="0">
              <a:spAutoFit/>
            </a:bodyPr>
            <a:lstStyle/>
            <a:p>
              <a:r>
                <a:rPr lang="fr-FR" b="1" dirty="0">
                  <a:latin typeface="Comic Sans MS" panose="030F0702030302020204" pitchFamily="66" charset="0"/>
                </a:rPr>
                <a:t>Les Polyesters</a:t>
              </a:r>
            </a:p>
          </p:txBody>
        </p:sp>
        <p:pic>
          <p:nvPicPr>
            <p:cNvPr id="7184" name="Picture 16" descr="https://player.slideplayer.fr/11/3472666/data/images/img5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6038" y="5315356"/>
              <a:ext cx="7067550" cy="657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54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22</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103725" y="309826"/>
            <a:ext cx="11374401" cy="954107"/>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Formule développée, semi-développée et topologique d’un composé moléculaire</a:t>
            </a:r>
          </a:p>
        </p:txBody>
      </p:sp>
      <p:sp>
        <p:nvSpPr>
          <p:cNvPr id="13" name="ZoneTexte 12"/>
          <p:cNvSpPr txBox="1"/>
          <p:nvPr/>
        </p:nvSpPr>
        <p:spPr>
          <a:xfrm>
            <a:off x="226622" y="1214904"/>
            <a:ext cx="4060727" cy="646331"/>
          </a:xfrm>
          <a:prstGeom prst="rect">
            <a:avLst/>
          </a:prstGeom>
          <a:noFill/>
        </p:spPr>
        <p:txBody>
          <a:bodyPr wrap="none" rtlCol="0">
            <a:spAutoFit/>
          </a:bodyPr>
          <a:lstStyle/>
          <a:p>
            <a:r>
              <a:rPr lang="fr-FR" b="1" dirty="0">
                <a:latin typeface="Comic Sans MS" panose="030F0702030302020204" pitchFamily="66" charset="0"/>
              </a:rPr>
              <a:t>ETHANOL (C</a:t>
            </a:r>
            <a:r>
              <a:rPr lang="fr-FR" b="1" baseline="-25000" dirty="0">
                <a:latin typeface="Comic Sans MS" panose="030F0702030302020204" pitchFamily="66" charset="0"/>
              </a:rPr>
              <a:t>2</a:t>
            </a:r>
            <a:r>
              <a:rPr lang="fr-FR" b="1" dirty="0">
                <a:latin typeface="Comic Sans MS" panose="030F0702030302020204" pitchFamily="66" charset="0"/>
              </a:rPr>
              <a:t>H</a:t>
            </a:r>
            <a:r>
              <a:rPr lang="fr-FR" b="1" baseline="-25000" dirty="0">
                <a:latin typeface="Comic Sans MS" panose="030F0702030302020204" pitchFamily="66" charset="0"/>
              </a:rPr>
              <a:t>6</a:t>
            </a:r>
            <a:r>
              <a:rPr lang="fr-FR" b="1" dirty="0">
                <a:latin typeface="Comic Sans MS" panose="030F0702030302020204" pitchFamily="66" charset="0"/>
              </a:rPr>
              <a:t>O)</a:t>
            </a:r>
          </a:p>
          <a:p>
            <a:r>
              <a:rPr lang="fr-FR" b="1" dirty="0">
                <a:latin typeface="Comic Sans MS" panose="030F0702030302020204" pitchFamily="66" charset="0"/>
              </a:rPr>
              <a:t>Un alcool = ROH. Donc R = C</a:t>
            </a:r>
            <a:r>
              <a:rPr lang="fr-FR" b="1" baseline="-25000" dirty="0">
                <a:latin typeface="Comic Sans MS" panose="030F0702030302020204" pitchFamily="66" charset="0"/>
              </a:rPr>
              <a:t>2</a:t>
            </a:r>
            <a:r>
              <a:rPr lang="fr-FR" b="1" dirty="0">
                <a:latin typeface="Comic Sans MS" panose="030F0702030302020204" pitchFamily="66" charset="0"/>
              </a:rPr>
              <a:t>H</a:t>
            </a:r>
            <a:r>
              <a:rPr lang="fr-FR" b="1" baseline="-25000" dirty="0">
                <a:latin typeface="Comic Sans MS" panose="030F0702030302020204" pitchFamily="66" charset="0"/>
              </a:rPr>
              <a:t>5</a:t>
            </a:r>
            <a:r>
              <a:rPr lang="fr-FR" b="1" dirty="0">
                <a:latin typeface="Comic Sans MS" panose="030F0702030302020204" pitchFamily="66" charset="0"/>
              </a:rPr>
              <a:t>.</a:t>
            </a:r>
          </a:p>
        </p:txBody>
      </p:sp>
      <p:sp>
        <p:nvSpPr>
          <p:cNvPr id="23" name="ZoneTexte 22"/>
          <p:cNvSpPr txBox="1"/>
          <p:nvPr/>
        </p:nvSpPr>
        <p:spPr>
          <a:xfrm>
            <a:off x="226622" y="1882293"/>
            <a:ext cx="2915369" cy="369332"/>
          </a:xfrm>
          <a:prstGeom prst="rect">
            <a:avLst/>
          </a:prstGeom>
          <a:noFill/>
        </p:spPr>
        <p:txBody>
          <a:bodyPr wrap="square" rtlCol="0">
            <a:spAutoFit/>
          </a:bodyPr>
          <a:lstStyle/>
          <a:p>
            <a:pPr algn="ctr"/>
            <a:r>
              <a:rPr lang="fr-FR" b="1" dirty="0">
                <a:solidFill>
                  <a:srgbClr val="C00000"/>
                </a:solidFill>
                <a:latin typeface="Comic Sans MS" panose="030F0702030302020204" pitchFamily="66" charset="0"/>
              </a:rPr>
              <a:t>Formule développée</a:t>
            </a:r>
          </a:p>
        </p:txBody>
      </p:sp>
      <p:sp>
        <p:nvSpPr>
          <p:cNvPr id="24" name="ZoneTexte 23"/>
          <p:cNvSpPr txBox="1"/>
          <p:nvPr/>
        </p:nvSpPr>
        <p:spPr>
          <a:xfrm>
            <a:off x="3362575" y="1928459"/>
            <a:ext cx="2966035" cy="369332"/>
          </a:xfrm>
          <a:prstGeom prst="rect">
            <a:avLst/>
          </a:prstGeom>
          <a:noFill/>
        </p:spPr>
        <p:txBody>
          <a:bodyPr wrap="square" rtlCol="0">
            <a:spAutoFit/>
          </a:bodyPr>
          <a:lstStyle/>
          <a:p>
            <a:pPr algn="ctr"/>
            <a:r>
              <a:rPr lang="fr-FR" b="1" dirty="0">
                <a:solidFill>
                  <a:srgbClr val="C00000"/>
                </a:solidFill>
                <a:latin typeface="Comic Sans MS" panose="030F0702030302020204" pitchFamily="66" charset="0"/>
              </a:rPr>
              <a:t>Formule semi-développée</a:t>
            </a:r>
          </a:p>
        </p:txBody>
      </p:sp>
      <p:sp>
        <p:nvSpPr>
          <p:cNvPr id="26" name="ZoneTexte 25"/>
          <p:cNvSpPr txBox="1"/>
          <p:nvPr/>
        </p:nvSpPr>
        <p:spPr>
          <a:xfrm>
            <a:off x="6428878" y="1919436"/>
            <a:ext cx="2182276" cy="369332"/>
          </a:xfrm>
          <a:prstGeom prst="rect">
            <a:avLst/>
          </a:prstGeom>
          <a:noFill/>
        </p:spPr>
        <p:txBody>
          <a:bodyPr wrap="square" rtlCol="0">
            <a:spAutoFit/>
          </a:bodyPr>
          <a:lstStyle/>
          <a:p>
            <a:pPr algn="ctr"/>
            <a:r>
              <a:rPr lang="fr-FR" b="1" dirty="0">
                <a:solidFill>
                  <a:srgbClr val="C00000"/>
                </a:solidFill>
                <a:latin typeface="Comic Sans MS" panose="030F0702030302020204" pitchFamily="66" charset="0"/>
              </a:rPr>
              <a:t>Topologie</a:t>
            </a:r>
          </a:p>
        </p:txBody>
      </p:sp>
      <p:graphicFrame>
        <p:nvGraphicFramePr>
          <p:cNvPr id="2" name="Objet 1"/>
          <p:cNvGraphicFramePr>
            <a:graphicFrameLocks noChangeAspect="1"/>
          </p:cNvGraphicFramePr>
          <p:nvPr>
            <p:extLst>
              <p:ext uri="{D42A27DB-BD31-4B8C-83A1-F6EECF244321}">
                <p14:modId xmlns:p14="http://schemas.microsoft.com/office/powerpoint/2010/main" val="1666039833"/>
              </p:ext>
            </p:extLst>
          </p:nvPr>
        </p:nvGraphicFramePr>
        <p:xfrm>
          <a:off x="740738" y="2297791"/>
          <a:ext cx="1760427" cy="967898"/>
        </p:xfrm>
        <a:graphic>
          <a:graphicData uri="http://schemas.openxmlformats.org/presentationml/2006/ole">
            <mc:AlternateContent xmlns:mc="http://schemas.openxmlformats.org/markup-compatibility/2006">
              <mc:Choice xmlns:v="urn:schemas-microsoft-com:vml" Requires="v">
                <p:oleObj spid="_x0000_s8246" name="CS ChemDraw Drawing" r:id="rId5" imgW="1657350" imgH="910828" progId="ChemDraw.Document.6.0">
                  <p:embed/>
                </p:oleObj>
              </mc:Choice>
              <mc:Fallback>
                <p:oleObj name="CS ChemDraw Drawing" r:id="rId5" imgW="1657350" imgH="910828" progId="ChemDraw.Document.6.0">
                  <p:embed/>
                  <p:pic>
                    <p:nvPicPr>
                      <p:cNvPr id="0" name=""/>
                      <p:cNvPicPr/>
                      <p:nvPr/>
                    </p:nvPicPr>
                    <p:blipFill>
                      <a:blip r:embed="rId6"/>
                      <a:stretch>
                        <a:fillRect/>
                      </a:stretch>
                    </p:blipFill>
                    <p:spPr>
                      <a:xfrm>
                        <a:off x="740738" y="2297791"/>
                        <a:ext cx="1760427" cy="967898"/>
                      </a:xfrm>
                      <a:prstGeom prst="rect">
                        <a:avLst/>
                      </a:prstGeom>
                    </p:spPr>
                  </p:pic>
                </p:oleObj>
              </mc:Fallback>
            </mc:AlternateContent>
          </a:graphicData>
        </a:graphic>
      </p:graphicFrame>
      <p:sp>
        <p:nvSpPr>
          <p:cNvPr id="27" name="ZoneTexte 26"/>
          <p:cNvSpPr txBox="1"/>
          <p:nvPr/>
        </p:nvSpPr>
        <p:spPr>
          <a:xfrm>
            <a:off x="4410421" y="2749787"/>
            <a:ext cx="1370888" cy="338554"/>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3</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-OH</a:t>
            </a:r>
          </a:p>
        </p:txBody>
      </p:sp>
      <p:graphicFrame>
        <p:nvGraphicFramePr>
          <p:cNvPr id="3" name="Objet 2"/>
          <p:cNvGraphicFramePr>
            <a:graphicFrameLocks noChangeAspect="1"/>
          </p:cNvGraphicFramePr>
          <p:nvPr>
            <p:extLst>
              <p:ext uri="{D42A27DB-BD31-4B8C-83A1-F6EECF244321}">
                <p14:modId xmlns:p14="http://schemas.microsoft.com/office/powerpoint/2010/main" val="2633463177"/>
              </p:ext>
            </p:extLst>
          </p:nvPr>
        </p:nvGraphicFramePr>
        <p:xfrm>
          <a:off x="6988217" y="2615854"/>
          <a:ext cx="1121068" cy="384187"/>
        </p:xfrm>
        <a:graphic>
          <a:graphicData uri="http://schemas.openxmlformats.org/presentationml/2006/ole">
            <mc:AlternateContent xmlns:mc="http://schemas.openxmlformats.org/markup-compatibility/2006">
              <mc:Choice xmlns:v="urn:schemas-microsoft-com:vml" Requires="v">
                <p:oleObj spid="_x0000_s8247" name="CS ChemDraw Drawing" r:id="rId7" imgW="846963" imgH="290608" progId="ChemDraw.Document.6.0">
                  <p:embed/>
                </p:oleObj>
              </mc:Choice>
              <mc:Fallback>
                <p:oleObj name="CS ChemDraw Drawing" r:id="rId7" imgW="846963" imgH="290608" progId="ChemDraw.Document.6.0">
                  <p:embed/>
                  <p:pic>
                    <p:nvPicPr>
                      <p:cNvPr id="0" name=""/>
                      <p:cNvPicPr/>
                      <p:nvPr/>
                    </p:nvPicPr>
                    <p:blipFill>
                      <a:blip r:embed="rId8"/>
                      <a:stretch>
                        <a:fillRect/>
                      </a:stretch>
                    </p:blipFill>
                    <p:spPr>
                      <a:xfrm>
                        <a:off x="6988217" y="2615854"/>
                        <a:ext cx="1121068" cy="384187"/>
                      </a:xfrm>
                      <a:prstGeom prst="rect">
                        <a:avLst/>
                      </a:prstGeom>
                    </p:spPr>
                  </p:pic>
                </p:oleObj>
              </mc:Fallback>
            </mc:AlternateContent>
          </a:graphicData>
        </a:graphic>
      </p:graphicFrame>
      <p:pic>
        <p:nvPicPr>
          <p:cNvPr id="8196" name="Picture 4" descr="RÃ©sultat de recherche d'images pour &quot;gÃ©omÃ©trie ethanol&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4051" y="2151018"/>
            <a:ext cx="2110797" cy="144874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9470847" y="1800621"/>
            <a:ext cx="1892976" cy="369332"/>
          </a:xfrm>
          <a:prstGeom prst="rect">
            <a:avLst/>
          </a:prstGeom>
          <a:noFill/>
        </p:spPr>
        <p:txBody>
          <a:bodyPr wrap="square" rtlCol="0">
            <a:spAutoFit/>
          </a:bodyPr>
          <a:lstStyle/>
          <a:p>
            <a:pPr algn="ctr"/>
            <a:r>
              <a:rPr lang="fr-FR" b="1" dirty="0">
                <a:solidFill>
                  <a:srgbClr val="C00000"/>
                </a:solidFill>
                <a:latin typeface="Comic Sans MS" panose="030F0702030302020204" pitchFamily="66" charset="0"/>
              </a:rPr>
              <a:t>Géométrie</a:t>
            </a:r>
          </a:p>
        </p:txBody>
      </p:sp>
      <p:grpSp>
        <p:nvGrpSpPr>
          <p:cNvPr id="28" name="Groupe 27"/>
          <p:cNvGrpSpPr/>
          <p:nvPr/>
        </p:nvGrpSpPr>
        <p:grpSpPr>
          <a:xfrm>
            <a:off x="226622" y="4092551"/>
            <a:ext cx="11860459" cy="1819611"/>
            <a:chOff x="226622" y="4092551"/>
            <a:chExt cx="11860459" cy="1819611"/>
          </a:xfrm>
        </p:grpSpPr>
        <p:graphicFrame>
          <p:nvGraphicFramePr>
            <p:cNvPr id="6" name="Objet 5"/>
            <p:cNvGraphicFramePr>
              <a:graphicFrameLocks noChangeAspect="1"/>
            </p:cNvGraphicFramePr>
            <p:nvPr>
              <p:extLst>
                <p:ext uri="{D42A27DB-BD31-4B8C-83A1-F6EECF244321}">
                  <p14:modId xmlns:p14="http://schemas.microsoft.com/office/powerpoint/2010/main" val="1678380187"/>
                </p:ext>
              </p:extLst>
            </p:nvPr>
          </p:nvGraphicFramePr>
          <p:xfrm>
            <a:off x="226622" y="4914702"/>
            <a:ext cx="2800350" cy="949325"/>
          </p:xfrm>
          <a:graphic>
            <a:graphicData uri="http://schemas.openxmlformats.org/presentationml/2006/ole">
              <mc:AlternateContent xmlns:mc="http://schemas.openxmlformats.org/markup-compatibility/2006">
                <mc:Choice xmlns:v="urn:schemas-microsoft-com:vml" Requires="v">
                  <p:oleObj spid="_x0000_s8248" name="CS ChemDraw Drawing" r:id="rId10" imgW="2800350" imgH="948976" progId="ChemDraw.Document.6.0">
                    <p:embed/>
                  </p:oleObj>
                </mc:Choice>
                <mc:Fallback>
                  <p:oleObj name="CS ChemDraw Drawing" r:id="rId10" imgW="2800350" imgH="948976" progId="ChemDraw.Document.6.0">
                    <p:embed/>
                    <p:pic>
                      <p:nvPicPr>
                        <p:cNvPr id="0" name=""/>
                        <p:cNvPicPr/>
                        <p:nvPr/>
                      </p:nvPicPr>
                      <p:blipFill>
                        <a:blip r:embed="rId11"/>
                        <a:stretch>
                          <a:fillRect/>
                        </a:stretch>
                      </p:blipFill>
                      <p:spPr>
                        <a:xfrm>
                          <a:off x="226622" y="4914702"/>
                          <a:ext cx="2800350" cy="949325"/>
                        </a:xfrm>
                        <a:prstGeom prst="rect">
                          <a:avLst/>
                        </a:prstGeom>
                      </p:spPr>
                    </p:pic>
                  </p:oleObj>
                </mc:Fallback>
              </mc:AlternateContent>
            </a:graphicData>
          </a:graphic>
        </p:graphicFrame>
        <p:sp>
          <p:nvSpPr>
            <p:cNvPr id="33" name="ZoneTexte 32"/>
            <p:cNvSpPr txBox="1"/>
            <p:nvPr/>
          </p:nvSpPr>
          <p:spPr>
            <a:xfrm>
              <a:off x="429759" y="4092551"/>
              <a:ext cx="2282997" cy="369332"/>
            </a:xfrm>
            <a:prstGeom prst="rect">
              <a:avLst/>
            </a:prstGeom>
            <a:noFill/>
          </p:spPr>
          <p:txBody>
            <a:bodyPr wrap="none" rtlCol="0">
              <a:spAutoFit/>
            </a:bodyPr>
            <a:lstStyle/>
            <a:p>
              <a:r>
                <a:rPr lang="fr-FR" b="1" dirty="0">
                  <a:latin typeface="Comic Sans MS" panose="030F0702030302020204" pitchFamily="66" charset="0"/>
                </a:rPr>
                <a:t>Le n-hexane C</a:t>
              </a:r>
              <a:r>
                <a:rPr lang="fr-FR" b="1" baseline="-25000" dirty="0">
                  <a:latin typeface="Comic Sans MS" panose="030F0702030302020204" pitchFamily="66" charset="0"/>
                </a:rPr>
                <a:t>6</a:t>
              </a:r>
              <a:r>
                <a:rPr lang="fr-FR" b="1" dirty="0">
                  <a:latin typeface="Comic Sans MS" panose="030F0702030302020204" pitchFamily="66" charset="0"/>
                </a:rPr>
                <a:t>H</a:t>
              </a:r>
              <a:r>
                <a:rPr lang="fr-FR" b="1" baseline="-25000" dirty="0">
                  <a:latin typeface="Comic Sans MS" panose="030F0702030302020204" pitchFamily="66" charset="0"/>
                </a:rPr>
                <a:t>14</a:t>
              </a:r>
              <a:endParaRPr lang="fr-FR" b="1" dirty="0">
                <a:latin typeface="Comic Sans MS" panose="030F0702030302020204" pitchFamily="66" charset="0"/>
              </a:endParaRPr>
            </a:p>
          </p:txBody>
        </p:sp>
        <p:sp>
          <p:nvSpPr>
            <p:cNvPr id="34" name="ZoneTexte 33"/>
            <p:cNvSpPr txBox="1"/>
            <p:nvPr/>
          </p:nvSpPr>
          <p:spPr>
            <a:xfrm>
              <a:off x="3720328" y="5220087"/>
              <a:ext cx="2751074" cy="338554"/>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3</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-CH</a:t>
              </a:r>
              <a:r>
                <a:rPr lang="fr-FR" sz="1600" baseline="-25000" dirty="0">
                  <a:latin typeface="Arial" panose="020B0604020202020204" pitchFamily="34" charset="0"/>
                  <a:cs typeface="Arial" panose="020B0604020202020204" pitchFamily="34" charset="0"/>
                </a:rPr>
                <a:t>3</a:t>
              </a:r>
              <a:endParaRPr lang="fr-FR" sz="1600" dirty="0">
                <a:latin typeface="Arial" panose="020B0604020202020204" pitchFamily="34" charset="0"/>
                <a:cs typeface="Arial" panose="020B0604020202020204" pitchFamily="34" charset="0"/>
              </a:endParaRPr>
            </a:p>
          </p:txBody>
        </p:sp>
        <p:pic>
          <p:nvPicPr>
            <p:cNvPr id="8200" name="Picture 8" descr="RÃ©sultat de recherche d'images pour &quot;gÃ©omÃ©trie hexane&quot;"/>
            <p:cNvPicPr>
              <a:picLocks noChangeAspect="1" noChangeArrowheads="1"/>
            </p:cNvPicPr>
            <p:nvPr/>
          </p:nvPicPr>
          <p:blipFill rotWithShape="1">
            <a:blip r:embed="rId12">
              <a:extLst>
                <a:ext uri="{28A0092B-C50C-407E-A947-70E740481C1C}">
                  <a14:useLocalDpi xmlns:a14="http://schemas.microsoft.com/office/drawing/2010/main" val="0"/>
                </a:ext>
              </a:extLst>
            </a:blip>
            <a:srcRect l="10082" t="11286" r="8829" b="23508"/>
            <a:stretch/>
          </p:blipFill>
          <p:spPr bwMode="auto">
            <a:xfrm>
              <a:off x="9047601" y="4541417"/>
              <a:ext cx="3039480" cy="1370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Objet 21"/>
            <p:cNvGraphicFramePr>
              <a:graphicFrameLocks noChangeAspect="1"/>
            </p:cNvGraphicFramePr>
            <p:nvPr>
              <p:extLst>
                <p:ext uri="{D42A27DB-BD31-4B8C-83A1-F6EECF244321}">
                  <p14:modId xmlns:p14="http://schemas.microsoft.com/office/powerpoint/2010/main" val="3497430701"/>
                </p:ext>
              </p:extLst>
            </p:nvPr>
          </p:nvGraphicFramePr>
          <p:xfrm>
            <a:off x="6912529" y="5226789"/>
            <a:ext cx="1698625" cy="247650"/>
          </p:xfrm>
          <a:graphic>
            <a:graphicData uri="http://schemas.openxmlformats.org/presentationml/2006/ole">
              <mc:AlternateContent xmlns:mc="http://schemas.openxmlformats.org/markup-compatibility/2006">
                <mc:Choice xmlns:v="urn:schemas-microsoft-com:vml" Requires="v">
                  <p:oleObj spid="_x0000_s8249" name="CS ChemDraw Drawing" r:id="rId13" imgW="1699070" imgH="248174" progId="ChemDraw.Document.6.0">
                    <p:embed/>
                  </p:oleObj>
                </mc:Choice>
                <mc:Fallback>
                  <p:oleObj name="CS ChemDraw Drawing" r:id="rId13" imgW="1699070" imgH="248174" progId="ChemDraw.Document.6.0">
                    <p:embed/>
                    <p:pic>
                      <p:nvPicPr>
                        <p:cNvPr id="0" name=""/>
                        <p:cNvPicPr/>
                        <p:nvPr/>
                      </p:nvPicPr>
                      <p:blipFill>
                        <a:blip r:embed="rId14"/>
                        <a:stretch>
                          <a:fillRect/>
                        </a:stretch>
                      </p:blipFill>
                      <p:spPr>
                        <a:xfrm>
                          <a:off x="6912529" y="5226789"/>
                          <a:ext cx="1698625" cy="247650"/>
                        </a:xfrm>
                        <a:prstGeom prst="rect">
                          <a:avLst/>
                        </a:prstGeom>
                      </p:spPr>
                    </p:pic>
                  </p:oleObj>
                </mc:Fallback>
              </mc:AlternateContent>
            </a:graphicData>
          </a:graphic>
        </p:graphicFrame>
      </p:grpSp>
    </p:spTree>
    <p:extLst>
      <p:ext uri="{BB962C8B-B14F-4D97-AF65-F5344CB8AC3E}">
        <p14:creationId xmlns:p14="http://schemas.microsoft.com/office/powerpoint/2010/main" val="33798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23</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578790" y="315960"/>
            <a:ext cx="5438273"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Les isomères de structure</a:t>
            </a:r>
          </a:p>
        </p:txBody>
      </p:sp>
      <p:sp>
        <p:nvSpPr>
          <p:cNvPr id="33" name="ZoneTexte 32"/>
          <p:cNvSpPr txBox="1"/>
          <p:nvPr/>
        </p:nvSpPr>
        <p:spPr>
          <a:xfrm>
            <a:off x="365693" y="794391"/>
            <a:ext cx="2760692" cy="523220"/>
          </a:xfrm>
          <a:prstGeom prst="rect">
            <a:avLst/>
          </a:prstGeom>
          <a:noFill/>
        </p:spPr>
        <p:txBody>
          <a:bodyPr wrap="none" rtlCol="0">
            <a:spAutoFit/>
          </a:bodyPr>
          <a:lstStyle/>
          <a:p>
            <a:r>
              <a:rPr lang="fr-FR" sz="2800" b="1" dirty="0">
                <a:latin typeface="Comic Sans MS" panose="030F0702030302020204" pitchFamily="66" charset="0"/>
              </a:rPr>
              <a:t>L’hexane C</a:t>
            </a:r>
            <a:r>
              <a:rPr lang="fr-FR" sz="2800" b="1" baseline="-25000" dirty="0">
                <a:latin typeface="Comic Sans MS" panose="030F0702030302020204" pitchFamily="66" charset="0"/>
              </a:rPr>
              <a:t>6</a:t>
            </a:r>
            <a:r>
              <a:rPr lang="fr-FR" sz="2800" b="1" dirty="0">
                <a:latin typeface="Comic Sans MS" panose="030F0702030302020204" pitchFamily="66" charset="0"/>
              </a:rPr>
              <a:t>H</a:t>
            </a:r>
            <a:r>
              <a:rPr lang="fr-FR" sz="2800" b="1" baseline="-25000" dirty="0">
                <a:latin typeface="Comic Sans MS" panose="030F0702030302020204" pitchFamily="66" charset="0"/>
              </a:rPr>
              <a:t>14</a:t>
            </a:r>
            <a:endParaRPr lang="fr-FR" sz="2800" b="1" dirty="0">
              <a:latin typeface="Comic Sans MS" panose="030F0702030302020204" pitchFamily="66" charset="0"/>
            </a:endParaRPr>
          </a:p>
        </p:txBody>
      </p:sp>
      <p:grpSp>
        <p:nvGrpSpPr>
          <p:cNvPr id="18" name="Groupe 17"/>
          <p:cNvGrpSpPr/>
          <p:nvPr/>
        </p:nvGrpSpPr>
        <p:grpSpPr>
          <a:xfrm>
            <a:off x="246397" y="1994975"/>
            <a:ext cx="3230730" cy="1163989"/>
            <a:chOff x="246397" y="1994975"/>
            <a:chExt cx="3230730" cy="1163989"/>
          </a:xfrm>
        </p:grpSpPr>
        <p:graphicFrame>
          <p:nvGraphicFramePr>
            <p:cNvPr id="4" name="Objet 3"/>
            <p:cNvGraphicFramePr>
              <a:graphicFrameLocks noChangeAspect="1"/>
            </p:cNvGraphicFramePr>
            <p:nvPr>
              <p:extLst>
                <p:ext uri="{D42A27DB-BD31-4B8C-83A1-F6EECF244321}">
                  <p14:modId xmlns:p14="http://schemas.microsoft.com/office/powerpoint/2010/main" val="2130857840"/>
                </p:ext>
              </p:extLst>
            </p:nvPr>
          </p:nvGraphicFramePr>
          <p:xfrm>
            <a:off x="246397" y="1994975"/>
            <a:ext cx="3230730" cy="471022"/>
          </p:xfrm>
          <a:graphic>
            <a:graphicData uri="http://schemas.openxmlformats.org/presentationml/2006/ole">
              <mc:AlternateContent xmlns:mc="http://schemas.openxmlformats.org/markup-compatibility/2006">
                <mc:Choice xmlns:v="urn:schemas-microsoft-com:vml" Requires="v">
                  <p:oleObj spid="_x0000_s9280" name="CS ChemDraw Drawing" r:id="rId5" imgW="1699070" imgH="248174" progId="ChemDraw.Document.6.0">
                    <p:embed/>
                  </p:oleObj>
                </mc:Choice>
                <mc:Fallback>
                  <p:oleObj name="CS ChemDraw Drawing" r:id="rId5" imgW="1699070" imgH="248174" progId="ChemDraw.Document.6.0">
                    <p:embed/>
                    <p:pic>
                      <p:nvPicPr>
                        <p:cNvPr id="0" name=""/>
                        <p:cNvPicPr/>
                        <p:nvPr/>
                      </p:nvPicPr>
                      <p:blipFill>
                        <a:blip r:embed="rId6"/>
                        <a:stretch>
                          <a:fillRect/>
                        </a:stretch>
                      </p:blipFill>
                      <p:spPr>
                        <a:xfrm>
                          <a:off x="246397" y="1994975"/>
                          <a:ext cx="3230730" cy="471022"/>
                        </a:xfrm>
                        <a:prstGeom prst="rect">
                          <a:avLst/>
                        </a:prstGeom>
                      </p:spPr>
                    </p:pic>
                  </p:oleObj>
                </mc:Fallback>
              </mc:AlternateContent>
            </a:graphicData>
          </a:graphic>
        </p:graphicFrame>
        <p:sp>
          <p:nvSpPr>
            <p:cNvPr id="29" name="ZoneTexte 28"/>
            <p:cNvSpPr txBox="1"/>
            <p:nvPr/>
          </p:nvSpPr>
          <p:spPr>
            <a:xfrm>
              <a:off x="963613" y="2574189"/>
              <a:ext cx="1564852" cy="584775"/>
            </a:xfrm>
            <a:prstGeom prst="rect">
              <a:avLst/>
            </a:prstGeom>
            <a:noFill/>
          </p:spPr>
          <p:txBody>
            <a:bodyPr wrap="none" rtlCol="0">
              <a:spAutoFit/>
            </a:bodyPr>
            <a:lstStyle/>
            <a:p>
              <a:r>
                <a:rPr lang="fr-FR" sz="3200" b="1" dirty="0">
                  <a:latin typeface="Comic Sans MS" panose="030F0702030302020204" pitchFamily="66" charset="0"/>
                </a:rPr>
                <a:t>hexane</a:t>
              </a:r>
            </a:p>
          </p:txBody>
        </p:sp>
      </p:grpSp>
      <p:grpSp>
        <p:nvGrpSpPr>
          <p:cNvPr id="19" name="Groupe 18"/>
          <p:cNvGrpSpPr/>
          <p:nvPr/>
        </p:nvGrpSpPr>
        <p:grpSpPr>
          <a:xfrm>
            <a:off x="8477563" y="1555311"/>
            <a:ext cx="3533340" cy="1688866"/>
            <a:chOff x="4245019" y="1987576"/>
            <a:chExt cx="3533340" cy="1688866"/>
          </a:xfrm>
        </p:grpSpPr>
        <p:graphicFrame>
          <p:nvGraphicFramePr>
            <p:cNvPr id="7" name="Objet 6"/>
            <p:cNvGraphicFramePr>
              <a:graphicFrameLocks noChangeAspect="1"/>
            </p:cNvGraphicFramePr>
            <p:nvPr>
              <p:extLst>
                <p:ext uri="{D42A27DB-BD31-4B8C-83A1-F6EECF244321}">
                  <p14:modId xmlns:p14="http://schemas.microsoft.com/office/powerpoint/2010/main" val="1345314858"/>
                </p:ext>
              </p:extLst>
            </p:nvPr>
          </p:nvGraphicFramePr>
          <p:xfrm>
            <a:off x="4888909" y="1987576"/>
            <a:ext cx="2142824" cy="970851"/>
          </p:xfrm>
          <a:graphic>
            <a:graphicData uri="http://schemas.openxmlformats.org/presentationml/2006/ole">
              <mc:AlternateContent xmlns:mc="http://schemas.openxmlformats.org/markup-compatibility/2006">
                <mc:Choice xmlns:v="urn:schemas-microsoft-com:vml" Requires="v">
                  <p:oleObj spid="_x0000_s9281" name="CS ChemDraw Drawing" r:id="rId7" imgW="1369886" imgH="621506" progId="ChemDraw.Document.6.0">
                    <p:embed/>
                  </p:oleObj>
                </mc:Choice>
                <mc:Fallback>
                  <p:oleObj name="CS ChemDraw Drawing" r:id="rId7" imgW="1369886" imgH="621506" progId="ChemDraw.Document.6.0">
                    <p:embed/>
                    <p:pic>
                      <p:nvPicPr>
                        <p:cNvPr id="0" name=""/>
                        <p:cNvPicPr/>
                        <p:nvPr/>
                      </p:nvPicPr>
                      <p:blipFill>
                        <a:blip r:embed="rId8"/>
                        <a:stretch>
                          <a:fillRect/>
                        </a:stretch>
                      </p:blipFill>
                      <p:spPr>
                        <a:xfrm>
                          <a:off x="4888909" y="1987576"/>
                          <a:ext cx="2142824" cy="970851"/>
                        </a:xfrm>
                        <a:prstGeom prst="rect">
                          <a:avLst/>
                        </a:prstGeom>
                      </p:spPr>
                    </p:pic>
                  </p:oleObj>
                </mc:Fallback>
              </mc:AlternateContent>
            </a:graphicData>
          </a:graphic>
        </p:graphicFrame>
        <p:sp>
          <p:nvSpPr>
            <p:cNvPr id="31" name="ZoneTexte 30"/>
            <p:cNvSpPr txBox="1"/>
            <p:nvPr/>
          </p:nvSpPr>
          <p:spPr>
            <a:xfrm>
              <a:off x="4245019" y="3091667"/>
              <a:ext cx="3533340" cy="584775"/>
            </a:xfrm>
            <a:prstGeom prst="rect">
              <a:avLst/>
            </a:prstGeom>
            <a:noFill/>
          </p:spPr>
          <p:txBody>
            <a:bodyPr wrap="none" rtlCol="0">
              <a:spAutoFit/>
            </a:bodyPr>
            <a:lstStyle/>
            <a:p>
              <a:r>
                <a:rPr lang="fr-FR" sz="3200" b="1" dirty="0">
                  <a:latin typeface="Comic Sans MS" panose="030F0702030302020204" pitchFamily="66" charset="0"/>
                </a:rPr>
                <a:t>3-méthylpentane</a:t>
              </a:r>
            </a:p>
          </p:txBody>
        </p:sp>
      </p:grpSp>
      <p:grpSp>
        <p:nvGrpSpPr>
          <p:cNvPr id="20" name="Groupe 19"/>
          <p:cNvGrpSpPr/>
          <p:nvPr/>
        </p:nvGrpSpPr>
        <p:grpSpPr>
          <a:xfrm>
            <a:off x="4270601" y="1528901"/>
            <a:ext cx="3533340" cy="1827601"/>
            <a:chOff x="4896244" y="1528901"/>
            <a:chExt cx="3533340" cy="1827601"/>
          </a:xfrm>
        </p:grpSpPr>
        <p:graphicFrame>
          <p:nvGraphicFramePr>
            <p:cNvPr id="5" name="Objet 4"/>
            <p:cNvGraphicFramePr>
              <a:graphicFrameLocks noChangeAspect="1"/>
            </p:cNvGraphicFramePr>
            <p:nvPr>
              <p:extLst>
                <p:ext uri="{D42A27DB-BD31-4B8C-83A1-F6EECF244321}">
                  <p14:modId xmlns:p14="http://schemas.microsoft.com/office/powerpoint/2010/main" val="3943542735"/>
                </p:ext>
              </p:extLst>
            </p:nvPr>
          </p:nvGraphicFramePr>
          <p:xfrm>
            <a:off x="5501615" y="1528901"/>
            <a:ext cx="2125485" cy="964113"/>
          </p:xfrm>
          <a:graphic>
            <a:graphicData uri="http://schemas.openxmlformats.org/presentationml/2006/ole">
              <mc:AlternateContent xmlns:mc="http://schemas.openxmlformats.org/markup-compatibility/2006">
                <mc:Choice xmlns:v="urn:schemas-microsoft-com:vml" Requires="v">
                  <p:oleObj spid="_x0000_s9282" name="CS ChemDraw Drawing" r:id="rId9" imgW="1368171" imgH="621506" progId="ChemDraw.Document.6.0">
                    <p:embed/>
                  </p:oleObj>
                </mc:Choice>
                <mc:Fallback>
                  <p:oleObj name="CS ChemDraw Drawing" r:id="rId9" imgW="1368171" imgH="621506" progId="ChemDraw.Document.6.0">
                    <p:embed/>
                    <p:pic>
                      <p:nvPicPr>
                        <p:cNvPr id="0" name=""/>
                        <p:cNvPicPr/>
                        <p:nvPr/>
                      </p:nvPicPr>
                      <p:blipFill>
                        <a:blip r:embed="rId10"/>
                        <a:stretch>
                          <a:fillRect/>
                        </a:stretch>
                      </p:blipFill>
                      <p:spPr>
                        <a:xfrm>
                          <a:off x="5501615" y="1528901"/>
                          <a:ext cx="2125485" cy="964113"/>
                        </a:xfrm>
                        <a:prstGeom prst="rect">
                          <a:avLst/>
                        </a:prstGeom>
                      </p:spPr>
                    </p:pic>
                  </p:oleObj>
                </mc:Fallback>
              </mc:AlternateContent>
            </a:graphicData>
          </a:graphic>
        </p:graphicFrame>
        <p:sp>
          <p:nvSpPr>
            <p:cNvPr id="32" name="ZoneTexte 31"/>
            <p:cNvSpPr txBox="1"/>
            <p:nvPr/>
          </p:nvSpPr>
          <p:spPr>
            <a:xfrm>
              <a:off x="4896244" y="2771727"/>
              <a:ext cx="3533340" cy="584775"/>
            </a:xfrm>
            <a:prstGeom prst="rect">
              <a:avLst/>
            </a:prstGeom>
            <a:noFill/>
          </p:spPr>
          <p:txBody>
            <a:bodyPr wrap="none" rtlCol="0">
              <a:spAutoFit/>
            </a:bodyPr>
            <a:lstStyle/>
            <a:p>
              <a:r>
                <a:rPr lang="fr-FR" sz="3200" b="1" dirty="0">
                  <a:latin typeface="Comic Sans MS" panose="030F0702030302020204" pitchFamily="66" charset="0"/>
                </a:rPr>
                <a:t>2-méthylpentane</a:t>
              </a:r>
            </a:p>
          </p:txBody>
        </p:sp>
      </p:grpSp>
      <p:grpSp>
        <p:nvGrpSpPr>
          <p:cNvPr id="25" name="Groupe 24"/>
          <p:cNvGrpSpPr/>
          <p:nvPr/>
        </p:nvGrpSpPr>
        <p:grpSpPr>
          <a:xfrm>
            <a:off x="4677697" y="4100424"/>
            <a:ext cx="4110421" cy="2351289"/>
            <a:chOff x="6662914" y="4028247"/>
            <a:chExt cx="4110421" cy="2351289"/>
          </a:xfrm>
        </p:grpSpPr>
        <p:graphicFrame>
          <p:nvGraphicFramePr>
            <p:cNvPr id="16" name="Objet 15"/>
            <p:cNvGraphicFramePr>
              <a:graphicFrameLocks noChangeAspect="1"/>
            </p:cNvGraphicFramePr>
            <p:nvPr>
              <p:extLst>
                <p:ext uri="{D42A27DB-BD31-4B8C-83A1-F6EECF244321}">
                  <p14:modId xmlns:p14="http://schemas.microsoft.com/office/powerpoint/2010/main" val="1699193083"/>
                </p:ext>
              </p:extLst>
            </p:nvPr>
          </p:nvGraphicFramePr>
          <p:xfrm>
            <a:off x="7761624" y="4028247"/>
            <a:ext cx="1772452" cy="1680306"/>
          </p:xfrm>
          <a:graphic>
            <a:graphicData uri="http://schemas.openxmlformats.org/presentationml/2006/ole">
              <mc:AlternateContent xmlns:mc="http://schemas.openxmlformats.org/markup-compatibility/2006">
                <mc:Choice xmlns:v="urn:schemas-microsoft-com:vml" Requires="v">
                  <p:oleObj spid="_x0000_s9283" name="CS ChemDraw Drawing" r:id="rId11" imgW="1038987" imgH="984123" progId="ChemDraw.Document.6.0">
                    <p:embed/>
                  </p:oleObj>
                </mc:Choice>
                <mc:Fallback>
                  <p:oleObj name="CS ChemDraw Drawing" r:id="rId11" imgW="1038987" imgH="984123" progId="ChemDraw.Document.6.0">
                    <p:embed/>
                    <p:pic>
                      <p:nvPicPr>
                        <p:cNvPr id="0" name=""/>
                        <p:cNvPicPr/>
                        <p:nvPr/>
                      </p:nvPicPr>
                      <p:blipFill>
                        <a:blip r:embed="rId12"/>
                        <a:stretch>
                          <a:fillRect/>
                        </a:stretch>
                      </p:blipFill>
                      <p:spPr>
                        <a:xfrm>
                          <a:off x="7761624" y="4028247"/>
                          <a:ext cx="1772452" cy="1680306"/>
                        </a:xfrm>
                        <a:prstGeom prst="rect">
                          <a:avLst/>
                        </a:prstGeom>
                      </p:spPr>
                    </p:pic>
                  </p:oleObj>
                </mc:Fallback>
              </mc:AlternateContent>
            </a:graphicData>
          </a:graphic>
        </p:graphicFrame>
        <p:sp>
          <p:nvSpPr>
            <p:cNvPr id="35" name="ZoneTexte 34"/>
            <p:cNvSpPr txBox="1"/>
            <p:nvPr/>
          </p:nvSpPr>
          <p:spPr>
            <a:xfrm>
              <a:off x="6662914" y="5794761"/>
              <a:ext cx="4110421" cy="584775"/>
            </a:xfrm>
            <a:prstGeom prst="rect">
              <a:avLst/>
            </a:prstGeom>
            <a:noFill/>
          </p:spPr>
          <p:txBody>
            <a:bodyPr wrap="none" rtlCol="0">
              <a:spAutoFit/>
            </a:bodyPr>
            <a:lstStyle/>
            <a:p>
              <a:r>
                <a:rPr lang="fr-FR" sz="3200" b="1" dirty="0">
                  <a:latin typeface="Comic Sans MS" panose="030F0702030302020204" pitchFamily="66" charset="0"/>
                </a:rPr>
                <a:t>2,3-diméthylbutane</a:t>
              </a:r>
            </a:p>
          </p:txBody>
        </p:sp>
      </p:grpSp>
      <p:grpSp>
        <p:nvGrpSpPr>
          <p:cNvPr id="21" name="Groupe 20"/>
          <p:cNvGrpSpPr/>
          <p:nvPr/>
        </p:nvGrpSpPr>
        <p:grpSpPr>
          <a:xfrm>
            <a:off x="184485" y="4543455"/>
            <a:ext cx="4110421" cy="1868551"/>
            <a:chOff x="473254" y="4218598"/>
            <a:chExt cx="4110421" cy="1868551"/>
          </a:xfrm>
        </p:grpSpPr>
        <p:graphicFrame>
          <p:nvGraphicFramePr>
            <p:cNvPr id="17" name="Objet 16"/>
            <p:cNvGraphicFramePr>
              <a:graphicFrameLocks noChangeAspect="1"/>
            </p:cNvGraphicFramePr>
            <p:nvPr>
              <p:extLst>
                <p:ext uri="{D42A27DB-BD31-4B8C-83A1-F6EECF244321}">
                  <p14:modId xmlns:p14="http://schemas.microsoft.com/office/powerpoint/2010/main" val="1199245126"/>
                </p:ext>
              </p:extLst>
            </p:nvPr>
          </p:nvGraphicFramePr>
          <p:xfrm>
            <a:off x="1342383" y="4218598"/>
            <a:ext cx="2134744" cy="1181617"/>
          </p:xfrm>
          <a:graphic>
            <a:graphicData uri="http://schemas.openxmlformats.org/presentationml/2006/ole">
              <mc:AlternateContent xmlns:mc="http://schemas.openxmlformats.org/markup-compatibility/2006">
                <mc:Choice xmlns:v="urn:schemas-microsoft-com:vml" Requires="v">
                  <p:oleObj spid="_x0000_s9284" name="CS ChemDraw Drawing" r:id="rId13" imgW="1038987" imgH="573929" progId="ChemDraw.Document.6.0">
                    <p:embed/>
                  </p:oleObj>
                </mc:Choice>
                <mc:Fallback>
                  <p:oleObj name="CS ChemDraw Drawing" r:id="rId13" imgW="1038987" imgH="573929" progId="ChemDraw.Document.6.0">
                    <p:embed/>
                    <p:pic>
                      <p:nvPicPr>
                        <p:cNvPr id="0" name=""/>
                        <p:cNvPicPr/>
                        <p:nvPr/>
                      </p:nvPicPr>
                      <p:blipFill>
                        <a:blip r:embed="rId14"/>
                        <a:stretch>
                          <a:fillRect/>
                        </a:stretch>
                      </p:blipFill>
                      <p:spPr>
                        <a:xfrm>
                          <a:off x="1342383" y="4218598"/>
                          <a:ext cx="2134744" cy="1181617"/>
                        </a:xfrm>
                        <a:prstGeom prst="rect">
                          <a:avLst/>
                        </a:prstGeom>
                      </p:spPr>
                    </p:pic>
                  </p:oleObj>
                </mc:Fallback>
              </mc:AlternateContent>
            </a:graphicData>
          </a:graphic>
        </p:graphicFrame>
        <p:sp>
          <p:nvSpPr>
            <p:cNvPr id="36" name="ZoneTexte 35"/>
            <p:cNvSpPr txBox="1"/>
            <p:nvPr/>
          </p:nvSpPr>
          <p:spPr>
            <a:xfrm>
              <a:off x="473254" y="5502374"/>
              <a:ext cx="4110421" cy="584775"/>
            </a:xfrm>
            <a:prstGeom prst="rect">
              <a:avLst/>
            </a:prstGeom>
            <a:noFill/>
          </p:spPr>
          <p:txBody>
            <a:bodyPr wrap="none" rtlCol="0">
              <a:spAutoFit/>
            </a:bodyPr>
            <a:lstStyle/>
            <a:p>
              <a:r>
                <a:rPr lang="fr-FR" sz="3200" b="1" dirty="0">
                  <a:latin typeface="Comic Sans MS" panose="030F0702030302020204" pitchFamily="66" charset="0"/>
                </a:rPr>
                <a:t>2,2-diméthylbutane</a:t>
              </a:r>
            </a:p>
          </p:txBody>
        </p:sp>
      </p:grpSp>
      <p:grpSp>
        <p:nvGrpSpPr>
          <p:cNvPr id="39" name="Groupe 38"/>
          <p:cNvGrpSpPr/>
          <p:nvPr/>
        </p:nvGrpSpPr>
        <p:grpSpPr>
          <a:xfrm>
            <a:off x="2995857" y="3894141"/>
            <a:ext cx="9091224" cy="1996861"/>
            <a:chOff x="2995857" y="3894141"/>
            <a:chExt cx="9091224" cy="1996861"/>
          </a:xfrm>
        </p:grpSpPr>
        <p:sp>
          <p:nvSpPr>
            <p:cNvPr id="40" name="ZoneTexte 39"/>
            <p:cNvSpPr txBox="1"/>
            <p:nvPr/>
          </p:nvSpPr>
          <p:spPr>
            <a:xfrm>
              <a:off x="7830005" y="3894141"/>
              <a:ext cx="4257076" cy="1815882"/>
            </a:xfrm>
            <a:prstGeom prst="rect">
              <a:avLst/>
            </a:prstGeom>
            <a:solidFill>
              <a:srgbClr val="92D050"/>
            </a:solidFill>
            <a:ln>
              <a:solidFill>
                <a:srgbClr val="92D050"/>
              </a:solidFill>
            </a:ln>
          </p:spPr>
          <p:txBody>
            <a:bodyPr wrap="square" rtlCol="0">
              <a:spAutoFit/>
            </a:bodyPr>
            <a:lstStyle/>
            <a:p>
              <a:pPr algn="ctr"/>
              <a:r>
                <a:rPr lang="fr-FR" sz="2800" b="1" dirty="0">
                  <a:latin typeface="Comic Sans MS" panose="030F0702030302020204" pitchFamily="66" charset="0"/>
                </a:rPr>
                <a:t>Attention aux indices:</a:t>
              </a:r>
            </a:p>
            <a:p>
              <a:pPr algn="ctr"/>
              <a:r>
                <a:rPr lang="fr-FR" sz="2800" b="1" dirty="0">
                  <a:latin typeface="Comic Sans MS" panose="030F0702030302020204" pitchFamily="66" charset="0"/>
                </a:rPr>
                <a:t>2,2 et non pas 3,3.</a:t>
              </a:r>
            </a:p>
            <a:p>
              <a:pPr algn="ctr"/>
              <a:r>
                <a:rPr lang="fr-FR" sz="2800" b="1" dirty="0">
                  <a:latin typeface="Comic Sans MS" panose="030F0702030302020204" pitchFamily="66" charset="0"/>
                </a:rPr>
                <a:t>Les indices les plus petits</a:t>
              </a:r>
            </a:p>
          </p:txBody>
        </p:sp>
        <p:cxnSp>
          <p:nvCxnSpPr>
            <p:cNvPr id="38" name="Connecteur droit avec flèche 37"/>
            <p:cNvCxnSpPr/>
            <p:nvPr/>
          </p:nvCxnSpPr>
          <p:spPr>
            <a:xfrm flipH="1">
              <a:off x="2995857" y="4741917"/>
              <a:ext cx="4811411" cy="114908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45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24</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578790" y="315960"/>
            <a:ext cx="4506431"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Les réactions chimiques</a:t>
            </a:r>
          </a:p>
        </p:txBody>
      </p:sp>
      <p:sp>
        <p:nvSpPr>
          <p:cNvPr id="30" name="ZoneTexte 29"/>
          <p:cNvSpPr txBox="1"/>
          <p:nvPr/>
        </p:nvSpPr>
        <p:spPr>
          <a:xfrm>
            <a:off x="0" y="1308697"/>
            <a:ext cx="10387346" cy="523220"/>
          </a:xfrm>
          <a:prstGeom prst="rect">
            <a:avLst/>
          </a:prstGeom>
          <a:solidFill>
            <a:srgbClr val="FFFF00"/>
          </a:solidFill>
        </p:spPr>
        <p:txBody>
          <a:bodyPr wrap="square" rtlCol="0">
            <a:spAutoFit/>
          </a:bodyPr>
          <a:lstStyle/>
          <a:p>
            <a:pPr algn="ctr"/>
            <a:r>
              <a:rPr lang="fr-FR" sz="2800" b="1" dirty="0">
                <a:solidFill>
                  <a:srgbClr val="C00000"/>
                </a:solidFill>
                <a:latin typeface="Comic Sans MS" panose="030F0702030302020204" pitchFamily="66" charset="0"/>
              </a:rPr>
              <a:t>Rien ne se perd, rien ne se crée, tout se transforme.</a:t>
            </a:r>
          </a:p>
        </p:txBody>
      </p:sp>
      <p:grpSp>
        <p:nvGrpSpPr>
          <p:cNvPr id="13" name="Groupe 12"/>
          <p:cNvGrpSpPr/>
          <p:nvPr/>
        </p:nvGrpSpPr>
        <p:grpSpPr>
          <a:xfrm>
            <a:off x="0" y="2189771"/>
            <a:ext cx="3443841" cy="3888369"/>
            <a:chOff x="0" y="2189771"/>
            <a:chExt cx="3443841" cy="3888369"/>
          </a:xfrm>
        </p:grpSpPr>
        <p:pic>
          <p:nvPicPr>
            <p:cNvPr id="17410" name="Picture 2" descr="RÃ©sultat de recherche d'images pour &quot;lavoisier princip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01" y="2189771"/>
              <a:ext cx="2381250" cy="2495551"/>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p:cNvSpPr txBox="1"/>
            <p:nvPr/>
          </p:nvSpPr>
          <p:spPr>
            <a:xfrm>
              <a:off x="0" y="4877811"/>
              <a:ext cx="3443841" cy="1200329"/>
            </a:xfrm>
            <a:prstGeom prst="rect">
              <a:avLst/>
            </a:prstGeom>
            <a:noFill/>
          </p:spPr>
          <p:txBody>
            <a:bodyPr wrap="square" rtlCol="0">
              <a:spAutoFit/>
            </a:bodyPr>
            <a:lstStyle/>
            <a:p>
              <a:pPr algn="ctr"/>
              <a:r>
                <a:rPr lang="fr-FR" sz="2400" b="1" dirty="0">
                  <a:solidFill>
                    <a:schemeClr val="tx1">
                      <a:lumMod val="50000"/>
                      <a:lumOff val="50000"/>
                    </a:schemeClr>
                  </a:solidFill>
                  <a:latin typeface="Comic Sans MS" panose="030F0702030302020204" pitchFamily="66" charset="0"/>
                </a:rPr>
                <a:t>Antoine-Laurent de LAVOISIER</a:t>
              </a:r>
            </a:p>
            <a:p>
              <a:pPr algn="ctr"/>
              <a:r>
                <a:rPr lang="fr-FR" sz="2400" b="1" dirty="0">
                  <a:solidFill>
                    <a:schemeClr val="tx1">
                      <a:lumMod val="50000"/>
                      <a:lumOff val="50000"/>
                    </a:schemeClr>
                  </a:solidFill>
                  <a:latin typeface="Comic Sans MS" panose="030F0702030302020204" pitchFamily="66" charset="0"/>
                </a:rPr>
                <a:t>1743-1794</a:t>
              </a:r>
            </a:p>
          </p:txBody>
        </p:sp>
      </p:grpSp>
      <p:sp>
        <p:nvSpPr>
          <p:cNvPr id="37" name="ZoneTexte 36"/>
          <p:cNvSpPr txBox="1"/>
          <p:nvPr/>
        </p:nvSpPr>
        <p:spPr>
          <a:xfrm>
            <a:off x="4038600" y="2443689"/>
            <a:ext cx="6501063" cy="523220"/>
          </a:xfrm>
          <a:prstGeom prst="rect">
            <a:avLst/>
          </a:prstGeom>
          <a:solidFill>
            <a:srgbClr val="FFFF00"/>
          </a:solidFill>
        </p:spPr>
        <p:txBody>
          <a:bodyPr wrap="square" rtlCol="0">
            <a:spAutoFit/>
          </a:bodyPr>
          <a:lstStyle/>
          <a:p>
            <a:pPr algn="ctr"/>
            <a:r>
              <a:rPr lang="fr-FR" sz="2800" b="1" dirty="0">
                <a:solidFill>
                  <a:srgbClr val="C00000"/>
                </a:solidFill>
                <a:latin typeface="Comic Sans MS" panose="030F0702030302020204" pitchFamily="66" charset="0"/>
              </a:rPr>
              <a:t>Loi de la conservation de la masse.</a:t>
            </a:r>
          </a:p>
        </p:txBody>
      </p:sp>
      <p:pic>
        <p:nvPicPr>
          <p:cNvPr id="17422" name="Picture 14" descr="Image associÃ©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2292" y="3874681"/>
            <a:ext cx="2514742" cy="2006259"/>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p:cNvSpPr txBox="1"/>
          <p:nvPr/>
        </p:nvSpPr>
        <p:spPr>
          <a:xfrm>
            <a:off x="3578790" y="3623464"/>
            <a:ext cx="5071915" cy="523220"/>
          </a:xfrm>
          <a:prstGeom prst="rect">
            <a:avLst/>
          </a:prstGeom>
          <a:noFill/>
        </p:spPr>
        <p:txBody>
          <a:bodyPr wrap="square" rtlCol="0">
            <a:spAutoFit/>
          </a:bodyPr>
          <a:lstStyle/>
          <a:p>
            <a:pPr algn="ctr"/>
            <a:r>
              <a:rPr lang="fr-FR" sz="2800" b="1" dirty="0">
                <a:latin typeface="Comic Sans MS" panose="030F0702030302020204" pitchFamily="66" charset="0"/>
              </a:rPr>
              <a:t>Réaction d’oxydo-réduction</a:t>
            </a:r>
          </a:p>
        </p:txBody>
      </p:sp>
      <p:grpSp>
        <p:nvGrpSpPr>
          <p:cNvPr id="24" name="Groupe 23"/>
          <p:cNvGrpSpPr/>
          <p:nvPr/>
        </p:nvGrpSpPr>
        <p:grpSpPr>
          <a:xfrm>
            <a:off x="3638882" y="5124452"/>
            <a:ext cx="5071915" cy="523220"/>
            <a:chOff x="3638882" y="4883816"/>
            <a:chExt cx="5071915" cy="523220"/>
          </a:xfrm>
        </p:grpSpPr>
        <p:sp>
          <p:nvSpPr>
            <p:cNvPr id="42" name="ZoneTexte 41"/>
            <p:cNvSpPr txBox="1"/>
            <p:nvPr/>
          </p:nvSpPr>
          <p:spPr>
            <a:xfrm>
              <a:off x="3638882" y="4883816"/>
              <a:ext cx="5071915" cy="523220"/>
            </a:xfrm>
            <a:prstGeom prst="rect">
              <a:avLst/>
            </a:prstGeom>
            <a:noFill/>
          </p:spPr>
          <p:txBody>
            <a:bodyPr wrap="square" rtlCol="0">
              <a:spAutoFit/>
            </a:bodyPr>
            <a:lstStyle/>
            <a:p>
              <a:pPr algn="ctr"/>
              <a:r>
                <a:rPr lang="fr-FR" sz="2800" b="1" dirty="0">
                  <a:latin typeface="Comic Sans MS" panose="030F0702030302020204" pitchFamily="66" charset="0"/>
                </a:rPr>
                <a:t>Fe  +     O</a:t>
              </a:r>
              <a:r>
                <a:rPr lang="fr-FR" sz="2800" b="1" baseline="-25000" dirty="0">
                  <a:latin typeface="Comic Sans MS" panose="030F0702030302020204" pitchFamily="66" charset="0"/>
                </a:rPr>
                <a:t>2</a:t>
              </a:r>
              <a:r>
                <a:rPr lang="fr-FR" sz="2800" b="1" dirty="0">
                  <a:latin typeface="Comic Sans MS" panose="030F0702030302020204" pitchFamily="66" charset="0"/>
                </a:rPr>
                <a:t>          Fe</a:t>
              </a:r>
              <a:r>
                <a:rPr lang="fr-FR" sz="2800" b="1" baseline="-25000" dirty="0">
                  <a:latin typeface="Comic Sans MS" panose="030F0702030302020204" pitchFamily="66" charset="0"/>
                </a:rPr>
                <a:t>2</a:t>
              </a:r>
              <a:r>
                <a:rPr lang="fr-FR" sz="2800" b="1" dirty="0">
                  <a:latin typeface="Comic Sans MS" panose="030F0702030302020204" pitchFamily="66" charset="0"/>
                </a:rPr>
                <a:t>O</a:t>
              </a:r>
              <a:r>
                <a:rPr lang="fr-FR" sz="2800" b="1" baseline="-25000" dirty="0">
                  <a:latin typeface="Comic Sans MS" panose="030F0702030302020204" pitchFamily="66" charset="0"/>
                </a:rPr>
                <a:t>3</a:t>
              </a:r>
            </a:p>
          </p:txBody>
        </p:sp>
        <p:cxnSp>
          <p:nvCxnSpPr>
            <p:cNvPr id="23" name="Connecteur droit avec flèche 22"/>
            <p:cNvCxnSpPr/>
            <p:nvPr/>
          </p:nvCxnSpPr>
          <p:spPr>
            <a:xfrm>
              <a:off x="6186939" y="5145426"/>
              <a:ext cx="11743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ZoneTexte 42"/>
          <p:cNvSpPr txBox="1"/>
          <p:nvPr/>
        </p:nvSpPr>
        <p:spPr>
          <a:xfrm>
            <a:off x="1936478" y="6286728"/>
            <a:ext cx="8603185"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Le Fer s’est oxydé et le dioxygène s’est réduit</a:t>
            </a:r>
          </a:p>
        </p:txBody>
      </p:sp>
      <p:sp>
        <p:nvSpPr>
          <p:cNvPr id="45" name="ZoneTexte 44"/>
          <p:cNvSpPr txBox="1"/>
          <p:nvPr/>
        </p:nvSpPr>
        <p:spPr>
          <a:xfrm>
            <a:off x="3305756" y="5132726"/>
            <a:ext cx="546068"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2     </a:t>
            </a:r>
          </a:p>
        </p:txBody>
      </p:sp>
      <p:sp>
        <p:nvSpPr>
          <p:cNvPr id="46" name="ZoneTexte 45"/>
          <p:cNvSpPr txBox="1"/>
          <p:nvPr/>
        </p:nvSpPr>
        <p:spPr>
          <a:xfrm>
            <a:off x="4724275" y="5132726"/>
            <a:ext cx="814820"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1,5</a:t>
            </a:r>
          </a:p>
        </p:txBody>
      </p:sp>
      <p:sp>
        <p:nvSpPr>
          <p:cNvPr id="47" name="ZoneTexte 46"/>
          <p:cNvSpPr txBox="1"/>
          <p:nvPr/>
        </p:nvSpPr>
        <p:spPr>
          <a:xfrm>
            <a:off x="3443841" y="4427586"/>
            <a:ext cx="5071915" cy="523220"/>
          </a:xfrm>
          <a:prstGeom prst="rect">
            <a:avLst/>
          </a:prstGeom>
          <a:noFill/>
        </p:spPr>
        <p:txBody>
          <a:bodyPr wrap="square" rtlCol="0">
            <a:spAutoFit/>
          </a:bodyPr>
          <a:lstStyle/>
          <a:p>
            <a:pPr algn="ctr"/>
            <a:r>
              <a:rPr lang="fr-FR" sz="2800" b="1" dirty="0">
                <a:latin typeface="Comic Sans MS" panose="030F0702030302020204" pitchFamily="66" charset="0"/>
              </a:rPr>
              <a:t>Réaction non équilibrée</a:t>
            </a:r>
          </a:p>
        </p:txBody>
      </p:sp>
      <p:sp>
        <p:nvSpPr>
          <p:cNvPr id="48" name="ZoneTexte 47"/>
          <p:cNvSpPr txBox="1"/>
          <p:nvPr/>
        </p:nvSpPr>
        <p:spPr>
          <a:xfrm>
            <a:off x="3928582" y="4422947"/>
            <a:ext cx="4156639" cy="523220"/>
          </a:xfrm>
          <a:prstGeom prst="rect">
            <a:avLst/>
          </a:prstGeom>
          <a:solidFill>
            <a:srgbClr val="92D050"/>
          </a:solidFill>
        </p:spPr>
        <p:txBody>
          <a:bodyPr wrap="square" rtlCol="0">
            <a:spAutoFit/>
          </a:bodyPr>
          <a:lstStyle/>
          <a:p>
            <a:pPr algn="ctr"/>
            <a:r>
              <a:rPr lang="fr-FR" sz="2800" b="1" dirty="0">
                <a:latin typeface="Comic Sans MS" panose="030F0702030302020204" pitchFamily="66" charset="0"/>
              </a:rPr>
              <a:t>Réaction équilibrée</a:t>
            </a:r>
          </a:p>
        </p:txBody>
      </p:sp>
    </p:spTree>
    <p:extLst>
      <p:ext uri="{BB962C8B-B14F-4D97-AF65-F5344CB8AC3E}">
        <p14:creationId xmlns:p14="http://schemas.microsoft.com/office/powerpoint/2010/main" val="41320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43" grpId="0"/>
      <p:bldP spid="45" grpId="0"/>
      <p:bldP spid="46" grpId="0"/>
      <p:bldP spid="47" grpId="0"/>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p:cNvSpPr/>
          <p:nvPr/>
        </p:nvSpPr>
        <p:spPr>
          <a:xfrm>
            <a:off x="6785464" y="2136443"/>
            <a:ext cx="516466" cy="494345"/>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25</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578790" y="315960"/>
            <a:ext cx="5438273"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Réactions acido-basiques</a:t>
            </a:r>
          </a:p>
        </p:txBody>
      </p:sp>
      <p:sp>
        <p:nvSpPr>
          <p:cNvPr id="13" name="ZoneTexte 12"/>
          <p:cNvSpPr txBox="1"/>
          <p:nvPr/>
        </p:nvSpPr>
        <p:spPr>
          <a:xfrm>
            <a:off x="2134696" y="751464"/>
            <a:ext cx="2057927" cy="523220"/>
          </a:xfrm>
          <a:prstGeom prst="rect">
            <a:avLst/>
          </a:prstGeom>
          <a:noFill/>
        </p:spPr>
        <p:txBody>
          <a:bodyPr wrap="square" rtlCol="0">
            <a:spAutoFit/>
          </a:bodyPr>
          <a:lstStyle/>
          <a:p>
            <a:pPr algn="ctr"/>
            <a:r>
              <a:rPr lang="fr-FR" sz="2800" b="1" dirty="0">
                <a:latin typeface="Comic Sans MS" panose="030F0702030302020204" pitchFamily="66" charset="0"/>
              </a:rPr>
              <a:t>Acide fort</a:t>
            </a:r>
          </a:p>
        </p:txBody>
      </p:sp>
      <p:grpSp>
        <p:nvGrpSpPr>
          <p:cNvPr id="6" name="Groupe 5"/>
          <p:cNvGrpSpPr/>
          <p:nvPr/>
        </p:nvGrpSpPr>
        <p:grpSpPr>
          <a:xfrm>
            <a:off x="595312" y="796829"/>
            <a:ext cx="982134" cy="3043808"/>
            <a:chOff x="595312" y="796829"/>
            <a:chExt cx="982134" cy="3043808"/>
          </a:xfrm>
        </p:grpSpPr>
        <p:pic>
          <p:nvPicPr>
            <p:cNvPr id="10254" name="Picture 14" descr="Image associÃ©e"/>
            <p:cNvPicPr>
              <a:picLocks noChangeAspect="1" noChangeArrowheads="1"/>
            </p:cNvPicPr>
            <p:nvPr/>
          </p:nvPicPr>
          <p:blipFill rotWithShape="1">
            <a:blip r:embed="rId4">
              <a:extLst>
                <a:ext uri="{28A0092B-C50C-407E-A947-70E740481C1C}">
                  <a14:useLocalDpi xmlns:a14="http://schemas.microsoft.com/office/drawing/2010/main" val="0"/>
                </a:ext>
              </a:extLst>
            </a:blip>
            <a:srcRect l="59417" r="11124" b="5176"/>
            <a:stretch/>
          </p:blipFill>
          <p:spPr bwMode="auto">
            <a:xfrm>
              <a:off x="595312" y="796829"/>
              <a:ext cx="982134" cy="30438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841298" y="2273811"/>
              <a:ext cx="407630" cy="1015663"/>
            </a:xfrm>
            <a:prstGeom prst="rect">
              <a:avLst/>
            </a:prstGeom>
            <a:solidFill>
              <a:srgbClr val="FFFF00"/>
            </a:solidFill>
          </p:spPr>
          <p:txBody>
            <a:bodyPr wrap="square" rtlCol="0">
              <a:spAutoFit/>
            </a:bodyPr>
            <a:lstStyle/>
            <a:p>
              <a:pPr algn="ctr"/>
              <a:r>
                <a:rPr lang="fr-FR" sz="2000" b="1" dirty="0">
                  <a:latin typeface="Comic Sans MS" panose="030F0702030302020204" pitchFamily="66" charset="0"/>
                </a:rPr>
                <a:t>GAZ</a:t>
              </a:r>
            </a:p>
          </p:txBody>
        </p:sp>
      </p:grpSp>
      <p:grpSp>
        <p:nvGrpSpPr>
          <p:cNvPr id="7" name="Groupe 6"/>
          <p:cNvGrpSpPr/>
          <p:nvPr/>
        </p:nvGrpSpPr>
        <p:grpSpPr>
          <a:xfrm>
            <a:off x="8462239" y="712963"/>
            <a:ext cx="3375197" cy="3011240"/>
            <a:chOff x="8462239" y="619826"/>
            <a:chExt cx="3375197" cy="3011240"/>
          </a:xfrm>
        </p:grpSpPr>
        <p:pic>
          <p:nvPicPr>
            <p:cNvPr id="10244" name="Picture 4" descr="RÃ©sultat de recherche d'images pour &quot;bouteille d'acide chlorhydrique&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14" r="13848"/>
            <a:stretch/>
          </p:blipFill>
          <p:spPr bwMode="auto">
            <a:xfrm>
              <a:off x="8462239" y="800673"/>
              <a:ext cx="1446415" cy="283039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Ã©sultat de recherche d'images pour &quot;bouteille d'acide chlorhydrique 37% merck&quot;"/>
            <p:cNvPicPr>
              <a:picLocks noChangeAspect="1" noChangeArrowheads="1"/>
            </p:cNvPicPr>
            <p:nvPr/>
          </p:nvPicPr>
          <p:blipFill rotWithShape="1">
            <a:blip r:embed="rId6">
              <a:extLst>
                <a:ext uri="{28A0092B-C50C-407E-A947-70E740481C1C}">
                  <a14:useLocalDpi xmlns:a14="http://schemas.microsoft.com/office/drawing/2010/main" val="0"/>
                </a:ext>
              </a:extLst>
            </a:blip>
            <a:srcRect l="13663" t="7115" r="16711" b="9104"/>
            <a:stretch/>
          </p:blipFill>
          <p:spPr bwMode="auto">
            <a:xfrm>
              <a:off x="10157532" y="619826"/>
              <a:ext cx="1679904" cy="297273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9907887" y="902389"/>
              <a:ext cx="407630" cy="2554545"/>
            </a:xfrm>
            <a:prstGeom prst="rect">
              <a:avLst/>
            </a:prstGeom>
            <a:solidFill>
              <a:srgbClr val="FFFF00"/>
            </a:solidFill>
          </p:spPr>
          <p:txBody>
            <a:bodyPr wrap="square" rtlCol="0">
              <a:spAutoFit/>
            </a:bodyPr>
            <a:lstStyle/>
            <a:p>
              <a:pPr algn="ctr"/>
              <a:r>
                <a:rPr lang="fr-FR" sz="2000" b="1" dirty="0">
                  <a:latin typeface="Comic Sans MS" panose="030F0702030302020204" pitchFamily="66" charset="0"/>
                </a:rPr>
                <a:t>SOLUTION</a:t>
              </a:r>
            </a:p>
          </p:txBody>
        </p:sp>
      </p:grpSp>
      <p:grpSp>
        <p:nvGrpSpPr>
          <p:cNvPr id="5" name="Groupe 4"/>
          <p:cNvGrpSpPr/>
          <p:nvPr/>
        </p:nvGrpSpPr>
        <p:grpSpPr>
          <a:xfrm>
            <a:off x="1366733" y="1364288"/>
            <a:ext cx="6843931" cy="2068691"/>
            <a:chOff x="892597" y="1364288"/>
            <a:chExt cx="6843931" cy="2068691"/>
          </a:xfrm>
        </p:grpSpPr>
        <p:sp>
          <p:nvSpPr>
            <p:cNvPr id="19" name="ZoneTexte 18"/>
            <p:cNvSpPr txBox="1"/>
            <p:nvPr/>
          </p:nvSpPr>
          <p:spPr>
            <a:xfrm>
              <a:off x="892597" y="2136443"/>
              <a:ext cx="6843931" cy="523220"/>
            </a:xfrm>
            <a:prstGeom prst="rect">
              <a:avLst/>
            </a:prstGeom>
            <a:noFill/>
          </p:spPr>
          <p:txBody>
            <a:bodyPr wrap="square" rtlCol="0">
              <a:spAutoFit/>
            </a:bodyPr>
            <a:lstStyle/>
            <a:p>
              <a:pPr algn="ctr"/>
              <a:r>
                <a:rPr lang="fr-FR" sz="2800" b="1" dirty="0" err="1">
                  <a:latin typeface="Comic Sans MS" panose="030F0702030302020204" pitchFamily="66" charset="0"/>
                </a:rPr>
                <a:t>HCl</a:t>
              </a:r>
              <a:r>
                <a:rPr lang="fr-FR" sz="2800" b="1" baseline="-25000" dirty="0">
                  <a:latin typeface="Comic Sans MS" panose="030F0702030302020204" pitchFamily="66" charset="0"/>
                </a:rPr>
                <a:t>(g)</a:t>
              </a:r>
              <a:r>
                <a:rPr lang="fr-FR" sz="2800" b="1" dirty="0">
                  <a:latin typeface="Comic Sans MS" panose="030F0702030302020204" pitchFamily="66" charset="0"/>
                </a:rPr>
                <a:t> + H</a:t>
              </a:r>
              <a:r>
                <a:rPr lang="fr-FR" sz="2800" b="1" baseline="-25000" dirty="0">
                  <a:latin typeface="Comic Sans MS" panose="030F0702030302020204" pitchFamily="66" charset="0"/>
                </a:rPr>
                <a:t>2</a:t>
              </a:r>
              <a:r>
                <a:rPr lang="fr-FR" sz="2800" b="1" dirty="0">
                  <a:latin typeface="Comic Sans MS" panose="030F0702030302020204" pitchFamily="66" charset="0"/>
                </a:rPr>
                <a:t>O       H</a:t>
              </a:r>
              <a:r>
                <a:rPr lang="fr-FR" sz="2800" b="1" baseline="-25000" dirty="0">
                  <a:latin typeface="Comic Sans MS" panose="030F0702030302020204" pitchFamily="66" charset="0"/>
                </a:rPr>
                <a:t>3</a:t>
              </a:r>
              <a:r>
                <a:rPr lang="fr-FR" sz="2800" b="1" dirty="0">
                  <a:latin typeface="Comic Sans MS" panose="030F0702030302020204" pitchFamily="66" charset="0"/>
                </a:rPr>
                <a:t>O</a:t>
              </a:r>
              <a:r>
                <a:rPr lang="fr-FR" sz="2800" b="1" baseline="30000" dirty="0">
                  <a:latin typeface="Comic Sans MS" panose="030F0702030302020204" pitchFamily="66" charset="0"/>
                </a:rPr>
                <a:t>+</a:t>
              </a:r>
              <a:r>
                <a:rPr lang="fr-FR" sz="2800" b="1" dirty="0">
                  <a:latin typeface="Comic Sans MS" panose="030F0702030302020204" pitchFamily="66" charset="0"/>
                </a:rPr>
                <a:t> + Cl</a:t>
              </a:r>
              <a:r>
                <a:rPr lang="fr-FR" sz="2800" b="1" baseline="30000" dirty="0">
                  <a:latin typeface="Comic Sans MS" panose="030F0702030302020204" pitchFamily="66" charset="0"/>
                </a:rPr>
                <a:t>-</a:t>
              </a:r>
            </a:p>
          </p:txBody>
        </p:sp>
        <p:sp>
          <p:nvSpPr>
            <p:cNvPr id="4" name="Flèche droite 3"/>
            <p:cNvSpPr/>
            <p:nvPr/>
          </p:nvSpPr>
          <p:spPr>
            <a:xfrm>
              <a:off x="3984104" y="2293332"/>
              <a:ext cx="903236" cy="23266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486716" y="2641561"/>
              <a:ext cx="1205400" cy="400110"/>
            </a:xfrm>
            <a:prstGeom prst="rect">
              <a:avLst/>
            </a:prstGeom>
            <a:noFill/>
          </p:spPr>
          <p:txBody>
            <a:bodyPr wrap="square" rtlCol="0">
              <a:spAutoFit/>
            </a:bodyPr>
            <a:lstStyle/>
            <a:p>
              <a:pPr algn="ctr"/>
              <a:r>
                <a:rPr lang="fr-FR" sz="2000" b="1" dirty="0">
                  <a:latin typeface="Comic Sans MS" panose="030F0702030302020204" pitchFamily="66" charset="0"/>
                </a:rPr>
                <a:t>Acide</a:t>
              </a:r>
            </a:p>
          </p:txBody>
        </p:sp>
        <p:sp>
          <p:nvSpPr>
            <p:cNvPr id="23" name="ZoneTexte 22"/>
            <p:cNvSpPr txBox="1"/>
            <p:nvPr/>
          </p:nvSpPr>
          <p:spPr>
            <a:xfrm>
              <a:off x="4675858" y="1364288"/>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Acide conjugué</a:t>
              </a:r>
            </a:p>
          </p:txBody>
        </p:sp>
        <p:sp>
          <p:nvSpPr>
            <p:cNvPr id="24" name="ZoneTexte 23"/>
            <p:cNvSpPr txBox="1"/>
            <p:nvPr/>
          </p:nvSpPr>
          <p:spPr>
            <a:xfrm>
              <a:off x="2782668" y="1656146"/>
              <a:ext cx="1531895" cy="400110"/>
            </a:xfrm>
            <a:prstGeom prst="rect">
              <a:avLst/>
            </a:prstGeom>
            <a:noFill/>
          </p:spPr>
          <p:txBody>
            <a:bodyPr wrap="square" rtlCol="0">
              <a:spAutoFit/>
            </a:bodyPr>
            <a:lstStyle/>
            <a:p>
              <a:pPr algn="ctr"/>
              <a:r>
                <a:rPr lang="fr-FR" sz="2000" b="1" dirty="0">
                  <a:latin typeface="Comic Sans MS" panose="030F0702030302020204" pitchFamily="66" charset="0"/>
                </a:rPr>
                <a:t>Base</a:t>
              </a:r>
            </a:p>
          </p:txBody>
        </p:sp>
        <p:sp>
          <p:nvSpPr>
            <p:cNvPr id="25" name="ZoneTexte 24"/>
            <p:cNvSpPr txBox="1"/>
            <p:nvPr/>
          </p:nvSpPr>
          <p:spPr>
            <a:xfrm>
              <a:off x="5779868" y="2725093"/>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Base conjuguée</a:t>
              </a:r>
            </a:p>
          </p:txBody>
        </p:sp>
      </p:grpSp>
      <p:sp>
        <p:nvSpPr>
          <p:cNvPr id="26" name="ZoneTexte 25"/>
          <p:cNvSpPr txBox="1"/>
          <p:nvPr/>
        </p:nvSpPr>
        <p:spPr>
          <a:xfrm>
            <a:off x="2811688" y="3132807"/>
            <a:ext cx="3235006" cy="523220"/>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pH = -log[H</a:t>
            </a:r>
            <a:r>
              <a:rPr lang="fr-FR" sz="2800" b="1" baseline="-25000" dirty="0">
                <a:latin typeface="Comic Sans MS" panose="030F0702030302020204" pitchFamily="66" charset="0"/>
              </a:rPr>
              <a:t>3</a:t>
            </a:r>
            <a:r>
              <a:rPr lang="fr-FR" sz="2800" b="1" dirty="0">
                <a:latin typeface="Comic Sans MS" panose="030F0702030302020204" pitchFamily="66" charset="0"/>
              </a:rPr>
              <a:t>O</a:t>
            </a:r>
            <a:r>
              <a:rPr lang="fr-FR" sz="2800" b="1" baseline="30000" dirty="0">
                <a:latin typeface="Comic Sans MS" panose="030F0702030302020204" pitchFamily="66" charset="0"/>
              </a:rPr>
              <a:t>+</a:t>
            </a:r>
            <a:r>
              <a:rPr lang="fr-FR" sz="2800" b="1" dirty="0">
                <a:latin typeface="Comic Sans MS" panose="030F0702030302020204" pitchFamily="66" charset="0"/>
              </a:rPr>
              <a:t>]</a:t>
            </a:r>
          </a:p>
        </p:txBody>
      </p:sp>
      <p:sp>
        <p:nvSpPr>
          <p:cNvPr id="31" name="ZoneTexte 30"/>
          <p:cNvSpPr txBox="1"/>
          <p:nvPr/>
        </p:nvSpPr>
        <p:spPr>
          <a:xfrm>
            <a:off x="963613" y="3824356"/>
            <a:ext cx="10227732" cy="461665"/>
          </a:xfrm>
          <a:prstGeom prst="rect">
            <a:avLst/>
          </a:prstGeom>
          <a:solidFill>
            <a:srgbClr val="00FF00"/>
          </a:solidFill>
        </p:spPr>
        <p:txBody>
          <a:bodyPr wrap="square" rtlCol="0">
            <a:spAutoFit/>
          </a:bodyPr>
          <a:lstStyle/>
          <a:p>
            <a:pPr algn="ctr"/>
            <a:r>
              <a:rPr lang="fr-FR" sz="2400" b="1" dirty="0">
                <a:latin typeface="Comic Sans MS" panose="030F0702030302020204" pitchFamily="66" charset="0"/>
              </a:rPr>
              <a:t>+ la stabilité de la base conjuguée est forte plus l’acide est fort</a:t>
            </a:r>
          </a:p>
        </p:txBody>
      </p:sp>
      <p:sp>
        <p:nvSpPr>
          <p:cNvPr id="33" name="ZoneTexte 32"/>
          <p:cNvSpPr txBox="1"/>
          <p:nvPr/>
        </p:nvSpPr>
        <p:spPr>
          <a:xfrm>
            <a:off x="6785464" y="1282283"/>
            <a:ext cx="1624516" cy="523220"/>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Ka=10</a:t>
            </a:r>
            <a:r>
              <a:rPr lang="fr-FR" sz="2800" b="1" baseline="30000" dirty="0">
                <a:latin typeface="Comic Sans MS" panose="030F0702030302020204" pitchFamily="66" charset="0"/>
              </a:rPr>
              <a:t>6</a:t>
            </a:r>
          </a:p>
        </p:txBody>
      </p:sp>
      <p:grpSp>
        <p:nvGrpSpPr>
          <p:cNvPr id="32" name="Groupe 31"/>
          <p:cNvGrpSpPr/>
          <p:nvPr/>
        </p:nvGrpSpPr>
        <p:grpSpPr>
          <a:xfrm>
            <a:off x="3828338" y="5553519"/>
            <a:ext cx="889000" cy="91506"/>
            <a:chOff x="9084733" y="4849601"/>
            <a:chExt cx="889000" cy="91506"/>
          </a:xfrm>
        </p:grpSpPr>
        <p:cxnSp>
          <p:nvCxnSpPr>
            <p:cNvPr id="20" name="Connecteur droit avec flèche 19"/>
            <p:cNvCxnSpPr/>
            <p:nvPr/>
          </p:nvCxnSpPr>
          <p:spPr>
            <a:xfrm>
              <a:off x="9101667" y="4849601"/>
              <a:ext cx="8720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9084733" y="4941107"/>
              <a:ext cx="8551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ZoneTexte 47"/>
          <p:cNvSpPr txBox="1"/>
          <p:nvPr/>
        </p:nvSpPr>
        <p:spPr>
          <a:xfrm>
            <a:off x="1632521" y="6228529"/>
            <a:ext cx="4719164" cy="523220"/>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pH = ½ </a:t>
            </a:r>
            <a:r>
              <a:rPr lang="fr-FR" sz="2800" b="1" dirty="0" err="1">
                <a:latin typeface="Comic Sans MS" panose="030F0702030302020204" pitchFamily="66" charset="0"/>
              </a:rPr>
              <a:t>pKa</a:t>
            </a:r>
            <a:r>
              <a:rPr lang="fr-FR" sz="2800" b="1" dirty="0">
                <a:latin typeface="Comic Sans MS" panose="030F0702030302020204" pitchFamily="66" charset="0"/>
              </a:rPr>
              <a:t>- ½ log[Acide]</a:t>
            </a:r>
          </a:p>
        </p:txBody>
      </p:sp>
      <p:grpSp>
        <p:nvGrpSpPr>
          <p:cNvPr id="51" name="Groupe 50"/>
          <p:cNvGrpSpPr/>
          <p:nvPr/>
        </p:nvGrpSpPr>
        <p:grpSpPr>
          <a:xfrm>
            <a:off x="-44572" y="4326381"/>
            <a:ext cx="12178344" cy="2411054"/>
            <a:chOff x="-44572" y="4326381"/>
            <a:chExt cx="12178344" cy="2411054"/>
          </a:xfrm>
        </p:grpSpPr>
        <p:sp>
          <p:nvSpPr>
            <p:cNvPr id="30" name="ZoneTexte 29"/>
            <p:cNvSpPr txBox="1"/>
            <p:nvPr/>
          </p:nvSpPr>
          <p:spPr>
            <a:xfrm>
              <a:off x="60362" y="4326381"/>
              <a:ext cx="2780744" cy="523220"/>
            </a:xfrm>
            <a:prstGeom prst="rect">
              <a:avLst/>
            </a:prstGeom>
            <a:noFill/>
          </p:spPr>
          <p:txBody>
            <a:bodyPr wrap="square" rtlCol="0">
              <a:spAutoFit/>
            </a:bodyPr>
            <a:lstStyle/>
            <a:p>
              <a:pPr algn="ctr"/>
              <a:r>
                <a:rPr lang="fr-FR" sz="2800" b="1" dirty="0">
                  <a:latin typeface="Comic Sans MS" panose="030F0702030302020204" pitchFamily="66" charset="0"/>
                </a:rPr>
                <a:t>Acide faible</a:t>
              </a:r>
            </a:p>
          </p:txBody>
        </p:sp>
        <p:grpSp>
          <p:nvGrpSpPr>
            <p:cNvPr id="34" name="Groupe 33"/>
            <p:cNvGrpSpPr/>
            <p:nvPr/>
          </p:nvGrpSpPr>
          <p:grpSpPr>
            <a:xfrm>
              <a:off x="-44572" y="4589984"/>
              <a:ext cx="8669640" cy="1992488"/>
              <a:chOff x="419637" y="1415090"/>
              <a:chExt cx="8669640" cy="1992488"/>
            </a:xfrm>
          </p:grpSpPr>
          <p:sp>
            <p:nvSpPr>
              <p:cNvPr id="35" name="ZoneTexte 34"/>
              <p:cNvSpPr txBox="1"/>
              <p:nvPr/>
            </p:nvSpPr>
            <p:spPr>
              <a:xfrm>
                <a:off x="419637" y="2137023"/>
                <a:ext cx="8669640" cy="523220"/>
              </a:xfrm>
              <a:prstGeom prst="rect">
                <a:avLst/>
              </a:prstGeom>
              <a:noFill/>
            </p:spPr>
            <p:txBody>
              <a:bodyPr wrap="square" rtlCol="0">
                <a:spAutoFit/>
              </a:bodyPr>
              <a:lstStyle/>
              <a:p>
                <a:pPr algn="ctr"/>
                <a:r>
                  <a:rPr lang="fr-FR" sz="2800" b="1" dirty="0">
                    <a:latin typeface="Comic Sans MS" panose="030F0702030302020204" pitchFamily="66" charset="0"/>
                  </a:rPr>
                  <a:t>CH</a:t>
                </a:r>
                <a:r>
                  <a:rPr lang="fr-FR" sz="2800" b="1" baseline="-25000" dirty="0">
                    <a:latin typeface="Comic Sans MS" panose="030F0702030302020204" pitchFamily="66" charset="0"/>
                  </a:rPr>
                  <a:t>3</a:t>
                </a:r>
                <a:r>
                  <a:rPr lang="fr-FR" sz="2800" b="1" dirty="0">
                    <a:latin typeface="Comic Sans MS" panose="030F0702030302020204" pitchFamily="66" charset="0"/>
                  </a:rPr>
                  <a:t>COOH + H</a:t>
                </a:r>
                <a:r>
                  <a:rPr lang="fr-FR" sz="2800" b="1" baseline="-25000" dirty="0">
                    <a:latin typeface="Comic Sans MS" panose="030F0702030302020204" pitchFamily="66" charset="0"/>
                  </a:rPr>
                  <a:t>2</a:t>
                </a:r>
                <a:r>
                  <a:rPr lang="fr-FR" sz="2800" b="1" dirty="0">
                    <a:latin typeface="Comic Sans MS" panose="030F0702030302020204" pitchFamily="66" charset="0"/>
                  </a:rPr>
                  <a:t>O       H</a:t>
                </a:r>
                <a:r>
                  <a:rPr lang="fr-FR" sz="2800" b="1" baseline="-25000" dirty="0">
                    <a:latin typeface="Comic Sans MS" panose="030F0702030302020204" pitchFamily="66" charset="0"/>
                  </a:rPr>
                  <a:t>3</a:t>
                </a:r>
                <a:r>
                  <a:rPr lang="fr-FR" sz="2800" b="1" dirty="0">
                    <a:latin typeface="Comic Sans MS" panose="030F0702030302020204" pitchFamily="66" charset="0"/>
                  </a:rPr>
                  <a:t>O</a:t>
                </a:r>
                <a:r>
                  <a:rPr lang="fr-FR" sz="2800" b="1" baseline="30000" dirty="0">
                    <a:latin typeface="Comic Sans MS" panose="030F0702030302020204" pitchFamily="66" charset="0"/>
                  </a:rPr>
                  <a:t>+</a:t>
                </a:r>
                <a:r>
                  <a:rPr lang="fr-FR" sz="2800" b="1" dirty="0">
                    <a:latin typeface="Comic Sans MS" panose="030F0702030302020204" pitchFamily="66" charset="0"/>
                  </a:rPr>
                  <a:t> + CH</a:t>
                </a:r>
                <a:r>
                  <a:rPr lang="fr-FR" sz="2800" b="1" baseline="-25000" dirty="0">
                    <a:latin typeface="Comic Sans MS" panose="030F0702030302020204" pitchFamily="66" charset="0"/>
                  </a:rPr>
                  <a:t>3</a:t>
                </a:r>
                <a:r>
                  <a:rPr lang="fr-FR" sz="2800" b="1" dirty="0">
                    <a:latin typeface="Comic Sans MS" panose="030F0702030302020204" pitchFamily="66" charset="0"/>
                  </a:rPr>
                  <a:t>COO</a:t>
                </a:r>
                <a:r>
                  <a:rPr lang="fr-FR" sz="2800" b="1" baseline="30000" dirty="0">
                    <a:latin typeface="Comic Sans MS" panose="030F0702030302020204" pitchFamily="66" charset="0"/>
                  </a:rPr>
                  <a:t>-</a:t>
                </a:r>
              </a:p>
            </p:txBody>
          </p:sp>
          <p:sp>
            <p:nvSpPr>
              <p:cNvPr id="37" name="ZoneTexte 36"/>
              <p:cNvSpPr txBox="1"/>
              <p:nvPr/>
            </p:nvSpPr>
            <p:spPr>
              <a:xfrm>
                <a:off x="1486716" y="2633094"/>
                <a:ext cx="1205400" cy="400110"/>
              </a:xfrm>
              <a:prstGeom prst="rect">
                <a:avLst/>
              </a:prstGeom>
              <a:noFill/>
            </p:spPr>
            <p:txBody>
              <a:bodyPr wrap="square" rtlCol="0">
                <a:spAutoFit/>
              </a:bodyPr>
              <a:lstStyle/>
              <a:p>
                <a:pPr algn="ctr"/>
                <a:r>
                  <a:rPr lang="fr-FR" sz="2000" b="1" dirty="0">
                    <a:latin typeface="Comic Sans MS" panose="030F0702030302020204" pitchFamily="66" charset="0"/>
                  </a:rPr>
                  <a:t>Acide</a:t>
                </a:r>
              </a:p>
            </p:txBody>
          </p:sp>
          <p:sp>
            <p:nvSpPr>
              <p:cNvPr id="38" name="ZoneTexte 37"/>
              <p:cNvSpPr txBox="1"/>
              <p:nvPr/>
            </p:nvSpPr>
            <p:spPr>
              <a:xfrm>
                <a:off x="4895993" y="1415090"/>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Acide conjugué</a:t>
                </a:r>
              </a:p>
            </p:txBody>
          </p:sp>
          <p:sp>
            <p:nvSpPr>
              <p:cNvPr id="39" name="ZoneTexte 38"/>
              <p:cNvSpPr txBox="1"/>
              <p:nvPr/>
            </p:nvSpPr>
            <p:spPr>
              <a:xfrm>
                <a:off x="3045136" y="1766213"/>
                <a:ext cx="1531895" cy="400110"/>
              </a:xfrm>
              <a:prstGeom prst="rect">
                <a:avLst/>
              </a:prstGeom>
              <a:noFill/>
            </p:spPr>
            <p:txBody>
              <a:bodyPr wrap="square" rtlCol="0">
                <a:spAutoFit/>
              </a:bodyPr>
              <a:lstStyle/>
              <a:p>
                <a:pPr algn="ctr"/>
                <a:r>
                  <a:rPr lang="fr-FR" sz="2000" b="1" dirty="0">
                    <a:latin typeface="Comic Sans MS" panose="030F0702030302020204" pitchFamily="66" charset="0"/>
                  </a:rPr>
                  <a:t>Base</a:t>
                </a:r>
              </a:p>
            </p:txBody>
          </p:sp>
          <p:sp>
            <p:nvSpPr>
              <p:cNvPr id="40" name="ZoneTexte 39"/>
              <p:cNvSpPr txBox="1"/>
              <p:nvPr/>
            </p:nvSpPr>
            <p:spPr>
              <a:xfrm>
                <a:off x="6778935" y="2699692"/>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Base conjuguée</a:t>
                </a:r>
              </a:p>
            </p:txBody>
          </p:sp>
        </p:grpSp>
        <p:grpSp>
          <p:nvGrpSpPr>
            <p:cNvPr id="45" name="Groupe 44"/>
            <p:cNvGrpSpPr/>
            <p:nvPr/>
          </p:nvGrpSpPr>
          <p:grpSpPr>
            <a:xfrm>
              <a:off x="8464558" y="4604036"/>
              <a:ext cx="3203541" cy="815608"/>
              <a:chOff x="8633895" y="4764908"/>
              <a:chExt cx="3203541" cy="815608"/>
            </a:xfrm>
          </p:grpSpPr>
          <p:sp>
            <p:nvSpPr>
              <p:cNvPr id="50" name="ZoneTexte 49"/>
              <p:cNvSpPr txBox="1"/>
              <p:nvPr/>
            </p:nvSpPr>
            <p:spPr>
              <a:xfrm>
                <a:off x="8633895" y="4958825"/>
                <a:ext cx="1148300" cy="523220"/>
              </a:xfrm>
              <a:prstGeom prst="rect">
                <a:avLst/>
              </a:prstGeom>
              <a:noFill/>
            </p:spPr>
            <p:txBody>
              <a:bodyPr wrap="square" rtlCol="0">
                <a:spAutoFit/>
              </a:bodyPr>
              <a:lstStyle/>
              <a:p>
                <a:pPr algn="ctr"/>
                <a:r>
                  <a:rPr lang="fr-FR" sz="2800" b="1" dirty="0">
                    <a:latin typeface="Comic Sans MS" panose="030F0702030302020204" pitchFamily="66" charset="0"/>
                  </a:rPr>
                  <a:t>Ka=</a:t>
                </a:r>
              </a:p>
            </p:txBody>
          </p:sp>
          <p:sp>
            <p:nvSpPr>
              <p:cNvPr id="41" name="Rectangle 40"/>
              <p:cNvSpPr/>
              <p:nvPr/>
            </p:nvSpPr>
            <p:spPr>
              <a:xfrm>
                <a:off x="9560754" y="4774159"/>
                <a:ext cx="909223" cy="369332"/>
              </a:xfrm>
              <a:prstGeom prst="rect">
                <a:avLst/>
              </a:prstGeom>
            </p:spPr>
            <p:txBody>
              <a:bodyPr wrap="none">
                <a:spAutoFit/>
              </a:bodyPr>
              <a:lstStyle/>
              <a:p>
                <a:pPr algn="ctr"/>
                <a:r>
                  <a:rPr lang="fr-FR" b="1" dirty="0">
                    <a:latin typeface="Comic Sans MS" panose="030F0702030302020204" pitchFamily="66" charset="0"/>
                  </a:rPr>
                  <a:t>[H</a:t>
                </a:r>
                <a:r>
                  <a:rPr lang="fr-FR" b="1" baseline="-25000" dirty="0">
                    <a:latin typeface="Comic Sans MS" panose="030F0702030302020204" pitchFamily="66" charset="0"/>
                  </a:rPr>
                  <a:t>3</a:t>
                </a:r>
                <a:r>
                  <a:rPr lang="fr-FR" b="1" dirty="0">
                    <a:latin typeface="Comic Sans MS" panose="030F0702030302020204" pitchFamily="66" charset="0"/>
                  </a:rPr>
                  <a:t>O</a:t>
                </a:r>
                <a:r>
                  <a:rPr lang="fr-FR" b="1" baseline="30000" dirty="0">
                    <a:latin typeface="Comic Sans MS" panose="030F0702030302020204" pitchFamily="66" charset="0"/>
                  </a:rPr>
                  <a:t>+</a:t>
                </a:r>
                <a:r>
                  <a:rPr lang="fr-FR" b="1" dirty="0">
                    <a:latin typeface="Comic Sans MS" panose="030F0702030302020204" pitchFamily="66" charset="0"/>
                  </a:rPr>
                  <a:t>]</a:t>
                </a:r>
              </a:p>
            </p:txBody>
          </p:sp>
          <p:cxnSp>
            <p:nvCxnSpPr>
              <p:cNvPr id="43" name="Connecteur droit 42"/>
              <p:cNvCxnSpPr/>
              <p:nvPr/>
            </p:nvCxnSpPr>
            <p:spPr>
              <a:xfrm>
                <a:off x="9601200" y="5220435"/>
                <a:ext cx="22362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0339857" y="4764908"/>
                <a:ext cx="1378904" cy="369332"/>
              </a:xfrm>
              <a:prstGeom prst="rect">
                <a:avLst/>
              </a:prstGeom>
            </p:spPr>
            <p:txBody>
              <a:bodyPr wrap="none">
                <a:spAutoFit/>
              </a:bodyPr>
              <a:lstStyle/>
              <a:p>
                <a:pPr algn="ctr"/>
                <a:r>
                  <a:rPr lang="fr-FR" b="1" dirty="0">
                    <a:latin typeface="Comic Sans MS" panose="030F0702030302020204" pitchFamily="66" charset="0"/>
                  </a:rPr>
                  <a:t>[CH</a:t>
                </a:r>
                <a:r>
                  <a:rPr lang="fr-FR" b="1" baseline="-25000" dirty="0">
                    <a:latin typeface="Comic Sans MS" panose="030F0702030302020204" pitchFamily="66" charset="0"/>
                  </a:rPr>
                  <a:t>3</a:t>
                </a:r>
                <a:r>
                  <a:rPr lang="fr-FR" b="1" dirty="0">
                    <a:latin typeface="Comic Sans MS" panose="030F0702030302020204" pitchFamily="66" charset="0"/>
                  </a:rPr>
                  <a:t>COO</a:t>
                </a:r>
                <a:r>
                  <a:rPr lang="fr-FR" b="1" baseline="30000" dirty="0">
                    <a:latin typeface="Comic Sans MS" panose="030F0702030302020204" pitchFamily="66" charset="0"/>
                  </a:rPr>
                  <a:t>-</a:t>
                </a:r>
                <a:r>
                  <a:rPr lang="fr-FR" b="1" dirty="0">
                    <a:latin typeface="Comic Sans MS" panose="030F0702030302020204" pitchFamily="66" charset="0"/>
                  </a:rPr>
                  <a:t>]</a:t>
                </a:r>
              </a:p>
            </p:txBody>
          </p:sp>
          <p:sp>
            <p:nvSpPr>
              <p:cNvPr id="56" name="Rectangle 55"/>
              <p:cNvSpPr/>
              <p:nvPr/>
            </p:nvSpPr>
            <p:spPr>
              <a:xfrm>
                <a:off x="9936511" y="5211184"/>
                <a:ext cx="1462260" cy="369332"/>
              </a:xfrm>
              <a:prstGeom prst="rect">
                <a:avLst/>
              </a:prstGeom>
            </p:spPr>
            <p:txBody>
              <a:bodyPr wrap="none">
                <a:spAutoFit/>
              </a:bodyPr>
              <a:lstStyle/>
              <a:p>
                <a:pPr algn="ctr"/>
                <a:r>
                  <a:rPr lang="fr-FR" b="1" dirty="0">
                    <a:latin typeface="Comic Sans MS" panose="030F0702030302020204" pitchFamily="66" charset="0"/>
                  </a:rPr>
                  <a:t>[CH</a:t>
                </a:r>
                <a:r>
                  <a:rPr lang="fr-FR" b="1" baseline="-25000" dirty="0">
                    <a:latin typeface="Comic Sans MS" panose="030F0702030302020204" pitchFamily="66" charset="0"/>
                  </a:rPr>
                  <a:t>3</a:t>
                </a:r>
                <a:r>
                  <a:rPr lang="fr-FR" b="1" dirty="0">
                    <a:latin typeface="Comic Sans MS" panose="030F0702030302020204" pitchFamily="66" charset="0"/>
                  </a:rPr>
                  <a:t>COOH]</a:t>
                </a:r>
              </a:p>
            </p:txBody>
          </p:sp>
        </p:grpSp>
        <p:grpSp>
          <p:nvGrpSpPr>
            <p:cNvPr id="58" name="Groupe 57"/>
            <p:cNvGrpSpPr/>
            <p:nvPr/>
          </p:nvGrpSpPr>
          <p:grpSpPr>
            <a:xfrm>
              <a:off x="8916330" y="5931078"/>
              <a:ext cx="2265348" cy="806357"/>
              <a:chOff x="9074162" y="4774159"/>
              <a:chExt cx="2265348" cy="806357"/>
            </a:xfrm>
          </p:grpSpPr>
          <p:sp>
            <p:nvSpPr>
              <p:cNvPr id="59" name="ZoneTexte 58"/>
              <p:cNvSpPr txBox="1"/>
              <p:nvPr/>
            </p:nvSpPr>
            <p:spPr>
              <a:xfrm>
                <a:off x="9074162" y="4950358"/>
                <a:ext cx="1148300" cy="523220"/>
              </a:xfrm>
              <a:prstGeom prst="rect">
                <a:avLst/>
              </a:prstGeom>
              <a:noFill/>
            </p:spPr>
            <p:txBody>
              <a:bodyPr wrap="square" rtlCol="0">
                <a:spAutoFit/>
              </a:bodyPr>
              <a:lstStyle/>
              <a:p>
                <a:pPr algn="ctr"/>
                <a:r>
                  <a:rPr lang="fr-FR" sz="2800" b="1" dirty="0">
                    <a:latin typeface="Comic Sans MS" panose="030F0702030302020204" pitchFamily="66" charset="0"/>
                  </a:rPr>
                  <a:t>Ka=</a:t>
                </a:r>
              </a:p>
            </p:txBody>
          </p:sp>
          <p:sp>
            <p:nvSpPr>
              <p:cNvPr id="60" name="Rectangle 59"/>
              <p:cNvSpPr/>
              <p:nvPr/>
            </p:nvSpPr>
            <p:spPr>
              <a:xfrm>
                <a:off x="10063802" y="4774159"/>
                <a:ext cx="1003800" cy="369332"/>
              </a:xfrm>
              <a:prstGeom prst="rect">
                <a:avLst/>
              </a:prstGeom>
            </p:spPr>
            <p:txBody>
              <a:bodyPr wrap="none">
                <a:spAutoFit/>
              </a:bodyPr>
              <a:lstStyle/>
              <a:p>
                <a:pPr algn="ctr"/>
                <a:r>
                  <a:rPr lang="fr-FR" b="1" dirty="0">
                    <a:latin typeface="Comic Sans MS" panose="030F0702030302020204" pitchFamily="66" charset="0"/>
                  </a:rPr>
                  <a:t>[H</a:t>
                </a:r>
                <a:r>
                  <a:rPr lang="fr-FR" b="1" baseline="-25000" dirty="0">
                    <a:latin typeface="Comic Sans MS" panose="030F0702030302020204" pitchFamily="66" charset="0"/>
                  </a:rPr>
                  <a:t>3</a:t>
                </a:r>
                <a:r>
                  <a:rPr lang="fr-FR" b="1" dirty="0">
                    <a:latin typeface="Comic Sans MS" panose="030F0702030302020204" pitchFamily="66" charset="0"/>
                  </a:rPr>
                  <a:t>O</a:t>
                </a:r>
                <a:r>
                  <a:rPr lang="fr-FR" b="1" baseline="30000" dirty="0">
                    <a:latin typeface="Comic Sans MS" panose="030F0702030302020204" pitchFamily="66" charset="0"/>
                  </a:rPr>
                  <a:t>+</a:t>
                </a:r>
                <a:r>
                  <a:rPr lang="fr-FR" b="1" dirty="0">
                    <a:latin typeface="Comic Sans MS" panose="030F0702030302020204" pitchFamily="66" charset="0"/>
                  </a:rPr>
                  <a:t>]</a:t>
                </a:r>
                <a:r>
                  <a:rPr lang="fr-FR" b="1" baseline="30000" dirty="0">
                    <a:latin typeface="Comic Sans MS" panose="030F0702030302020204" pitchFamily="66" charset="0"/>
                  </a:rPr>
                  <a:t>2</a:t>
                </a:r>
              </a:p>
            </p:txBody>
          </p:sp>
          <p:cxnSp>
            <p:nvCxnSpPr>
              <p:cNvPr id="61" name="Connecteur droit 60"/>
              <p:cNvCxnSpPr/>
              <p:nvPr/>
            </p:nvCxnSpPr>
            <p:spPr>
              <a:xfrm flipV="1">
                <a:off x="9999139" y="5220435"/>
                <a:ext cx="125985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9877250" y="5211184"/>
                <a:ext cx="1462260" cy="369332"/>
              </a:xfrm>
              <a:prstGeom prst="rect">
                <a:avLst/>
              </a:prstGeom>
            </p:spPr>
            <p:txBody>
              <a:bodyPr wrap="none">
                <a:spAutoFit/>
              </a:bodyPr>
              <a:lstStyle/>
              <a:p>
                <a:pPr algn="ctr"/>
                <a:r>
                  <a:rPr lang="fr-FR" b="1" dirty="0">
                    <a:latin typeface="Comic Sans MS" panose="030F0702030302020204" pitchFamily="66" charset="0"/>
                  </a:rPr>
                  <a:t>[CH</a:t>
                </a:r>
                <a:r>
                  <a:rPr lang="fr-FR" b="1" baseline="-25000" dirty="0">
                    <a:latin typeface="Comic Sans MS" panose="030F0702030302020204" pitchFamily="66" charset="0"/>
                  </a:rPr>
                  <a:t>3</a:t>
                </a:r>
                <a:r>
                  <a:rPr lang="fr-FR" b="1" dirty="0">
                    <a:latin typeface="Comic Sans MS" panose="030F0702030302020204" pitchFamily="66" charset="0"/>
                  </a:rPr>
                  <a:t>COOH]</a:t>
                </a:r>
              </a:p>
            </p:txBody>
          </p:sp>
        </p:grpSp>
        <p:sp>
          <p:nvSpPr>
            <p:cNvPr id="66" name="Rectangle 65"/>
            <p:cNvSpPr/>
            <p:nvPr/>
          </p:nvSpPr>
          <p:spPr>
            <a:xfrm>
              <a:off x="8017937" y="5523368"/>
              <a:ext cx="4115835" cy="369332"/>
            </a:xfrm>
            <a:prstGeom prst="rect">
              <a:avLst/>
            </a:prstGeom>
          </p:spPr>
          <p:txBody>
            <a:bodyPr wrap="square">
              <a:spAutoFit/>
            </a:bodyPr>
            <a:lstStyle/>
            <a:p>
              <a:pPr algn="ctr"/>
              <a:r>
                <a:rPr lang="fr-FR" b="1" dirty="0">
                  <a:latin typeface="Comic Sans MS" panose="030F0702030302020204" pitchFamily="66" charset="0"/>
                </a:rPr>
                <a:t>Sachant que [H</a:t>
              </a:r>
              <a:r>
                <a:rPr lang="fr-FR" b="1" baseline="-25000" dirty="0">
                  <a:latin typeface="Comic Sans MS" panose="030F0702030302020204" pitchFamily="66" charset="0"/>
                </a:rPr>
                <a:t>3</a:t>
              </a:r>
              <a:r>
                <a:rPr lang="fr-FR" b="1" dirty="0">
                  <a:latin typeface="Comic Sans MS" panose="030F0702030302020204" pitchFamily="66" charset="0"/>
                </a:rPr>
                <a:t>O</a:t>
              </a:r>
              <a:r>
                <a:rPr lang="fr-FR" b="1" baseline="30000" dirty="0">
                  <a:latin typeface="Comic Sans MS" panose="030F0702030302020204" pitchFamily="66" charset="0"/>
                </a:rPr>
                <a:t>+</a:t>
              </a:r>
              <a:r>
                <a:rPr lang="fr-FR" b="1" dirty="0">
                  <a:latin typeface="Comic Sans MS" panose="030F0702030302020204" pitchFamily="66" charset="0"/>
                </a:rPr>
                <a:t>] = [CH</a:t>
              </a:r>
              <a:r>
                <a:rPr lang="fr-FR" b="1" baseline="-25000" dirty="0">
                  <a:latin typeface="Comic Sans MS" panose="030F0702030302020204" pitchFamily="66" charset="0"/>
                </a:rPr>
                <a:t>3</a:t>
              </a:r>
              <a:r>
                <a:rPr lang="fr-FR" b="1" dirty="0">
                  <a:latin typeface="Comic Sans MS" panose="030F0702030302020204" pitchFamily="66" charset="0"/>
                </a:rPr>
                <a:t>COO</a:t>
              </a:r>
              <a:r>
                <a:rPr lang="fr-FR" b="1" baseline="30000" dirty="0">
                  <a:latin typeface="Comic Sans MS" panose="030F0702030302020204" pitchFamily="66" charset="0"/>
                </a:rPr>
                <a:t>-</a:t>
              </a:r>
              <a:r>
                <a:rPr lang="fr-FR" b="1" dirty="0">
                  <a:latin typeface="Comic Sans MS" panose="030F0702030302020204" pitchFamily="66" charset="0"/>
                </a:rPr>
                <a:t>]</a:t>
              </a:r>
            </a:p>
          </p:txBody>
        </p:sp>
      </p:grpSp>
    </p:spTree>
    <p:extLst>
      <p:ext uri="{BB962C8B-B14F-4D97-AF65-F5344CB8AC3E}">
        <p14:creationId xmlns:p14="http://schemas.microsoft.com/office/powerpoint/2010/main" val="7495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animBg="1"/>
      <p:bldP spid="33"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26</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3578790" y="315960"/>
            <a:ext cx="5438273" cy="523220"/>
          </a:xfrm>
          <a:prstGeom prst="rect">
            <a:avLst/>
          </a:prstGeom>
          <a:noFill/>
        </p:spPr>
        <p:txBody>
          <a:bodyPr wrap="square" rtlCol="0">
            <a:spAutoFit/>
          </a:bodyPr>
          <a:lstStyle/>
          <a:p>
            <a:pPr algn="ctr"/>
            <a:r>
              <a:rPr lang="fr-FR" sz="2800" b="1" dirty="0">
                <a:solidFill>
                  <a:srgbClr val="C00000"/>
                </a:solidFill>
                <a:latin typeface="Comic Sans MS" panose="030F0702030302020204" pitchFamily="66" charset="0"/>
              </a:rPr>
              <a:t>Réactions acido-basiques</a:t>
            </a:r>
          </a:p>
        </p:txBody>
      </p:sp>
      <p:sp>
        <p:nvSpPr>
          <p:cNvPr id="13" name="ZoneTexte 12"/>
          <p:cNvSpPr txBox="1"/>
          <p:nvPr/>
        </p:nvSpPr>
        <p:spPr>
          <a:xfrm>
            <a:off x="2134696" y="751464"/>
            <a:ext cx="2057927" cy="523220"/>
          </a:xfrm>
          <a:prstGeom prst="rect">
            <a:avLst/>
          </a:prstGeom>
          <a:noFill/>
        </p:spPr>
        <p:txBody>
          <a:bodyPr wrap="square" rtlCol="0">
            <a:spAutoFit/>
          </a:bodyPr>
          <a:lstStyle/>
          <a:p>
            <a:pPr algn="ctr"/>
            <a:r>
              <a:rPr lang="fr-FR" sz="2800" b="1" dirty="0">
                <a:latin typeface="Comic Sans MS" panose="030F0702030302020204" pitchFamily="66" charset="0"/>
              </a:rPr>
              <a:t>Base forte</a:t>
            </a:r>
          </a:p>
        </p:txBody>
      </p:sp>
      <p:sp>
        <p:nvSpPr>
          <p:cNvPr id="17" name="ZoneTexte 16"/>
          <p:cNvSpPr txBox="1"/>
          <p:nvPr/>
        </p:nvSpPr>
        <p:spPr>
          <a:xfrm>
            <a:off x="10797409" y="903835"/>
            <a:ext cx="407630" cy="2554545"/>
          </a:xfrm>
          <a:prstGeom prst="rect">
            <a:avLst/>
          </a:prstGeom>
          <a:solidFill>
            <a:srgbClr val="FFFF00"/>
          </a:solidFill>
        </p:spPr>
        <p:txBody>
          <a:bodyPr wrap="square" rtlCol="0">
            <a:spAutoFit/>
          </a:bodyPr>
          <a:lstStyle/>
          <a:p>
            <a:pPr algn="ctr"/>
            <a:r>
              <a:rPr lang="fr-FR" sz="2000" b="1" dirty="0">
                <a:latin typeface="Comic Sans MS" panose="030F0702030302020204" pitchFamily="66" charset="0"/>
              </a:rPr>
              <a:t>SOLUTION</a:t>
            </a:r>
          </a:p>
        </p:txBody>
      </p:sp>
      <p:sp>
        <p:nvSpPr>
          <p:cNvPr id="26" name="ZoneTexte 25"/>
          <p:cNvSpPr txBox="1"/>
          <p:nvPr/>
        </p:nvSpPr>
        <p:spPr>
          <a:xfrm>
            <a:off x="2811688" y="3132807"/>
            <a:ext cx="3973776" cy="523220"/>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pH = 14+log[base]</a:t>
            </a:r>
          </a:p>
        </p:txBody>
      </p:sp>
      <p:sp>
        <p:nvSpPr>
          <p:cNvPr id="31" name="ZoneTexte 30"/>
          <p:cNvSpPr txBox="1"/>
          <p:nvPr/>
        </p:nvSpPr>
        <p:spPr>
          <a:xfrm>
            <a:off x="485775" y="3798583"/>
            <a:ext cx="10227732" cy="461665"/>
          </a:xfrm>
          <a:prstGeom prst="rect">
            <a:avLst/>
          </a:prstGeom>
          <a:solidFill>
            <a:srgbClr val="00FF00"/>
          </a:solidFill>
        </p:spPr>
        <p:txBody>
          <a:bodyPr wrap="square" rtlCol="0">
            <a:spAutoFit/>
          </a:bodyPr>
          <a:lstStyle/>
          <a:p>
            <a:pPr algn="ctr"/>
            <a:r>
              <a:rPr lang="fr-FR" sz="2400" b="1" dirty="0">
                <a:latin typeface="Comic Sans MS" panose="030F0702030302020204" pitchFamily="66" charset="0"/>
              </a:rPr>
              <a:t>+ la stabilité de l’acide conjugué est forte plus la base est forte</a:t>
            </a:r>
          </a:p>
        </p:txBody>
      </p:sp>
      <p:sp>
        <p:nvSpPr>
          <p:cNvPr id="48" name="ZoneTexte 47"/>
          <p:cNvSpPr txBox="1"/>
          <p:nvPr/>
        </p:nvSpPr>
        <p:spPr>
          <a:xfrm>
            <a:off x="990022" y="6276218"/>
            <a:ext cx="5524230" cy="523220"/>
          </a:xfrm>
          <a:prstGeom prst="rect">
            <a:avLst/>
          </a:prstGeom>
          <a:solidFill>
            <a:srgbClr val="FFFF00"/>
          </a:solidFill>
        </p:spPr>
        <p:txBody>
          <a:bodyPr wrap="square" rtlCol="0">
            <a:spAutoFit/>
          </a:bodyPr>
          <a:lstStyle/>
          <a:p>
            <a:pPr algn="ctr"/>
            <a:r>
              <a:rPr lang="fr-FR" sz="2800" b="1" dirty="0">
                <a:latin typeface="Comic Sans MS" panose="030F0702030302020204" pitchFamily="66" charset="0"/>
              </a:rPr>
              <a:t>pH = 7 + ½ </a:t>
            </a:r>
            <a:r>
              <a:rPr lang="fr-FR" sz="2800" b="1" dirty="0" err="1">
                <a:latin typeface="Comic Sans MS" panose="030F0702030302020204" pitchFamily="66" charset="0"/>
              </a:rPr>
              <a:t>pKa</a:t>
            </a:r>
            <a:r>
              <a:rPr lang="fr-FR" sz="2800" b="1" dirty="0">
                <a:latin typeface="Comic Sans MS" panose="030F0702030302020204" pitchFamily="66" charset="0"/>
              </a:rPr>
              <a:t>- ½ log[base]</a:t>
            </a:r>
          </a:p>
        </p:txBody>
      </p:sp>
      <p:grpSp>
        <p:nvGrpSpPr>
          <p:cNvPr id="2" name="Groupe 1"/>
          <p:cNvGrpSpPr/>
          <p:nvPr/>
        </p:nvGrpSpPr>
        <p:grpSpPr>
          <a:xfrm>
            <a:off x="1372697" y="4377183"/>
            <a:ext cx="8827178" cy="2130224"/>
            <a:chOff x="1372697" y="4377183"/>
            <a:chExt cx="8827178" cy="2130224"/>
          </a:xfrm>
        </p:grpSpPr>
        <p:grpSp>
          <p:nvGrpSpPr>
            <p:cNvPr id="32" name="Groupe 31"/>
            <p:cNvGrpSpPr/>
            <p:nvPr/>
          </p:nvGrpSpPr>
          <p:grpSpPr>
            <a:xfrm>
              <a:off x="5064472" y="5604321"/>
              <a:ext cx="889000" cy="91506"/>
              <a:chOff x="9084733" y="4849601"/>
              <a:chExt cx="889000" cy="91506"/>
            </a:xfrm>
          </p:grpSpPr>
          <p:cxnSp>
            <p:nvCxnSpPr>
              <p:cNvPr id="20" name="Connecteur droit avec flèche 19"/>
              <p:cNvCxnSpPr/>
              <p:nvPr/>
            </p:nvCxnSpPr>
            <p:spPr>
              <a:xfrm>
                <a:off x="9101667" y="4849601"/>
                <a:ext cx="8720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9084733" y="4941107"/>
                <a:ext cx="85513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e 50"/>
            <p:cNvGrpSpPr/>
            <p:nvPr/>
          </p:nvGrpSpPr>
          <p:grpSpPr>
            <a:xfrm>
              <a:off x="1372697" y="4377183"/>
              <a:ext cx="8827178" cy="2130224"/>
              <a:chOff x="60362" y="4326381"/>
              <a:chExt cx="8827178" cy="2130224"/>
            </a:xfrm>
          </p:grpSpPr>
          <p:sp>
            <p:nvSpPr>
              <p:cNvPr id="30" name="ZoneTexte 29"/>
              <p:cNvSpPr txBox="1"/>
              <p:nvPr/>
            </p:nvSpPr>
            <p:spPr>
              <a:xfrm>
                <a:off x="60362" y="4326381"/>
                <a:ext cx="2780744" cy="523220"/>
              </a:xfrm>
              <a:prstGeom prst="rect">
                <a:avLst/>
              </a:prstGeom>
              <a:noFill/>
            </p:spPr>
            <p:txBody>
              <a:bodyPr wrap="square" rtlCol="0">
                <a:spAutoFit/>
              </a:bodyPr>
              <a:lstStyle/>
              <a:p>
                <a:pPr algn="ctr"/>
                <a:r>
                  <a:rPr lang="fr-FR" sz="2800" b="1" dirty="0">
                    <a:latin typeface="Comic Sans MS" panose="030F0702030302020204" pitchFamily="66" charset="0"/>
                  </a:rPr>
                  <a:t>Base faible</a:t>
                </a:r>
              </a:p>
            </p:txBody>
          </p:sp>
          <p:grpSp>
            <p:nvGrpSpPr>
              <p:cNvPr id="34" name="Groupe 33"/>
              <p:cNvGrpSpPr/>
              <p:nvPr/>
            </p:nvGrpSpPr>
            <p:grpSpPr>
              <a:xfrm>
                <a:off x="217900" y="4635466"/>
                <a:ext cx="8669640" cy="1821139"/>
                <a:chOff x="682109" y="1460572"/>
                <a:chExt cx="8669640" cy="1821139"/>
              </a:xfrm>
            </p:grpSpPr>
            <p:sp>
              <p:nvSpPr>
                <p:cNvPr id="35" name="ZoneTexte 34"/>
                <p:cNvSpPr txBox="1"/>
                <p:nvPr/>
              </p:nvSpPr>
              <p:spPr>
                <a:xfrm>
                  <a:off x="682109" y="2137023"/>
                  <a:ext cx="8669640" cy="523220"/>
                </a:xfrm>
                <a:prstGeom prst="rect">
                  <a:avLst/>
                </a:prstGeom>
                <a:noFill/>
              </p:spPr>
              <p:txBody>
                <a:bodyPr wrap="square" rtlCol="0">
                  <a:spAutoFit/>
                </a:bodyPr>
                <a:lstStyle/>
                <a:p>
                  <a:pPr algn="ctr"/>
                  <a:r>
                    <a:rPr lang="fr-FR" sz="2800" b="1" dirty="0">
                      <a:latin typeface="Comic Sans MS" panose="030F0702030302020204" pitchFamily="66" charset="0"/>
                    </a:rPr>
                    <a:t>NH</a:t>
                  </a:r>
                  <a:r>
                    <a:rPr lang="fr-FR" sz="2800" b="1" baseline="-25000" dirty="0">
                      <a:latin typeface="Comic Sans MS" panose="030F0702030302020204" pitchFamily="66" charset="0"/>
                    </a:rPr>
                    <a:t>3(s)</a:t>
                  </a:r>
                  <a:r>
                    <a:rPr lang="fr-FR" sz="2800" b="1" dirty="0">
                      <a:latin typeface="Comic Sans MS" panose="030F0702030302020204" pitchFamily="66" charset="0"/>
                    </a:rPr>
                    <a:t> + H</a:t>
                  </a:r>
                  <a:r>
                    <a:rPr lang="fr-FR" sz="2800" b="1" baseline="-25000" dirty="0">
                      <a:latin typeface="Comic Sans MS" panose="030F0702030302020204" pitchFamily="66" charset="0"/>
                    </a:rPr>
                    <a:t>2</a:t>
                  </a:r>
                  <a:r>
                    <a:rPr lang="fr-FR" sz="2800" b="1" dirty="0">
                      <a:latin typeface="Comic Sans MS" panose="030F0702030302020204" pitchFamily="66" charset="0"/>
                    </a:rPr>
                    <a:t>O        NH</a:t>
                  </a:r>
                  <a:r>
                    <a:rPr lang="fr-FR" sz="2800" b="1" baseline="-25000" dirty="0">
                      <a:latin typeface="Comic Sans MS" panose="030F0702030302020204" pitchFamily="66" charset="0"/>
                    </a:rPr>
                    <a:t>4</a:t>
                  </a:r>
                  <a:r>
                    <a:rPr lang="fr-FR" sz="2800" b="1" baseline="30000" dirty="0">
                      <a:latin typeface="Comic Sans MS" panose="030F0702030302020204" pitchFamily="66" charset="0"/>
                    </a:rPr>
                    <a:t>+</a:t>
                  </a:r>
                  <a:r>
                    <a:rPr lang="fr-FR" sz="2800" b="1" baseline="-25000" dirty="0">
                      <a:latin typeface="Comic Sans MS" panose="030F0702030302020204" pitchFamily="66" charset="0"/>
                    </a:rPr>
                    <a:t>(</a:t>
                  </a:r>
                  <a:r>
                    <a:rPr lang="fr-FR" sz="2800" b="1" baseline="-25000" dirty="0" err="1">
                      <a:latin typeface="Comic Sans MS" panose="030F0702030302020204" pitchFamily="66" charset="0"/>
                    </a:rPr>
                    <a:t>aq</a:t>
                  </a:r>
                  <a:r>
                    <a:rPr lang="fr-FR" sz="2800" b="1" baseline="-25000" dirty="0">
                      <a:latin typeface="Comic Sans MS" panose="030F0702030302020204" pitchFamily="66" charset="0"/>
                    </a:rPr>
                    <a:t>)</a:t>
                  </a:r>
                  <a:r>
                    <a:rPr lang="fr-FR" sz="2800" b="1" dirty="0">
                      <a:latin typeface="Comic Sans MS" panose="030F0702030302020204" pitchFamily="66" charset="0"/>
                    </a:rPr>
                    <a:t> + OH</a:t>
                  </a:r>
                  <a:r>
                    <a:rPr lang="fr-FR" sz="2800" b="1" baseline="30000" dirty="0">
                      <a:latin typeface="Comic Sans MS" panose="030F0702030302020204" pitchFamily="66" charset="0"/>
                    </a:rPr>
                    <a:t>-</a:t>
                  </a:r>
                  <a:r>
                    <a:rPr lang="fr-FR" sz="2800" b="1" baseline="-25000" dirty="0">
                      <a:latin typeface="Comic Sans MS" panose="030F0702030302020204" pitchFamily="66" charset="0"/>
                    </a:rPr>
                    <a:t>(</a:t>
                  </a:r>
                  <a:r>
                    <a:rPr lang="fr-FR" sz="2800" b="1" baseline="-25000" dirty="0" err="1">
                      <a:latin typeface="Comic Sans MS" panose="030F0702030302020204" pitchFamily="66" charset="0"/>
                    </a:rPr>
                    <a:t>aq</a:t>
                  </a:r>
                  <a:r>
                    <a:rPr lang="fr-FR" sz="2800" b="1" baseline="-25000" dirty="0">
                      <a:latin typeface="Comic Sans MS" panose="030F0702030302020204" pitchFamily="66" charset="0"/>
                    </a:rPr>
                    <a:t>)</a:t>
                  </a:r>
                  <a:r>
                    <a:rPr lang="fr-FR" sz="2800" b="1" dirty="0">
                      <a:latin typeface="Comic Sans MS" panose="030F0702030302020204" pitchFamily="66" charset="0"/>
                    </a:rPr>
                    <a:t> </a:t>
                  </a:r>
                  <a:endParaRPr lang="fr-FR" sz="2800" b="1" baseline="30000" dirty="0">
                    <a:latin typeface="Comic Sans MS" panose="030F0702030302020204" pitchFamily="66" charset="0"/>
                  </a:endParaRPr>
                </a:p>
              </p:txBody>
            </p:sp>
            <p:sp>
              <p:nvSpPr>
                <p:cNvPr id="37" name="ZoneTexte 36"/>
                <p:cNvSpPr txBox="1"/>
                <p:nvPr/>
              </p:nvSpPr>
              <p:spPr>
                <a:xfrm>
                  <a:off x="1494030" y="2553059"/>
                  <a:ext cx="1205400" cy="400110"/>
                </a:xfrm>
                <a:prstGeom prst="rect">
                  <a:avLst/>
                </a:prstGeom>
                <a:noFill/>
              </p:spPr>
              <p:txBody>
                <a:bodyPr wrap="square" rtlCol="0">
                  <a:spAutoFit/>
                </a:bodyPr>
                <a:lstStyle/>
                <a:p>
                  <a:pPr algn="ctr"/>
                  <a:r>
                    <a:rPr lang="fr-FR" sz="2000" b="1" dirty="0">
                      <a:latin typeface="Comic Sans MS" panose="030F0702030302020204" pitchFamily="66" charset="0"/>
                    </a:rPr>
                    <a:t>Base</a:t>
                  </a:r>
                </a:p>
              </p:txBody>
            </p:sp>
            <p:sp>
              <p:nvSpPr>
                <p:cNvPr id="38" name="ZoneTexte 37"/>
                <p:cNvSpPr txBox="1"/>
                <p:nvPr/>
              </p:nvSpPr>
              <p:spPr>
                <a:xfrm>
                  <a:off x="5016684" y="1460572"/>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Acide conjugué</a:t>
                  </a:r>
                </a:p>
              </p:txBody>
            </p:sp>
            <p:sp>
              <p:nvSpPr>
                <p:cNvPr id="39" name="ZoneTexte 38"/>
                <p:cNvSpPr txBox="1"/>
                <p:nvPr/>
              </p:nvSpPr>
              <p:spPr>
                <a:xfrm>
                  <a:off x="3025879" y="1788561"/>
                  <a:ext cx="1531895" cy="400110"/>
                </a:xfrm>
                <a:prstGeom prst="rect">
                  <a:avLst/>
                </a:prstGeom>
                <a:noFill/>
              </p:spPr>
              <p:txBody>
                <a:bodyPr wrap="square" rtlCol="0">
                  <a:spAutoFit/>
                </a:bodyPr>
                <a:lstStyle/>
                <a:p>
                  <a:pPr algn="ctr"/>
                  <a:r>
                    <a:rPr lang="fr-FR" sz="2000" b="1" dirty="0">
                      <a:latin typeface="Comic Sans MS" panose="030F0702030302020204" pitchFamily="66" charset="0"/>
                    </a:rPr>
                    <a:t>Acide</a:t>
                  </a:r>
                </a:p>
              </p:txBody>
            </p:sp>
            <p:sp>
              <p:nvSpPr>
                <p:cNvPr id="40" name="ZoneTexte 39"/>
                <p:cNvSpPr txBox="1"/>
                <p:nvPr/>
              </p:nvSpPr>
              <p:spPr>
                <a:xfrm>
                  <a:off x="6802314" y="2573825"/>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Base conjuguée</a:t>
                  </a:r>
                </a:p>
              </p:txBody>
            </p:sp>
          </p:grpSp>
        </p:grpSp>
      </p:grpSp>
      <p:grpSp>
        <p:nvGrpSpPr>
          <p:cNvPr id="5" name="Groupe 4"/>
          <p:cNvGrpSpPr/>
          <p:nvPr/>
        </p:nvGrpSpPr>
        <p:grpSpPr>
          <a:xfrm>
            <a:off x="1366733" y="1415495"/>
            <a:ext cx="6843931" cy="1839353"/>
            <a:chOff x="892597" y="1415495"/>
            <a:chExt cx="6843931" cy="1839353"/>
          </a:xfrm>
        </p:grpSpPr>
        <p:sp>
          <p:nvSpPr>
            <p:cNvPr id="19" name="ZoneTexte 18"/>
            <p:cNvSpPr txBox="1"/>
            <p:nvPr/>
          </p:nvSpPr>
          <p:spPr>
            <a:xfrm>
              <a:off x="892597" y="2113540"/>
              <a:ext cx="6843931" cy="523220"/>
            </a:xfrm>
            <a:prstGeom prst="rect">
              <a:avLst/>
            </a:prstGeom>
            <a:noFill/>
          </p:spPr>
          <p:txBody>
            <a:bodyPr wrap="square" rtlCol="0">
              <a:spAutoFit/>
            </a:bodyPr>
            <a:lstStyle/>
            <a:p>
              <a:pPr algn="ctr"/>
              <a:r>
                <a:rPr lang="fr-FR" sz="2800" b="1" dirty="0" err="1">
                  <a:latin typeface="Comic Sans MS" panose="030F0702030302020204" pitchFamily="66" charset="0"/>
                </a:rPr>
                <a:t>NaOH</a:t>
              </a:r>
              <a:r>
                <a:rPr lang="fr-FR" sz="2800" b="1" baseline="-25000" dirty="0">
                  <a:latin typeface="Comic Sans MS" panose="030F0702030302020204" pitchFamily="66" charset="0"/>
                </a:rPr>
                <a:t>(s)</a:t>
              </a:r>
              <a:r>
                <a:rPr lang="fr-FR" sz="2800" b="1" dirty="0">
                  <a:latin typeface="Comic Sans MS" panose="030F0702030302020204" pitchFamily="66" charset="0"/>
                </a:rPr>
                <a:t> + H</a:t>
              </a:r>
              <a:r>
                <a:rPr lang="fr-FR" sz="2800" b="1" baseline="-25000" dirty="0">
                  <a:latin typeface="Comic Sans MS" panose="030F0702030302020204" pitchFamily="66" charset="0"/>
                </a:rPr>
                <a:t>2</a:t>
              </a:r>
              <a:r>
                <a:rPr lang="fr-FR" sz="2800" b="1" dirty="0">
                  <a:latin typeface="Comic Sans MS" panose="030F0702030302020204" pitchFamily="66" charset="0"/>
                </a:rPr>
                <a:t>O       Na</a:t>
              </a:r>
              <a:r>
                <a:rPr lang="fr-FR" sz="2800" b="1" baseline="30000" dirty="0">
                  <a:latin typeface="Comic Sans MS" panose="030F0702030302020204" pitchFamily="66" charset="0"/>
                </a:rPr>
                <a:t>+</a:t>
              </a:r>
              <a:r>
                <a:rPr lang="fr-FR" sz="2800" b="1" baseline="-25000" dirty="0">
                  <a:latin typeface="Comic Sans MS" panose="030F0702030302020204" pitchFamily="66" charset="0"/>
                </a:rPr>
                <a:t>(</a:t>
              </a:r>
              <a:r>
                <a:rPr lang="fr-FR" sz="2800" b="1" baseline="-25000" dirty="0" err="1">
                  <a:latin typeface="Comic Sans MS" panose="030F0702030302020204" pitchFamily="66" charset="0"/>
                </a:rPr>
                <a:t>aq</a:t>
              </a:r>
              <a:r>
                <a:rPr lang="fr-FR" sz="2800" b="1" baseline="-25000" dirty="0">
                  <a:latin typeface="Comic Sans MS" panose="030F0702030302020204" pitchFamily="66" charset="0"/>
                </a:rPr>
                <a:t>)</a:t>
              </a:r>
              <a:r>
                <a:rPr lang="fr-FR" sz="2800" b="1" dirty="0">
                  <a:latin typeface="Comic Sans MS" panose="030F0702030302020204" pitchFamily="66" charset="0"/>
                </a:rPr>
                <a:t> + OH</a:t>
              </a:r>
              <a:r>
                <a:rPr lang="fr-FR" sz="2800" b="1" baseline="30000" dirty="0">
                  <a:latin typeface="Comic Sans MS" panose="030F0702030302020204" pitchFamily="66" charset="0"/>
                </a:rPr>
                <a:t>-</a:t>
              </a:r>
              <a:r>
                <a:rPr lang="fr-FR" sz="2800" b="1" baseline="-25000" dirty="0">
                  <a:latin typeface="Comic Sans MS" panose="030F0702030302020204" pitchFamily="66" charset="0"/>
                </a:rPr>
                <a:t>(</a:t>
              </a:r>
              <a:r>
                <a:rPr lang="fr-FR" sz="2800" b="1" baseline="-25000" dirty="0" err="1">
                  <a:latin typeface="Comic Sans MS" panose="030F0702030302020204" pitchFamily="66" charset="0"/>
                </a:rPr>
                <a:t>aq</a:t>
              </a:r>
              <a:r>
                <a:rPr lang="fr-FR" sz="2800" b="1" baseline="-25000" dirty="0">
                  <a:latin typeface="Comic Sans MS" panose="030F0702030302020204" pitchFamily="66" charset="0"/>
                </a:rPr>
                <a:t>)</a:t>
              </a:r>
              <a:r>
                <a:rPr lang="fr-FR" sz="2800" b="1" dirty="0">
                  <a:latin typeface="Comic Sans MS" panose="030F0702030302020204" pitchFamily="66" charset="0"/>
                </a:rPr>
                <a:t> </a:t>
              </a:r>
              <a:endParaRPr lang="fr-FR" sz="2800" b="1" baseline="30000" dirty="0">
                <a:latin typeface="Comic Sans MS" panose="030F0702030302020204" pitchFamily="66" charset="0"/>
              </a:endParaRPr>
            </a:p>
          </p:txBody>
        </p:sp>
        <p:sp>
          <p:nvSpPr>
            <p:cNvPr id="4" name="Flèche droite 3"/>
            <p:cNvSpPr/>
            <p:nvPr/>
          </p:nvSpPr>
          <p:spPr>
            <a:xfrm>
              <a:off x="3743219" y="2258820"/>
              <a:ext cx="903236" cy="23266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023670" y="2607460"/>
              <a:ext cx="1205400" cy="400110"/>
            </a:xfrm>
            <a:prstGeom prst="rect">
              <a:avLst/>
            </a:prstGeom>
            <a:noFill/>
          </p:spPr>
          <p:txBody>
            <a:bodyPr wrap="square" rtlCol="0">
              <a:spAutoFit/>
            </a:bodyPr>
            <a:lstStyle/>
            <a:p>
              <a:pPr algn="ctr"/>
              <a:r>
                <a:rPr lang="fr-FR" sz="2000" b="1" dirty="0">
                  <a:latin typeface="Comic Sans MS" panose="030F0702030302020204" pitchFamily="66" charset="0"/>
                </a:rPr>
                <a:t>Base</a:t>
              </a:r>
            </a:p>
          </p:txBody>
        </p:sp>
        <p:sp>
          <p:nvSpPr>
            <p:cNvPr id="23" name="ZoneTexte 22"/>
            <p:cNvSpPr txBox="1"/>
            <p:nvPr/>
          </p:nvSpPr>
          <p:spPr>
            <a:xfrm>
              <a:off x="4369466" y="1415495"/>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Acide conjugué</a:t>
              </a:r>
            </a:p>
          </p:txBody>
        </p:sp>
        <p:sp>
          <p:nvSpPr>
            <p:cNvPr id="25" name="ZoneTexte 24"/>
            <p:cNvSpPr txBox="1"/>
            <p:nvPr/>
          </p:nvSpPr>
          <p:spPr>
            <a:xfrm>
              <a:off x="6101602" y="2546962"/>
              <a:ext cx="1531895" cy="707886"/>
            </a:xfrm>
            <a:prstGeom prst="rect">
              <a:avLst/>
            </a:prstGeom>
            <a:noFill/>
          </p:spPr>
          <p:txBody>
            <a:bodyPr wrap="square" rtlCol="0">
              <a:spAutoFit/>
            </a:bodyPr>
            <a:lstStyle/>
            <a:p>
              <a:pPr algn="ctr"/>
              <a:r>
                <a:rPr lang="fr-FR" sz="2000" b="1" dirty="0">
                  <a:latin typeface="Comic Sans MS" panose="030F0702030302020204" pitchFamily="66" charset="0"/>
                </a:rPr>
                <a:t>Base conjuguée</a:t>
              </a:r>
            </a:p>
          </p:txBody>
        </p:sp>
      </p:grpSp>
      <p:pic>
        <p:nvPicPr>
          <p:cNvPr id="13316" name="Picture 4" descr="Image associÃ©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5581" y="915281"/>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associÃ©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33" b="12555"/>
          <a:stretch/>
        </p:blipFill>
        <p:spPr bwMode="auto">
          <a:xfrm>
            <a:off x="161552" y="1149449"/>
            <a:ext cx="1456205" cy="107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3</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9847" y="1130335"/>
            <a:ext cx="5660626" cy="1631216"/>
          </a:xfrm>
          <a:prstGeom prst="rect">
            <a:avLst/>
          </a:prstGeom>
        </p:spPr>
        <p:txBody>
          <a:bodyPr wrap="square">
            <a:spAutoFit/>
          </a:bodyPr>
          <a:lstStyle/>
          <a:p>
            <a:pPr algn="just"/>
            <a:r>
              <a:rPr lang="fr-FR" sz="2000" b="1" dirty="0">
                <a:solidFill>
                  <a:srgbClr val="C00000"/>
                </a:solidFill>
                <a:latin typeface="Comic Sans MS" panose="030F0702030302020204" pitchFamily="66" charset="0"/>
              </a:rPr>
              <a:t>Un atome est la plus petite partie d'un corps simple pouvant se combiner chimiquement avec un autre. Les atomes sont les constituants élémentaires de toutes les substances solides, liquides ou gazeuses.</a:t>
            </a:r>
          </a:p>
        </p:txBody>
      </p:sp>
      <p:sp>
        <p:nvSpPr>
          <p:cNvPr id="13" name="Rectangle 12"/>
          <p:cNvSpPr/>
          <p:nvPr/>
        </p:nvSpPr>
        <p:spPr>
          <a:xfrm>
            <a:off x="6266749" y="449029"/>
            <a:ext cx="4632088" cy="369332"/>
          </a:xfrm>
          <a:prstGeom prst="rect">
            <a:avLst/>
          </a:prstGeom>
        </p:spPr>
        <p:txBody>
          <a:bodyPr wrap="square">
            <a:spAutoFit/>
          </a:bodyPr>
          <a:lstStyle/>
          <a:p>
            <a:r>
              <a:rPr lang="fr-FR" dirty="0">
                <a:solidFill>
                  <a:srgbClr val="222222"/>
                </a:solidFill>
                <a:latin typeface="Comic Sans MS" panose="030F0702030302020204" pitchFamily="66" charset="0"/>
              </a:rPr>
              <a:t>Un </a:t>
            </a:r>
            <a:r>
              <a:rPr lang="fr-FR" b="1" dirty="0">
                <a:solidFill>
                  <a:srgbClr val="222222"/>
                </a:solidFill>
                <a:latin typeface="Comic Sans MS" panose="030F0702030302020204" pitchFamily="66" charset="0"/>
              </a:rPr>
              <a:t>atome</a:t>
            </a:r>
            <a:r>
              <a:rPr lang="fr-FR" dirty="0">
                <a:solidFill>
                  <a:srgbClr val="222222"/>
                </a:solidFill>
                <a:latin typeface="Comic Sans MS" panose="030F0702030302020204" pitchFamily="66" charset="0"/>
              </a:rPr>
              <a:t> (</a:t>
            </a:r>
            <a:r>
              <a:rPr lang="fr-FR" dirty="0" err="1">
                <a:solidFill>
                  <a:srgbClr val="222222"/>
                </a:solidFill>
                <a:latin typeface="Comic Sans MS" panose="030F0702030302020204" pitchFamily="66" charset="0"/>
              </a:rPr>
              <a:t>átomos</a:t>
            </a:r>
            <a:r>
              <a:rPr lang="fr-FR" dirty="0">
                <a:solidFill>
                  <a:srgbClr val="222222"/>
                </a:solidFill>
                <a:latin typeface="Comic Sans MS" panose="030F0702030302020204" pitchFamily="66" charset="0"/>
              </a:rPr>
              <a:t> en grec, ’’insécable’’)</a:t>
            </a:r>
            <a:endParaRPr lang="fr-FR" dirty="0">
              <a:latin typeface="Comic Sans MS" panose="030F0702030302020204" pitchFamily="66" charset="0"/>
            </a:endParaRPr>
          </a:p>
        </p:txBody>
      </p:sp>
      <p:pic>
        <p:nvPicPr>
          <p:cNvPr id="14" name="Picture 2" descr="https://upload.wikimedia.org/wikipedia/commons/thumb/2/23/Helium_atom_QM.svg/665px-Helium_atom_QM.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46" y="3303191"/>
            <a:ext cx="3297488" cy="3307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kaheel7.com/fr/images/stories/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8315" y="46038"/>
            <a:ext cx="1046671" cy="7565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chema d un at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627" y="1113709"/>
            <a:ext cx="5262331" cy="27764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7"/>
          <p:cNvSpPr txBox="1">
            <a:spLocks noChangeArrowheads="1"/>
          </p:cNvSpPr>
          <p:nvPr/>
        </p:nvSpPr>
        <p:spPr bwMode="auto">
          <a:xfrm>
            <a:off x="4668083" y="372986"/>
            <a:ext cx="1500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10000"/>
              </a:spcBef>
              <a:buFontTx/>
              <a:buNone/>
            </a:pPr>
            <a:r>
              <a:rPr lang="fr-FR" altLang="fr-FR" sz="2800" b="1" dirty="0">
                <a:solidFill>
                  <a:srgbClr val="C00000"/>
                </a:solidFill>
                <a:latin typeface="Comic Sans MS" panose="030F0702030302020204" pitchFamily="66" charset="0"/>
              </a:rPr>
              <a:t>L’atome</a:t>
            </a:r>
          </a:p>
        </p:txBody>
      </p:sp>
      <p:sp>
        <p:nvSpPr>
          <p:cNvPr id="15" name="Rectangle 14"/>
          <p:cNvSpPr/>
          <p:nvPr/>
        </p:nvSpPr>
        <p:spPr>
          <a:xfrm>
            <a:off x="4509135" y="4459377"/>
            <a:ext cx="6981920" cy="1631216"/>
          </a:xfrm>
          <a:prstGeom prst="rect">
            <a:avLst/>
          </a:prstGeom>
        </p:spPr>
        <p:txBody>
          <a:bodyPr wrap="square">
            <a:spAutoFit/>
          </a:bodyPr>
          <a:lstStyle/>
          <a:p>
            <a:pPr algn="just"/>
            <a:r>
              <a:rPr lang="fr-FR" sz="2000" dirty="0">
                <a:solidFill>
                  <a:srgbClr val="222222"/>
                </a:solidFill>
                <a:latin typeface="Comic Sans MS" panose="030F0702030302020204" pitchFamily="66" charset="0"/>
              </a:rPr>
              <a:t>Représentation d'un atome d'</a:t>
            </a:r>
            <a:r>
              <a:rPr lang="fr-FR" sz="2000" dirty="0">
                <a:solidFill>
                  <a:srgbClr val="0B0080"/>
                </a:solidFill>
                <a:latin typeface="Comic Sans MS" panose="030F0702030302020204" pitchFamily="66" charset="0"/>
              </a:rPr>
              <a:t>hélium</a:t>
            </a:r>
            <a:r>
              <a:rPr lang="fr-FR" sz="2000" dirty="0">
                <a:solidFill>
                  <a:srgbClr val="222222"/>
                </a:solidFill>
                <a:latin typeface="Comic Sans MS" panose="030F0702030302020204" pitchFamily="66" charset="0"/>
              </a:rPr>
              <a:t> avec, apparaissant rosé au centre, le </a:t>
            </a:r>
            <a:r>
              <a:rPr lang="fr-FR" sz="2000" dirty="0">
                <a:solidFill>
                  <a:srgbClr val="0B0080"/>
                </a:solidFill>
                <a:latin typeface="Comic Sans MS" panose="030F0702030302020204" pitchFamily="66" charset="0"/>
              </a:rPr>
              <a:t>noyau atomique</a:t>
            </a:r>
            <a:r>
              <a:rPr lang="fr-FR" sz="2000" dirty="0">
                <a:solidFill>
                  <a:srgbClr val="222222"/>
                </a:solidFill>
                <a:latin typeface="Comic Sans MS" panose="030F0702030302020204" pitchFamily="66" charset="0"/>
              </a:rPr>
              <a:t> et, en dégradé de gris tout autour, le </a:t>
            </a:r>
            <a:r>
              <a:rPr lang="fr-FR" sz="2000" dirty="0">
                <a:solidFill>
                  <a:srgbClr val="0B0080"/>
                </a:solidFill>
                <a:latin typeface="Comic Sans MS" panose="030F0702030302020204" pitchFamily="66" charset="0"/>
              </a:rPr>
              <a:t>nuage électronique</a:t>
            </a:r>
            <a:r>
              <a:rPr lang="fr-FR" sz="2000" dirty="0">
                <a:solidFill>
                  <a:srgbClr val="222222"/>
                </a:solidFill>
                <a:latin typeface="Comic Sans MS" panose="030F0702030302020204" pitchFamily="66" charset="0"/>
              </a:rPr>
              <a:t>. Le noyau d'hélium, agrandi à droite, est formé de deux </a:t>
            </a:r>
            <a:r>
              <a:rPr lang="fr-FR" sz="2000" dirty="0">
                <a:solidFill>
                  <a:srgbClr val="0B0080"/>
                </a:solidFill>
                <a:latin typeface="Comic Sans MS" panose="030F0702030302020204" pitchFamily="66" charset="0"/>
              </a:rPr>
              <a:t>protons</a:t>
            </a:r>
            <a:r>
              <a:rPr lang="fr-FR" sz="2000" dirty="0">
                <a:solidFill>
                  <a:srgbClr val="222222"/>
                </a:solidFill>
                <a:latin typeface="Comic Sans MS" panose="030F0702030302020204" pitchFamily="66" charset="0"/>
              </a:rPr>
              <a:t> et de deux </a:t>
            </a:r>
            <a:r>
              <a:rPr lang="fr-FR" sz="2000" dirty="0">
                <a:solidFill>
                  <a:srgbClr val="0B0080"/>
                </a:solidFill>
                <a:latin typeface="Comic Sans MS" panose="030F0702030302020204" pitchFamily="66" charset="0"/>
              </a:rPr>
              <a:t>neutrons</a:t>
            </a:r>
            <a:r>
              <a:rPr lang="fr-FR" sz="2000" dirty="0">
                <a:solidFill>
                  <a:srgbClr val="222222"/>
                </a:solidFill>
                <a:latin typeface="Comic Sans MS" panose="030F0702030302020204" pitchFamily="66" charset="0"/>
              </a:rPr>
              <a:t>.</a:t>
            </a:r>
            <a:endParaRPr lang="fr-FR" sz="2000" dirty="0">
              <a:latin typeface="Comic Sans MS" panose="030F0702030302020204" pitchFamily="66" charset="0"/>
            </a:endParaRPr>
          </a:p>
        </p:txBody>
      </p:sp>
    </p:spTree>
    <p:extLst>
      <p:ext uri="{BB962C8B-B14F-4D97-AF65-F5344CB8AC3E}">
        <p14:creationId xmlns:p14="http://schemas.microsoft.com/office/powerpoint/2010/main" val="12583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4</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923242" y="256975"/>
            <a:ext cx="361669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La taille d’un atome</a:t>
            </a:r>
          </a:p>
        </p:txBody>
      </p:sp>
      <p:pic>
        <p:nvPicPr>
          <p:cNvPr id="1034" name="Picture 10" descr="http://www.linternaute.com/science/technologie/dossiers/06/nanotechnologies/images/echelle-nan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19" y="1433000"/>
            <a:ext cx="5128410" cy="540093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6570351" y="4219098"/>
            <a:ext cx="5621649" cy="2381250"/>
            <a:chOff x="6570351" y="4219098"/>
            <a:chExt cx="5621649" cy="2381250"/>
          </a:xfrm>
        </p:grpSpPr>
        <p:pic>
          <p:nvPicPr>
            <p:cNvPr id="1036" name="Picture 12" descr="Monocristal d'or de 8 nanomÃ¨tres observÃ© par microscopie Ã©lectronique Ã  haute rÃ©solution. Â© ERC/CNRS PhotothÃ¨que / Marie-Paule PILENI, Nicolas GOUBE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351" y="4219098"/>
              <a:ext cx="4562475"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047603" y="4594115"/>
              <a:ext cx="3144397" cy="1631216"/>
            </a:xfrm>
            <a:prstGeom prst="rect">
              <a:avLst/>
            </a:prstGeom>
          </p:spPr>
          <p:txBody>
            <a:bodyPr wrap="square">
              <a:spAutoFit/>
            </a:bodyPr>
            <a:lstStyle/>
            <a:p>
              <a:pPr algn="ctr"/>
              <a:r>
                <a:rPr lang="fr-FR" sz="2000" b="1" dirty="0">
                  <a:solidFill>
                    <a:srgbClr val="231F20"/>
                  </a:solidFill>
                  <a:latin typeface="Comic Sans MS" panose="030F0702030302020204" pitchFamily="66" charset="0"/>
                </a:rPr>
                <a:t>Monocristal d'or de </a:t>
              </a:r>
              <a:r>
                <a:rPr lang="fr-FR" sz="2000" b="1" dirty="0">
                  <a:solidFill>
                    <a:srgbClr val="FF0000"/>
                  </a:solidFill>
                  <a:latin typeface="Comic Sans MS" panose="030F0702030302020204" pitchFamily="66" charset="0"/>
                </a:rPr>
                <a:t>8 nanomètres </a:t>
              </a:r>
              <a:r>
                <a:rPr lang="fr-FR" sz="2000" b="1" dirty="0">
                  <a:solidFill>
                    <a:srgbClr val="231F20"/>
                  </a:solidFill>
                  <a:latin typeface="Comic Sans MS" panose="030F0702030302020204" pitchFamily="66" charset="0"/>
                </a:rPr>
                <a:t>observé par microscopie électronique à haute résolution.</a:t>
              </a:r>
              <a:endParaRPr lang="fr-FR" sz="2000" b="1" dirty="0">
                <a:latin typeface="Comic Sans MS" panose="030F0702030302020204" pitchFamily="66" charset="0"/>
              </a:endParaRPr>
            </a:p>
          </p:txBody>
        </p:sp>
      </p:grpSp>
      <p:sp>
        <p:nvSpPr>
          <p:cNvPr id="41" name="ZoneTexte 40"/>
          <p:cNvSpPr txBox="1"/>
          <p:nvPr/>
        </p:nvSpPr>
        <p:spPr>
          <a:xfrm>
            <a:off x="477796" y="832955"/>
            <a:ext cx="4025461" cy="523220"/>
          </a:xfrm>
          <a:prstGeom prst="rect">
            <a:avLst/>
          </a:prstGeom>
          <a:noFill/>
        </p:spPr>
        <p:txBody>
          <a:bodyPr wrap="none" rtlCol="0">
            <a:spAutoFit/>
          </a:bodyPr>
          <a:lstStyle/>
          <a:p>
            <a:r>
              <a:rPr lang="fr-FR" sz="2800" b="1" dirty="0">
                <a:solidFill>
                  <a:srgbClr val="008000"/>
                </a:solidFill>
                <a:latin typeface="Comic Sans MS" panose="030F0702030302020204" pitchFamily="66" charset="0"/>
              </a:rPr>
              <a:t>NE PAS CONFONDRE</a:t>
            </a:r>
          </a:p>
        </p:txBody>
      </p:sp>
      <p:sp>
        <p:nvSpPr>
          <p:cNvPr id="17" name="Rectangle 16"/>
          <p:cNvSpPr/>
          <p:nvPr/>
        </p:nvSpPr>
        <p:spPr>
          <a:xfrm>
            <a:off x="595312" y="6256421"/>
            <a:ext cx="5637046" cy="462125"/>
          </a:xfrm>
          <a:prstGeom prst="rect">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5909129" y="1217566"/>
            <a:ext cx="5629300" cy="2677656"/>
          </a:xfrm>
          <a:prstGeom prst="rect">
            <a:avLst/>
          </a:prstGeom>
          <a:solidFill>
            <a:srgbClr val="FFFF00"/>
          </a:solidFill>
        </p:spPr>
        <p:txBody>
          <a:bodyPr wrap="square" rtlCol="0">
            <a:spAutoFit/>
          </a:bodyPr>
          <a:lstStyle/>
          <a:p>
            <a:pPr algn="ctr"/>
            <a:r>
              <a:rPr lang="fr-FR" sz="2800" b="1" dirty="0">
                <a:solidFill>
                  <a:srgbClr val="C00000"/>
                </a:solidFill>
                <a:latin typeface="Comic Sans MS" panose="030F0702030302020204" pitchFamily="66" charset="0"/>
              </a:rPr>
              <a:t>Elle varie entre </a:t>
            </a:r>
          </a:p>
          <a:p>
            <a:pPr algn="ctr"/>
            <a:r>
              <a:rPr lang="fr-FR" sz="2800" b="1" dirty="0">
                <a:latin typeface="Comic Sans MS" panose="030F0702030302020204" pitchFamily="66" charset="0"/>
              </a:rPr>
              <a:t>0,1 et 0,6 nm</a:t>
            </a:r>
          </a:p>
          <a:p>
            <a:pPr algn="ctr"/>
            <a:r>
              <a:rPr lang="fr-FR" sz="2800" b="1" dirty="0">
                <a:latin typeface="Comic Sans MS" panose="030F0702030302020204" pitchFamily="66" charset="0"/>
              </a:rPr>
              <a:t>Ou</a:t>
            </a:r>
          </a:p>
          <a:p>
            <a:pPr algn="ctr"/>
            <a:r>
              <a:rPr lang="fr-FR" sz="2800" b="1" dirty="0">
                <a:latin typeface="Comic Sans MS" panose="030F0702030302020204" pitchFamily="66" charset="0"/>
              </a:rPr>
              <a:t>1 et 6 Å (Angström)</a:t>
            </a:r>
          </a:p>
          <a:p>
            <a:pPr algn="ctr"/>
            <a:endParaRPr lang="fr-FR" sz="2800" b="1" dirty="0">
              <a:latin typeface="Comic Sans MS" panose="030F0702030302020204" pitchFamily="66" charset="0"/>
            </a:endParaRPr>
          </a:p>
          <a:p>
            <a:pPr algn="ctr"/>
            <a:r>
              <a:rPr lang="fr-FR" sz="2800" b="1" dirty="0">
                <a:latin typeface="Comic Sans MS" panose="030F0702030302020204" pitchFamily="66" charset="0"/>
              </a:rPr>
              <a:t>1 Å = 10</a:t>
            </a:r>
            <a:r>
              <a:rPr lang="fr-FR" sz="2800" b="1" baseline="30000" dirty="0">
                <a:latin typeface="Comic Sans MS" panose="030F0702030302020204" pitchFamily="66" charset="0"/>
              </a:rPr>
              <a:t>-10</a:t>
            </a:r>
            <a:r>
              <a:rPr lang="fr-FR" sz="2800" b="1" dirty="0">
                <a:latin typeface="Comic Sans MS" panose="030F0702030302020204" pitchFamily="66" charset="0"/>
              </a:rPr>
              <a:t> m ou 100 pm</a:t>
            </a:r>
          </a:p>
        </p:txBody>
      </p:sp>
    </p:spTree>
    <p:extLst>
      <p:ext uri="{BB962C8B-B14F-4D97-AF65-F5344CB8AC3E}">
        <p14:creationId xmlns:p14="http://schemas.microsoft.com/office/powerpoint/2010/main" val="644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7"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5</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923242" y="256975"/>
            <a:ext cx="361669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La taille d’un atome</a:t>
            </a:r>
          </a:p>
        </p:txBody>
      </p:sp>
      <p:pic>
        <p:nvPicPr>
          <p:cNvPr id="18" name="Image 17"/>
          <p:cNvPicPr>
            <a:picLocks noChangeAspect="1"/>
          </p:cNvPicPr>
          <p:nvPr/>
        </p:nvPicPr>
        <p:blipFill>
          <a:blip r:embed="rId4"/>
          <a:stretch>
            <a:fillRect/>
          </a:stretch>
        </p:blipFill>
        <p:spPr>
          <a:xfrm>
            <a:off x="177711" y="1122669"/>
            <a:ext cx="11806132" cy="4881088"/>
          </a:xfrm>
          <a:prstGeom prst="rect">
            <a:avLst/>
          </a:prstGeom>
        </p:spPr>
      </p:pic>
      <p:sp>
        <p:nvSpPr>
          <p:cNvPr id="15" name="ZoneTexte 14"/>
          <p:cNvSpPr txBox="1"/>
          <p:nvPr/>
        </p:nvSpPr>
        <p:spPr>
          <a:xfrm>
            <a:off x="2720094" y="1311743"/>
            <a:ext cx="5463355" cy="707886"/>
          </a:xfrm>
          <a:prstGeom prst="rect">
            <a:avLst/>
          </a:prstGeom>
          <a:solidFill>
            <a:srgbClr val="FFFF00"/>
          </a:solidFill>
        </p:spPr>
        <p:txBody>
          <a:bodyPr wrap="none" rtlCol="0">
            <a:spAutoFit/>
          </a:bodyPr>
          <a:lstStyle/>
          <a:p>
            <a:r>
              <a:rPr lang="fr-FR" sz="4000" b="1" dirty="0">
                <a:latin typeface="Comic Sans MS" panose="030F0702030302020204" pitchFamily="66" charset="0"/>
              </a:rPr>
              <a:t>Les rayons atomiques</a:t>
            </a:r>
          </a:p>
        </p:txBody>
      </p:sp>
    </p:spTree>
    <p:extLst>
      <p:ext uri="{BB962C8B-B14F-4D97-AF65-F5344CB8AC3E}">
        <p14:creationId xmlns:p14="http://schemas.microsoft.com/office/powerpoint/2010/main" val="154670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6</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4820465" y="2926080"/>
            <a:ext cx="782747" cy="1107996"/>
            <a:chOff x="4596022" y="1895302"/>
            <a:chExt cx="782747" cy="1107996"/>
          </a:xfrm>
        </p:grpSpPr>
        <p:sp>
          <p:nvSpPr>
            <p:cNvPr id="2" name="ZoneTexte 1"/>
            <p:cNvSpPr txBox="1"/>
            <p:nvPr/>
          </p:nvSpPr>
          <p:spPr>
            <a:xfrm>
              <a:off x="4754880" y="1895302"/>
              <a:ext cx="623889" cy="1107996"/>
            </a:xfrm>
            <a:prstGeom prst="rect">
              <a:avLst/>
            </a:prstGeom>
            <a:noFill/>
          </p:spPr>
          <p:txBody>
            <a:bodyPr wrap="none" rtlCol="0">
              <a:spAutoFit/>
            </a:bodyPr>
            <a:lstStyle/>
            <a:p>
              <a:r>
                <a:rPr lang="fr-FR" sz="6600" dirty="0"/>
                <a:t>X</a:t>
              </a:r>
            </a:p>
          </p:txBody>
        </p:sp>
        <p:sp>
          <p:nvSpPr>
            <p:cNvPr id="3" name="ZoneTexte 2"/>
            <p:cNvSpPr txBox="1"/>
            <p:nvPr/>
          </p:nvSpPr>
          <p:spPr>
            <a:xfrm>
              <a:off x="4596022" y="2019992"/>
              <a:ext cx="317716" cy="369332"/>
            </a:xfrm>
            <a:prstGeom prst="rect">
              <a:avLst/>
            </a:prstGeom>
            <a:noFill/>
          </p:spPr>
          <p:txBody>
            <a:bodyPr wrap="none" rtlCol="0">
              <a:spAutoFit/>
            </a:bodyPr>
            <a:lstStyle/>
            <a:p>
              <a:r>
                <a:rPr lang="fr-FR" i="1" dirty="0">
                  <a:solidFill>
                    <a:srgbClr val="C00000"/>
                  </a:solidFill>
                </a:rPr>
                <a:t>A</a:t>
              </a:r>
            </a:p>
          </p:txBody>
        </p:sp>
        <p:sp>
          <p:nvSpPr>
            <p:cNvPr id="4" name="ZoneTexte 3"/>
            <p:cNvSpPr txBox="1"/>
            <p:nvPr/>
          </p:nvSpPr>
          <p:spPr>
            <a:xfrm>
              <a:off x="4596022" y="2449300"/>
              <a:ext cx="292068" cy="369332"/>
            </a:xfrm>
            <a:prstGeom prst="rect">
              <a:avLst/>
            </a:prstGeom>
            <a:noFill/>
          </p:spPr>
          <p:txBody>
            <a:bodyPr wrap="none" rtlCol="0">
              <a:spAutoFit/>
            </a:bodyPr>
            <a:lstStyle/>
            <a:p>
              <a:r>
                <a:rPr lang="fr-FR" i="1" dirty="0">
                  <a:solidFill>
                    <a:srgbClr val="C00000"/>
                  </a:solidFill>
                </a:rPr>
                <a:t>Z</a:t>
              </a:r>
            </a:p>
          </p:txBody>
        </p:sp>
      </p:grpSp>
      <p:sp>
        <p:nvSpPr>
          <p:cNvPr id="6" name="ZoneTexte 5"/>
          <p:cNvSpPr txBox="1"/>
          <p:nvPr/>
        </p:nvSpPr>
        <p:spPr>
          <a:xfrm>
            <a:off x="3923242" y="256975"/>
            <a:ext cx="3143809"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Elément chimique</a:t>
            </a:r>
          </a:p>
        </p:txBody>
      </p:sp>
      <p:grpSp>
        <p:nvGrpSpPr>
          <p:cNvPr id="21" name="Groupe 20"/>
          <p:cNvGrpSpPr/>
          <p:nvPr/>
        </p:nvGrpSpPr>
        <p:grpSpPr>
          <a:xfrm>
            <a:off x="5539095" y="2180305"/>
            <a:ext cx="6314239" cy="1384995"/>
            <a:chOff x="5539095" y="2180305"/>
            <a:chExt cx="6314239" cy="1384995"/>
          </a:xfrm>
        </p:grpSpPr>
        <p:cxnSp>
          <p:nvCxnSpPr>
            <p:cNvPr id="13" name="Connecteur droit avec flèche 12"/>
            <p:cNvCxnSpPr/>
            <p:nvPr/>
          </p:nvCxnSpPr>
          <p:spPr>
            <a:xfrm flipH="1">
              <a:off x="5539095" y="2479596"/>
              <a:ext cx="2020427" cy="1000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601395" y="2180305"/>
              <a:ext cx="4251939" cy="1384995"/>
            </a:xfrm>
            <a:prstGeom prst="rect">
              <a:avLst/>
            </a:prstGeom>
            <a:noFill/>
          </p:spPr>
          <p:txBody>
            <a:bodyPr wrap="square" rtlCol="0">
              <a:spAutoFit/>
            </a:bodyPr>
            <a:lstStyle/>
            <a:p>
              <a:r>
                <a:rPr lang="fr-FR" sz="2800" b="1" dirty="0"/>
                <a:t>X</a:t>
              </a:r>
              <a:r>
                <a:rPr lang="fr-FR" sz="2800" dirty="0"/>
                <a:t> représente le symbole de l’élément</a:t>
              </a:r>
            </a:p>
            <a:p>
              <a:r>
                <a:rPr lang="fr-FR" sz="2800" dirty="0"/>
                <a:t>Ex : H, O, Fe, Au,…. </a:t>
              </a:r>
            </a:p>
          </p:txBody>
        </p:sp>
      </p:grpSp>
      <p:grpSp>
        <p:nvGrpSpPr>
          <p:cNvPr id="28" name="Groupe 27"/>
          <p:cNvGrpSpPr/>
          <p:nvPr/>
        </p:nvGrpSpPr>
        <p:grpSpPr>
          <a:xfrm>
            <a:off x="342371" y="3715547"/>
            <a:ext cx="6325399" cy="2171335"/>
            <a:chOff x="342371" y="3715547"/>
            <a:chExt cx="6325399" cy="2171335"/>
          </a:xfrm>
        </p:grpSpPr>
        <p:sp>
          <p:nvSpPr>
            <p:cNvPr id="15" name="ZoneTexte 14"/>
            <p:cNvSpPr txBox="1"/>
            <p:nvPr/>
          </p:nvSpPr>
          <p:spPr>
            <a:xfrm>
              <a:off x="342371" y="4501887"/>
              <a:ext cx="6325399" cy="1384995"/>
            </a:xfrm>
            <a:prstGeom prst="rect">
              <a:avLst/>
            </a:prstGeom>
            <a:noFill/>
          </p:spPr>
          <p:txBody>
            <a:bodyPr wrap="square" rtlCol="0">
              <a:spAutoFit/>
            </a:bodyPr>
            <a:lstStyle/>
            <a:p>
              <a:pPr algn="just"/>
              <a:r>
                <a:rPr lang="fr-FR" sz="2800" dirty="0"/>
                <a:t> </a:t>
              </a:r>
              <a:r>
                <a:rPr lang="fr-FR" sz="2800" b="1" i="1" dirty="0">
                  <a:solidFill>
                    <a:srgbClr val="C00000"/>
                  </a:solidFill>
                </a:rPr>
                <a:t>Z</a:t>
              </a:r>
              <a:r>
                <a:rPr lang="fr-FR" sz="2800" dirty="0"/>
                <a:t> représente le numéro atomique, est égal au nombre de protons contenu dans le noyau</a:t>
              </a:r>
            </a:p>
          </p:txBody>
        </p:sp>
        <p:cxnSp>
          <p:nvCxnSpPr>
            <p:cNvPr id="16" name="Connecteur droit avec flèche 15"/>
            <p:cNvCxnSpPr/>
            <p:nvPr/>
          </p:nvCxnSpPr>
          <p:spPr>
            <a:xfrm flipV="1">
              <a:off x="4000126" y="3715547"/>
              <a:ext cx="874367" cy="786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p:nvGrpSpPr>
        <p:grpSpPr>
          <a:xfrm>
            <a:off x="275867" y="632971"/>
            <a:ext cx="5130799" cy="2677656"/>
            <a:chOff x="342371" y="1056920"/>
            <a:chExt cx="5130799" cy="2677656"/>
          </a:xfrm>
        </p:grpSpPr>
        <p:sp>
          <p:nvSpPr>
            <p:cNvPr id="19" name="ZoneTexte 18"/>
            <p:cNvSpPr txBox="1"/>
            <p:nvPr/>
          </p:nvSpPr>
          <p:spPr>
            <a:xfrm>
              <a:off x="342371" y="1056920"/>
              <a:ext cx="5130799" cy="2677656"/>
            </a:xfrm>
            <a:prstGeom prst="rect">
              <a:avLst/>
            </a:prstGeom>
            <a:noFill/>
          </p:spPr>
          <p:txBody>
            <a:bodyPr wrap="square" rtlCol="0">
              <a:spAutoFit/>
            </a:bodyPr>
            <a:lstStyle/>
            <a:p>
              <a:pPr algn="just"/>
              <a:r>
                <a:rPr lang="fr-FR" sz="2800" b="1" i="1" dirty="0">
                  <a:solidFill>
                    <a:srgbClr val="C00000"/>
                  </a:solidFill>
                </a:rPr>
                <a:t>A</a:t>
              </a:r>
              <a:r>
                <a:rPr lang="fr-FR" sz="2800" dirty="0"/>
                <a:t> représente le nombre de masse, est égal au nombre de nucléons (protons et neutrons) contenu dans le</a:t>
              </a:r>
              <a:r>
                <a:rPr lang="fr-FR" sz="2800"/>
                <a:t> noyau</a:t>
              </a:r>
              <a:endParaRPr lang="fr-FR" sz="2800" dirty="0"/>
            </a:p>
            <a:p>
              <a:pPr algn="just"/>
              <a:r>
                <a:rPr lang="fr-FR" sz="2800" dirty="0"/>
                <a:t>La masse est exprimée en g mol</a:t>
              </a:r>
              <a:r>
                <a:rPr lang="fr-FR" sz="2800" baseline="30000" dirty="0"/>
                <a:t>-1</a:t>
              </a:r>
            </a:p>
            <a:p>
              <a:pPr algn="ctr"/>
              <a:r>
                <a:rPr lang="fr-FR" sz="2800" dirty="0"/>
                <a:t>(</a:t>
              </a:r>
              <a:r>
                <a:rPr lang="fr-FR" sz="2800" dirty="0">
                  <a:solidFill>
                    <a:srgbClr val="008000"/>
                  </a:solidFill>
                </a:rPr>
                <a:t>plus loin</a:t>
              </a:r>
              <a:r>
                <a:rPr lang="fr-FR" sz="2800" dirty="0"/>
                <a:t>)</a:t>
              </a:r>
            </a:p>
          </p:txBody>
        </p:sp>
        <p:cxnSp>
          <p:nvCxnSpPr>
            <p:cNvPr id="22" name="Connecteur droit avec flèche 21"/>
            <p:cNvCxnSpPr/>
            <p:nvPr/>
          </p:nvCxnSpPr>
          <p:spPr>
            <a:xfrm flipH="1" flipV="1">
              <a:off x="4428998" y="3284076"/>
              <a:ext cx="487827" cy="3143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e 39"/>
          <p:cNvGrpSpPr/>
          <p:nvPr/>
        </p:nvGrpSpPr>
        <p:grpSpPr>
          <a:xfrm>
            <a:off x="7705898" y="4890655"/>
            <a:ext cx="3560960" cy="1107996"/>
            <a:chOff x="7705898" y="4890655"/>
            <a:chExt cx="3560960" cy="1107996"/>
          </a:xfrm>
        </p:grpSpPr>
        <p:grpSp>
          <p:nvGrpSpPr>
            <p:cNvPr id="31" name="Groupe 30"/>
            <p:cNvGrpSpPr/>
            <p:nvPr/>
          </p:nvGrpSpPr>
          <p:grpSpPr>
            <a:xfrm>
              <a:off x="9179105" y="4890655"/>
              <a:ext cx="795571" cy="1107996"/>
              <a:chOff x="4596022" y="1895302"/>
              <a:chExt cx="795571" cy="1107996"/>
            </a:xfrm>
          </p:grpSpPr>
          <p:sp>
            <p:nvSpPr>
              <p:cNvPr id="32" name="ZoneTexte 31"/>
              <p:cNvSpPr txBox="1"/>
              <p:nvPr/>
            </p:nvSpPr>
            <p:spPr>
              <a:xfrm>
                <a:off x="4754880" y="1895302"/>
                <a:ext cx="636713" cy="1107996"/>
              </a:xfrm>
              <a:prstGeom prst="rect">
                <a:avLst/>
              </a:prstGeom>
              <a:noFill/>
            </p:spPr>
            <p:txBody>
              <a:bodyPr wrap="none" rtlCol="0">
                <a:spAutoFit/>
              </a:bodyPr>
              <a:lstStyle/>
              <a:p>
                <a:r>
                  <a:rPr lang="fr-FR" sz="6600" dirty="0"/>
                  <a:t>C</a:t>
                </a:r>
              </a:p>
            </p:txBody>
          </p:sp>
          <p:sp>
            <p:nvSpPr>
              <p:cNvPr id="33" name="ZoneTexte 32"/>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12</a:t>
                </a:r>
              </a:p>
            </p:txBody>
          </p:sp>
          <p:sp>
            <p:nvSpPr>
              <p:cNvPr id="34" name="ZoneTexte 33"/>
              <p:cNvSpPr txBox="1"/>
              <p:nvPr/>
            </p:nvSpPr>
            <p:spPr>
              <a:xfrm>
                <a:off x="4596022" y="2449300"/>
                <a:ext cx="301686" cy="369332"/>
              </a:xfrm>
              <a:prstGeom prst="rect">
                <a:avLst/>
              </a:prstGeom>
              <a:noFill/>
            </p:spPr>
            <p:txBody>
              <a:bodyPr wrap="none" rtlCol="0">
                <a:spAutoFit/>
              </a:bodyPr>
              <a:lstStyle/>
              <a:p>
                <a:r>
                  <a:rPr lang="fr-FR" i="1" dirty="0">
                    <a:solidFill>
                      <a:srgbClr val="C00000"/>
                    </a:solidFill>
                  </a:rPr>
                  <a:t>6</a:t>
                </a:r>
              </a:p>
            </p:txBody>
          </p:sp>
        </p:grpSp>
        <p:grpSp>
          <p:nvGrpSpPr>
            <p:cNvPr id="35" name="Groupe 34"/>
            <p:cNvGrpSpPr/>
            <p:nvPr/>
          </p:nvGrpSpPr>
          <p:grpSpPr>
            <a:xfrm>
              <a:off x="10362283" y="4890655"/>
              <a:ext cx="904575" cy="1107996"/>
              <a:chOff x="4596022" y="1895302"/>
              <a:chExt cx="904575" cy="1107996"/>
            </a:xfrm>
          </p:grpSpPr>
          <p:sp>
            <p:nvSpPr>
              <p:cNvPr id="36" name="ZoneTexte 35"/>
              <p:cNvSpPr txBox="1"/>
              <p:nvPr/>
            </p:nvSpPr>
            <p:spPr>
              <a:xfrm>
                <a:off x="4754880" y="1895302"/>
                <a:ext cx="745717" cy="1107996"/>
              </a:xfrm>
              <a:prstGeom prst="rect">
                <a:avLst/>
              </a:prstGeom>
              <a:noFill/>
            </p:spPr>
            <p:txBody>
              <a:bodyPr wrap="none" rtlCol="0">
                <a:spAutoFit/>
              </a:bodyPr>
              <a:lstStyle/>
              <a:p>
                <a:r>
                  <a:rPr lang="fr-FR" sz="6600" dirty="0"/>
                  <a:t>O</a:t>
                </a:r>
              </a:p>
            </p:txBody>
          </p:sp>
          <p:sp>
            <p:nvSpPr>
              <p:cNvPr id="37" name="ZoneTexte 36"/>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16</a:t>
                </a:r>
              </a:p>
            </p:txBody>
          </p:sp>
          <p:sp>
            <p:nvSpPr>
              <p:cNvPr id="38" name="ZoneTexte 37"/>
              <p:cNvSpPr txBox="1"/>
              <p:nvPr/>
            </p:nvSpPr>
            <p:spPr>
              <a:xfrm>
                <a:off x="4596022" y="2449300"/>
                <a:ext cx="301686" cy="369332"/>
              </a:xfrm>
              <a:prstGeom prst="rect">
                <a:avLst/>
              </a:prstGeom>
              <a:noFill/>
            </p:spPr>
            <p:txBody>
              <a:bodyPr wrap="none" rtlCol="0">
                <a:spAutoFit/>
              </a:bodyPr>
              <a:lstStyle/>
              <a:p>
                <a:r>
                  <a:rPr lang="fr-FR" i="1" dirty="0">
                    <a:solidFill>
                      <a:srgbClr val="C00000"/>
                    </a:solidFill>
                  </a:rPr>
                  <a:t>8</a:t>
                </a:r>
              </a:p>
            </p:txBody>
          </p:sp>
        </p:grpSp>
        <p:sp>
          <p:nvSpPr>
            <p:cNvPr id="39" name="ZoneTexte 38"/>
            <p:cNvSpPr txBox="1"/>
            <p:nvPr/>
          </p:nvSpPr>
          <p:spPr>
            <a:xfrm>
              <a:off x="7705898" y="5245327"/>
              <a:ext cx="1238159" cy="369332"/>
            </a:xfrm>
            <a:prstGeom prst="rect">
              <a:avLst/>
            </a:prstGeom>
            <a:noFill/>
          </p:spPr>
          <p:txBody>
            <a:bodyPr wrap="none" rtlCol="0">
              <a:spAutoFit/>
            </a:bodyPr>
            <a:lstStyle/>
            <a:p>
              <a:r>
                <a:rPr lang="fr-FR" dirty="0"/>
                <a:t>Exemples : </a:t>
              </a:r>
            </a:p>
          </p:txBody>
        </p:sp>
      </p:grpSp>
    </p:spTree>
    <p:extLst>
      <p:ext uri="{BB962C8B-B14F-4D97-AF65-F5344CB8AC3E}">
        <p14:creationId xmlns:p14="http://schemas.microsoft.com/office/powerpoint/2010/main" val="28254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7</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269990" y="1262063"/>
            <a:ext cx="3638550" cy="1590675"/>
          </a:xfrm>
          <a:prstGeom prst="rect">
            <a:avLst/>
          </a:prstGeom>
        </p:spPr>
      </p:pic>
      <p:sp>
        <p:nvSpPr>
          <p:cNvPr id="13" name="ZoneTexte 12"/>
          <p:cNvSpPr txBox="1"/>
          <p:nvPr/>
        </p:nvSpPr>
        <p:spPr>
          <a:xfrm>
            <a:off x="4097809" y="356731"/>
            <a:ext cx="230383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Les isotopes</a:t>
            </a:r>
          </a:p>
        </p:txBody>
      </p:sp>
      <p:sp>
        <p:nvSpPr>
          <p:cNvPr id="3" name="ZoneTexte 2"/>
          <p:cNvSpPr txBox="1"/>
          <p:nvPr/>
        </p:nvSpPr>
        <p:spPr>
          <a:xfrm>
            <a:off x="1308762" y="3060556"/>
            <a:ext cx="1882247" cy="369332"/>
          </a:xfrm>
          <a:prstGeom prst="rect">
            <a:avLst/>
          </a:prstGeom>
          <a:noFill/>
        </p:spPr>
        <p:txBody>
          <a:bodyPr wrap="none" rtlCol="0">
            <a:spAutoFit/>
          </a:bodyPr>
          <a:lstStyle/>
          <a:p>
            <a:r>
              <a:rPr lang="fr-FR" b="1" dirty="0">
                <a:solidFill>
                  <a:srgbClr val="008000"/>
                </a:solidFill>
                <a:latin typeface="Comic Sans MS" panose="030F0702030302020204" pitchFamily="66" charset="0"/>
              </a:rPr>
              <a:t>POURQUOI???</a:t>
            </a:r>
          </a:p>
        </p:txBody>
      </p:sp>
      <p:sp>
        <p:nvSpPr>
          <p:cNvPr id="4" name="Ellipse 3"/>
          <p:cNvSpPr/>
          <p:nvPr/>
        </p:nvSpPr>
        <p:spPr>
          <a:xfrm>
            <a:off x="3158837" y="2147942"/>
            <a:ext cx="432262" cy="18466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522124" y="1407357"/>
            <a:ext cx="7207135" cy="1200329"/>
          </a:xfrm>
          <a:prstGeom prst="rect">
            <a:avLst/>
          </a:prstGeom>
          <a:noFill/>
        </p:spPr>
        <p:txBody>
          <a:bodyPr wrap="square" rtlCol="0">
            <a:spAutoFit/>
          </a:bodyPr>
          <a:lstStyle/>
          <a:p>
            <a:pPr algn="just"/>
            <a:r>
              <a:rPr lang="fr-FR" b="1" dirty="0">
                <a:latin typeface="Comic Sans MS" panose="030F0702030302020204" pitchFamily="66" charset="0"/>
              </a:rPr>
              <a:t>Deux atomes dont le noyau compte le même nombre de protons mais un nombre différent de neutrons sont dits ’’isotopes’’ de l'élément chimique défini par le nombre de protons de ces atomes</a:t>
            </a:r>
          </a:p>
        </p:txBody>
      </p:sp>
      <p:grpSp>
        <p:nvGrpSpPr>
          <p:cNvPr id="21" name="Groupe 20"/>
          <p:cNvGrpSpPr/>
          <p:nvPr/>
        </p:nvGrpSpPr>
        <p:grpSpPr>
          <a:xfrm>
            <a:off x="1080826" y="4067189"/>
            <a:ext cx="6418764" cy="2543175"/>
            <a:chOff x="2003540" y="4283321"/>
            <a:chExt cx="6418764" cy="2543175"/>
          </a:xfrm>
        </p:grpSpPr>
        <p:pic>
          <p:nvPicPr>
            <p:cNvPr id="15" name="Picture 2" descr="Isotope CN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540" y="4283321"/>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4719046" y="5461462"/>
              <a:ext cx="3703258" cy="461665"/>
            </a:xfrm>
            <a:prstGeom prst="rect">
              <a:avLst/>
            </a:prstGeom>
            <a:noFill/>
          </p:spPr>
          <p:txBody>
            <a:bodyPr wrap="none" rtlCol="0">
              <a:spAutoFit/>
            </a:bodyPr>
            <a:lstStyle/>
            <a:p>
              <a:r>
                <a:rPr lang="fr-FR" sz="2400" b="1" dirty="0">
                  <a:solidFill>
                    <a:srgbClr val="C00000"/>
                  </a:solidFill>
                  <a:latin typeface="Comic Sans MS" panose="030F0702030302020204" pitchFamily="66" charset="0"/>
                </a:rPr>
                <a:t>Avec des % différents.</a:t>
              </a:r>
            </a:p>
          </p:txBody>
        </p:sp>
      </p:grpSp>
      <p:grpSp>
        <p:nvGrpSpPr>
          <p:cNvPr id="22" name="Groupe 21"/>
          <p:cNvGrpSpPr/>
          <p:nvPr/>
        </p:nvGrpSpPr>
        <p:grpSpPr>
          <a:xfrm>
            <a:off x="4567512" y="2640543"/>
            <a:ext cx="3645920" cy="1107996"/>
            <a:chOff x="7705898" y="4890655"/>
            <a:chExt cx="3645920" cy="1107996"/>
          </a:xfrm>
        </p:grpSpPr>
        <p:grpSp>
          <p:nvGrpSpPr>
            <p:cNvPr id="23" name="Groupe 22"/>
            <p:cNvGrpSpPr/>
            <p:nvPr/>
          </p:nvGrpSpPr>
          <p:grpSpPr>
            <a:xfrm>
              <a:off x="9129227" y="4890655"/>
              <a:ext cx="1039413" cy="1107996"/>
              <a:chOff x="4546144" y="1895302"/>
              <a:chExt cx="1039413" cy="1107996"/>
            </a:xfrm>
          </p:grpSpPr>
          <p:sp>
            <p:nvSpPr>
              <p:cNvPr id="29" name="ZoneTexte 28"/>
              <p:cNvSpPr txBox="1"/>
              <p:nvPr/>
            </p:nvSpPr>
            <p:spPr>
              <a:xfrm>
                <a:off x="4754880" y="1895302"/>
                <a:ext cx="830677" cy="1107996"/>
              </a:xfrm>
              <a:prstGeom prst="rect">
                <a:avLst/>
              </a:prstGeom>
              <a:noFill/>
            </p:spPr>
            <p:txBody>
              <a:bodyPr wrap="none" rtlCol="0">
                <a:spAutoFit/>
              </a:bodyPr>
              <a:lstStyle/>
              <a:p>
                <a:r>
                  <a:rPr lang="fr-FR" sz="6600" dirty="0"/>
                  <a:t>Cl</a:t>
                </a:r>
              </a:p>
            </p:txBody>
          </p:sp>
          <p:sp>
            <p:nvSpPr>
              <p:cNvPr id="30" name="ZoneTexte 29"/>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35</a:t>
                </a:r>
              </a:p>
            </p:txBody>
          </p:sp>
          <p:sp>
            <p:nvSpPr>
              <p:cNvPr id="31" name="ZoneTexte 30"/>
              <p:cNvSpPr txBox="1"/>
              <p:nvPr/>
            </p:nvSpPr>
            <p:spPr>
              <a:xfrm>
                <a:off x="4546144" y="2449300"/>
                <a:ext cx="418704" cy="369332"/>
              </a:xfrm>
              <a:prstGeom prst="rect">
                <a:avLst/>
              </a:prstGeom>
              <a:noFill/>
            </p:spPr>
            <p:txBody>
              <a:bodyPr wrap="none" rtlCol="0">
                <a:spAutoFit/>
              </a:bodyPr>
              <a:lstStyle/>
              <a:p>
                <a:r>
                  <a:rPr lang="fr-FR" i="1" dirty="0">
                    <a:solidFill>
                      <a:srgbClr val="C00000"/>
                    </a:solidFill>
                  </a:rPr>
                  <a:t>17</a:t>
                </a:r>
              </a:p>
            </p:txBody>
          </p:sp>
        </p:grpSp>
        <p:grpSp>
          <p:nvGrpSpPr>
            <p:cNvPr id="24" name="Groupe 23"/>
            <p:cNvGrpSpPr/>
            <p:nvPr/>
          </p:nvGrpSpPr>
          <p:grpSpPr>
            <a:xfrm>
              <a:off x="10304092" y="4890655"/>
              <a:ext cx="1047726" cy="1107996"/>
              <a:chOff x="4537831" y="1895302"/>
              <a:chExt cx="1047726" cy="1107996"/>
            </a:xfrm>
          </p:grpSpPr>
          <p:sp>
            <p:nvSpPr>
              <p:cNvPr id="26" name="ZoneTexte 25"/>
              <p:cNvSpPr txBox="1"/>
              <p:nvPr/>
            </p:nvSpPr>
            <p:spPr>
              <a:xfrm>
                <a:off x="4754880" y="1895302"/>
                <a:ext cx="830677" cy="1107996"/>
              </a:xfrm>
              <a:prstGeom prst="rect">
                <a:avLst/>
              </a:prstGeom>
              <a:noFill/>
            </p:spPr>
            <p:txBody>
              <a:bodyPr wrap="none" rtlCol="0">
                <a:spAutoFit/>
              </a:bodyPr>
              <a:lstStyle/>
              <a:p>
                <a:r>
                  <a:rPr lang="fr-FR" sz="6600" dirty="0"/>
                  <a:t>Cl</a:t>
                </a:r>
              </a:p>
            </p:txBody>
          </p:sp>
          <p:sp>
            <p:nvSpPr>
              <p:cNvPr id="27" name="ZoneTexte 26"/>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37</a:t>
                </a:r>
              </a:p>
            </p:txBody>
          </p:sp>
          <p:sp>
            <p:nvSpPr>
              <p:cNvPr id="28" name="ZoneTexte 27"/>
              <p:cNvSpPr txBox="1"/>
              <p:nvPr/>
            </p:nvSpPr>
            <p:spPr>
              <a:xfrm>
                <a:off x="4537831" y="2449300"/>
                <a:ext cx="418704" cy="369332"/>
              </a:xfrm>
              <a:prstGeom prst="rect">
                <a:avLst/>
              </a:prstGeom>
              <a:noFill/>
            </p:spPr>
            <p:txBody>
              <a:bodyPr wrap="none" rtlCol="0">
                <a:spAutoFit/>
              </a:bodyPr>
              <a:lstStyle/>
              <a:p>
                <a:r>
                  <a:rPr lang="fr-FR" i="1" dirty="0">
                    <a:solidFill>
                      <a:srgbClr val="C00000"/>
                    </a:solidFill>
                  </a:rPr>
                  <a:t>17</a:t>
                </a:r>
              </a:p>
            </p:txBody>
          </p:sp>
        </p:grpSp>
        <p:sp>
          <p:nvSpPr>
            <p:cNvPr id="25" name="ZoneTexte 24"/>
            <p:cNvSpPr txBox="1"/>
            <p:nvPr/>
          </p:nvSpPr>
          <p:spPr>
            <a:xfrm>
              <a:off x="7705898" y="5245327"/>
              <a:ext cx="1148391" cy="369332"/>
            </a:xfrm>
            <a:prstGeom prst="rect">
              <a:avLst/>
            </a:prstGeom>
            <a:noFill/>
          </p:spPr>
          <p:txBody>
            <a:bodyPr wrap="none" rtlCol="0">
              <a:spAutoFit/>
            </a:bodyPr>
            <a:lstStyle/>
            <a:p>
              <a:r>
                <a:rPr lang="fr-FR" dirty="0"/>
                <a:t>Exemple : </a:t>
              </a:r>
            </a:p>
          </p:txBody>
        </p:sp>
      </p:grpSp>
      <p:pic>
        <p:nvPicPr>
          <p:cNvPr id="32" name="Image 31"/>
          <p:cNvPicPr>
            <a:picLocks noChangeAspect="1"/>
          </p:cNvPicPr>
          <p:nvPr/>
        </p:nvPicPr>
        <p:blipFill>
          <a:blip r:embed="rId6"/>
          <a:stretch>
            <a:fillRect/>
          </a:stretch>
        </p:blipFill>
        <p:spPr>
          <a:xfrm>
            <a:off x="9164493" y="3245222"/>
            <a:ext cx="2562225" cy="3257550"/>
          </a:xfrm>
          <a:prstGeom prst="rect">
            <a:avLst/>
          </a:prstGeom>
        </p:spPr>
      </p:pic>
      <p:sp>
        <p:nvSpPr>
          <p:cNvPr id="5" name="ZoneTexte 4"/>
          <p:cNvSpPr txBox="1"/>
          <p:nvPr/>
        </p:nvSpPr>
        <p:spPr>
          <a:xfrm>
            <a:off x="328530" y="781734"/>
            <a:ext cx="915635" cy="400110"/>
          </a:xfrm>
          <a:prstGeom prst="rect">
            <a:avLst/>
          </a:prstGeom>
          <a:noFill/>
        </p:spPr>
        <p:txBody>
          <a:bodyPr wrap="none" rtlCol="0">
            <a:spAutoFit/>
          </a:bodyPr>
          <a:lstStyle/>
          <a:p>
            <a:r>
              <a:rPr lang="fr-FR" sz="2000" b="1" dirty="0">
                <a:solidFill>
                  <a:srgbClr val="008000"/>
                </a:solidFill>
                <a:latin typeface="Comic Sans MS" panose="030F0702030302020204" pitchFamily="66" charset="0"/>
              </a:rPr>
              <a:t>MAIS</a:t>
            </a:r>
          </a:p>
        </p:txBody>
      </p:sp>
    </p:spTree>
    <p:extLst>
      <p:ext uri="{BB962C8B-B14F-4D97-AF65-F5344CB8AC3E}">
        <p14:creationId xmlns:p14="http://schemas.microsoft.com/office/powerpoint/2010/main" val="76861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8</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4097809" y="356731"/>
            <a:ext cx="230383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Les isotopes</a:t>
            </a:r>
          </a:p>
        </p:txBody>
      </p:sp>
      <p:sp>
        <p:nvSpPr>
          <p:cNvPr id="29" name="ZoneTexte 28"/>
          <p:cNvSpPr txBox="1"/>
          <p:nvPr/>
        </p:nvSpPr>
        <p:spPr>
          <a:xfrm>
            <a:off x="3576318" y="3139902"/>
            <a:ext cx="8294963" cy="1015663"/>
          </a:xfrm>
          <a:prstGeom prst="rect">
            <a:avLst/>
          </a:prstGeom>
          <a:noFill/>
        </p:spPr>
        <p:txBody>
          <a:bodyPr wrap="none" rtlCol="0">
            <a:spAutoFit/>
          </a:bodyPr>
          <a:lstStyle/>
          <a:p>
            <a:r>
              <a:rPr lang="fr-FR" sz="4400" baseline="30000" dirty="0"/>
              <a:t>1</a:t>
            </a:r>
            <a:r>
              <a:rPr lang="fr-FR" sz="6000" dirty="0"/>
              <a:t>H</a:t>
            </a:r>
            <a:r>
              <a:rPr lang="fr-FR" sz="4400" baseline="30000" dirty="0"/>
              <a:t>35</a:t>
            </a:r>
            <a:r>
              <a:rPr lang="fr-FR" sz="6000" dirty="0"/>
              <a:t>Cl</a:t>
            </a:r>
            <a:r>
              <a:rPr lang="fr-FR" sz="4800" dirty="0"/>
              <a:t>, </a:t>
            </a:r>
            <a:r>
              <a:rPr lang="fr-FR" sz="4400" baseline="30000" dirty="0"/>
              <a:t>1</a:t>
            </a:r>
            <a:r>
              <a:rPr lang="fr-FR" sz="6000" dirty="0"/>
              <a:t>H</a:t>
            </a:r>
            <a:r>
              <a:rPr lang="fr-FR" sz="4400" baseline="30000" dirty="0"/>
              <a:t>37</a:t>
            </a:r>
            <a:r>
              <a:rPr lang="fr-FR" sz="6000" dirty="0"/>
              <a:t>Cl,</a:t>
            </a:r>
            <a:r>
              <a:rPr lang="fr-FR" sz="4400" baseline="30000" dirty="0"/>
              <a:t> 2</a:t>
            </a:r>
            <a:r>
              <a:rPr lang="fr-FR" sz="6000" dirty="0"/>
              <a:t>H</a:t>
            </a:r>
            <a:r>
              <a:rPr lang="fr-FR" sz="4400" baseline="30000" dirty="0"/>
              <a:t>35</a:t>
            </a:r>
            <a:r>
              <a:rPr lang="fr-FR" sz="6000" dirty="0"/>
              <a:t>Cl et </a:t>
            </a:r>
            <a:r>
              <a:rPr lang="fr-FR" sz="4400" baseline="30000" dirty="0"/>
              <a:t>2</a:t>
            </a:r>
            <a:r>
              <a:rPr lang="fr-FR" sz="6000" dirty="0"/>
              <a:t>H</a:t>
            </a:r>
            <a:r>
              <a:rPr lang="fr-FR" sz="4400" baseline="30000" dirty="0"/>
              <a:t>37</a:t>
            </a:r>
            <a:r>
              <a:rPr lang="fr-FR" sz="6000" dirty="0"/>
              <a:t>Cl</a:t>
            </a:r>
            <a:endParaRPr lang="fr-FR" sz="4400" dirty="0"/>
          </a:p>
        </p:txBody>
      </p:sp>
      <p:sp>
        <p:nvSpPr>
          <p:cNvPr id="25" name="ZoneTexte 24"/>
          <p:cNvSpPr txBox="1"/>
          <p:nvPr/>
        </p:nvSpPr>
        <p:spPr>
          <a:xfrm>
            <a:off x="84931" y="3485909"/>
            <a:ext cx="3653564" cy="369332"/>
          </a:xfrm>
          <a:prstGeom prst="rect">
            <a:avLst/>
          </a:prstGeom>
          <a:noFill/>
        </p:spPr>
        <p:txBody>
          <a:bodyPr wrap="none" rtlCol="0">
            <a:spAutoFit/>
          </a:bodyPr>
          <a:lstStyle/>
          <a:p>
            <a:r>
              <a:rPr lang="fr-FR" b="1" dirty="0">
                <a:solidFill>
                  <a:srgbClr val="0000FF"/>
                </a:solidFill>
                <a:latin typeface="Comic Sans MS" panose="030F0702030302020204" pitchFamily="66" charset="0"/>
              </a:rPr>
              <a:t>Exemple acide chlorhydrique : </a:t>
            </a:r>
          </a:p>
        </p:txBody>
      </p:sp>
      <p:sp>
        <p:nvSpPr>
          <p:cNvPr id="33" name="Text Box 15"/>
          <p:cNvSpPr txBox="1">
            <a:spLocks noChangeArrowheads="1"/>
          </p:cNvSpPr>
          <p:nvPr/>
        </p:nvSpPr>
        <p:spPr bwMode="auto">
          <a:xfrm>
            <a:off x="1988070" y="5414415"/>
            <a:ext cx="72314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800" b="1" dirty="0">
                <a:solidFill>
                  <a:srgbClr val="008000"/>
                </a:solidFill>
                <a:latin typeface="Comic Sans MS" panose="030F0702030302020204" pitchFamily="66" charset="0"/>
              </a:rPr>
              <a:t>●</a:t>
            </a:r>
            <a:r>
              <a:rPr lang="fr-FR" altLang="fr-FR" sz="2800" b="1" dirty="0">
                <a:latin typeface="Comic Sans MS" panose="030F0702030302020204" pitchFamily="66" charset="0"/>
              </a:rPr>
              <a:t> Températures d’ébullition et de fusion</a:t>
            </a:r>
          </a:p>
          <a:p>
            <a:pPr>
              <a:spcBef>
                <a:spcPct val="0"/>
              </a:spcBef>
              <a:buFontTx/>
              <a:buNone/>
            </a:pPr>
            <a:r>
              <a:rPr lang="fr-FR" altLang="fr-FR" sz="2800" b="1" dirty="0">
                <a:solidFill>
                  <a:srgbClr val="008000"/>
                </a:solidFill>
                <a:latin typeface="Comic Sans MS" panose="030F0702030302020204" pitchFamily="66" charset="0"/>
              </a:rPr>
              <a:t>●</a:t>
            </a:r>
            <a:r>
              <a:rPr lang="fr-FR" altLang="fr-FR" sz="2800" b="1" dirty="0">
                <a:latin typeface="Comic Sans MS" panose="030F0702030302020204" pitchFamily="66" charset="0"/>
              </a:rPr>
              <a:t> Indice de réfraction</a:t>
            </a:r>
          </a:p>
          <a:p>
            <a:pPr>
              <a:spcBef>
                <a:spcPct val="0"/>
              </a:spcBef>
              <a:buFontTx/>
              <a:buNone/>
            </a:pPr>
            <a:r>
              <a:rPr lang="fr-FR" altLang="fr-FR" sz="2800" b="1" dirty="0">
                <a:solidFill>
                  <a:srgbClr val="008000"/>
                </a:solidFill>
                <a:latin typeface="Comic Sans MS" panose="030F0702030302020204" pitchFamily="66" charset="0"/>
              </a:rPr>
              <a:t>●</a:t>
            </a:r>
            <a:r>
              <a:rPr lang="fr-FR" altLang="fr-FR" sz="2800" b="1" dirty="0">
                <a:latin typeface="Comic Sans MS" panose="030F0702030302020204" pitchFamily="66" charset="0"/>
              </a:rPr>
              <a:t> Masse volumique</a:t>
            </a:r>
          </a:p>
        </p:txBody>
      </p:sp>
      <p:sp>
        <p:nvSpPr>
          <p:cNvPr id="34" name="ZoneTexte 33"/>
          <p:cNvSpPr txBox="1"/>
          <p:nvPr/>
        </p:nvSpPr>
        <p:spPr>
          <a:xfrm>
            <a:off x="281665" y="977358"/>
            <a:ext cx="10209846" cy="523220"/>
          </a:xfrm>
          <a:prstGeom prst="rect">
            <a:avLst/>
          </a:prstGeom>
          <a:noFill/>
        </p:spPr>
        <p:txBody>
          <a:bodyPr wrap="none" rtlCol="0">
            <a:spAutoFit/>
          </a:bodyPr>
          <a:lstStyle/>
          <a:p>
            <a:r>
              <a:rPr lang="fr-FR" sz="2800" b="1" dirty="0">
                <a:latin typeface="Comic Sans MS" panose="030F0702030302020204" pitchFamily="66" charset="0"/>
              </a:rPr>
              <a:t>Que Change dans les propriétés chimiques et physiques??</a:t>
            </a:r>
          </a:p>
        </p:txBody>
      </p:sp>
      <p:grpSp>
        <p:nvGrpSpPr>
          <p:cNvPr id="35" name="Groupe 34"/>
          <p:cNvGrpSpPr/>
          <p:nvPr/>
        </p:nvGrpSpPr>
        <p:grpSpPr>
          <a:xfrm>
            <a:off x="3467809" y="2122585"/>
            <a:ext cx="2222591" cy="1107996"/>
            <a:chOff x="9129227" y="4890655"/>
            <a:chExt cx="2222591" cy="1107996"/>
          </a:xfrm>
        </p:grpSpPr>
        <p:grpSp>
          <p:nvGrpSpPr>
            <p:cNvPr id="36" name="Groupe 35"/>
            <p:cNvGrpSpPr/>
            <p:nvPr/>
          </p:nvGrpSpPr>
          <p:grpSpPr>
            <a:xfrm>
              <a:off x="9129227" y="4890655"/>
              <a:ext cx="1039413" cy="1107996"/>
              <a:chOff x="4546144" y="1895302"/>
              <a:chExt cx="1039413" cy="1107996"/>
            </a:xfrm>
          </p:grpSpPr>
          <p:sp>
            <p:nvSpPr>
              <p:cNvPr id="42" name="ZoneTexte 41"/>
              <p:cNvSpPr txBox="1"/>
              <p:nvPr/>
            </p:nvSpPr>
            <p:spPr>
              <a:xfrm>
                <a:off x="4754880" y="1895302"/>
                <a:ext cx="830677" cy="1107996"/>
              </a:xfrm>
              <a:prstGeom prst="rect">
                <a:avLst/>
              </a:prstGeom>
              <a:noFill/>
            </p:spPr>
            <p:txBody>
              <a:bodyPr wrap="none" rtlCol="0">
                <a:spAutoFit/>
              </a:bodyPr>
              <a:lstStyle/>
              <a:p>
                <a:r>
                  <a:rPr lang="fr-FR" sz="6600" dirty="0"/>
                  <a:t>Cl</a:t>
                </a:r>
              </a:p>
            </p:txBody>
          </p:sp>
          <p:sp>
            <p:nvSpPr>
              <p:cNvPr id="43" name="ZoneTexte 42"/>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35</a:t>
                </a:r>
              </a:p>
            </p:txBody>
          </p:sp>
          <p:sp>
            <p:nvSpPr>
              <p:cNvPr id="44" name="ZoneTexte 43"/>
              <p:cNvSpPr txBox="1"/>
              <p:nvPr/>
            </p:nvSpPr>
            <p:spPr>
              <a:xfrm>
                <a:off x="4546144" y="2449300"/>
                <a:ext cx="418704" cy="369332"/>
              </a:xfrm>
              <a:prstGeom prst="rect">
                <a:avLst/>
              </a:prstGeom>
              <a:noFill/>
            </p:spPr>
            <p:txBody>
              <a:bodyPr wrap="none" rtlCol="0">
                <a:spAutoFit/>
              </a:bodyPr>
              <a:lstStyle/>
              <a:p>
                <a:r>
                  <a:rPr lang="fr-FR" i="1" dirty="0">
                    <a:solidFill>
                      <a:srgbClr val="C00000"/>
                    </a:solidFill>
                  </a:rPr>
                  <a:t>17</a:t>
                </a:r>
              </a:p>
            </p:txBody>
          </p:sp>
        </p:grpSp>
        <p:grpSp>
          <p:nvGrpSpPr>
            <p:cNvPr id="37" name="Groupe 36"/>
            <p:cNvGrpSpPr/>
            <p:nvPr/>
          </p:nvGrpSpPr>
          <p:grpSpPr>
            <a:xfrm>
              <a:off x="10304092" y="4890655"/>
              <a:ext cx="1047726" cy="1107996"/>
              <a:chOff x="4537831" y="1895302"/>
              <a:chExt cx="1047726" cy="1107996"/>
            </a:xfrm>
          </p:grpSpPr>
          <p:sp>
            <p:nvSpPr>
              <p:cNvPr id="39" name="ZoneTexte 38"/>
              <p:cNvSpPr txBox="1"/>
              <p:nvPr/>
            </p:nvSpPr>
            <p:spPr>
              <a:xfrm>
                <a:off x="4754880" y="1895302"/>
                <a:ext cx="830677" cy="1107996"/>
              </a:xfrm>
              <a:prstGeom prst="rect">
                <a:avLst/>
              </a:prstGeom>
              <a:noFill/>
            </p:spPr>
            <p:txBody>
              <a:bodyPr wrap="none" rtlCol="0">
                <a:spAutoFit/>
              </a:bodyPr>
              <a:lstStyle/>
              <a:p>
                <a:r>
                  <a:rPr lang="fr-FR" sz="6600" dirty="0"/>
                  <a:t>Cl</a:t>
                </a:r>
              </a:p>
            </p:txBody>
          </p:sp>
          <p:sp>
            <p:nvSpPr>
              <p:cNvPr id="40" name="ZoneTexte 39"/>
              <p:cNvSpPr txBox="1"/>
              <p:nvPr/>
            </p:nvSpPr>
            <p:spPr>
              <a:xfrm>
                <a:off x="4596022" y="2019992"/>
                <a:ext cx="418704" cy="369332"/>
              </a:xfrm>
              <a:prstGeom prst="rect">
                <a:avLst/>
              </a:prstGeom>
              <a:noFill/>
            </p:spPr>
            <p:txBody>
              <a:bodyPr wrap="none" rtlCol="0">
                <a:spAutoFit/>
              </a:bodyPr>
              <a:lstStyle/>
              <a:p>
                <a:r>
                  <a:rPr lang="fr-FR" i="1" dirty="0">
                    <a:solidFill>
                      <a:srgbClr val="C00000"/>
                    </a:solidFill>
                  </a:rPr>
                  <a:t>37</a:t>
                </a:r>
              </a:p>
            </p:txBody>
          </p:sp>
          <p:sp>
            <p:nvSpPr>
              <p:cNvPr id="41" name="ZoneTexte 40"/>
              <p:cNvSpPr txBox="1"/>
              <p:nvPr/>
            </p:nvSpPr>
            <p:spPr>
              <a:xfrm>
                <a:off x="4537831" y="2449300"/>
                <a:ext cx="418704" cy="369332"/>
              </a:xfrm>
              <a:prstGeom prst="rect">
                <a:avLst/>
              </a:prstGeom>
              <a:noFill/>
            </p:spPr>
            <p:txBody>
              <a:bodyPr wrap="none" rtlCol="0">
                <a:spAutoFit/>
              </a:bodyPr>
              <a:lstStyle/>
              <a:p>
                <a:r>
                  <a:rPr lang="fr-FR" i="1" dirty="0">
                    <a:solidFill>
                      <a:srgbClr val="C00000"/>
                    </a:solidFill>
                  </a:rPr>
                  <a:t>17</a:t>
                </a:r>
              </a:p>
            </p:txBody>
          </p:sp>
        </p:grpSp>
      </p:grpSp>
      <p:sp>
        <p:nvSpPr>
          <p:cNvPr id="45" name="ZoneTexte 44"/>
          <p:cNvSpPr txBox="1"/>
          <p:nvPr/>
        </p:nvSpPr>
        <p:spPr>
          <a:xfrm>
            <a:off x="84931" y="1703228"/>
            <a:ext cx="7318029"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Les propriétés chimiques sont inchangées</a:t>
            </a:r>
          </a:p>
        </p:txBody>
      </p:sp>
      <p:grpSp>
        <p:nvGrpSpPr>
          <p:cNvPr id="6" name="Groupe 5"/>
          <p:cNvGrpSpPr/>
          <p:nvPr/>
        </p:nvGrpSpPr>
        <p:grpSpPr>
          <a:xfrm>
            <a:off x="6743593" y="2078817"/>
            <a:ext cx="4250981" cy="1142977"/>
            <a:chOff x="6579538" y="2414768"/>
            <a:chExt cx="4250981" cy="1142977"/>
          </a:xfrm>
        </p:grpSpPr>
        <p:grpSp>
          <p:nvGrpSpPr>
            <p:cNvPr id="46" name="Groupe 45"/>
            <p:cNvGrpSpPr/>
            <p:nvPr/>
          </p:nvGrpSpPr>
          <p:grpSpPr>
            <a:xfrm>
              <a:off x="6579538" y="2414768"/>
              <a:ext cx="3375149" cy="1107996"/>
              <a:chOff x="9129227" y="4890655"/>
              <a:chExt cx="3375149" cy="1107996"/>
            </a:xfrm>
          </p:grpSpPr>
          <p:grpSp>
            <p:nvGrpSpPr>
              <p:cNvPr id="47" name="Groupe 46"/>
              <p:cNvGrpSpPr/>
              <p:nvPr/>
            </p:nvGrpSpPr>
            <p:grpSpPr>
              <a:xfrm>
                <a:off x="9129227" y="4890655"/>
                <a:ext cx="920790" cy="1107996"/>
                <a:chOff x="4546144" y="1895302"/>
                <a:chExt cx="920790" cy="1107996"/>
              </a:xfrm>
            </p:grpSpPr>
            <p:sp>
              <p:nvSpPr>
                <p:cNvPr id="53" name="ZoneTexte 52"/>
                <p:cNvSpPr txBox="1"/>
                <p:nvPr/>
              </p:nvSpPr>
              <p:spPr>
                <a:xfrm>
                  <a:off x="4754880" y="1895302"/>
                  <a:ext cx="712054" cy="1107996"/>
                </a:xfrm>
                <a:prstGeom prst="rect">
                  <a:avLst/>
                </a:prstGeom>
                <a:noFill/>
              </p:spPr>
              <p:txBody>
                <a:bodyPr wrap="none" rtlCol="0">
                  <a:spAutoFit/>
                </a:bodyPr>
                <a:lstStyle/>
                <a:p>
                  <a:r>
                    <a:rPr lang="fr-FR" sz="6600" dirty="0"/>
                    <a:t>H</a:t>
                  </a:r>
                </a:p>
              </p:txBody>
            </p:sp>
            <p:sp>
              <p:nvSpPr>
                <p:cNvPr id="54" name="ZoneTexte 53"/>
                <p:cNvSpPr txBox="1"/>
                <p:nvPr/>
              </p:nvSpPr>
              <p:spPr>
                <a:xfrm>
                  <a:off x="4596022" y="2019992"/>
                  <a:ext cx="301686" cy="369332"/>
                </a:xfrm>
                <a:prstGeom prst="rect">
                  <a:avLst/>
                </a:prstGeom>
                <a:noFill/>
              </p:spPr>
              <p:txBody>
                <a:bodyPr wrap="none" rtlCol="0">
                  <a:spAutoFit/>
                </a:bodyPr>
                <a:lstStyle/>
                <a:p>
                  <a:r>
                    <a:rPr lang="fr-FR" i="1" dirty="0">
                      <a:solidFill>
                        <a:srgbClr val="C00000"/>
                      </a:solidFill>
                    </a:rPr>
                    <a:t>1</a:t>
                  </a:r>
                </a:p>
              </p:txBody>
            </p:sp>
            <p:sp>
              <p:nvSpPr>
                <p:cNvPr id="55" name="ZoneTexte 54"/>
                <p:cNvSpPr txBox="1"/>
                <p:nvPr/>
              </p:nvSpPr>
              <p:spPr>
                <a:xfrm>
                  <a:off x="4546144" y="2449300"/>
                  <a:ext cx="301686" cy="369332"/>
                </a:xfrm>
                <a:prstGeom prst="rect">
                  <a:avLst/>
                </a:prstGeom>
                <a:noFill/>
              </p:spPr>
              <p:txBody>
                <a:bodyPr wrap="none" rtlCol="0">
                  <a:spAutoFit/>
                </a:bodyPr>
                <a:lstStyle/>
                <a:p>
                  <a:r>
                    <a:rPr lang="fr-FR" i="1" dirty="0">
                      <a:solidFill>
                        <a:srgbClr val="C00000"/>
                      </a:solidFill>
                    </a:rPr>
                    <a:t>1</a:t>
                  </a:r>
                </a:p>
              </p:txBody>
            </p:sp>
          </p:grpSp>
          <p:grpSp>
            <p:nvGrpSpPr>
              <p:cNvPr id="48" name="Groupe 47"/>
              <p:cNvGrpSpPr/>
              <p:nvPr/>
            </p:nvGrpSpPr>
            <p:grpSpPr>
              <a:xfrm>
                <a:off x="10304092" y="4890655"/>
                <a:ext cx="2200284" cy="1107996"/>
                <a:chOff x="4537831" y="1895302"/>
                <a:chExt cx="2200284" cy="1107996"/>
              </a:xfrm>
            </p:grpSpPr>
            <p:sp>
              <p:nvSpPr>
                <p:cNvPr id="50" name="ZoneTexte 49"/>
                <p:cNvSpPr txBox="1"/>
                <p:nvPr/>
              </p:nvSpPr>
              <p:spPr>
                <a:xfrm>
                  <a:off x="4754880" y="1895302"/>
                  <a:ext cx="1983235" cy="1107996"/>
                </a:xfrm>
                <a:prstGeom prst="rect">
                  <a:avLst/>
                </a:prstGeom>
                <a:noFill/>
              </p:spPr>
              <p:txBody>
                <a:bodyPr wrap="none" rtlCol="0">
                  <a:spAutoFit/>
                </a:bodyPr>
                <a:lstStyle/>
                <a:p>
                  <a:r>
                    <a:rPr lang="fr-FR" sz="6600" dirty="0"/>
                    <a:t>H ou </a:t>
                  </a:r>
                </a:p>
              </p:txBody>
            </p:sp>
            <p:sp>
              <p:nvSpPr>
                <p:cNvPr id="51" name="ZoneTexte 50"/>
                <p:cNvSpPr txBox="1"/>
                <p:nvPr/>
              </p:nvSpPr>
              <p:spPr>
                <a:xfrm>
                  <a:off x="4596022" y="2019992"/>
                  <a:ext cx="301686" cy="369332"/>
                </a:xfrm>
                <a:prstGeom prst="rect">
                  <a:avLst/>
                </a:prstGeom>
                <a:noFill/>
              </p:spPr>
              <p:txBody>
                <a:bodyPr wrap="none" rtlCol="0">
                  <a:spAutoFit/>
                </a:bodyPr>
                <a:lstStyle/>
                <a:p>
                  <a:r>
                    <a:rPr lang="fr-FR" i="1" dirty="0">
                      <a:solidFill>
                        <a:srgbClr val="C00000"/>
                      </a:solidFill>
                    </a:rPr>
                    <a:t>2</a:t>
                  </a:r>
                </a:p>
              </p:txBody>
            </p:sp>
            <p:sp>
              <p:nvSpPr>
                <p:cNvPr id="52" name="ZoneTexte 51"/>
                <p:cNvSpPr txBox="1"/>
                <p:nvPr/>
              </p:nvSpPr>
              <p:spPr>
                <a:xfrm>
                  <a:off x="4537831" y="2449300"/>
                  <a:ext cx="301686" cy="369332"/>
                </a:xfrm>
                <a:prstGeom prst="rect">
                  <a:avLst/>
                </a:prstGeom>
                <a:noFill/>
              </p:spPr>
              <p:txBody>
                <a:bodyPr wrap="none" rtlCol="0">
                  <a:spAutoFit/>
                </a:bodyPr>
                <a:lstStyle/>
                <a:p>
                  <a:r>
                    <a:rPr lang="fr-FR" i="1" dirty="0">
                      <a:solidFill>
                        <a:srgbClr val="C00000"/>
                      </a:solidFill>
                    </a:rPr>
                    <a:t>1</a:t>
                  </a:r>
                </a:p>
              </p:txBody>
            </p:sp>
          </p:grpSp>
        </p:grpSp>
        <p:grpSp>
          <p:nvGrpSpPr>
            <p:cNvPr id="58" name="Groupe 57"/>
            <p:cNvGrpSpPr/>
            <p:nvPr/>
          </p:nvGrpSpPr>
          <p:grpSpPr>
            <a:xfrm>
              <a:off x="9717071" y="2449749"/>
              <a:ext cx="1113448" cy="1107996"/>
              <a:chOff x="4537831" y="1895302"/>
              <a:chExt cx="1113448" cy="1107996"/>
            </a:xfrm>
          </p:grpSpPr>
          <p:sp>
            <p:nvSpPr>
              <p:cNvPr id="59" name="ZoneTexte 58"/>
              <p:cNvSpPr txBox="1"/>
              <p:nvPr/>
            </p:nvSpPr>
            <p:spPr>
              <a:xfrm>
                <a:off x="4754880" y="1895302"/>
                <a:ext cx="896399" cy="1107996"/>
              </a:xfrm>
              <a:prstGeom prst="rect">
                <a:avLst/>
              </a:prstGeom>
              <a:noFill/>
            </p:spPr>
            <p:txBody>
              <a:bodyPr wrap="none" rtlCol="0">
                <a:spAutoFit/>
              </a:bodyPr>
              <a:lstStyle/>
              <a:p>
                <a:r>
                  <a:rPr lang="fr-FR" sz="6600" dirty="0"/>
                  <a:t>D </a:t>
                </a:r>
              </a:p>
            </p:txBody>
          </p:sp>
          <p:sp>
            <p:nvSpPr>
              <p:cNvPr id="60" name="ZoneTexte 59"/>
              <p:cNvSpPr txBox="1"/>
              <p:nvPr/>
            </p:nvSpPr>
            <p:spPr>
              <a:xfrm>
                <a:off x="4596022" y="2019992"/>
                <a:ext cx="301686" cy="369332"/>
              </a:xfrm>
              <a:prstGeom prst="rect">
                <a:avLst/>
              </a:prstGeom>
              <a:noFill/>
            </p:spPr>
            <p:txBody>
              <a:bodyPr wrap="none" rtlCol="0">
                <a:spAutoFit/>
              </a:bodyPr>
              <a:lstStyle/>
              <a:p>
                <a:r>
                  <a:rPr lang="fr-FR" i="1" dirty="0">
                    <a:solidFill>
                      <a:srgbClr val="C00000"/>
                    </a:solidFill>
                  </a:rPr>
                  <a:t>2</a:t>
                </a:r>
              </a:p>
            </p:txBody>
          </p:sp>
          <p:sp>
            <p:nvSpPr>
              <p:cNvPr id="61" name="ZoneTexte 60"/>
              <p:cNvSpPr txBox="1"/>
              <p:nvPr/>
            </p:nvSpPr>
            <p:spPr>
              <a:xfrm>
                <a:off x="4537831" y="2449300"/>
                <a:ext cx="301686" cy="369332"/>
              </a:xfrm>
              <a:prstGeom prst="rect">
                <a:avLst/>
              </a:prstGeom>
              <a:noFill/>
            </p:spPr>
            <p:txBody>
              <a:bodyPr wrap="none" rtlCol="0">
                <a:spAutoFit/>
              </a:bodyPr>
              <a:lstStyle/>
              <a:p>
                <a:r>
                  <a:rPr lang="fr-FR" i="1" dirty="0">
                    <a:solidFill>
                      <a:srgbClr val="C00000"/>
                    </a:solidFill>
                  </a:rPr>
                  <a:t>1</a:t>
                </a:r>
              </a:p>
            </p:txBody>
          </p:sp>
        </p:grpSp>
      </p:grpSp>
      <p:sp>
        <p:nvSpPr>
          <p:cNvPr id="65" name="ZoneTexte 64"/>
          <p:cNvSpPr txBox="1"/>
          <p:nvPr/>
        </p:nvSpPr>
        <p:spPr>
          <a:xfrm>
            <a:off x="68024" y="4939532"/>
            <a:ext cx="7127272"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Les propriétés physiques sont modifiées</a:t>
            </a:r>
          </a:p>
        </p:txBody>
      </p:sp>
      <p:sp>
        <p:nvSpPr>
          <p:cNvPr id="2" name="ZoneTexte 1"/>
          <p:cNvSpPr txBox="1"/>
          <p:nvPr/>
        </p:nvSpPr>
        <p:spPr>
          <a:xfrm>
            <a:off x="5173637" y="4118251"/>
            <a:ext cx="3541354" cy="523220"/>
          </a:xfrm>
          <a:prstGeom prst="rect">
            <a:avLst/>
          </a:prstGeom>
          <a:solidFill>
            <a:srgbClr val="FFFF00"/>
          </a:solidFill>
        </p:spPr>
        <p:txBody>
          <a:bodyPr wrap="none" rtlCol="0">
            <a:spAutoFit/>
          </a:bodyPr>
          <a:lstStyle/>
          <a:p>
            <a:r>
              <a:rPr lang="fr-FR" sz="2800" b="1" dirty="0">
                <a:solidFill>
                  <a:srgbClr val="0000FF"/>
                </a:solidFill>
                <a:latin typeface="Segoe Script" panose="020B0504020000000003" pitchFamily="34" charset="0"/>
              </a:rPr>
              <a:t>La même acidité </a:t>
            </a:r>
          </a:p>
        </p:txBody>
      </p:sp>
    </p:spTree>
    <p:extLst>
      <p:ext uri="{BB962C8B-B14F-4D97-AF65-F5344CB8AC3E}">
        <p14:creationId xmlns:p14="http://schemas.microsoft.com/office/powerpoint/2010/main" val="38226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ox(i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33" grpId="0"/>
      <p:bldP spid="45" grpId="0"/>
      <p:bldP spid="65"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noChangeArrowheads="1"/>
          </p:cNvSpPr>
          <p:nvPr>
            <p:ph type="sldNum" sz="quarter" idx="12"/>
          </p:nvPr>
        </p:nvSpPr>
        <p:spPr>
          <a:xfrm>
            <a:off x="9710593" y="6610596"/>
            <a:ext cx="23764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A50CB4-2453-4844-BC2A-98A4B6CB36D3}" type="slidenum">
              <a:rPr lang="fr-FR" altLang="fr-FR" sz="1400" smtClean="0"/>
              <a:pPr>
                <a:spcBef>
                  <a:spcPct val="0"/>
                </a:spcBef>
                <a:buFontTx/>
                <a:buNone/>
              </a:pPr>
              <a:t>9</a:t>
            </a:fld>
            <a:endParaRPr lang="fr-FR" altLang="fr-FR" sz="1400" dirty="0"/>
          </a:p>
        </p:txBody>
      </p:sp>
      <p:sp>
        <p:nvSpPr>
          <p:cNvPr id="9" name="Text Box 6">
            <a:extLst>
              <a:ext uri="{FF2B5EF4-FFF2-40B4-BE49-F238E27FC236}">
                <a16:creationId xmlns:a16="http://schemas.microsoft.com/office/drawing/2014/main" id="{35355FFB-5E7E-4693-824C-2C51C5664DCF}"/>
              </a:ext>
            </a:extLst>
          </p:cNvPr>
          <p:cNvSpPr txBox="1">
            <a:spLocks noChangeArrowheads="1"/>
          </p:cNvSpPr>
          <p:nvPr/>
        </p:nvSpPr>
        <p:spPr bwMode="auto">
          <a:xfrm>
            <a:off x="4410421" y="8183"/>
            <a:ext cx="2257349" cy="307777"/>
          </a:xfrm>
          <a:prstGeom prst="rect">
            <a:avLst/>
          </a:prstGeom>
          <a:noFill/>
          <a:ln w="9525">
            <a:noFill/>
            <a:miter lim="800000"/>
            <a:headEnd/>
            <a:tailEnd/>
          </a:ln>
          <a:effectLst/>
        </p:spPr>
        <p:txBody>
          <a:bodyPr wrap="none">
            <a:spAutoFit/>
          </a:bodyPr>
          <a:lstStyle/>
          <a:p>
            <a:pPr>
              <a:defRPr/>
            </a:pPr>
            <a:r>
              <a:rPr lang="fr-FR" sz="1400" b="1" dirty="0">
                <a:latin typeface="Comic Sans MS" panose="030F0702030302020204" pitchFamily="66" charset="0"/>
              </a:rPr>
              <a:t>Chimie Générale-CH101</a:t>
            </a:r>
          </a:p>
        </p:txBody>
      </p:sp>
      <p:sp>
        <p:nvSpPr>
          <p:cNvPr id="10" name="Text Box 4">
            <a:extLst>
              <a:ext uri="{FF2B5EF4-FFF2-40B4-BE49-F238E27FC236}">
                <a16:creationId xmlns:a16="http://schemas.microsoft.com/office/drawing/2014/main" id="{4DB338DB-4295-4AC2-9C2D-B9A1566D762C}"/>
              </a:ext>
            </a:extLst>
          </p:cNvPr>
          <p:cNvSpPr txBox="1">
            <a:spLocks noChangeArrowheads="1"/>
          </p:cNvSpPr>
          <p:nvPr/>
        </p:nvSpPr>
        <p:spPr bwMode="auto">
          <a:xfrm>
            <a:off x="0" y="6610596"/>
            <a:ext cx="1190625" cy="246062"/>
          </a:xfrm>
          <a:prstGeom prst="rect">
            <a:avLst/>
          </a:prstGeom>
          <a:noFill/>
          <a:ln w="9525">
            <a:noFill/>
            <a:miter lim="800000"/>
            <a:headEnd/>
            <a:tailEnd/>
          </a:ln>
          <a:effectLst/>
        </p:spPr>
        <p:txBody>
          <a:bodyPr>
            <a:spAutoFit/>
          </a:bodyPr>
          <a:lstStyle/>
          <a:p>
            <a:pPr marL="342900" indent="-342900">
              <a:defRPr/>
            </a:pPr>
            <a:r>
              <a:rPr lang="fr-FR" sz="1000" dirty="0">
                <a:solidFill>
                  <a:schemeClr val="tx2">
                    <a:lumMod val="95000"/>
                    <a:lumOff val="5000"/>
                  </a:schemeClr>
                </a:solidFill>
                <a:latin typeface="Comic Sans MS" panose="030F0702030302020204" pitchFamily="66" charset="0"/>
              </a:rPr>
              <a:t>A. Mehdi</a:t>
            </a:r>
          </a:p>
        </p:txBody>
      </p:sp>
      <p:pic>
        <p:nvPicPr>
          <p:cNvPr id="11" name="il_fi" descr="http://upload.wikimedia.org/wikipedia/fr/2/2d/Logo_universit%C3%A9_montpelli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356" y="46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descr="http://www.racinessud.com/sites/default/files/upload/polytech_montpellier_rv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6038"/>
            <a:ext cx="955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184684" y="1863141"/>
            <a:ext cx="941283" cy="369332"/>
          </a:xfrm>
          <a:prstGeom prst="rect">
            <a:avLst/>
          </a:prstGeom>
          <a:noFill/>
        </p:spPr>
        <p:txBody>
          <a:bodyPr wrap="none" rtlCol="0">
            <a:spAutoFit/>
          </a:bodyPr>
          <a:lstStyle/>
          <a:p>
            <a:r>
              <a:rPr lang="fr-FR" b="1" dirty="0">
                <a:solidFill>
                  <a:srgbClr val="0000FF"/>
                </a:solidFill>
                <a:latin typeface="Comic Sans MS" panose="030F0702030302020204" pitchFamily="66" charset="0"/>
              </a:rPr>
              <a:t>L’eau: </a:t>
            </a:r>
          </a:p>
        </p:txBody>
      </p:sp>
      <p:sp>
        <p:nvSpPr>
          <p:cNvPr id="14" name="ZoneTexte 13"/>
          <p:cNvSpPr txBox="1"/>
          <p:nvPr/>
        </p:nvSpPr>
        <p:spPr>
          <a:xfrm>
            <a:off x="4097809" y="356731"/>
            <a:ext cx="2303836" cy="523220"/>
          </a:xfrm>
          <a:prstGeom prst="rect">
            <a:avLst/>
          </a:prstGeom>
          <a:noFill/>
        </p:spPr>
        <p:txBody>
          <a:bodyPr wrap="none" rtlCol="0">
            <a:spAutoFit/>
          </a:bodyPr>
          <a:lstStyle/>
          <a:p>
            <a:r>
              <a:rPr lang="fr-FR" sz="2800" b="1" dirty="0">
                <a:solidFill>
                  <a:srgbClr val="C00000"/>
                </a:solidFill>
                <a:latin typeface="Comic Sans MS" panose="030F0702030302020204" pitchFamily="66" charset="0"/>
              </a:rPr>
              <a:t>Les isotopes</a:t>
            </a:r>
          </a:p>
        </p:txBody>
      </p:sp>
      <p:sp>
        <p:nvSpPr>
          <p:cNvPr id="15" name="ZoneTexte 14"/>
          <p:cNvSpPr txBox="1"/>
          <p:nvPr/>
        </p:nvSpPr>
        <p:spPr>
          <a:xfrm>
            <a:off x="1770386" y="1493809"/>
            <a:ext cx="3507692" cy="1754326"/>
          </a:xfrm>
          <a:prstGeom prst="rect">
            <a:avLst/>
          </a:prstGeom>
          <a:noFill/>
        </p:spPr>
        <p:txBody>
          <a:bodyPr wrap="none" rtlCol="0">
            <a:spAutoFit/>
          </a:bodyPr>
          <a:lstStyle/>
          <a:p>
            <a:pPr algn="just"/>
            <a:r>
              <a:rPr lang="fr-FR" b="1" dirty="0">
                <a:solidFill>
                  <a:srgbClr val="0000FF"/>
                </a:solidFill>
                <a:latin typeface="Comic Sans MS" panose="030F0702030302020204" pitchFamily="66" charset="0"/>
              </a:rPr>
              <a:t>H</a:t>
            </a:r>
            <a:r>
              <a:rPr lang="fr-FR" b="1" baseline="-25000" dirty="0">
                <a:solidFill>
                  <a:srgbClr val="0000FF"/>
                </a:solidFill>
                <a:latin typeface="Comic Sans MS" panose="030F0702030302020204" pitchFamily="66" charset="0"/>
              </a:rPr>
              <a:t>2</a:t>
            </a:r>
            <a:r>
              <a:rPr lang="fr-FR" b="1" dirty="0">
                <a:solidFill>
                  <a:srgbClr val="0000FF"/>
                </a:solidFill>
                <a:latin typeface="Comic Sans MS" panose="030F0702030302020204" pitchFamily="66" charset="0"/>
              </a:rPr>
              <a:t>O </a:t>
            </a:r>
            <a:r>
              <a:rPr lang="fr-FR" b="1" dirty="0">
                <a:solidFill>
                  <a:srgbClr val="FF0000"/>
                </a:solidFill>
                <a:latin typeface="Comic Sans MS" panose="030F0702030302020204" pitchFamily="66" charset="0"/>
              </a:rPr>
              <a:t>‘’pure’’</a:t>
            </a:r>
          </a:p>
          <a:p>
            <a:pPr algn="just"/>
            <a:r>
              <a:rPr lang="fr-FR" b="1" dirty="0">
                <a:solidFill>
                  <a:srgbClr val="0000FF"/>
                </a:solidFill>
                <a:latin typeface="Comic Sans MS" panose="030F0702030302020204" pitchFamily="66" charset="0"/>
              </a:rPr>
              <a:t>Masse molaire 18 g mol</a:t>
            </a:r>
            <a:r>
              <a:rPr lang="fr-FR" b="1" baseline="30000" dirty="0">
                <a:solidFill>
                  <a:srgbClr val="0000FF"/>
                </a:solidFill>
                <a:latin typeface="Comic Sans MS" panose="030F0702030302020204" pitchFamily="66" charset="0"/>
              </a:rPr>
              <a:t>-1</a:t>
            </a:r>
          </a:p>
          <a:p>
            <a:pPr algn="just"/>
            <a:r>
              <a:rPr lang="fr-FR" b="1" dirty="0">
                <a:solidFill>
                  <a:srgbClr val="0000FF"/>
                </a:solidFill>
                <a:latin typeface="Comic Sans MS" panose="030F0702030302020204" pitchFamily="66" charset="0"/>
              </a:rPr>
              <a:t>Point de fusion 0 °C</a:t>
            </a:r>
          </a:p>
          <a:p>
            <a:pPr algn="just"/>
            <a:r>
              <a:rPr lang="fr-FR" b="1" dirty="0">
                <a:solidFill>
                  <a:srgbClr val="0000FF"/>
                </a:solidFill>
                <a:latin typeface="Comic Sans MS" panose="030F0702030302020204" pitchFamily="66" charset="0"/>
              </a:rPr>
              <a:t>Point d’ébullition 100 °C</a:t>
            </a:r>
          </a:p>
          <a:p>
            <a:pPr algn="just"/>
            <a:r>
              <a:rPr lang="fr-FR" b="1" dirty="0">
                <a:solidFill>
                  <a:srgbClr val="0000FF"/>
                </a:solidFill>
                <a:latin typeface="Comic Sans MS" panose="030F0702030302020204" pitchFamily="66" charset="0"/>
              </a:rPr>
              <a:t>Masse volumique : 998 kg/m³</a:t>
            </a:r>
          </a:p>
          <a:p>
            <a:pPr algn="just"/>
            <a:r>
              <a:rPr lang="fr-FR" b="1" dirty="0">
                <a:solidFill>
                  <a:srgbClr val="0000FF"/>
                </a:solidFill>
                <a:latin typeface="Comic Sans MS" panose="030F0702030302020204" pitchFamily="66" charset="0"/>
              </a:rPr>
              <a:t>Indice de réfraction : 1,331</a:t>
            </a:r>
          </a:p>
        </p:txBody>
      </p:sp>
      <p:sp>
        <p:nvSpPr>
          <p:cNvPr id="16" name="ZoneTexte 15"/>
          <p:cNvSpPr txBox="1"/>
          <p:nvPr/>
        </p:nvSpPr>
        <p:spPr>
          <a:xfrm>
            <a:off x="6667770" y="1493809"/>
            <a:ext cx="3648756" cy="2031325"/>
          </a:xfrm>
          <a:prstGeom prst="rect">
            <a:avLst/>
          </a:prstGeom>
          <a:noFill/>
        </p:spPr>
        <p:txBody>
          <a:bodyPr wrap="none" rtlCol="0">
            <a:spAutoFit/>
          </a:bodyPr>
          <a:lstStyle/>
          <a:p>
            <a:pPr algn="ctr"/>
            <a:r>
              <a:rPr lang="fr-FR" b="1" dirty="0">
                <a:latin typeface="Comic Sans MS" panose="030F0702030302020204" pitchFamily="66" charset="0"/>
              </a:rPr>
              <a:t>Eau </a:t>
            </a:r>
            <a:r>
              <a:rPr lang="fr-FR" b="1" dirty="0" err="1">
                <a:latin typeface="Comic Sans MS" panose="030F0702030302020204" pitchFamily="66" charset="0"/>
              </a:rPr>
              <a:t>deutérée</a:t>
            </a:r>
            <a:endParaRPr lang="fr-FR" b="1" dirty="0">
              <a:latin typeface="Comic Sans MS" panose="030F0702030302020204" pitchFamily="66" charset="0"/>
            </a:endParaRPr>
          </a:p>
          <a:p>
            <a:pPr algn="just"/>
            <a:r>
              <a:rPr lang="fr-FR" b="1" dirty="0">
                <a:latin typeface="Comic Sans MS" panose="030F0702030302020204" pitchFamily="66" charset="0"/>
              </a:rPr>
              <a:t>D</a:t>
            </a:r>
            <a:r>
              <a:rPr lang="fr-FR" b="1" baseline="-25000" dirty="0">
                <a:latin typeface="Comic Sans MS" panose="030F0702030302020204" pitchFamily="66" charset="0"/>
              </a:rPr>
              <a:t>2</a:t>
            </a:r>
            <a:r>
              <a:rPr lang="fr-FR" b="1" dirty="0">
                <a:latin typeface="Comic Sans MS" panose="030F0702030302020204" pitchFamily="66" charset="0"/>
              </a:rPr>
              <a:t>O ou l’eau lourde </a:t>
            </a:r>
            <a:r>
              <a:rPr lang="fr-FR" b="1" dirty="0">
                <a:solidFill>
                  <a:srgbClr val="FF0000"/>
                </a:solidFill>
                <a:latin typeface="Comic Sans MS" panose="030F0702030302020204" pitchFamily="66" charset="0"/>
              </a:rPr>
              <a:t>‘’pure’’</a:t>
            </a:r>
          </a:p>
          <a:p>
            <a:pPr algn="just"/>
            <a:r>
              <a:rPr lang="fr-FR" b="1" dirty="0">
                <a:latin typeface="Comic Sans MS" panose="030F0702030302020204" pitchFamily="66" charset="0"/>
              </a:rPr>
              <a:t>Masse molaire 20 g mol</a:t>
            </a:r>
            <a:r>
              <a:rPr lang="fr-FR" b="1" baseline="30000" dirty="0">
                <a:latin typeface="Comic Sans MS" panose="030F0702030302020204" pitchFamily="66" charset="0"/>
              </a:rPr>
              <a:t>-1</a:t>
            </a:r>
            <a:endParaRPr lang="fr-FR" b="1" dirty="0">
              <a:latin typeface="Comic Sans MS" panose="030F0702030302020204" pitchFamily="66" charset="0"/>
            </a:endParaRPr>
          </a:p>
          <a:p>
            <a:pPr algn="just"/>
            <a:r>
              <a:rPr lang="fr-FR" b="1" dirty="0">
                <a:latin typeface="Comic Sans MS" panose="030F0702030302020204" pitchFamily="66" charset="0"/>
              </a:rPr>
              <a:t>Point de fusion 3,81 °C</a:t>
            </a:r>
          </a:p>
          <a:p>
            <a:pPr algn="just"/>
            <a:r>
              <a:rPr lang="fr-FR" b="1" dirty="0">
                <a:latin typeface="Comic Sans MS" panose="030F0702030302020204" pitchFamily="66" charset="0"/>
              </a:rPr>
              <a:t>Point d’ébullition 101,4 °C</a:t>
            </a:r>
          </a:p>
          <a:p>
            <a:pPr algn="just"/>
            <a:r>
              <a:rPr lang="fr-FR" b="1" dirty="0">
                <a:latin typeface="Comic Sans MS" panose="030F0702030302020204" pitchFamily="66" charset="0"/>
              </a:rPr>
              <a:t>Masse volumique : 1104 kg/m³</a:t>
            </a:r>
          </a:p>
          <a:p>
            <a:pPr algn="just"/>
            <a:r>
              <a:rPr lang="fr-FR" b="1" dirty="0">
                <a:latin typeface="Comic Sans MS" panose="030F0702030302020204" pitchFamily="66" charset="0"/>
              </a:rPr>
              <a:t>Indice de réfraction : 1,328</a:t>
            </a:r>
          </a:p>
        </p:txBody>
      </p:sp>
      <p:pic>
        <p:nvPicPr>
          <p:cNvPr id="1026" name="Picture 2" descr="Deuterated benzen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3386" y="4501025"/>
            <a:ext cx="1115798" cy="1276322"/>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84684" y="4722611"/>
            <a:ext cx="1628972" cy="369332"/>
          </a:xfrm>
          <a:prstGeom prst="rect">
            <a:avLst/>
          </a:prstGeom>
          <a:noFill/>
        </p:spPr>
        <p:txBody>
          <a:bodyPr wrap="none" rtlCol="0">
            <a:spAutoFit/>
          </a:bodyPr>
          <a:lstStyle/>
          <a:p>
            <a:r>
              <a:rPr lang="fr-FR" b="1" dirty="0">
                <a:solidFill>
                  <a:srgbClr val="0000FF"/>
                </a:solidFill>
                <a:latin typeface="Comic Sans MS" panose="030F0702030302020204" pitchFamily="66" charset="0"/>
              </a:rPr>
              <a:t>Le benzène: </a:t>
            </a:r>
          </a:p>
        </p:txBody>
      </p:sp>
      <p:sp>
        <p:nvSpPr>
          <p:cNvPr id="3" name="Rectangle 2"/>
          <p:cNvSpPr/>
          <p:nvPr/>
        </p:nvSpPr>
        <p:spPr>
          <a:xfrm>
            <a:off x="8491143" y="5081141"/>
            <a:ext cx="2707793" cy="369332"/>
          </a:xfrm>
          <a:prstGeom prst="rect">
            <a:avLst/>
          </a:prstGeom>
        </p:spPr>
        <p:txBody>
          <a:bodyPr wrap="none">
            <a:spAutoFit/>
          </a:bodyPr>
          <a:lstStyle/>
          <a:p>
            <a:pPr algn="just"/>
            <a:r>
              <a:rPr lang="fr-FR" b="1" dirty="0">
                <a:latin typeface="Comic Sans MS" panose="030F0702030302020204" pitchFamily="66" charset="0"/>
              </a:rPr>
              <a:t>Point de fusion 6,8 °C</a:t>
            </a:r>
          </a:p>
        </p:txBody>
      </p:sp>
      <p:pic>
        <p:nvPicPr>
          <p:cNvPr id="1028" name="Picture 4" descr="Benzene ball-and-stick mo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762" y="4134784"/>
            <a:ext cx="1817922" cy="200880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633567" y="4954520"/>
            <a:ext cx="691215" cy="369332"/>
          </a:xfrm>
          <a:prstGeom prst="rect">
            <a:avLst/>
          </a:prstGeom>
          <a:noFill/>
        </p:spPr>
        <p:txBody>
          <a:bodyPr wrap="none" rtlCol="0">
            <a:spAutoFit/>
          </a:bodyPr>
          <a:lstStyle/>
          <a:p>
            <a:r>
              <a:rPr lang="fr-FR" dirty="0">
                <a:latin typeface="Comic Sans MS" panose="030F0702030302020204" pitchFamily="66" charset="0"/>
              </a:rPr>
              <a:t>C</a:t>
            </a:r>
            <a:r>
              <a:rPr lang="fr-FR" baseline="-25000" dirty="0">
                <a:latin typeface="Comic Sans MS" panose="030F0702030302020204" pitchFamily="66" charset="0"/>
              </a:rPr>
              <a:t>6</a:t>
            </a:r>
            <a:r>
              <a:rPr lang="fr-FR" dirty="0">
                <a:latin typeface="Comic Sans MS" panose="030F0702030302020204" pitchFamily="66" charset="0"/>
              </a:rPr>
              <a:t>H</a:t>
            </a:r>
            <a:r>
              <a:rPr lang="fr-FR" baseline="-25000" dirty="0">
                <a:latin typeface="Comic Sans MS" panose="030F0702030302020204" pitchFamily="66" charset="0"/>
              </a:rPr>
              <a:t>6</a:t>
            </a:r>
          </a:p>
        </p:txBody>
      </p:sp>
      <p:sp>
        <p:nvSpPr>
          <p:cNvPr id="18" name="ZoneTexte 17"/>
          <p:cNvSpPr txBox="1"/>
          <p:nvPr/>
        </p:nvSpPr>
        <p:spPr>
          <a:xfrm>
            <a:off x="8491143" y="4501025"/>
            <a:ext cx="691215" cy="369332"/>
          </a:xfrm>
          <a:prstGeom prst="rect">
            <a:avLst/>
          </a:prstGeom>
          <a:noFill/>
        </p:spPr>
        <p:txBody>
          <a:bodyPr wrap="none" rtlCol="0">
            <a:spAutoFit/>
          </a:bodyPr>
          <a:lstStyle/>
          <a:p>
            <a:r>
              <a:rPr lang="fr-FR" dirty="0">
                <a:latin typeface="Comic Sans MS" panose="030F0702030302020204" pitchFamily="66" charset="0"/>
              </a:rPr>
              <a:t>C</a:t>
            </a:r>
            <a:r>
              <a:rPr lang="fr-FR" baseline="-25000" dirty="0">
                <a:latin typeface="Comic Sans MS" panose="030F0702030302020204" pitchFamily="66" charset="0"/>
              </a:rPr>
              <a:t>6</a:t>
            </a:r>
            <a:r>
              <a:rPr lang="fr-FR" dirty="0">
                <a:latin typeface="Comic Sans MS" panose="030F0702030302020204" pitchFamily="66" charset="0"/>
              </a:rPr>
              <a:t>D</a:t>
            </a:r>
            <a:r>
              <a:rPr lang="fr-FR" baseline="-25000" dirty="0">
                <a:latin typeface="Comic Sans MS" panose="030F0702030302020204" pitchFamily="66" charset="0"/>
              </a:rPr>
              <a:t>6</a:t>
            </a:r>
          </a:p>
        </p:txBody>
      </p:sp>
      <p:sp>
        <p:nvSpPr>
          <p:cNvPr id="19" name="Rectangle 18"/>
          <p:cNvSpPr/>
          <p:nvPr/>
        </p:nvSpPr>
        <p:spPr>
          <a:xfrm>
            <a:off x="2979174" y="3834995"/>
            <a:ext cx="2707793" cy="369332"/>
          </a:xfrm>
          <a:prstGeom prst="rect">
            <a:avLst/>
          </a:prstGeom>
        </p:spPr>
        <p:txBody>
          <a:bodyPr wrap="none">
            <a:spAutoFit/>
          </a:bodyPr>
          <a:lstStyle/>
          <a:p>
            <a:pPr algn="just"/>
            <a:r>
              <a:rPr lang="fr-FR" b="1" dirty="0">
                <a:latin typeface="Comic Sans MS" panose="030F0702030302020204" pitchFamily="66" charset="0"/>
              </a:rPr>
              <a:t>Point de fusion 5,5 °C</a:t>
            </a:r>
          </a:p>
        </p:txBody>
      </p:sp>
      <p:sp>
        <p:nvSpPr>
          <p:cNvPr id="5" name="Rectangle 4"/>
          <p:cNvSpPr/>
          <p:nvPr/>
        </p:nvSpPr>
        <p:spPr>
          <a:xfrm>
            <a:off x="2381285" y="6018660"/>
            <a:ext cx="3946875" cy="923330"/>
          </a:xfrm>
          <a:prstGeom prst="rect">
            <a:avLst/>
          </a:prstGeom>
        </p:spPr>
        <p:txBody>
          <a:bodyPr wrap="square">
            <a:spAutoFit/>
          </a:bodyPr>
          <a:lstStyle/>
          <a:p>
            <a:r>
              <a:rPr lang="fr-FR" b="1" dirty="0">
                <a:solidFill>
                  <a:srgbClr val="1A0DAB"/>
                </a:solidFill>
                <a:latin typeface="Comic Sans MS" panose="030F0702030302020204" pitchFamily="66" charset="0"/>
              </a:rPr>
              <a:t>Masse molaire</a:t>
            </a:r>
            <a:r>
              <a:rPr lang="fr-FR" b="1" dirty="0">
                <a:solidFill>
                  <a:srgbClr val="222222"/>
                </a:solidFill>
                <a:latin typeface="Comic Sans MS" panose="030F0702030302020204" pitchFamily="66" charset="0"/>
              </a:rPr>
              <a:t> : </a:t>
            </a:r>
            <a:r>
              <a:rPr lang="fr-FR" dirty="0">
                <a:solidFill>
                  <a:srgbClr val="222222"/>
                </a:solidFill>
                <a:latin typeface="Comic Sans MS" panose="030F0702030302020204" pitchFamily="66" charset="0"/>
              </a:rPr>
              <a:t>78,11 g/mol</a:t>
            </a:r>
          </a:p>
          <a:p>
            <a:r>
              <a:rPr lang="fr-FR" b="1" dirty="0">
                <a:solidFill>
                  <a:srgbClr val="1A0DAB"/>
                </a:solidFill>
                <a:latin typeface="Comic Sans MS" panose="030F0702030302020204" pitchFamily="66" charset="0"/>
              </a:rPr>
              <a:t>Masse volumique</a:t>
            </a:r>
            <a:r>
              <a:rPr lang="fr-FR" b="1" dirty="0">
                <a:solidFill>
                  <a:srgbClr val="222222"/>
                </a:solidFill>
                <a:latin typeface="Comic Sans MS" panose="030F0702030302020204" pitchFamily="66" charset="0"/>
              </a:rPr>
              <a:t> : </a:t>
            </a:r>
            <a:r>
              <a:rPr lang="fr-FR" dirty="0">
                <a:solidFill>
                  <a:srgbClr val="222222"/>
                </a:solidFill>
                <a:latin typeface="Comic Sans MS" panose="030F0702030302020204" pitchFamily="66" charset="0"/>
              </a:rPr>
              <a:t>876 kg/m³</a:t>
            </a:r>
          </a:p>
          <a:p>
            <a:r>
              <a:rPr lang="fr-FR" b="1" dirty="0">
                <a:solidFill>
                  <a:srgbClr val="1A0DAB"/>
                </a:solidFill>
                <a:latin typeface="Comic Sans MS" panose="030F0702030302020204" pitchFamily="66" charset="0"/>
              </a:rPr>
              <a:t>Point d'ébullition</a:t>
            </a:r>
            <a:r>
              <a:rPr lang="fr-FR" b="1" dirty="0">
                <a:solidFill>
                  <a:srgbClr val="222222"/>
                </a:solidFill>
                <a:latin typeface="Comic Sans MS" panose="030F0702030302020204" pitchFamily="66" charset="0"/>
              </a:rPr>
              <a:t> : </a:t>
            </a:r>
            <a:r>
              <a:rPr lang="fr-FR" dirty="0">
                <a:solidFill>
                  <a:srgbClr val="222222"/>
                </a:solidFill>
                <a:latin typeface="Comic Sans MS" panose="030F0702030302020204" pitchFamily="66" charset="0"/>
              </a:rPr>
              <a:t>80,1 °C</a:t>
            </a:r>
            <a:endParaRPr lang="fr-FR" b="0" i="0" dirty="0">
              <a:solidFill>
                <a:srgbClr val="222222"/>
              </a:solidFill>
              <a:effectLst/>
              <a:latin typeface="Comic Sans MS" panose="030F0702030302020204" pitchFamily="66" charset="0"/>
            </a:endParaRPr>
          </a:p>
        </p:txBody>
      </p:sp>
    </p:spTree>
    <p:extLst>
      <p:ext uri="{BB962C8B-B14F-4D97-AF65-F5344CB8AC3E}">
        <p14:creationId xmlns:p14="http://schemas.microsoft.com/office/powerpoint/2010/main" val="33372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3" grpId="0"/>
      <p:bldP spid="4" grpId="0"/>
      <p:bldP spid="18" grpId="0"/>
      <p:bldP spid="19" grpId="0"/>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1388</Words>
  <Application>Microsoft Office PowerPoint</Application>
  <PresentationFormat>Grand écran</PresentationFormat>
  <Paragraphs>347</Paragraphs>
  <Slides>26</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5" baseType="lpstr">
      <vt:lpstr>Arial</vt:lpstr>
      <vt:lpstr>Calibri</vt:lpstr>
      <vt:lpstr>Calibri Light</vt:lpstr>
      <vt:lpstr>Comic Sans MS</vt:lpstr>
      <vt:lpstr>Segoe Script</vt:lpstr>
      <vt:lpstr>Times</vt:lpstr>
      <vt:lpstr>Times New Roman</vt:lpstr>
      <vt:lpstr>Thème Office</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CMOS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ahmad.mehdi</dc:creator>
  <cp:lastModifiedBy>ahmad.mehdi</cp:lastModifiedBy>
  <cp:revision>107</cp:revision>
  <dcterms:created xsi:type="dcterms:W3CDTF">2018-08-30T10:06:44Z</dcterms:created>
  <dcterms:modified xsi:type="dcterms:W3CDTF">2019-09-02T06:29:54Z</dcterms:modified>
</cp:coreProperties>
</file>