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3"/>
  </p:notesMasterIdLst>
  <p:sldIdLst>
    <p:sldId id="256" r:id="rId5"/>
    <p:sldId id="353" r:id="rId6"/>
    <p:sldId id="348" r:id="rId7"/>
    <p:sldId id="325" r:id="rId8"/>
    <p:sldId id="327" r:id="rId9"/>
    <p:sldId id="326" r:id="rId10"/>
    <p:sldId id="334" r:id="rId11"/>
    <p:sldId id="381" r:id="rId12"/>
    <p:sldId id="349" r:id="rId13"/>
    <p:sldId id="351" r:id="rId14"/>
    <p:sldId id="382" r:id="rId15"/>
    <p:sldId id="383" r:id="rId16"/>
    <p:sldId id="352" r:id="rId17"/>
    <p:sldId id="365" r:id="rId18"/>
    <p:sldId id="333" r:id="rId19"/>
    <p:sldId id="375" r:id="rId20"/>
    <p:sldId id="266" r:id="rId21"/>
    <p:sldId id="364" r:id="rId22"/>
    <p:sldId id="386" r:id="rId23"/>
    <p:sldId id="376" r:id="rId24"/>
    <p:sldId id="316" r:id="rId25"/>
    <p:sldId id="317" r:id="rId26"/>
    <p:sldId id="379" r:id="rId27"/>
    <p:sldId id="374" r:id="rId28"/>
    <p:sldId id="330" r:id="rId29"/>
    <p:sldId id="335" r:id="rId30"/>
    <p:sldId id="350" r:id="rId31"/>
    <p:sldId id="343" r:id="rId32"/>
    <p:sldId id="303" r:id="rId33"/>
    <p:sldId id="384" r:id="rId34"/>
    <p:sldId id="389" r:id="rId35"/>
    <p:sldId id="338" r:id="rId36"/>
    <p:sldId id="387" r:id="rId37"/>
    <p:sldId id="388" r:id="rId38"/>
    <p:sldId id="346" r:id="rId39"/>
    <p:sldId id="380" r:id="rId40"/>
    <p:sldId id="304" r:id="rId41"/>
    <p:sldId id="345" r:id="rId4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25751-965F-441B-A10F-A1C517F00D37}" v="9" dt="2024-02-07T11:24:11.583"/>
    <p1510:client id="{BE85BDF7-CECB-4E4C-AD07-509FC8B7DC98}" v="4" dt="2024-02-06T07:58:33.3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FB92B-82E7-4021-AA4B-36888E1E1B94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A570D-B55F-4F6A-B777-861FDBDA87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44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>
                <a:ea typeface="Calibri"/>
                <a:cs typeface="Calibri"/>
              </a:rPr>
              <a:t>Barbara</a:t>
            </a:r>
            <a:endParaRPr lang="fr-F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719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Thais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817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0">
              <a:buNone/>
              <a:tabLst>
                <a:tab pos="541338" algn="l"/>
              </a:tabLst>
            </a:pPr>
            <a:endParaRPr lang="fr-FR" sz="1200" b="1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041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0">
              <a:buNone/>
              <a:tabLst>
                <a:tab pos="541338" algn="l"/>
              </a:tabLst>
            </a:pPr>
            <a:endParaRPr lang="fr-FR" sz="1200" b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937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0">
              <a:buNone/>
              <a:tabLst>
                <a:tab pos="541338" algn="l"/>
              </a:tabLst>
            </a:pPr>
            <a:endParaRPr lang="fr-FR" sz="1200" b="1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352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b="1" kern="1200">
              <a:solidFill>
                <a:srgbClr val="C25D89"/>
              </a:solidFill>
              <a:latin typeface="Arial Narrow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BB2C9-6B2E-440D-AA28-CA4E058B86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62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Léa / Thais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44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0">
              <a:buNone/>
              <a:tabLst>
                <a:tab pos="541338" algn="l"/>
              </a:tabLst>
            </a:pPr>
            <a:r>
              <a:rPr lang="fr-FR"/>
              <a:t>Damien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53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55725" y="1138238"/>
            <a:ext cx="4092575" cy="30702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300" b="1" u="sng"/>
              <a:t>DOSSIER LECTEUR</a:t>
            </a:r>
          </a:p>
          <a:p>
            <a:endParaRPr lang="fr-FR" sz="1300"/>
          </a:p>
          <a:p>
            <a:pPr defTabSz="475039">
              <a:buFont typeface="Arial" pitchFamily="34" charset="0"/>
              <a:buChar char="•"/>
              <a:defRPr/>
            </a:pPr>
            <a:r>
              <a:rPr lang="fr-FR" sz="1300"/>
              <a:t> </a:t>
            </a:r>
            <a:r>
              <a:rPr lang="fr-FR" sz="1300" b="1"/>
              <a:t>Onglet « Prêts » : </a:t>
            </a:r>
            <a:r>
              <a:rPr lang="fr-FR" sz="1300"/>
              <a:t>Prêts en cours / Renouveler un prêt / Historique de prêts</a:t>
            </a:r>
          </a:p>
          <a:p>
            <a:pPr lvl="0">
              <a:buFont typeface="Arial" pitchFamily="34" charset="0"/>
              <a:buChar char="•"/>
            </a:pPr>
            <a:endParaRPr lang="fr-FR" sz="1300"/>
          </a:p>
          <a:p>
            <a:pPr lvl="0">
              <a:buFont typeface="Arial" pitchFamily="34" charset="0"/>
              <a:buChar char="•"/>
            </a:pPr>
            <a:r>
              <a:rPr lang="fr-FR" sz="1300"/>
              <a:t> </a:t>
            </a:r>
            <a:r>
              <a:rPr lang="fr-FR" sz="1300" b="1"/>
              <a:t>Onglet « Services » : </a:t>
            </a:r>
            <a:r>
              <a:rPr lang="fr-FR" sz="1300"/>
              <a:t>Réservations et demandes de PEB</a:t>
            </a:r>
          </a:p>
          <a:p>
            <a:pPr lvl="0">
              <a:buFont typeface="Arial" pitchFamily="34" charset="0"/>
              <a:buChar char="•"/>
            </a:pPr>
            <a:endParaRPr lang="fr-FR" sz="1300"/>
          </a:p>
          <a:p>
            <a:pPr lvl="0">
              <a:buFont typeface="Arial" pitchFamily="34" charset="0"/>
              <a:buChar char="•"/>
            </a:pPr>
            <a:r>
              <a:rPr lang="fr-FR" sz="1300" b="1"/>
              <a:t> Onglet « Amendes + frais »</a:t>
            </a:r>
            <a:endParaRPr lang="fr-FR" sz="1300"/>
          </a:p>
          <a:p>
            <a:pPr lvl="0">
              <a:buFont typeface="Arial" pitchFamily="34" charset="0"/>
              <a:buChar char="•"/>
            </a:pPr>
            <a:endParaRPr lang="fr-FR" sz="1300"/>
          </a:p>
          <a:p>
            <a:pPr lvl="0">
              <a:buFont typeface="Arial" pitchFamily="34" charset="0"/>
              <a:buChar char="•"/>
            </a:pPr>
            <a:r>
              <a:rPr lang="fr-FR" sz="1300"/>
              <a:t> </a:t>
            </a:r>
            <a:r>
              <a:rPr lang="fr-FR" sz="1300" b="1"/>
              <a:t>Onglet « Blocages + messages »</a:t>
            </a:r>
          </a:p>
          <a:p>
            <a:pPr lvl="0">
              <a:buFont typeface="Arial" pitchFamily="34" charset="0"/>
              <a:buNone/>
            </a:pPr>
            <a:endParaRPr lang="fr-FR" sz="1300" b="1"/>
          </a:p>
          <a:p>
            <a:pPr lvl="0">
              <a:buFont typeface="Arial" pitchFamily="34" charset="0"/>
              <a:buChar char="•"/>
            </a:pPr>
            <a:r>
              <a:rPr lang="fr-FR" sz="1300"/>
              <a:t> </a:t>
            </a:r>
            <a:r>
              <a:rPr lang="fr-FR" sz="1300" b="1"/>
              <a:t>Onglet « Informations personnelles »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41784">
              <a:defRPr/>
            </a:pPr>
            <a:fld id="{13645BF9-5509-0D46-8742-B78F2BCFAC36}" type="slidenum">
              <a:rPr lang="fr-FR">
                <a:solidFill>
                  <a:prstClr val="black"/>
                </a:solidFill>
                <a:latin typeface="Calibri"/>
              </a:rPr>
              <a:pPr defTabSz="541784">
                <a:defRPr/>
              </a:pPr>
              <a:t>27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474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Léa</a:t>
            </a:r>
            <a:r>
              <a:rPr lang="en-US">
                <a:ea typeface="Calibri"/>
                <a:cs typeface="Calibri"/>
              </a:rPr>
              <a:t> / Thais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38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57D87-56DD-6B59-49EC-42CDAF5AB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BEBA4AA-6C92-3C53-F481-D77660541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2E1E064-30E8-4CEF-AE01-573AB3745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Calibri"/>
                <a:cs typeface="Calibri"/>
              </a:rPr>
              <a:t> </a:t>
            </a:r>
            <a:r>
              <a:rPr lang="en-US" b="1" dirty="0" err="1">
                <a:ea typeface="Calibri"/>
                <a:cs typeface="Calibri"/>
              </a:rPr>
              <a:t>Associer</a:t>
            </a:r>
            <a:r>
              <a:rPr lang="en-US" b="1" dirty="0"/>
              <a:t> des </a:t>
            </a:r>
            <a:r>
              <a:rPr lang="en-US" b="1" dirty="0" err="1"/>
              <a:t>polymères</a:t>
            </a:r>
            <a:r>
              <a:rPr lang="en-US" b="1" dirty="0"/>
              <a:t> pour augmenter la </a:t>
            </a:r>
            <a:r>
              <a:rPr lang="en-US" b="1" dirty="0" err="1"/>
              <a:t>durabilité</a:t>
            </a:r>
            <a:r>
              <a:rPr lang="en-US" b="1" dirty="0"/>
              <a:t> des batteries :  </a:t>
            </a:r>
            <a:r>
              <a:rPr lang="en-US" dirty="0"/>
              <a:t>par Renaud BOUCHET et Trang N. T. PHAN</a:t>
            </a:r>
            <a:endParaRPr lang="fr-FR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7A2A3F-CC65-6FF2-1C59-236D4A1794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2F7C90-55C8-A399-3BBB-C6B94ADAA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67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Barbara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544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Damien</a:t>
            </a:r>
          </a:p>
          <a:p>
            <a:r>
              <a:rPr lang="fr-FR"/>
              <a:t>FAIRE LA DEMO</a:t>
            </a:r>
          </a:p>
          <a:p>
            <a:endParaRPr lang="fr-FR">
              <a:cs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03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200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492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570D-B55F-4F6A-B777-861FDBDA87CC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207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Tutos : services&gt;formation&gt;tutoriels d’auto-formation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557966-6AE3-4A45-9304-A99EA60D812E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31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Barbara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15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0">
              <a:buNone/>
              <a:tabLst>
                <a:tab pos="541338" algn="l"/>
              </a:tabLst>
            </a:pPr>
            <a:r>
              <a:rPr lang="fr-FR">
                <a:ea typeface="Calibri"/>
                <a:cs typeface="Calibri"/>
              </a:rPr>
              <a:t>Damien</a:t>
            </a:r>
            <a:endParaRPr lang="fr-FR" sz="1200" b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8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0">
              <a:buNone/>
              <a:tabLst>
                <a:tab pos="541338" algn="l"/>
              </a:tabLst>
            </a:pPr>
            <a:r>
              <a:rPr lang="fr-FR"/>
              <a:t>Damien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767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55725" y="1138238"/>
            <a:ext cx="4092575" cy="30702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Vous pouvez venir travailler, consulter, emprunter et rendre vos ouvrages dans toutes les bibliothèques de notre réseau.</a:t>
            </a:r>
          </a:p>
          <a:p>
            <a:endParaRPr lang="fr-FR"/>
          </a:p>
          <a:p>
            <a:pPr defTabSz="475039">
              <a:defRPr/>
            </a:pPr>
            <a:r>
              <a:rPr lang="fr-FR"/>
              <a:t>Retour indifférencié des documents (on peut rendre les documents dans la bibliothèque de son choix).</a:t>
            </a:r>
          </a:p>
          <a:p>
            <a:endParaRPr lang="fr-FR"/>
          </a:p>
          <a:p>
            <a:pPr defTabSz="475039">
              <a:defRPr/>
            </a:pPr>
            <a:r>
              <a:rPr lang="fr-FR"/>
              <a:t>Droits de prêt : </a:t>
            </a:r>
            <a:r>
              <a:rPr lang="fr-FR" sz="1300"/>
              <a:t>12 documents pour 2 à 28 jours</a:t>
            </a:r>
          </a:p>
          <a:p>
            <a:endParaRPr lang="fr-FR"/>
          </a:p>
          <a:p>
            <a:pPr defTabSz="475039">
              <a:defRPr/>
            </a:pPr>
            <a:r>
              <a:rPr lang="fr-FR"/>
              <a:t>BU</a:t>
            </a:r>
            <a:r>
              <a:rPr lang="fr-FR" baseline="0"/>
              <a:t> Santé de Montpellier = BU UPM + BU Pharmacie</a:t>
            </a:r>
          </a:p>
          <a:p>
            <a:endParaRPr lang="fr-FR"/>
          </a:p>
          <a:p>
            <a:pPr algn="l">
              <a:defRPr/>
            </a:pPr>
            <a:endParaRPr lang="fr-FR" sz="1300"/>
          </a:p>
          <a:p>
            <a:r>
              <a:rPr lang="fr-FR" baseline="0"/>
              <a:t>Egalement la </a:t>
            </a:r>
            <a:r>
              <a:rPr lang="fr-FR" b="1" baseline="0"/>
              <a:t>BU Saint-Charles  : </a:t>
            </a:r>
            <a:r>
              <a:rPr lang="fr-FR" baseline="0"/>
              <a:t>ouverte aux étudiants UM à partir du Master le soir de 18h à 21h et le samedi </a:t>
            </a:r>
            <a:r>
              <a:rPr lang="fr-FR"/>
              <a:t>de 9h à 17h</a:t>
            </a:r>
            <a:endParaRPr lang="fr-FR" b="1" baseline="0"/>
          </a:p>
          <a:p>
            <a:pPr algn="l"/>
            <a:endParaRPr lang="fr-FR" sz="1300"/>
          </a:p>
          <a:p>
            <a:pPr algn="l"/>
            <a:endParaRPr lang="fr-FR" sz="13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45BF9-5509-0D46-8742-B78F2BCFAC3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91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5019C-E763-8BB3-7012-7A3C5BAE1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3ECC20-3845-2119-A085-8E9DA22D3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E697E6F-9F28-1D83-2166-F08759313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0">
              <a:buNone/>
              <a:tabLst>
                <a:tab pos="541338" algn="l"/>
              </a:tabLst>
            </a:pPr>
            <a:endParaRPr lang="fr-FR" sz="1200" b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87FAE9-A089-FCE0-42D7-26D50F09F2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59EB97-6912-65F1-5056-2B3C890BC4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20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79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0">
              <a:buNone/>
              <a:tabLst>
                <a:tab pos="541338" algn="l"/>
              </a:tabLst>
            </a:pPr>
            <a:endParaRPr lang="fr-FR" sz="1200" b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2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089903"/>
            <a:ext cx="375285" cy="768350"/>
          </a:xfrm>
          <a:custGeom>
            <a:avLst/>
            <a:gdLst/>
            <a:ahLst/>
            <a:cxnLst/>
            <a:rect l="l" t="t" r="r" b="b"/>
            <a:pathLst>
              <a:path w="375285" h="768350">
                <a:moveTo>
                  <a:pt x="0" y="0"/>
                </a:moveTo>
                <a:lnTo>
                  <a:pt x="0" y="768095"/>
                </a:lnTo>
                <a:lnTo>
                  <a:pt x="7366" y="768095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8953" y="6318522"/>
            <a:ext cx="992082" cy="38096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48995"/>
            <a:ext cx="314325" cy="20320"/>
          </a:xfrm>
          <a:custGeom>
            <a:avLst/>
            <a:gdLst/>
            <a:ahLst/>
            <a:cxnLst/>
            <a:rect l="l" t="t" r="r" b="b"/>
            <a:pathLst>
              <a:path w="314325" h="20320">
                <a:moveTo>
                  <a:pt x="314096" y="0"/>
                </a:moveTo>
                <a:lnTo>
                  <a:pt x="0" y="0"/>
                </a:lnTo>
                <a:lnTo>
                  <a:pt x="0" y="19811"/>
                </a:lnTo>
                <a:lnTo>
                  <a:pt x="314096" y="19811"/>
                </a:lnTo>
                <a:lnTo>
                  <a:pt x="314096" y="0"/>
                </a:lnTo>
                <a:close/>
              </a:path>
            </a:pathLst>
          </a:custGeom>
          <a:solidFill>
            <a:srgbClr val="E8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0200" y="116204"/>
            <a:ext cx="7681595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" dirty="0"/>
              <a:t>‹N°›</a:t>
            </a:fld>
            <a:endParaRPr spc="-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" dirty="0"/>
              <a:t>‹N°›</a:t>
            </a:fld>
            <a:endParaRPr spc="-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6003" y="1388363"/>
            <a:ext cx="6641592" cy="47106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" dirty="0"/>
              <a:t>‹N°›</a:t>
            </a:fld>
            <a:endParaRPr spc="-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089903"/>
            <a:ext cx="375285" cy="768350"/>
          </a:xfrm>
          <a:custGeom>
            <a:avLst/>
            <a:gdLst/>
            <a:ahLst/>
            <a:cxnLst/>
            <a:rect l="l" t="t" r="r" b="b"/>
            <a:pathLst>
              <a:path w="375285" h="768350">
                <a:moveTo>
                  <a:pt x="0" y="0"/>
                </a:moveTo>
                <a:lnTo>
                  <a:pt x="0" y="768095"/>
                </a:lnTo>
                <a:lnTo>
                  <a:pt x="7366" y="768095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8953" y="6318522"/>
            <a:ext cx="992082" cy="38096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48995"/>
            <a:ext cx="314325" cy="20320"/>
          </a:xfrm>
          <a:custGeom>
            <a:avLst/>
            <a:gdLst/>
            <a:ahLst/>
            <a:cxnLst/>
            <a:rect l="l" t="t" r="r" b="b"/>
            <a:pathLst>
              <a:path w="314325" h="20320">
                <a:moveTo>
                  <a:pt x="314096" y="0"/>
                </a:moveTo>
                <a:lnTo>
                  <a:pt x="0" y="0"/>
                </a:lnTo>
                <a:lnTo>
                  <a:pt x="0" y="19811"/>
                </a:lnTo>
                <a:lnTo>
                  <a:pt x="314096" y="19811"/>
                </a:lnTo>
                <a:lnTo>
                  <a:pt x="314096" y="0"/>
                </a:lnTo>
                <a:close/>
              </a:path>
            </a:pathLst>
          </a:custGeom>
          <a:solidFill>
            <a:srgbClr val="E8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" dirty="0"/>
              <a:t>‹N°›</a:t>
            </a:fld>
            <a:endParaRPr spc="-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" dirty="0"/>
              <a:t>‹N°›</a:t>
            </a:fld>
            <a:endParaRPr spc="-5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Année 2013-2014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Bibliothèque interuniversitaire de Montpellier http://www.biu-montpellier.fr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76A7-0F5E-4E69-9A80-F7631E02C1C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80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Année 2013-2014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Bibliothèque interuniversitaire de Montpellier http://www.biu-montpellier.fr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76A7-0F5E-4E69-9A80-F7631E02C1C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7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383" y="310169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50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595"/>
            <a:ext cx="7731444" cy="4300117"/>
          </a:xfrm>
        </p:spPr>
        <p:txBody>
          <a:bodyPr/>
          <a:lstStyle>
            <a:lvl1pPr marL="0" indent="0">
              <a:buNone/>
              <a:defRPr sz="2500">
                <a:latin typeface="Avenir Next Regular"/>
                <a:cs typeface="Avenir Next Regular"/>
              </a:defRPr>
            </a:lvl1pPr>
            <a:lvl2pPr>
              <a:defRPr sz="2100">
                <a:latin typeface="Avenir Next Regular"/>
                <a:cs typeface="Avenir Next Regular"/>
              </a:defRPr>
            </a:lvl2pPr>
            <a:lvl3pPr>
              <a:defRPr sz="1800">
                <a:latin typeface="Avenir Next Regular"/>
                <a:cs typeface="Avenir Next Regular"/>
              </a:defRPr>
            </a:lvl3pPr>
            <a:lvl4pPr>
              <a:defRPr sz="1600">
                <a:latin typeface="Avenir Next Regular"/>
                <a:cs typeface="Avenir Next Regular"/>
              </a:defRPr>
            </a:lvl4pPr>
            <a:lvl5pPr>
              <a:defRPr sz="1600">
                <a:latin typeface="Avenir Next Regular"/>
                <a:cs typeface="Avenir Next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lIns="91428" tIns="45715" rIns="91428" bIns="45715"/>
          <a:lstStyle>
            <a:lvl1pPr>
              <a:defRPr/>
            </a:lvl1pPr>
          </a:lstStyle>
          <a:p>
            <a:pPr>
              <a:defRPr/>
            </a:pPr>
            <a:fld id="{EB073126-E8A5-4FD9-BFA4-635E33313377}" type="datetime1">
              <a:rPr lang="fr-FR" smtClean="0"/>
              <a:t>07/02/2024</a:t>
            </a:fld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lIns="91428" tIns="45715" rIns="91428" bIns="45715"/>
          <a:lstStyle>
            <a:lvl1pPr>
              <a:defRPr/>
            </a:lvl1pPr>
          </a:lstStyle>
          <a:p>
            <a:pPr>
              <a:defRPr/>
            </a:pPr>
            <a:fld id="{03627ADE-3FC7-4660-B923-AC5FC6CE1B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7988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39289-4985-47A7-8778-F65182E7D472}" type="datetime1">
              <a:rPr lang="fr-FR" altLang="en-US" smtClean="0"/>
              <a:t>07/02/2024</a:t>
            </a:fld>
            <a:endParaRPr lang="fr-FR" alt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2" y="6248400"/>
            <a:ext cx="2895600" cy="457200"/>
          </a:xfrm>
          <a:prstGeom prst="rect">
            <a:avLst/>
          </a:prstGeom>
        </p:spPr>
        <p:txBody>
          <a:bodyPr lIns="91417" tIns="45709" rIns="91417" bIns="45709"/>
          <a:lstStyle>
            <a:lvl1pPr>
              <a:defRPr/>
            </a:lvl1pPr>
          </a:lstStyle>
          <a:p>
            <a:r>
              <a:rPr lang="fr-FR" altLang="en-US"/>
              <a:t>Recherche documentaire - BUT TC 2023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CA12B-35CC-4B43-82E7-A6B92E728F3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6060270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59054"/>
            <a:ext cx="8986520" cy="1184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162" y="2255351"/>
            <a:ext cx="4077970" cy="1643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86571" y="6446122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" dirty="0"/>
              <a:t>‹N°›</a:t>
            </a:fld>
            <a:endParaRPr spc="-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cd-formations@umontpellier.f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0.png"/><Relationship Id="rId4" Type="http://schemas.openxmlformats.org/officeDocument/2006/relationships/hyperlink" Target="https://questionnaire.umontpellier.fr/index.php/168352?newtest=Y&amp;lang=f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601595"/>
            <a:chOff x="0" y="0"/>
            <a:chExt cx="9144000" cy="260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26014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806195"/>
              <a:ext cx="2712720" cy="98907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3843528"/>
            <a:ext cx="375285" cy="775970"/>
          </a:xfrm>
          <a:custGeom>
            <a:avLst/>
            <a:gdLst/>
            <a:ahLst/>
            <a:cxnLst/>
            <a:rect l="l" t="t" r="r" b="b"/>
            <a:pathLst>
              <a:path w="375285" h="775970">
                <a:moveTo>
                  <a:pt x="0" y="0"/>
                </a:moveTo>
                <a:lnTo>
                  <a:pt x="0" y="775716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6328" y="822960"/>
            <a:ext cx="5754624" cy="9875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4840" y="3200400"/>
            <a:ext cx="6043930" cy="23304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745"/>
              </a:spcBef>
            </a:pPr>
            <a:r>
              <a:rPr sz="5400" b="1" spc="-70">
                <a:latin typeface="Calibri Light"/>
                <a:cs typeface="Calibri Light"/>
              </a:rPr>
              <a:t>Effectuer</a:t>
            </a:r>
            <a:r>
              <a:rPr sz="5400" b="1" spc="-235">
                <a:latin typeface="Calibri Light"/>
                <a:cs typeface="Calibri Light"/>
              </a:rPr>
              <a:t> </a:t>
            </a:r>
            <a:r>
              <a:rPr sz="5400" b="1" spc="-25">
                <a:latin typeface="Calibri Light"/>
                <a:cs typeface="Calibri Light"/>
              </a:rPr>
              <a:t>une </a:t>
            </a:r>
            <a:r>
              <a:rPr sz="5400" b="1" spc="-10">
                <a:latin typeface="Calibri Light"/>
                <a:cs typeface="Calibri Light"/>
              </a:rPr>
              <a:t>recherche </a:t>
            </a:r>
            <a:r>
              <a:rPr sz="5400" b="1" spc="-55">
                <a:latin typeface="Calibri Light"/>
                <a:cs typeface="Calibri Light"/>
              </a:rPr>
              <a:t>documentaire</a:t>
            </a:r>
            <a:r>
              <a:rPr sz="5400" b="1" spc="-210">
                <a:latin typeface="Calibri Light"/>
                <a:cs typeface="Calibri Light"/>
              </a:rPr>
              <a:t> </a:t>
            </a:r>
            <a:r>
              <a:rPr sz="5400" b="1" spc="-60">
                <a:latin typeface="Calibri Light"/>
                <a:cs typeface="Calibri Light"/>
              </a:rPr>
              <a:t>efficace</a:t>
            </a:r>
            <a:endParaRPr sz="5400" b="1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2201" y="5410200"/>
            <a:ext cx="2505964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56868"/>
                </a:solidFill>
                <a:latin typeface="Arial"/>
                <a:cs typeface="Arial"/>
              </a:rPr>
              <a:t>BU</a:t>
            </a:r>
            <a:r>
              <a:rPr sz="1400" b="1" spc="-20" dirty="0">
                <a:solidFill>
                  <a:srgbClr val="45686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56868"/>
                </a:solidFill>
                <a:latin typeface="Arial"/>
                <a:cs typeface="Arial"/>
              </a:rPr>
              <a:t>Sciences</a:t>
            </a:r>
            <a:r>
              <a:rPr sz="1400" b="1" spc="-40" dirty="0">
                <a:solidFill>
                  <a:srgbClr val="45686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56868"/>
                </a:solidFill>
                <a:latin typeface="Arial"/>
                <a:cs typeface="Arial"/>
              </a:rPr>
              <a:t>SCD</a:t>
            </a:r>
            <a:r>
              <a:rPr sz="1400" b="1" spc="-15" dirty="0">
                <a:solidFill>
                  <a:srgbClr val="456868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456868"/>
                </a:solidFill>
                <a:latin typeface="Arial"/>
                <a:cs typeface="Arial"/>
              </a:rPr>
              <a:t>UM </a:t>
            </a:r>
            <a:endParaRPr lang="fr-FR" sz="1400" b="1" dirty="0">
              <a:solidFill>
                <a:srgbClr val="456868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1400" b="1" dirty="0">
                <a:solidFill>
                  <a:srgbClr val="456868"/>
                </a:solidFill>
                <a:latin typeface="Arial"/>
                <a:cs typeface="Arial"/>
              </a:rPr>
              <a:t>LMGC Mécanique</a:t>
            </a:r>
            <a:endParaRPr sz="1400" b="1" dirty="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</a:pPr>
            <a:r>
              <a:rPr lang="fr-FR" sz="1400" b="1" spc="-20" dirty="0">
                <a:solidFill>
                  <a:srgbClr val="456868"/>
                </a:solidFill>
                <a:latin typeface="Arial"/>
                <a:cs typeface="Arial"/>
              </a:rPr>
              <a:t>Février </a:t>
            </a:r>
            <a:r>
              <a:rPr sz="1400" b="1" spc="-20" dirty="0">
                <a:solidFill>
                  <a:srgbClr val="456868"/>
                </a:solidFill>
                <a:latin typeface="Arial"/>
                <a:cs typeface="Arial"/>
              </a:rPr>
              <a:t>202</a:t>
            </a:r>
            <a:r>
              <a:rPr lang="fr-FR" sz="1400" b="1" spc="-20" dirty="0">
                <a:solidFill>
                  <a:srgbClr val="456868"/>
                </a:solidFill>
                <a:latin typeface="Arial"/>
                <a:cs typeface="Arial"/>
              </a:rPr>
              <a:t>4</a:t>
            </a:r>
            <a:endParaRPr sz="1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0" y="274667"/>
            <a:ext cx="9144000" cy="135413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8780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BU sciences : la bibliothèque de référence de l’Université </a:t>
            </a:r>
            <a:b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sciences et techniques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970040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>
                <a:latin typeface="Calibri"/>
                <a:ea typeface="Calibri" panose="020F0502020204030204" pitchFamily="34" charset="0"/>
                <a:cs typeface="Times New Roman"/>
              </a:rPr>
              <a:t>Horaires : </a:t>
            </a:r>
          </a:p>
          <a:p>
            <a:r>
              <a:rPr lang="fr-FR" b="1">
                <a:latin typeface="Calibri"/>
                <a:ea typeface="Calibri" panose="020F0502020204030204" pitchFamily="34" charset="0"/>
                <a:cs typeface="Times New Roman"/>
              </a:rPr>
              <a:t>du lundi au vendredi de 8h à 22h30 d’octobre à mai (autres périodes :  de 8h à 19h) </a:t>
            </a:r>
          </a:p>
          <a:p>
            <a:r>
              <a:rPr lang="fr-FR" b="1">
                <a:latin typeface="Calibri"/>
                <a:ea typeface="Calibri" panose="020F0502020204030204" pitchFamily="34" charset="0"/>
                <a:cs typeface="Times New Roman"/>
              </a:rPr>
              <a:t>Dimanche d’octobre à mai : 10h-19h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3968" y="1844824"/>
            <a:ext cx="439248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>
                <a:latin typeface="Calibri"/>
                <a:ea typeface="Calibri" panose="020F0502020204030204" pitchFamily="34" charset="0"/>
                <a:cs typeface="Times New Roman"/>
              </a:rPr>
              <a:t>Environ 1000 places </a:t>
            </a:r>
            <a:r>
              <a:rPr lang="fr-FR">
                <a:latin typeface="Calibri"/>
                <a:ea typeface="Calibri" panose="020F0502020204030204" pitchFamily="34" charset="0"/>
                <a:cs typeface="Times New Roman"/>
              </a:rPr>
              <a:t>de travail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>
                <a:latin typeface="Calibri"/>
                <a:ea typeface="Calibri" panose="020F0502020204030204" pitchFamily="34" charset="0"/>
                <a:cs typeface="Times New Roman"/>
              </a:rPr>
              <a:t>18 salles de </a:t>
            </a:r>
            <a:r>
              <a:rPr lang="fr-FR" b="1">
                <a:latin typeface="Calibri"/>
                <a:ea typeface="Calibri" panose="020F0502020204030204" pitchFamily="34" charset="0"/>
                <a:cs typeface="Times New Roman"/>
              </a:rPr>
              <a:t>travail en groupe</a:t>
            </a:r>
            <a:r>
              <a:rPr lang="fr-FR">
                <a:latin typeface="Calibri"/>
                <a:ea typeface="Calibri" panose="020F0502020204030204" pitchFamily="34" charset="0"/>
                <a:cs typeface="Times New Roman"/>
              </a:rPr>
              <a:t> sur réservation  </a:t>
            </a:r>
            <a:endParaRPr lang="fr-FR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</a:t>
            </a: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libre accès, </a:t>
            </a: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tablettes</a:t>
            </a: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 portables</a:t>
            </a: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emprunter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</a:t>
            </a: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d’impression / photocopie / scan</a:t>
            </a:r>
            <a:endParaRPr lang="fr-F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Espaces </a:t>
            </a: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détente et repos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 DVD, coin jeux Super Nintendo</a:t>
            </a:r>
          </a:p>
          <a:p>
            <a:pPr lvl="0">
              <a:spcAft>
                <a:spcPts val="300"/>
              </a:spcAft>
              <a:tabLst>
                <a:tab pos="457200" algn="l"/>
              </a:tabLst>
            </a:pP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 </a:t>
            </a: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Collections universitaires et de loisirs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1991925"/>
            <a:ext cx="610399" cy="720080"/>
          </a:xfrm>
          <a:prstGeom prst="rect">
            <a:avLst/>
          </a:prstGeom>
        </p:spPr>
      </p:pic>
      <p:pic>
        <p:nvPicPr>
          <p:cNvPr id="8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0" y="3895887"/>
            <a:ext cx="3815228" cy="2084181"/>
          </a:xfrm>
        </p:spPr>
      </p:pic>
    </p:spTree>
    <p:extLst>
      <p:ext uri="{BB962C8B-B14F-4D97-AF65-F5344CB8AC3E}">
        <p14:creationId xmlns:p14="http://schemas.microsoft.com/office/powerpoint/2010/main" val="173559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6BD0277-8B68-4BE9-8601-2C6D2494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886ECD-B870-6F57-7DDD-DAEDF27728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545" y="0"/>
            <a:ext cx="5195455" cy="6876532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3CDBFED-B772-164F-5968-E33B3A89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24"/>
            <a:ext cx="9144000" cy="1056035"/>
          </a:xfr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Arial"/>
                <a:cs typeface="Arial"/>
              </a:rPr>
              <a:t>Application Library Mobile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BE834189-EBD5-45CC-4F70-FAFBC763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63" y="1832719"/>
            <a:ext cx="3833948" cy="43096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700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>
                <a:latin typeface="+mn-lt"/>
              </a:rPr>
              <a:t>Sur </a:t>
            </a:r>
            <a:r>
              <a:rPr lang="en-US" sz="2400" err="1">
                <a:latin typeface="+mn-lt"/>
              </a:rPr>
              <a:t>l'application</a:t>
            </a:r>
            <a:r>
              <a:rPr lang="en-US" sz="2400">
                <a:solidFill>
                  <a:srgbClr val="F4737F"/>
                </a:solidFill>
                <a:latin typeface="+mn-lt"/>
              </a:rPr>
              <a:t> </a:t>
            </a:r>
            <a:r>
              <a:rPr lang="en-US" sz="2400" b="1">
                <a:solidFill>
                  <a:srgbClr val="F4737F"/>
                </a:solidFill>
                <a:latin typeface="+mn-lt"/>
              </a:rPr>
              <a:t>Library Mobile</a:t>
            </a:r>
            <a:r>
              <a:rPr lang="en-US" sz="2400">
                <a:latin typeface="+mn-lt"/>
              </a:rPr>
              <a:t>, </a:t>
            </a:r>
            <a:r>
              <a:rPr lang="en-US" sz="2400" err="1">
                <a:latin typeface="+mn-lt"/>
              </a:rPr>
              <a:t>retrouvez</a:t>
            </a:r>
            <a:r>
              <a:rPr lang="en-US" sz="2400">
                <a:latin typeface="+mn-lt"/>
              </a:rPr>
              <a:t> à tout moment :</a:t>
            </a:r>
            <a:endParaRPr lang="en-US" sz="2400">
              <a:latin typeface="+mn-lt"/>
              <a:ea typeface="Calibri"/>
              <a:cs typeface="Calibri"/>
            </a:endParaRPr>
          </a:p>
          <a:p>
            <a:pPr marL="86995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000" err="1">
                <a:ea typeface="Calibri"/>
                <a:cs typeface="Calibri"/>
              </a:rPr>
              <a:t>Horaires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d'ouverture</a:t>
            </a:r>
            <a:endParaRPr lang="en-US" sz="2000">
              <a:ea typeface="Calibri"/>
              <a:cs typeface="Calibri"/>
            </a:endParaRPr>
          </a:p>
          <a:p>
            <a:pPr marL="86995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000" err="1">
                <a:ea typeface="Calibri"/>
                <a:cs typeface="Calibri"/>
              </a:rPr>
              <a:t>Capacités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d'accueil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en</a:t>
            </a:r>
            <a:r>
              <a:rPr lang="en-US" sz="2000">
                <a:ea typeface="Calibri"/>
                <a:cs typeface="Calibri"/>
              </a:rPr>
              <a:t> temps </a:t>
            </a:r>
            <a:r>
              <a:rPr lang="en-US" sz="2000" err="1"/>
              <a:t>réel</a:t>
            </a:r>
            <a:endParaRPr lang="en-US" sz="2000">
              <a:cs typeface="Calibri"/>
            </a:endParaRPr>
          </a:p>
          <a:p>
            <a:pPr marL="86995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000" err="1">
                <a:ea typeface="Calibri"/>
                <a:cs typeface="Calibri"/>
              </a:rPr>
              <a:t>Réservation</a:t>
            </a:r>
            <a:r>
              <a:rPr lang="en-US" sz="2000">
                <a:ea typeface="Calibri"/>
                <a:cs typeface="Calibri"/>
              </a:rPr>
              <a:t> de salles</a:t>
            </a:r>
          </a:p>
          <a:p>
            <a:pPr marL="86995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000">
                <a:ea typeface="Calibri"/>
                <a:cs typeface="Calibri"/>
              </a:rPr>
              <a:t>Compte </a:t>
            </a:r>
            <a:r>
              <a:rPr lang="en-US" sz="2000" err="1">
                <a:ea typeface="Calibri"/>
                <a:cs typeface="Calibri"/>
              </a:rPr>
              <a:t>lecteur</a:t>
            </a:r>
            <a:r>
              <a:rPr lang="en-US" sz="2000">
                <a:ea typeface="Calibri"/>
                <a:cs typeface="Calibri"/>
              </a:rPr>
              <a:t> (</a:t>
            </a:r>
            <a:r>
              <a:rPr lang="en-US" sz="2000" err="1">
                <a:ea typeface="Calibri"/>
                <a:cs typeface="Calibri"/>
              </a:rPr>
              <a:t>accès</a:t>
            </a:r>
            <a:r>
              <a:rPr lang="en-US" sz="2000">
                <a:ea typeface="Calibri"/>
                <a:cs typeface="Calibri"/>
              </a:rPr>
              <a:t> à </a:t>
            </a:r>
            <a:r>
              <a:rPr lang="en-US" sz="2000" err="1">
                <a:ea typeface="Calibri"/>
                <a:cs typeface="Calibri"/>
              </a:rPr>
              <a:t>vos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prêts</a:t>
            </a:r>
            <a:r>
              <a:rPr lang="en-US" sz="2000">
                <a:ea typeface="Calibri"/>
                <a:cs typeface="Calibri"/>
              </a:rPr>
              <a:t> et prolongations, </a:t>
            </a:r>
            <a:r>
              <a:rPr lang="en-US" sz="2000" err="1">
                <a:ea typeface="Calibri"/>
                <a:cs typeface="Calibri"/>
              </a:rPr>
              <a:t>réservations</a:t>
            </a:r>
            <a:r>
              <a:rPr lang="en-US" sz="2000">
                <a:ea typeface="Calibri"/>
                <a:cs typeface="Calibri"/>
              </a:rPr>
              <a:t>, dates de retour)</a:t>
            </a:r>
          </a:p>
          <a:p>
            <a:pPr marL="86995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000">
                <a:ea typeface="Calibri"/>
                <a:cs typeface="Calibri"/>
              </a:rPr>
              <a:t>Carte de </a:t>
            </a:r>
            <a:r>
              <a:rPr lang="en-US" sz="2000" err="1">
                <a:ea typeface="Calibri"/>
                <a:cs typeface="Calibri"/>
              </a:rPr>
              <a:t>lecteur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intégrée</a:t>
            </a:r>
            <a:endParaRPr lang="en-US" sz="2000">
              <a:ea typeface="Calibri"/>
              <a:cs typeface="Calibri"/>
            </a:endParaRPr>
          </a:p>
          <a:p>
            <a:pPr marL="62992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400">
              <a:ea typeface="Calibri"/>
              <a:cs typeface="Calibri"/>
            </a:endParaRPr>
          </a:p>
          <a:p>
            <a:pPr marL="353695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400">
              <a:cs typeface="Calibri"/>
            </a:endParaRPr>
          </a:p>
          <a:p>
            <a:pPr>
              <a:lnSpc>
                <a:spcPct val="90000"/>
              </a:lnSpc>
              <a:buNone/>
            </a:pPr>
            <a:endParaRPr lang="en-US" sz="140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28B7FD-4AA3-D687-4F79-2E7CC09EB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14427"/>
            <a:ext cx="1994145" cy="3834894"/>
          </a:xfrm>
          <a:prstGeom prst="rect">
            <a:avLst/>
          </a:prstGeom>
        </p:spPr>
      </p:pic>
      <p:pic>
        <p:nvPicPr>
          <p:cNvPr id="10" name="Image 3" descr="Une image contenant Polic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4CCDAE18-FD4A-79EB-A4D8-8B46628E8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402" y="1396789"/>
            <a:ext cx="1783904" cy="17839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BE4123-93E8-F0CE-E76B-1042C260015B}"/>
              </a:ext>
            </a:extLst>
          </p:cNvPr>
          <p:cNvSpPr txBox="1"/>
          <p:nvPr/>
        </p:nvSpPr>
        <p:spPr>
          <a:xfrm>
            <a:off x="6705401" y="3429000"/>
            <a:ext cx="1844191" cy="3293209"/>
          </a:xfrm>
          <a:prstGeom prst="rect">
            <a:avLst/>
          </a:prstGeom>
          <a:solidFill>
            <a:schemeClr val="bg1"/>
          </a:solidFill>
          <a:ln w="28575">
            <a:solidFill>
              <a:srgbClr val="F4737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  <a:ea typeface="Calibri"/>
                <a:cs typeface="Calibri"/>
              </a:rPr>
              <a:t>Test</a:t>
            </a:r>
          </a:p>
          <a:p>
            <a:pPr algn="ctr"/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1/ 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Téléchargez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l'application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"Library Mobile"</a:t>
            </a: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   </a:t>
            </a:r>
          </a:p>
          <a:p>
            <a:pPr algn="ctr"/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2/ 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Puis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cherchez "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Université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de Montpellier"</a:t>
            </a:r>
          </a:p>
          <a:p>
            <a:pPr algn="ctr"/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   </a:t>
            </a:r>
          </a:p>
          <a:p>
            <a:pPr algn="ctr"/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3/ 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Utilisez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vos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identifiants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ENT pour 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vous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connecter</a:t>
            </a:r>
          </a:p>
          <a:p>
            <a:pPr algn="ctr"/>
            <a:r>
              <a:rPr lang="en-US" sz="800">
                <a:ea typeface="Calibri"/>
                <a:cs typeface="Calibri"/>
              </a:rPr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240403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34" y="238744"/>
            <a:ext cx="4655831" cy="66040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53984"/>
            <a:ext cx="4655831" cy="660401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DA776A7-0F5E-4E69-9A80-F7631E02C1C2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A6A6525-F3D5-631E-E86F-2A13B6B53A58}"/>
              </a:ext>
            </a:extLst>
          </p:cNvPr>
          <p:cNvSpPr txBox="1">
            <a:spLocks/>
          </p:cNvSpPr>
          <p:nvPr/>
        </p:nvSpPr>
        <p:spPr>
          <a:xfrm>
            <a:off x="-6369" y="188640"/>
            <a:ext cx="9144000" cy="742220"/>
          </a:xfrm>
          <a:prstGeom prst="rect">
            <a:avLst/>
          </a:prstGeo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suivez-nous sur les réseaux sociaux !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39BEE38B-9201-413C-851F-D0C6A0B5F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6321" r="8929" b="9555"/>
          <a:stretch/>
        </p:blipFill>
        <p:spPr bwMode="auto">
          <a:xfrm>
            <a:off x="791072" y="5618368"/>
            <a:ext cx="864030" cy="94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E714647-BF05-4F27-E1D9-F06A0A3B6A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37" y="5618368"/>
            <a:ext cx="2013682" cy="16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2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1" y="1033758"/>
            <a:ext cx="8704538" cy="580302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A6A6525-F3D5-631E-E86F-2A13B6B5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24"/>
            <a:ext cx="9144000" cy="1056035"/>
          </a:xfr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Retrouvez toutes les infos sur notre site :</a:t>
            </a:r>
            <a:br>
              <a:rPr lang="fr-FR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bibliotheques.edu.umontpellier.fr</a:t>
            </a:r>
          </a:p>
        </p:txBody>
      </p:sp>
    </p:spTree>
    <p:extLst>
      <p:ext uri="{BB962C8B-B14F-4D97-AF65-F5344CB8AC3E}">
        <p14:creationId xmlns:p14="http://schemas.microsoft.com/office/powerpoint/2010/main" val="38156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601595"/>
            <a:chOff x="0" y="0"/>
            <a:chExt cx="9144000" cy="260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26014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806195"/>
              <a:ext cx="2712720" cy="98907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3843528"/>
            <a:ext cx="375285" cy="775970"/>
          </a:xfrm>
          <a:custGeom>
            <a:avLst/>
            <a:gdLst/>
            <a:ahLst/>
            <a:cxnLst/>
            <a:rect l="l" t="t" r="r" b="b"/>
            <a:pathLst>
              <a:path w="375285" h="775970">
                <a:moveTo>
                  <a:pt x="0" y="0"/>
                </a:moveTo>
                <a:lnTo>
                  <a:pt x="0" y="775716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6328" y="822960"/>
            <a:ext cx="5754624" cy="9875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47800" y="3581400"/>
            <a:ext cx="5586730" cy="151490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745"/>
              </a:spcBef>
            </a:pPr>
            <a:r>
              <a:rPr lang="fr-FR" sz="3200" b="1">
                <a:solidFill>
                  <a:schemeClr val="tx1"/>
                </a:solidFill>
                <a:latin typeface="Arial Narrow" panose="020B0606020202030204" pitchFamily="34" charset="0"/>
              </a:rPr>
              <a:t>2.</a:t>
            </a:r>
          </a:p>
          <a:p>
            <a:pPr marL="12700" marR="5080" algn="ctr">
              <a:lnSpc>
                <a:spcPct val="90000"/>
              </a:lnSpc>
              <a:spcBef>
                <a:spcPts val="745"/>
              </a:spcBef>
            </a:pPr>
            <a:r>
              <a:rPr sz="3200" b="1" err="1">
                <a:solidFill>
                  <a:schemeClr val="tx1"/>
                </a:solidFill>
                <a:latin typeface="Arial Narrow" panose="020B0606020202030204" pitchFamily="34" charset="0"/>
              </a:rPr>
              <a:t>Effectuer</a:t>
            </a:r>
            <a:r>
              <a:rPr sz="3200" b="1">
                <a:solidFill>
                  <a:schemeClr val="tx1"/>
                </a:solidFill>
                <a:latin typeface="Arial Narrow" panose="020B0606020202030204" pitchFamily="34" charset="0"/>
              </a:rPr>
              <a:t> une recherche </a:t>
            </a:r>
            <a:r>
              <a:rPr sz="3200" b="1" err="1">
                <a:solidFill>
                  <a:schemeClr val="tx1"/>
                </a:solidFill>
                <a:latin typeface="Arial Narrow" panose="020B0606020202030204" pitchFamily="34" charset="0"/>
              </a:rPr>
              <a:t>documentaire</a:t>
            </a:r>
            <a:r>
              <a:rPr sz="3200" b="1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sz="3200" b="1" err="1">
                <a:solidFill>
                  <a:schemeClr val="tx1"/>
                </a:solidFill>
                <a:latin typeface="Arial Narrow" panose="020B0606020202030204" pitchFamily="34" charset="0"/>
              </a:rPr>
              <a:t>efficace</a:t>
            </a:r>
            <a:r>
              <a:rPr lang="fr-FR" sz="3200" b="1">
                <a:solidFill>
                  <a:schemeClr val="tx1"/>
                </a:solidFill>
                <a:latin typeface="Arial Narrow" panose="020B0606020202030204" pitchFamily="34" charset="0"/>
              </a:rPr>
              <a:t> : méthode</a:t>
            </a:r>
            <a:endParaRPr sz="3200" b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1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74667"/>
            <a:ext cx="9144000" cy="64807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8780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>
                <a:solidFill>
                  <a:schemeClr val="bg1"/>
                </a:solidFill>
                <a:latin typeface="Arial"/>
                <a:ea typeface="Calibri"/>
                <a:cs typeface="Arial"/>
              </a:rPr>
              <a:t>Méthodologie de recherche documentaire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46849"/>
            <a:ext cx="8075240" cy="52787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29920" indent="-276225" defTabSz="712788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>
              <a:cs typeface="Calibri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>
              <a:cs typeface="Calibri"/>
            </a:endParaRPr>
          </a:p>
          <a:p>
            <a:pPr marL="1029970" lvl="1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9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53695" indent="0" defTabSz="811213">
              <a:spcBef>
                <a:spcPts val="0"/>
              </a:spcBef>
              <a:buNone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53695" indent="0" defTabSz="811213">
              <a:spcBef>
                <a:spcPts val="0"/>
              </a:spcBef>
              <a:buNone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4" name="Image 3" descr="Une image contenant texte, capture d’écran, Police, cercle&#10;&#10;Description générée automatiquement">
            <a:extLst>
              <a:ext uri="{FF2B5EF4-FFF2-40B4-BE49-F238E27FC236}">
                <a16:creationId xmlns:a16="http://schemas.microsoft.com/office/drawing/2014/main" id="{8B3F1A6E-95E8-6EBB-78AF-50C0E2518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4634"/>
            <a:ext cx="9144000" cy="45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94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2161"/>
            <a:ext cx="9144000" cy="768567"/>
          </a:xfr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Questionner son sujet : QQQPOC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3630"/>
            <a:ext cx="8229600" cy="8779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b="1">
                <a:solidFill>
                  <a:srgbClr val="F4737F"/>
                </a:solidFill>
              </a:rPr>
              <a:t>Que cherchez-vous vraiment ?</a:t>
            </a:r>
            <a:endParaRPr lang="fr-FR" sz="2000" b="1">
              <a:solidFill>
                <a:srgbClr val="F4737F"/>
              </a:solidFill>
              <a:cs typeface="Calibri"/>
            </a:endParaRPr>
          </a:p>
          <a:p>
            <a:pPr marL="0" indent="0">
              <a:buNone/>
            </a:pPr>
            <a:r>
              <a:rPr lang="fr-FR" sz="1800"/>
              <a:t>La méthode QQQPOC : consiste à questionner son sujet selon les questions Qui, Quoi, Quand, Pourquoi, Où et Comment.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7" y="2263498"/>
            <a:ext cx="7491046" cy="44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93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089903"/>
            <a:ext cx="375285" cy="768350"/>
          </a:xfrm>
          <a:custGeom>
            <a:avLst/>
            <a:gdLst/>
            <a:ahLst/>
            <a:cxnLst/>
            <a:rect l="l" t="t" r="r" b="b"/>
            <a:pathLst>
              <a:path w="375285" h="768350">
                <a:moveTo>
                  <a:pt x="0" y="0"/>
                </a:moveTo>
                <a:lnTo>
                  <a:pt x="0" y="768095"/>
                </a:lnTo>
                <a:lnTo>
                  <a:pt x="7366" y="768095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8953" y="6318522"/>
            <a:ext cx="992082" cy="3809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348995"/>
            <a:ext cx="314325" cy="20320"/>
          </a:xfrm>
          <a:custGeom>
            <a:avLst/>
            <a:gdLst/>
            <a:ahLst/>
            <a:cxnLst/>
            <a:rect l="l" t="t" r="r" b="b"/>
            <a:pathLst>
              <a:path w="314325" h="20320">
                <a:moveTo>
                  <a:pt x="314096" y="0"/>
                </a:moveTo>
                <a:lnTo>
                  <a:pt x="0" y="0"/>
                </a:lnTo>
                <a:lnTo>
                  <a:pt x="0" y="19811"/>
                </a:lnTo>
                <a:lnTo>
                  <a:pt x="314096" y="19811"/>
                </a:lnTo>
                <a:lnTo>
                  <a:pt x="314096" y="0"/>
                </a:lnTo>
                <a:close/>
              </a:path>
            </a:pathLst>
          </a:custGeom>
          <a:solidFill>
            <a:srgbClr val="E8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140" y="40651"/>
            <a:ext cx="9043720" cy="813043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r>
              <a:rPr sz="2600" b="1" spc="-1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questionner</a:t>
            </a:r>
            <a:r>
              <a:rPr sz="2600" b="1" spc="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sz="2600" b="1" spc="-1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sujet? :</a:t>
            </a:r>
            <a:r>
              <a:rPr sz="2600" b="1" spc="-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questionnement</a:t>
            </a:r>
            <a:r>
              <a:rPr sz="2600" b="1" spc="-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spc="-1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quintilien</a:t>
            </a:r>
            <a:endParaRPr sz="2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5" y="6387905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17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888" y="940434"/>
            <a:ext cx="8404225" cy="52622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52069">
              <a:lnSpc>
                <a:spcPts val="1939"/>
              </a:lnSpc>
              <a:spcBef>
                <a:spcPts val="345"/>
              </a:spcBef>
            </a:pPr>
            <a:r>
              <a:rPr sz="1800" b="1">
                <a:latin typeface="Calibri"/>
                <a:cs typeface="Calibri"/>
              </a:rPr>
              <a:t>Questionnement</a:t>
            </a:r>
            <a:r>
              <a:rPr sz="1800" b="1" spc="245"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538235"/>
                </a:solidFill>
                <a:latin typeface="Calibri"/>
                <a:cs typeface="Calibri"/>
              </a:rPr>
              <a:t>3QOCP</a:t>
            </a:r>
            <a:r>
              <a:rPr sz="1800" b="1" spc="254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538235"/>
                </a:solidFill>
                <a:latin typeface="Calibri"/>
                <a:cs typeface="Calibri"/>
              </a:rPr>
              <a:t>:</a:t>
            </a:r>
            <a:r>
              <a:rPr sz="1800" b="1" spc="25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(qui,</a:t>
            </a:r>
            <a:r>
              <a:rPr sz="1800" spc="2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quand,</a:t>
            </a:r>
            <a:r>
              <a:rPr sz="1800" spc="254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quoi,</a:t>
            </a:r>
            <a:r>
              <a:rPr sz="1800" spc="27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où,</a:t>
            </a:r>
            <a:r>
              <a:rPr sz="1800" spc="2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comment,</a:t>
            </a:r>
            <a:r>
              <a:rPr sz="1800" spc="254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pourquoi).</a:t>
            </a:r>
            <a:r>
              <a:rPr sz="1800" spc="2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Cette</a:t>
            </a:r>
            <a:r>
              <a:rPr sz="1800" spc="27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méthode </a:t>
            </a:r>
            <a:r>
              <a:rPr sz="1800">
                <a:latin typeface="Calibri"/>
                <a:cs typeface="Calibri"/>
              </a:rPr>
              <a:t>peut aussi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servir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à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évaluer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une</a:t>
            </a:r>
            <a:r>
              <a:rPr sz="1800" spc="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source</a:t>
            </a:r>
            <a:r>
              <a:rPr sz="1800" spc="-10">
                <a:latin typeface="Arial Narrow"/>
                <a:cs typeface="Arial Narrow"/>
              </a:rPr>
              <a:t>.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Arial Narrow"/>
              <a:cs typeface="Arial Narrow"/>
            </a:endParaRPr>
          </a:p>
          <a:p>
            <a:pPr marL="241300" marR="427355" indent="-229235">
              <a:lnSpc>
                <a:spcPts val="2160"/>
              </a:lnSpc>
              <a:buFont typeface="Wingdings"/>
              <a:buChar char=""/>
              <a:tabLst>
                <a:tab pos="241935" algn="l"/>
              </a:tabLst>
            </a:pP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Qui</a:t>
            </a:r>
            <a:r>
              <a:rPr sz="2000" b="1" spc="-4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?</a:t>
            </a:r>
            <a:r>
              <a:rPr sz="2000" b="1" spc="409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indiquez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les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personnes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ou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groupes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humains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en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prise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directe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avec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 spc="-25">
                <a:latin typeface="Calibri"/>
                <a:cs typeface="Calibri"/>
              </a:rPr>
              <a:t>le </a:t>
            </a:r>
            <a:r>
              <a:rPr sz="2000" b="1">
                <a:latin typeface="Calibri"/>
                <a:cs typeface="Calibri"/>
              </a:rPr>
              <a:t>sujet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traité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538235"/>
              </a:buClr>
              <a:buFont typeface="Wingdings"/>
              <a:buChar char=""/>
            </a:pPr>
            <a:endParaRPr sz="1500">
              <a:latin typeface="Calibri"/>
              <a:cs typeface="Calibri"/>
            </a:endParaRPr>
          </a:p>
          <a:p>
            <a:pPr marL="241300" indent="-229235">
              <a:lnSpc>
                <a:spcPts val="2280"/>
              </a:lnSpc>
              <a:buFont typeface="Wingdings"/>
              <a:buChar char=""/>
              <a:tabLst>
                <a:tab pos="241935" algn="l"/>
              </a:tabLst>
            </a:pP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Quand</a:t>
            </a:r>
            <a:r>
              <a:rPr sz="2000" b="1" spc="-5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?</a:t>
            </a:r>
            <a:r>
              <a:rPr sz="2000" b="1" spc="-25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indiquez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les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dates,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durées,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délais,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échéances,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fréquences,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étapes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b="1" spc="-10">
                <a:latin typeface="Calibri"/>
                <a:cs typeface="Calibri"/>
              </a:rPr>
              <a:t>importantes...ayant</a:t>
            </a:r>
            <a:r>
              <a:rPr sz="2000" b="1" spc="-8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trait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à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votre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sujet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Wingdings"/>
              <a:buChar char=""/>
              <a:tabLst>
                <a:tab pos="241935" algn="l"/>
              </a:tabLst>
            </a:pP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Quoi</a:t>
            </a:r>
            <a:r>
              <a:rPr sz="2000" b="1" spc="-5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?</a:t>
            </a:r>
            <a:r>
              <a:rPr sz="2000" b="1" spc="-35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Quelles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sont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les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questions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auxquelles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vous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allez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répondre?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241935" algn="l"/>
              </a:tabLst>
            </a:pP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Où</a:t>
            </a:r>
            <a:r>
              <a:rPr sz="2000" b="1" spc="-1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?</a:t>
            </a:r>
            <a:r>
              <a:rPr sz="2000" b="1" spc="-2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indiquez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les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lieux,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les aspects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géographiques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538235"/>
              </a:buClr>
              <a:buFont typeface="Wingdings"/>
              <a:buChar char=""/>
            </a:pPr>
            <a:endParaRPr sz="1750">
              <a:latin typeface="Calibri"/>
              <a:cs typeface="Calibri"/>
            </a:endParaRPr>
          </a:p>
          <a:p>
            <a:pPr marL="241300" marR="525145" indent="-229235">
              <a:lnSpc>
                <a:spcPts val="2160"/>
              </a:lnSpc>
              <a:spcBef>
                <a:spcPts val="5"/>
              </a:spcBef>
              <a:buFont typeface="Wingdings"/>
              <a:buChar char=""/>
              <a:tabLst>
                <a:tab pos="241935" algn="l"/>
              </a:tabLst>
            </a:pP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Comment</a:t>
            </a:r>
            <a:r>
              <a:rPr sz="2000" b="1" spc="-4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?</a:t>
            </a:r>
            <a:r>
              <a:rPr sz="2000" b="1" spc="-25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indiquez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par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phrases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courtes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ou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des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groupes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mots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25">
                <a:latin typeface="Calibri"/>
                <a:cs typeface="Calibri"/>
              </a:rPr>
              <a:t>les </a:t>
            </a:r>
            <a:r>
              <a:rPr sz="2000" b="1">
                <a:latin typeface="Calibri"/>
                <a:cs typeface="Calibri"/>
              </a:rPr>
              <a:t>principales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parties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votre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travail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(c'est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à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dire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votre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plan)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38235"/>
              </a:buClr>
              <a:buFont typeface="Wingdings"/>
              <a:buChar char=""/>
            </a:pPr>
            <a:endParaRPr sz="1700">
              <a:latin typeface="Calibri"/>
              <a:cs typeface="Calibri"/>
            </a:endParaRPr>
          </a:p>
          <a:p>
            <a:pPr marL="241300" marR="175260" indent="-229235">
              <a:lnSpc>
                <a:spcPct val="90000"/>
              </a:lnSpc>
              <a:buFont typeface="Wingdings"/>
              <a:buChar char=""/>
              <a:tabLst>
                <a:tab pos="241935" algn="l"/>
              </a:tabLst>
            </a:pP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Pourquoi</a:t>
            </a:r>
            <a:r>
              <a:rPr sz="2000" b="1" spc="-6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?</a:t>
            </a:r>
            <a:r>
              <a:rPr sz="2000" b="1" spc="-25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indiquez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par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phrases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courtes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ou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groupes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mots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25">
                <a:latin typeface="Calibri"/>
                <a:cs typeface="Calibri"/>
              </a:rPr>
              <a:t>le </a:t>
            </a:r>
            <a:r>
              <a:rPr sz="2000" b="1" spc="-10">
                <a:latin typeface="Calibri"/>
                <a:cs typeface="Calibri"/>
              </a:rPr>
              <a:t>contexte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général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dans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le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quel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s'inscrit</a:t>
            </a:r>
            <a:r>
              <a:rPr sz="2000" b="1" spc="-6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votre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sujet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/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ce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qui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justifie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son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étude/ </a:t>
            </a:r>
            <a:r>
              <a:rPr sz="2000" b="1">
                <a:latin typeface="Calibri"/>
                <a:cs typeface="Calibri"/>
              </a:rPr>
              <a:t>ce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qui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explique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pourquoi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votre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sujet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est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intéressant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à </a:t>
            </a:r>
            <a:r>
              <a:rPr sz="2000" b="1" spc="-10">
                <a:latin typeface="Calibri"/>
                <a:cs typeface="Calibri"/>
              </a:rPr>
              <a:t>traiter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0800000" flipV="1">
            <a:off x="457200" y="350021"/>
            <a:ext cx="7931608" cy="677108"/>
          </a:xfrm>
        </p:spPr>
        <p:txBody>
          <a:bodyPr/>
          <a:lstStyle/>
          <a:p>
            <a:r>
              <a:rPr lang="fr-FR"/>
              <a:t>      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91844"/>
            <a:ext cx="5950407" cy="26898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95800"/>
            <a:ext cx="3264068" cy="14923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495800"/>
            <a:ext cx="4521432" cy="173363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197253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r>
              <a:rPr lang="fr-FR" sz="2800" b="1" spc="-4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définir</a:t>
            </a:r>
            <a:r>
              <a:rPr lang="fr-FR" sz="28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fr-FR" sz="2800" b="1" spc="-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mots-clefs?</a:t>
            </a:r>
            <a:r>
              <a:rPr lang="fr-FR" sz="2800" b="1" spc="-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800" b="1" spc="-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fr-FR" sz="2800" b="1" spc="-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outils</a:t>
            </a:r>
            <a:r>
              <a:rPr lang="fr-FR" sz="2800" b="1" spc="-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spc="-1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terminologiques</a:t>
            </a:r>
            <a:endParaRPr lang="fr-F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313802"/>
            <a:ext cx="2845696" cy="94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90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FA6A6525-F3D5-631E-E86F-2A13B6B5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24"/>
            <a:ext cx="9144000" cy="1056035"/>
          </a:xfr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outils terminologiques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01" y="1320825"/>
            <a:ext cx="3662054" cy="11000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79" y="2686985"/>
            <a:ext cx="3175295" cy="17472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79" y="4486303"/>
            <a:ext cx="1693549" cy="18338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757" y="2204864"/>
            <a:ext cx="4865717" cy="20662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828" y="4338608"/>
            <a:ext cx="4948422" cy="21292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2209" y="1268551"/>
            <a:ext cx="3111660" cy="9525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3828" y="2686985"/>
            <a:ext cx="538172" cy="165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0" y="4271127"/>
            <a:ext cx="576064" cy="310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211960" y="5301208"/>
            <a:ext cx="360040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29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601595"/>
            <a:chOff x="0" y="0"/>
            <a:chExt cx="9144000" cy="260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26014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806195"/>
              <a:ext cx="2712720" cy="98907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3843528"/>
            <a:ext cx="375285" cy="775970"/>
          </a:xfrm>
          <a:custGeom>
            <a:avLst/>
            <a:gdLst/>
            <a:ahLst/>
            <a:cxnLst/>
            <a:rect l="l" t="t" r="r" b="b"/>
            <a:pathLst>
              <a:path w="375285" h="775970">
                <a:moveTo>
                  <a:pt x="0" y="0"/>
                </a:moveTo>
                <a:lnTo>
                  <a:pt x="0" y="775716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6328" y="822960"/>
            <a:ext cx="5754624" cy="9875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6517" y="3250250"/>
            <a:ext cx="7750963" cy="281679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17830" indent="-4057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17830" algn="l"/>
                <a:tab pos="418465" algn="l"/>
              </a:tabLst>
            </a:pP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Un</a:t>
            </a:r>
            <a:r>
              <a:rPr lang="fr-FR" sz="2000" b="1" spc="-40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rapide</a:t>
            </a:r>
            <a:r>
              <a:rPr lang="fr-FR" sz="2000" b="1" spc="-60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coup</a:t>
            </a:r>
            <a:r>
              <a:rPr lang="fr-FR" sz="2000" b="1" spc="-45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d’œil</a:t>
            </a:r>
            <a:r>
              <a:rPr lang="fr-FR" sz="2000" b="1" spc="-50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sur</a:t>
            </a:r>
            <a:r>
              <a:rPr lang="fr-FR" sz="2000" b="1" spc="-30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les</a:t>
            </a:r>
            <a:r>
              <a:rPr lang="fr-FR" sz="2000" b="1" spc="-45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services</a:t>
            </a:r>
            <a:r>
              <a:rPr lang="fr-FR" sz="2000" b="1" spc="-20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proposés</a:t>
            </a:r>
            <a:r>
              <a:rPr lang="fr-FR" sz="2000" b="1" spc="-55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par</a:t>
            </a:r>
            <a:r>
              <a:rPr lang="fr-FR" sz="2000" b="1" spc="-55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le</a:t>
            </a:r>
            <a:r>
              <a:rPr lang="fr-FR" sz="2000" b="1" spc="-35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SCD</a:t>
            </a:r>
            <a:r>
              <a:rPr lang="fr-FR" sz="2000" b="1" spc="-40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spc="-25" dirty="0">
                <a:solidFill>
                  <a:schemeClr val="tx1"/>
                </a:solidFill>
                <a:latin typeface="Arial Narrow"/>
                <a:cs typeface="Arial Narrow"/>
              </a:rPr>
              <a:t>UM</a:t>
            </a:r>
            <a:endParaRPr lang="fr-FR" sz="2000" b="1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Arial Narrow"/>
              <a:buAutoNum type="arabicPeriod"/>
            </a:pPr>
            <a:endParaRPr lang="fr-FR" sz="2000" b="1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417830" indent="-4057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17830" algn="l"/>
                <a:tab pos="418465" algn="l"/>
              </a:tabLst>
            </a:pP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Effectuer</a:t>
            </a:r>
            <a:r>
              <a:rPr lang="fr-FR" sz="2000" b="1" spc="-40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une</a:t>
            </a:r>
            <a:r>
              <a:rPr lang="fr-FR" sz="2000" b="1" spc="-50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recherche</a:t>
            </a:r>
            <a:r>
              <a:rPr lang="fr-FR" sz="2000" b="1" spc="-35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spc="-10" dirty="0">
                <a:solidFill>
                  <a:schemeClr val="tx1"/>
                </a:solidFill>
                <a:latin typeface="Arial Narrow"/>
                <a:cs typeface="Arial Narrow"/>
              </a:rPr>
              <a:t>documentaire efficace</a:t>
            </a:r>
            <a:r>
              <a:rPr lang="fr-FR" sz="2000" b="1" spc="-55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:</a:t>
            </a:r>
            <a:r>
              <a:rPr lang="fr-FR" sz="2000" b="1" spc="-25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spc="-10" dirty="0">
                <a:solidFill>
                  <a:schemeClr val="tx1"/>
                </a:solidFill>
                <a:latin typeface="Arial Narrow"/>
                <a:cs typeface="Arial Narrow"/>
              </a:rPr>
              <a:t>méthode</a:t>
            </a:r>
            <a:endParaRPr lang="fr-FR" sz="2000" b="1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 Narrow"/>
              <a:buAutoNum type="arabicPeriod"/>
            </a:pPr>
            <a:endParaRPr lang="fr-FR" sz="2000" b="1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417830" indent="-405765">
              <a:lnSpc>
                <a:spcPct val="100000"/>
              </a:lnSpc>
              <a:buAutoNum type="arabicPeriod"/>
              <a:tabLst>
                <a:tab pos="417830" algn="l"/>
                <a:tab pos="418465" algn="l"/>
              </a:tabLst>
            </a:pPr>
            <a:r>
              <a:rPr lang="fr-FR" sz="2000" b="1" spc="-10" dirty="0">
                <a:solidFill>
                  <a:schemeClr val="tx1"/>
                </a:solidFill>
                <a:latin typeface="Arial Narrow"/>
                <a:cs typeface="Arial Narrow"/>
              </a:rPr>
              <a:t>Applications</a:t>
            </a:r>
            <a:r>
              <a:rPr lang="fr-FR" sz="2000" b="1" spc="-30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dans</a:t>
            </a:r>
            <a:r>
              <a:rPr lang="fr-FR" sz="2000" b="1" spc="-35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le</a:t>
            </a:r>
            <a:r>
              <a:rPr lang="fr-FR" sz="2000" b="1" spc="-15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spc="-10" dirty="0">
                <a:solidFill>
                  <a:schemeClr val="tx1"/>
                </a:solidFill>
                <a:latin typeface="Arial Narrow"/>
                <a:cs typeface="Arial Narrow"/>
              </a:rPr>
              <a:t>catalogue</a:t>
            </a:r>
            <a:r>
              <a:rPr lang="fr-FR" sz="2000" b="1" spc="-35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du</a:t>
            </a:r>
            <a:r>
              <a:rPr lang="fr-FR" sz="2000" b="1" spc="-25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spc="-10" dirty="0">
                <a:solidFill>
                  <a:schemeClr val="tx1"/>
                </a:solidFill>
                <a:latin typeface="Arial Narrow"/>
                <a:cs typeface="Arial Narrow"/>
              </a:rPr>
              <a:t>SCD-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UM</a:t>
            </a:r>
          </a:p>
          <a:p>
            <a:pPr marL="417830" indent="-405765">
              <a:lnSpc>
                <a:spcPct val="100000"/>
              </a:lnSpc>
              <a:buAutoNum type="arabicPeriod"/>
              <a:tabLst>
                <a:tab pos="417830" algn="l"/>
                <a:tab pos="418465" algn="l"/>
              </a:tabLst>
            </a:pPr>
            <a:endParaRPr lang="fr-FR" sz="2000" b="1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417830" indent="-405765">
              <a:lnSpc>
                <a:spcPct val="100000"/>
              </a:lnSpc>
              <a:buAutoNum type="arabicPeriod"/>
              <a:tabLst>
                <a:tab pos="417830" algn="l"/>
                <a:tab pos="418465" algn="l"/>
              </a:tabLst>
            </a:pPr>
            <a:r>
              <a:rPr lang="fr-FR" sz="2000" b="1" spc="-10" dirty="0">
                <a:solidFill>
                  <a:schemeClr val="tx1"/>
                </a:solidFill>
                <a:latin typeface="Arial Narrow"/>
                <a:cs typeface="Arial Narrow"/>
              </a:rPr>
              <a:t>Applications</a:t>
            </a:r>
            <a:r>
              <a:rPr lang="fr-FR" sz="2000" b="1" spc="-40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dans</a:t>
            </a:r>
            <a:r>
              <a:rPr lang="fr-FR" sz="2000" b="1" spc="-45" dirty="0">
                <a:solidFill>
                  <a:schemeClr val="tx1"/>
                </a:solidFill>
                <a:latin typeface="Arial Narrow"/>
                <a:cs typeface="Arial Narrow"/>
              </a:rPr>
              <a:t> les ressources spécialisées ( </a:t>
            </a:r>
            <a:r>
              <a:rPr lang="fr-FR" sz="2000" b="1" dirty="0">
                <a:solidFill>
                  <a:schemeClr val="tx1"/>
                </a:solidFill>
                <a:latin typeface="Arial Narrow"/>
                <a:cs typeface="Arial Narrow"/>
              </a:rPr>
              <a:t>via le catalogue puis en accès libre)</a:t>
            </a:r>
            <a:endParaRPr lang="fr-FR" sz="2000" b="1" spc="-10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417830" indent="-405765">
              <a:lnSpc>
                <a:spcPct val="100000"/>
              </a:lnSpc>
              <a:buAutoNum type="arabicPeriod"/>
              <a:tabLst>
                <a:tab pos="417830" algn="l"/>
                <a:tab pos="418465" algn="l"/>
              </a:tabLst>
            </a:pPr>
            <a:endParaRPr lang="fr-FR" sz="1600" dirty="0">
              <a:latin typeface="Arial Narrow"/>
              <a:cs typeface="Arial Narrow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90600" y="263347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765441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2161"/>
            <a:ext cx="9144000" cy="768567"/>
          </a:xfrm>
          <a:solidFill>
            <a:srgbClr val="C00000"/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>
                <a:solidFill>
                  <a:srgbClr val="FFFFFF"/>
                </a:solidFill>
                <a:latin typeface="Arial"/>
                <a:cs typeface="Arial"/>
              </a:rPr>
              <a:t>Si le sujet est complexe, définir ses mots-clés (tableau de concept)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073" y="1143001"/>
            <a:ext cx="8059218" cy="206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Utilisez les outils linguistiques pour décliner vos mots-clés avec des synonymes, des traductions ou des termes reliés : dictionnaires, encyclopédies, thésaurus, etc.</a:t>
            </a:r>
          </a:p>
          <a:p>
            <a:pPr marL="0" indent="0">
              <a:buNone/>
            </a:pP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Vous pouvez organiser les mots-clés trouvés dans un tableau .</a:t>
            </a:r>
            <a:endParaRPr lang="fr-FR" sz="2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fr-FR" sz="20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73" y="2451383"/>
            <a:ext cx="7478463" cy="38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38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FC0AD-D4F1-1CC7-10E1-BC964093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889"/>
            <a:ext cx="9067800" cy="450800"/>
          </a:xfrm>
          <a:solidFill>
            <a:srgbClr val="C00000"/>
          </a:solidFill>
        </p:spPr>
        <p:txBody>
          <a:bodyPr anchor="t">
            <a:noAutofit/>
          </a:bodyPr>
          <a:lstStyle/>
          <a:p>
            <a:pPr algn="ctr" defTabSz="457200"/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Construire une ou des équations de recherche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FDB257-9DD5-705D-B568-4D7FAD64D1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1F5A3-1005-4072-9683-BF5A54A406CA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linic Slab Bold" pitchFamily="50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linic Slab Bold" pitchFamily="50" charset="0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9949C6-61A5-62C2-8F26-0E7DC72E4F87}"/>
              </a:ext>
            </a:extLst>
          </p:cNvPr>
          <p:cNvSpPr txBox="1"/>
          <p:nvPr/>
        </p:nvSpPr>
        <p:spPr>
          <a:xfrm>
            <a:off x="385663" y="728006"/>
            <a:ext cx="83726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Une équation de recherche permet d'interroger les outils documentaires 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associe les mots-clés de son sujet grâce à des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opérateurs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booléens =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ET, OU, SAUF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0F3249B-A9A5-C3CB-CF2C-74C7E096E789}"/>
              </a:ext>
            </a:extLst>
          </p:cNvPr>
          <p:cNvSpPr/>
          <p:nvPr/>
        </p:nvSpPr>
        <p:spPr>
          <a:xfrm>
            <a:off x="352849" y="1912678"/>
            <a:ext cx="1097163" cy="914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FCD2BF5-1755-C632-F762-B8EDB7150248}"/>
              </a:ext>
            </a:extLst>
          </p:cNvPr>
          <p:cNvSpPr/>
          <p:nvPr/>
        </p:nvSpPr>
        <p:spPr>
          <a:xfrm>
            <a:off x="385663" y="2873781"/>
            <a:ext cx="1105395" cy="914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664BB13-CD98-C5AC-4664-84026A8F35D6}"/>
              </a:ext>
            </a:extLst>
          </p:cNvPr>
          <p:cNvSpPr/>
          <p:nvPr/>
        </p:nvSpPr>
        <p:spPr>
          <a:xfrm>
            <a:off x="377434" y="4046234"/>
            <a:ext cx="1105395" cy="914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SAUF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FEFCF97-F812-1889-18F0-2498C561AF72}"/>
              </a:ext>
            </a:extLst>
          </p:cNvPr>
          <p:cNvSpPr txBox="1"/>
          <p:nvPr/>
        </p:nvSpPr>
        <p:spPr>
          <a:xfrm>
            <a:off x="2234272" y="1887181"/>
            <a:ext cx="6524062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L’un et l’autre à la fois (chacun des termes de la recherche doit être présent</a:t>
            </a: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: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permet de restreindre sa recherche</a:t>
            </a:r>
          </a:p>
          <a:p>
            <a:pPr marL="0" marR="0" lvl="0" indent="0" algn="l" defTabSz="504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b="1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polymere</a:t>
            </a:r>
            <a:r>
              <a:rPr lang="fr-FR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inorganique*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 </a:t>
            </a:r>
            <a:r>
              <a:rPr kumimoji="0" lang="fr-FR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polymere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</a:t>
            </a:r>
            <a:r>
              <a:rPr lang="fr-FR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</a:t>
            </a:r>
            <a:r>
              <a:rPr kumimoji="0" lang="fr-FR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ganique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DD4E7A0-E278-B13D-BB6B-9D6A18081819}"/>
              </a:ext>
            </a:extLst>
          </p:cNvPr>
          <p:cNvSpPr txBox="1"/>
          <p:nvPr/>
        </p:nvSpPr>
        <p:spPr>
          <a:xfrm>
            <a:off x="2234272" y="2955511"/>
            <a:ext cx="6532294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Soit l’un soit l’autre ou les 2 :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permet de relier 2 synonymes et d’élargir sa recherche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 : </a:t>
            </a:r>
            <a:r>
              <a:rPr lang="fr-FR" altLang="fr-FR" b="1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polymere</a:t>
            </a:r>
            <a:r>
              <a:rPr lang="fr-FR" altLang="fr-FR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synthétique*</a:t>
            </a:r>
            <a:r>
              <a:rPr kumimoji="0" lang="fr-FR" altLang="fr-FR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altLang="fr-FR" b="1" kern="120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 </a:t>
            </a:r>
            <a:r>
              <a:rPr lang="fr-FR" altLang="fr-FR" b="1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polymere</a:t>
            </a:r>
            <a:r>
              <a:rPr lang="fr-FR" altLang="fr-FR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artificiel</a:t>
            </a:r>
            <a:r>
              <a:rPr kumimoji="0" lang="fr-FR" alt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</a:t>
            </a:r>
            <a:endParaRPr kumimoji="0" lang="fr-FR" altLang="fr-FR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5476326-25E4-4489-3B5C-F96801774403}"/>
              </a:ext>
            </a:extLst>
          </p:cNvPr>
          <p:cNvSpPr txBox="1"/>
          <p:nvPr/>
        </p:nvSpPr>
        <p:spPr>
          <a:xfrm>
            <a:off x="2260277" y="4137176"/>
            <a:ext cx="6532294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1" indent="-3556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L’un sans l’autre :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l’un des termes de la recherche est exclu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altLang="fr-FR" b="1" kern="12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polymere</a:t>
            </a:r>
            <a:r>
              <a:rPr lang="fr-FR" altLang="fr-FR" b="1" kern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altLang="fr-FR" b="1" kern="120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SAUF</a:t>
            </a:r>
            <a:r>
              <a:rPr kumimoji="0" lang="fr-FR" altLang="fr-FR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altLang="fr-FR" b="1" kern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synthétique*</a:t>
            </a:r>
            <a:endParaRPr kumimoji="0" lang="fr-FR" altLang="fr-FR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6" descr="op">
            <a:extLst>
              <a:ext uri="{FF2B5EF4-FFF2-40B4-BE49-F238E27FC236}">
                <a16:creationId xmlns:a16="http://schemas.microsoft.com/office/drawing/2014/main" id="{5D3C652E-91B1-5199-6411-F7CA772F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827" y="3010324"/>
            <a:ext cx="959589" cy="69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op">
            <a:extLst>
              <a:ext uri="{FF2B5EF4-FFF2-40B4-BE49-F238E27FC236}">
                <a16:creationId xmlns:a16="http://schemas.microsoft.com/office/drawing/2014/main" id="{167D5251-61C1-85D6-4DBA-6A35104F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2915" y="2056894"/>
            <a:ext cx="919501" cy="8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op">
            <a:extLst>
              <a:ext uri="{FF2B5EF4-FFF2-40B4-BE49-F238E27FC236}">
                <a16:creationId xmlns:a16="http://schemas.microsoft.com/office/drawing/2014/main" id="{A75EB1CE-177C-3FE2-C120-0D7628A4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807" y="4160859"/>
            <a:ext cx="701233" cy="67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46AB2242-B04B-9B9B-7CE6-046DD992E056}"/>
              </a:ext>
            </a:extLst>
          </p:cNvPr>
          <p:cNvSpPr/>
          <p:nvPr/>
        </p:nvSpPr>
        <p:spPr>
          <a:xfrm>
            <a:off x="244737" y="5145399"/>
            <a:ext cx="1355464" cy="10343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Equation de recherche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2DB382-18C1-BD8C-DE04-AF17D5332515}"/>
              </a:ext>
            </a:extLst>
          </p:cNvPr>
          <p:cNvSpPr txBox="1"/>
          <p:nvPr/>
        </p:nvSpPr>
        <p:spPr>
          <a:xfrm>
            <a:off x="2260277" y="5109870"/>
            <a:ext cx="653229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120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Faire vos équations e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français et en anglais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3588DB-6449-A5CA-D0F4-11DB8CD91A93}"/>
              </a:ext>
            </a:extLst>
          </p:cNvPr>
          <p:cNvSpPr txBox="1"/>
          <p:nvPr/>
        </p:nvSpPr>
        <p:spPr>
          <a:xfrm>
            <a:off x="2213037" y="5819331"/>
            <a:ext cx="6566532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Polymere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synthetique</a:t>
            </a:r>
            <a:r>
              <a:rPr lang="fr-FR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b="1" kern="120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 </a:t>
            </a:r>
            <a:r>
              <a:rPr lang="fr-FR" b="1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synthetic</a:t>
            </a:r>
            <a:r>
              <a:rPr lang="fr-FR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b="1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polymer</a:t>
            </a:r>
            <a:r>
              <a:rPr lang="fr-FR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endParaRPr kumimoji="0" lang="fr-FR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1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FC0AD-D4F1-1CC7-10E1-BC964093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984"/>
            <a:ext cx="9144000" cy="834387"/>
          </a:xfrm>
          <a:solidFill>
            <a:srgbClr val="C00000"/>
          </a:solidFill>
        </p:spPr>
        <p:txBody>
          <a:bodyPr anchor="t">
            <a:noAutofit/>
          </a:bodyPr>
          <a:lstStyle/>
          <a:p>
            <a:pPr algn="ctr" defTabSz="457200"/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Construire une ou des équations de recherche : </a:t>
            </a:r>
            <a:b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astuces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FDB257-9DD5-705D-B568-4D7FAD64D1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1F5A3-1005-4072-9683-BF5A54A406CA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linic Slab Bold" pitchFamily="50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linic Slab Bold" pitchFamily="50" charset="0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9949C6-61A5-62C2-8F26-0E7DC72E4F87}"/>
              </a:ext>
            </a:extLst>
          </p:cNvPr>
          <p:cNvSpPr txBox="1"/>
          <p:nvPr/>
        </p:nvSpPr>
        <p:spPr>
          <a:xfrm>
            <a:off x="393895" y="1237516"/>
            <a:ext cx="8372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existe également des opérateurs de syntaxe qui permettent de jouer sur les résultats</a:t>
            </a:r>
            <a:endParaRPr kumimoji="0" lang="fr-FR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0F3249B-A9A5-C3CB-CF2C-74C7E096E789}"/>
              </a:ext>
            </a:extLst>
          </p:cNvPr>
          <p:cNvSpPr/>
          <p:nvPr/>
        </p:nvSpPr>
        <p:spPr>
          <a:xfrm>
            <a:off x="414713" y="1849929"/>
            <a:ext cx="1210886" cy="914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«  »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FCD2BF5-1755-C632-F762-B8EDB7150248}"/>
              </a:ext>
            </a:extLst>
          </p:cNvPr>
          <p:cNvSpPr/>
          <p:nvPr/>
        </p:nvSpPr>
        <p:spPr>
          <a:xfrm>
            <a:off x="414713" y="3085532"/>
            <a:ext cx="1210886" cy="9957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664BB13-CD98-C5AC-4664-84026A8F35D6}"/>
              </a:ext>
            </a:extLst>
          </p:cNvPr>
          <p:cNvSpPr/>
          <p:nvPr/>
        </p:nvSpPr>
        <p:spPr>
          <a:xfrm>
            <a:off x="414713" y="4471344"/>
            <a:ext cx="1210886" cy="914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Les filtres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FEFCF97-F812-1889-18F0-2498C561AF72}"/>
              </a:ext>
            </a:extLst>
          </p:cNvPr>
          <p:cNvSpPr txBox="1"/>
          <p:nvPr/>
        </p:nvSpPr>
        <p:spPr>
          <a:xfrm>
            <a:off x="2242504" y="1855377"/>
            <a:ext cx="6524062" cy="94897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70AD47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guillemets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 permettent de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rechercher une expression exacte, une chaîne de caractères :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70AD47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</a:t>
            </a: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«polymères séquencés»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DD4E7A0-E278-B13D-BB6B-9D6A18081819}"/>
              </a:ext>
            </a:extLst>
          </p:cNvPr>
          <p:cNvSpPr txBox="1"/>
          <p:nvPr/>
        </p:nvSpPr>
        <p:spPr>
          <a:xfrm>
            <a:off x="2226040" y="2850205"/>
            <a:ext cx="6532294" cy="121969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troncature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étoile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elle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remplace les dernières lettres d’un mot .</a:t>
            </a:r>
            <a:r>
              <a:rPr kumimoji="0" lang="fr-FR" altLang="fr-FR" sz="1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 :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electr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donnera</a:t>
            </a:r>
            <a:r>
              <a:rPr kumimoji="0" lang="fr-FR" sz="1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électricité, électrique, électronique, </a:t>
            </a:r>
            <a:r>
              <a:rPr kumimoji="0" lang="fr-FR" sz="1800" b="0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electricity</a:t>
            </a:r>
            <a:r>
              <a:rPr kumimoji="0" lang="fr-FR" sz="1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fr-FR" sz="1800" b="0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electric</a:t>
            </a:r>
            <a:r>
              <a:rPr kumimoji="0" lang="fr-FR" sz="1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fr-FR" sz="1800" b="0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electronics</a:t>
            </a:r>
            <a:r>
              <a:rPr kumimoji="0" lang="fr-FR" sz="1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etc…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5476326-25E4-4489-3B5C-F96801774403}"/>
              </a:ext>
            </a:extLst>
          </p:cNvPr>
          <p:cNvSpPr txBox="1"/>
          <p:nvPr/>
        </p:nvSpPr>
        <p:spPr>
          <a:xfrm>
            <a:off x="2226040" y="4471344"/>
            <a:ext cx="6524062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 filtres :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 permettent de trier/affiner le nombre de résultats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marR="0" lvl="1" indent="-355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 :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filtres par type de support, par BU, par date ect…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2234272" y="5655203"/>
            <a:ext cx="65322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 mode de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recherche avancée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vous fera gagner du temps dans chaque outil utilisé.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664BB13-CD98-C5AC-4664-84026A8F35D6}"/>
              </a:ext>
            </a:extLst>
          </p:cNvPr>
          <p:cNvSpPr/>
          <p:nvPr/>
        </p:nvSpPr>
        <p:spPr>
          <a:xfrm>
            <a:off x="414713" y="5566148"/>
            <a:ext cx="1210886" cy="914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Recherche avancée</a:t>
            </a:r>
          </a:p>
        </p:txBody>
      </p:sp>
    </p:spTree>
    <p:extLst>
      <p:ext uri="{BB962C8B-B14F-4D97-AF65-F5344CB8AC3E}">
        <p14:creationId xmlns:p14="http://schemas.microsoft.com/office/powerpoint/2010/main" val="1356400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7800" y="3980925"/>
            <a:ext cx="3388486" cy="19922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Évaluer</a:t>
            </a:r>
            <a:r>
              <a:rPr b="1" u="sng" spc="-5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 spc="-1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l’actualité</a:t>
            </a:r>
            <a:r>
              <a:rPr b="1" u="sng" spc="-4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du</a:t>
            </a:r>
            <a:r>
              <a:rPr b="1" u="sng" spc="-2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contenu</a:t>
            </a:r>
            <a:r>
              <a:rPr b="1" u="sng" spc="-4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 spc="-50">
                <a:solidFill>
                  <a:srgbClr val="CC5FB1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:</a:t>
            </a:r>
            <a:endParaRPr>
              <a:latin typeface="Arial Narrow"/>
              <a:cs typeface="Arial Narrow"/>
            </a:endParaRPr>
          </a:p>
          <a:p>
            <a:pPr marL="102235" indent="-90170">
              <a:lnSpc>
                <a:spcPts val="1680"/>
              </a:lnSpc>
              <a:buChar char="-"/>
              <a:tabLst>
                <a:tab pos="102870" algn="l"/>
              </a:tabLst>
            </a:pP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Date</a:t>
            </a:r>
            <a:r>
              <a:rPr sz="1600" spc="-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de</a:t>
            </a:r>
            <a:r>
              <a:rPr sz="1600" spc="-1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dernière</a:t>
            </a:r>
            <a:r>
              <a:rPr sz="1600" spc="-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mise</a:t>
            </a:r>
            <a:r>
              <a:rPr sz="1600" spc="-2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à</a:t>
            </a:r>
            <a:r>
              <a:rPr sz="1600" spc="-1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20">
                <a:solidFill>
                  <a:srgbClr val="001F5F"/>
                </a:solidFill>
                <a:latin typeface="Arial Narrow"/>
                <a:cs typeface="Arial Narrow"/>
              </a:rPr>
              <a:t>jour</a:t>
            </a:r>
            <a:endParaRPr sz="1600">
              <a:latin typeface="Arial Narrow"/>
              <a:cs typeface="Arial Narrow"/>
            </a:endParaRPr>
          </a:p>
          <a:p>
            <a:pPr marL="102235" indent="-90170">
              <a:lnSpc>
                <a:spcPct val="100000"/>
              </a:lnSpc>
              <a:buChar char="-"/>
              <a:tabLst>
                <a:tab pos="102870" algn="l"/>
              </a:tabLst>
            </a:pP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Liens</a:t>
            </a:r>
            <a:r>
              <a:rPr sz="1600" spc="-2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10">
                <a:solidFill>
                  <a:srgbClr val="001F5F"/>
                </a:solidFill>
                <a:latin typeface="Arial Narrow"/>
                <a:cs typeface="Arial Narrow"/>
              </a:rPr>
              <a:t>actifs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Évaluer</a:t>
            </a:r>
            <a:r>
              <a:rPr b="1" u="sng" spc="-5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la</a:t>
            </a:r>
            <a:r>
              <a:rPr b="1" u="sng" spc="-2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 spc="-1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pertinence</a:t>
            </a:r>
            <a:r>
              <a:rPr b="1" u="sng" spc="-5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du</a:t>
            </a:r>
            <a:r>
              <a:rPr b="1" u="sng" spc="-1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contenu</a:t>
            </a:r>
            <a:r>
              <a:rPr b="1" u="sng" spc="-5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 spc="-50">
                <a:solidFill>
                  <a:srgbClr val="CC5FB1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:</a:t>
            </a:r>
            <a:endParaRPr>
              <a:latin typeface="Arial Narrow"/>
              <a:cs typeface="Arial Narrow"/>
            </a:endParaRPr>
          </a:p>
          <a:p>
            <a:pPr marL="12700" marR="864235" indent="90170">
              <a:lnSpc>
                <a:spcPct val="100000"/>
              </a:lnSpc>
              <a:spcBef>
                <a:spcPts val="5"/>
              </a:spcBef>
              <a:buChar char="-"/>
              <a:tabLst>
                <a:tab pos="102870" algn="l"/>
              </a:tabLst>
            </a:pP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Niveau</a:t>
            </a:r>
            <a:r>
              <a:rPr sz="1600" spc="-3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d’information</a:t>
            </a:r>
            <a:r>
              <a:rPr sz="1600" spc="-1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(grand</a:t>
            </a:r>
            <a:r>
              <a:rPr sz="1600" spc="-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10">
                <a:solidFill>
                  <a:srgbClr val="001F5F"/>
                </a:solidFill>
                <a:latin typeface="Arial Narrow"/>
                <a:cs typeface="Arial Narrow"/>
              </a:rPr>
              <a:t>public, universitaire…).</a:t>
            </a:r>
            <a:endParaRPr sz="1600">
              <a:latin typeface="Arial Narrow"/>
              <a:cs typeface="Arial Narrow"/>
            </a:endParaRPr>
          </a:p>
          <a:p>
            <a:pPr marL="102235" indent="-90170">
              <a:lnSpc>
                <a:spcPct val="100000"/>
              </a:lnSpc>
              <a:buChar char="-"/>
              <a:tabLst>
                <a:tab pos="102870" algn="l"/>
              </a:tabLst>
            </a:pPr>
            <a:r>
              <a:rPr sz="1600" spc="-10">
                <a:solidFill>
                  <a:srgbClr val="001F5F"/>
                </a:solidFill>
                <a:latin typeface="Arial Narrow"/>
                <a:cs typeface="Arial Narrow"/>
              </a:rPr>
              <a:t>Présence/absence</a:t>
            </a:r>
            <a:r>
              <a:rPr sz="1600" spc="1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de contenu</a:t>
            </a:r>
            <a:r>
              <a:rPr sz="1600" spc="2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10">
                <a:solidFill>
                  <a:srgbClr val="001F5F"/>
                </a:solidFill>
                <a:latin typeface="Arial Narrow"/>
                <a:cs typeface="Arial Narrow"/>
              </a:rPr>
              <a:t>publicitaire</a:t>
            </a:r>
            <a:endParaRPr sz="1600">
              <a:latin typeface="Arial Narrow"/>
              <a:cs typeface="Arial Narrow"/>
            </a:endParaRPr>
          </a:p>
          <a:p>
            <a:pPr marL="102235" indent="-90170">
              <a:lnSpc>
                <a:spcPts val="1675"/>
              </a:lnSpc>
              <a:spcBef>
                <a:spcPts val="5"/>
              </a:spcBef>
              <a:buChar char="-"/>
              <a:tabLst>
                <a:tab pos="102870" algn="l"/>
              </a:tabLst>
            </a:pP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Date</a:t>
            </a:r>
            <a:r>
              <a:rPr sz="1600" spc="-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de</a:t>
            </a:r>
            <a:r>
              <a:rPr sz="1600" spc="-1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err="1">
                <a:solidFill>
                  <a:srgbClr val="001F5F"/>
                </a:solidFill>
                <a:latin typeface="Arial Narrow"/>
                <a:cs typeface="Arial Narrow"/>
              </a:rPr>
              <a:t>création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25" err="1">
                <a:solidFill>
                  <a:srgbClr val="001F5F"/>
                </a:solidFill>
                <a:latin typeface="Arial Narrow"/>
                <a:cs typeface="Arial Narrow"/>
              </a:rPr>
              <a:t>ou</a:t>
            </a:r>
            <a:r>
              <a:rPr lang="fr-FR" sz="1600" spc="-25">
                <a:solidFill>
                  <a:srgbClr val="001F5F"/>
                </a:solidFill>
                <a:latin typeface="Arial Narrow"/>
                <a:cs typeface="Arial Narrow"/>
              </a:rPr>
              <a:t> de mise à jour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28599"/>
            <a:ext cx="9067800" cy="382156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Évaluer</a:t>
            </a:r>
            <a:r>
              <a:rPr sz="2400" b="1" spc="1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l’information</a:t>
            </a:r>
            <a:r>
              <a:rPr sz="2400" b="1" spc="-5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trouvée</a:t>
            </a:r>
            <a:r>
              <a:rPr sz="2400" b="1" spc="-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sz="2400" b="1" spc="-1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602" y="3771361"/>
            <a:ext cx="2978785" cy="1084912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Identifier</a:t>
            </a:r>
            <a:r>
              <a:rPr b="1" u="sng" spc="-3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 spc="-1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l’organisme</a:t>
            </a:r>
            <a:r>
              <a:rPr b="1" u="sng" spc="-6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de</a:t>
            </a:r>
            <a:r>
              <a:rPr b="1" u="sng" spc="-3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publication</a:t>
            </a:r>
            <a:r>
              <a:rPr b="1" spc="-4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sz="1600" b="1" spc="-50">
                <a:solidFill>
                  <a:srgbClr val="0070C0"/>
                </a:solidFill>
                <a:latin typeface="Arial Narrow"/>
                <a:cs typeface="Arial Narrow"/>
              </a:rPr>
              <a:t>:</a:t>
            </a:r>
            <a:endParaRPr sz="160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12700" marR="17145">
              <a:lnSpc>
                <a:spcPts val="1510"/>
              </a:lnSpc>
              <a:spcBef>
                <a:spcPts val="585"/>
              </a:spcBef>
            </a:pP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-</a:t>
            </a:r>
            <a:r>
              <a:rPr sz="1600" spc="-1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Nom de</a:t>
            </a:r>
            <a:r>
              <a:rPr sz="1600" spc="-2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domaine</a:t>
            </a:r>
            <a:r>
              <a:rPr sz="1600" spc="-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(site</a:t>
            </a:r>
            <a:r>
              <a:rPr sz="1600" spc="-1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éducatif, </a:t>
            </a:r>
            <a:r>
              <a:rPr sz="1600" spc="-10">
                <a:solidFill>
                  <a:schemeClr val="tx1"/>
                </a:solidFill>
                <a:latin typeface="Arial Narrow"/>
                <a:cs typeface="Arial Narrow"/>
              </a:rPr>
              <a:t>commercial, gouvernemental…</a:t>
            </a:r>
            <a:r>
              <a:rPr sz="1600" spc="-10">
                <a:solidFill>
                  <a:srgbClr val="001F5F"/>
                </a:solidFill>
                <a:latin typeface="Arial Narrow"/>
                <a:cs typeface="Arial Narrow"/>
              </a:rPr>
              <a:t>).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328" y="4912863"/>
            <a:ext cx="3384398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400" spc="-50">
                <a:solidFill>
                  <a:srgbClr val="538235"/>
                </a:solidFill>
                <a:latin typeface="Arial Narrow"/>
                <a:cs typeface="Arial Narrow"/>
              </a:rPr>
              <a:t>-</a:t>
            </a:r>
            <a:r>
              <a:rPr sz="1600">
                <a:solidFill>
                  <a:srgbClr val="538235"/>
                </a:solidFill>
                <a:latin typeface="Arial Narrow"/>
                <a:cs typeface="Arial Narrow"/>
              </a:rPr>
              <a:t>	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Rubriques</a:t>
            </a:r>
            <a:r>
              <a:rPr sz="1600" spc="-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«</a:t>
            </a:r>
            <a:r>
              <a:rPr sz="1600" spc="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Qui</a:t>
            </a:r>
            <a:r>
              <a:rPr sz="1600" spc="-1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 spc="-10">
                <a:solidFill>
                  <a:schemeClr val="tx1"/>
                </a:solidFill>
                <a:latin typeface="Arial Narrow"/>
                <a:cs typeface="Arial Narrow"/>
              </a:rPr>
              <a:t>sommes-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nous</a:t>
            </a:r>
            <a:r>
              <a:rPr sz="1600" spc="1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? </a:t>
            </a:r>
            <a:r>
              <a:rPr sz="1600" spc="-25">
                <a:solidFill>
                  <a:schemeClr val="tx1"/>
                </a:solidFill>
                <a:latin typeface="Arial Narrow"/>
                <a:cs typeface="Arial Narrow"/>
              </a:rPr>
              <a:t>»,</a:t>
            </a:r>
            <a:endParaRPr sz="1600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299085">
              <a:lnSpc>
                <a:spcPts val="1595"/>
              </a:lnSpc>
            </a:pP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«</a:t>
            </a:r>
            <a:r>
              <a:rPr sz="1600" spc="-7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About us</a:t>
            </a:r>
            <a:r>
              <a:rPr sz="1600" spc="-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 spc="-50">
                <a:solidFill>
                  <a:schemeClr val="tx1"/>
                </a:solidFill>
                <a:latin typeface="Arial Narrow"/>
                <a:cs typeface="Arial Narrow"/>
              </a:rPr>
              <a:t>»</a:t>
            </a:r>
            <a:endParaRPr sz="160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1106" y="5103628"/>
            <a:ext cx="2339975" cy="14305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475"/>
              </a:spcBef>
            </a:pP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Identifier</a:t>
            </a:r>
            <a:r>
              <a:rPr b="1" u="sng" spc="-4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le</a:t>
            </a:r>
            <a:r>
              <a:rPr b="1" u="sng" spc="-5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 err="1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ou</a:t>
            </a:r>
            <a:r>
              <a:rPr b="1" u="sng" spc="-6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les</a:t>
            </a:r>
            <a:r>
              <a:rPr b="1" u="sng" spc="-5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auteur(s</a:t>
            </a:r>
            <a:r>
              <a:rPr sz="1600"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)</a:t>
            </a:r>
            <a:r>
              <a:rPr sz="1600" b="1" u="sng" spc="-5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sz="1600" b="1" u="sng" spc="-50">
                <a:solidFill>
                  <a:srgbClr val="CC5FB1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:</a:t>
            </a:r>
            <a:endParaRPr sz="1600">
              <a:latin typeface="Arial Narrow"/>
              <a:cs typeface="Arial Narrow"/>
            </a:endParaRPr>
          </a:p>
          <a:p>
            <a:pPr marL="102235" indent="-90170">
              <a:lnSpc>
                <a:spcPct val="100000"/>
              </a:lnSpc>
              <a:spcBef>
                <a:spcPts val="335"/>
              </a:spcBef>
              <a:buChar char="-"/>
              <a:tabLst>
                <a:tab pos="102870" algn="l"/>
              </a:tabLst>
            </a:pPr>
            <a:r>
              <a:rPr sz="1600" err="1">
                <a:solidFill>
                  <a:schemeClr val="tx1"/>
                </a:solidFill>
                <a:latin typeface="Arial Narrow"/>
                <a:cs typeface="Arial Narrow"/>
              </a:rPr>
              <a:t>Renseignements</a:t>
            </a:r>
            <a:r>
              <a:rPr sz="1600" spc="-5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 spc="-10" err="1">
                <a:solidFill>
                  <a:schemeClr val="tx1"/>
                </a:solidFill>
                <a:latin typeface="Arial Narrow"/>
                <a:cs typeface="Arial Narrow"/>
              </a:rPr>
              <a:t>biographiques</a:t>
            </a:r>
            <a:r>
              <a:rPr sz="1600" spc="-10">
                <a:solidFill>
                  <a:schemeClr val="tx1"/>
                </a:solidFill>
                <a:latin typeface="Arial Narrow"/>
                <a:cs typeface="Arial Narrow"/>
              </a:rPr>
              <a:t>,</a:t>
            </a:r>
            <a:endParaRPr sz="1600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102235" indent="-90170">
              <a:lnSpc>
                <a:spcPct val="100000"/>
              </a:lnSpc>
              <a:spcBef>
                <a:spcPts val="335"/>
              </a:spcBef>
              <a:buChar char="-"/>
              <a:tabLst>
                <a:tab pos="102870" algn="l"/>
              </a:tabLst>
            </a:pPr>
            <a:r>
              <a:rPr sz="1600" err="1">
                <a:solidFill>
                  <a:schemeClr val="tx1"/>
                </a:solidFill>
                <a:latin typeface="Arial Narrow"/>
                <a:cs typeface="Arial Narrow"/>
              </a:rPr>
              <a:t>Parcours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,</a:t>
            </a:r>
            <a:r>
              <a:rPr sz="1600" spc="-3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 spc="-20">
                <a:solidFill>
                  <a:schemeClr val="tx1"/>
                </a:solidFill>
                <a:latin typeface="Arial Narrow"/>
                <a:cs typeface="Arial Narrow"/>
              </a:rPr>
              <a:t>CV,</a:t>
            </a:r>
            <a:r>
              <a:rPr sz="1600" spc="-2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 spc="-10">
                <a:solidFill>
                  <a:schemeClr val="tx1"/>
                </a:solidFill>
                <a:latin typeface="Arial Narrow"/>
                <a:cs typeface="Arial Narrow"/>
              </a:rPr>
              <a:t>contact…</a:t>
            </a:r>
            <a:endParaRPr sz="160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31709" y="1248583"/>
            <a:ext cx="6666900" cy="2607494"/>
            <a:chOff x="1309116" y="1441703"/>
            <a:chExt cx="6187440" cy="22479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0446" y="1450847"/>
              <a:ext cx="6074754" cy="22296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13688" y="1446275"/>
              <a:ext cx="6178550" cy="2239010"/>
            </a:xfrm>
            <a:custGeom>
              <a:avLst/>
              <a:gdLst/>
              <a:ahLst/>
              <a:cxnLst/>
              <a:rect l="l" t="t" r="r" b="b"/>
              <a:pathLst>
                <a:path w="6178550" h="2239010">
                  <a:moveTo>
                    <a:pt x="0" y="2238756"/>
                  </a:moveTo>
                  <a:lnTo>
                    <a:pt x="6178296" y="2238756"/>
                  </a:lnTo>
                  <a:lnTo>
                    <a:pt x="6178296" y="0"/>
                  </a:lnTo>
                  <a:lnTo>
                    <a:pt x="0" y="0"/>
                  </a:lnTo>
                  <a:lnTo>
                    <a:pt x="0" y="2238756"/>
                  </a:lnTo>
                  <a:close/>
                </a:path>
              </a:pathLst>
            </a:custGeom>
            <a:ln w="9144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1544" y="612648"/>
            <a:ext cx="8795385" cy="596958"/>
          </a:xfrm>
          <a:prstGeom prst="rect">
            <a:avLst/>
          </a:prstGeom>
          <a:ln w="9144">
            <a:solidFill>
              <a:srgbClr val="6F2F9F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Il</a:t>
            </a:r>
            <a:r>
              <a:rPr b="1" spc="28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n’y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aucun</a:t>
            </a:r>
            <a:r>
              <a:rPr b="1" spc="30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contrôle</a:t>
            </a:r>
            <a:r>
              <a:rPr b="1" spc="29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automatique</a:t>
            </a:r>
            <a:r>
              <a:rPr b="1" spc="28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de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ce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qui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est</a:t>
            </a:r>
            <a:r>
              <a:rPr b="1" spc="29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publié</a:t>
            </a:r>
            <a:r>
              <a:rPr b="1" spc="29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sur</a:t>
            </a:r>
            <a:r>
              <a:rPr b="1" spc="29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Internet</a:t>
            </a:r>
            <a:r>
              <a:rPr b="1" spc="29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il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faut</a:t>
            </a:r>
            <a:r>
              <a:rPr b="1" spc="29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donc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avoir</a:t>
            </a:r>
            <a:r>
              <a:rPr b="1" spc="29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 err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une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 spc="-1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attitude</a:t>
            </a:r>
            <a:r>
              <a:rPr lang="fr-FR" b="1" spc="-1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critique</a:t>
            </a:r>
            <a:r>
              <a:rPr b="1" spc="-4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et</a:t>
            </a:r>
            <a:r>
              <a:rPr b="1" spc="-5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confronter</a:t>
            </a:r>
            <a:r>
              <a:rPr b="1" spc="-5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 spc="-1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l’information</a:t>
            </a:r>
            <a:r>
              <a:rPr b="1" spc="-3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à</a:t>
            </a:r>
            <a:r>
              <a:rPr b="1" spc="-5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d’autres</a:t>
            </a:r>
            <a:r>
              <a:rPr b="1" spc="-4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sources</a:t>
            </a:r>
            <a:r>
              <a:rPr b="1" spc="-6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 spc="-5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!</a:t>
            </a:r>
            <a:endParaRPr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>
                <a:solidFill>
                  <a:srgbClr val="888888"/>
                </a:solidFill>
              </a:rPr>
              <a:t>23</a:t>
            </a:fld>
            <a:endParaRPr spc="-25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11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601595"/>
            <a:chOff x="0" y="0"/>
            <a:chExt cx="9144000" cy="260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26014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806195"/>
              <a:ext cx="2712720" cy="98907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3843528"/>
            <a:ext cx="375285" cy="775970"/>
          </a:xfrm>
          <a:custGeom>
            <a:avLst/>
            <a:gdLst/>
            <a:ahLst/>
            <a:cxnLst/>
            <a:rect l="l" t="t" r="r" b="b"/>
            <a:pathLst>
              <a:path w="375285" h="775970">
                <a:moveTo>
                  <a:pt x="0" y="0"/>
                </a:moveTo>
                <a:lnTo>
                  <a:pt x="0" y="775716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6328" y="822960"/>
            <a:ext cx="5754624" cy="9875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43000" y="3547794"/>
            <a:ext cx="5891530" cy="107170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745"/>
              </a:spcBef>
            </a:pPr>
            <a:r>
              <a:rPr lang="fr-FR" sz="3200" b="1">
                <a:solidFill>
                  <a:schemeClr val="tx1"/>
                </a:solidFill>
                <a:latin typeface="Arial Narrow" panose="020B0606020202030204" pitchFamily="34" charset="0"/>
              </a:rPr>
              <a:t>4.</a:t>
            </a:r>
          </a:p>
          <a:p>
            <a:pPr marL="12700" marR="5080" algn="ctr">
              <a:lnSpc>
                <a:spcPct val="90000"/>
              </a:lnSpc>
              <a:spcBef>
                <a:spcPts val="745"/>
              </a:spcBef>
            </a:pPr>
            <a:r>
              <a:rPr lang="fr-FR" sz="3200" b="1">
                <a:solidFill>
                  <a:schemeClr val="tx1"/>
                </a:solidFill>
                <a:latin typeface="Arial Narrow" panose="020B0606020202030204" pitchFamily="34" charset="0"/>
              </a:rPr>
              <a:t>Recherche dans le catalogue des BU</a:t>
            </a:r>
            <a:endParaRPr sz="3200" b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43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AutoShape 2" descr="data:image/png;base64,iVBORw0KGgoAAAANSUhEUgAABAAAAAMACAYAAAC6uhUNAAAgAElEQVR4XuzdB5iU1fX48TOd3vtSRKoiRemiJkaJJjZM1GjsiiUIigIGBBuKEAWVIvYeS0R+Yk2MRmNUBKQpgih9YelSlzL995w7zDA7O2377M73Pk+ef7Iz8773fu7L7/nf8957jiUYDAaFhgACCCCAAAIIIIAAAggggAACVVrAQgCgSs8vg0MAAQQQQAABBBBAAAEEEEDACBAA4EFAAAEEEEAAAQQQQAABBBBAIAsECABkwSQzRAQQQAABBBBAAAEEEEAAAQQIAPAMIIAAAggggAACCCCAAAIIIJAFAgQAsmCSGSICCCCAAAIIIIAAAggggAACBAB4BhBAAAEEEEAAAQQQQAABBBDIAgECAFkwyQwRAQQQQAABBBBAAAEEEEAAAQIAPAMIIIAAAggggAACCCCAAAIIZIEAAYAsmGSGiAACCCCAAAIIIIAAAggggAABAJ4BBBBAAAEEEEAAAQQQQAABBLJAgABAFkwyQ0QAAQQQQAABBBBAAAEEEECAAADPAAIIIIAAAggggAACCCCAAAJZIEAAIAsmmSEigAACCCCAAAIIIIAAAgggQACAZwABBBBAAAEEEEAAAQQQQACBLBAgAJAFk8wQEUAAAQQQQAABBBBAAAEEECAAwDOAAAIIIIAAAggggAACCCCAQBYIEADIgklmiAgggAACCCCAAAIIIIAAAggQAOAZQAABBBBAAAEEEEAAAQQQQCALBAgAZMEkM0QEEEAAAQQQQAABBBBAAAEECADwDCCAAAIIIIAAAggggAACCCCQBQIEALJgkhkiAggggAACCCCAAAIIIIAAAgQAeAYQQAABBBBAAAEEEEAAAQQQyAIBAgBZMMkMEQEEEEAAAQQQQAABBBBAAAECADwDCCCAAAIIIIAAAggggAACCGSBAAGALJhkhogAAggggAACCCCAAAIIIIAAAQCeAQQQQAABBBBAAAEEEEAAAQSyQIAAQBZMMkNEAAEEEEAAAQQQQAABBBBAgAAAzwACCCCAAAIIIIAAAggggAACWSBAACALJpkhIoAAAggggAACCCCAAAIIIEAAgGcAAQQQQAABBBBAAAEEEEAAgSwQIACQBZPMEBFAAAEEEEAAAQQQQAABBBAgAMAzgAACCCCAAAIIIIAAAggggEAWCBAAyIJJZogIIIAAAggggAACCCCAAAIIEADgGUAAAQQQQAABBBBAAAEEEEAgCwQIAGTBJDNEBBBAAAEEEEAAAQQQQAABBAgA8AwggAACCCCAAAIIIIAAAgggkAUCBACyYJIZIgIIIIAAAggggAACCCCAAAIEAHgGEEAAAQQQQAABBBBAAAEEEMgCAQIAWTDJDBEBBBBAAAEEEEAAAQQQQAABAgA8AwgggAACCCCAAAIIIIAAAghkgQABgCyYZIaIAAIIIIAAAggggAACCCCAAAEAngEEEEAAAQQQQAABBBBAAAEEskCAAEAWTDJDRAABBBBAAAEEEEAAAQQQQIAAAM8AAggggAACCCCAAAIIIIAAAlkgQAAgCyaZISKAAAIIIIAAAggggAACCCBAAIBnAAEEEEAAAQQQQAABBBBAAIEsECAAkAWTzBARQAABBBBAAAEEEEAAAQQQIADAM4AAAggggAACCCCAAAIIIIBAFggQAMiCSWaICCCAAAIIIIAAAggggAACCBAA4BlAAAEEEEAAAQQQQAABBBBAIAsECABkwSQzRAQQQAABBBBAAAEEEEAAAQQIAPAMIIAAAggggAACCCCAAAIIIJAFAgQAsmCSGSICCCCAAAIIIIAAAggggAACBAB4BhBAAAEEEEAAAQQQQAABBBDIAgECAFkwyQwRAQQQQAABBBBAAAEEEEAAAQIAPAMIIIAAAggggAACCCCAAAIIZIEAAYAsmGSGiAACCCCAAAIIIIAAAggggAABAJ4BBBBAAAEEEEAAAQQQQAABBLJAgABAFkwyQ0QAAQQQQAABBBBAAAEEEECAAADPAAIIIIAAAggggAACCCCAAAJZIEAAIAsmmSEigAACCCCAAAIIIIAAAgggQACAZwABBBBAAAEEEEAAAQQQQACBLBAgAJAFk8wQEUAAAQQQQAABBBBAAAEEECAAwDOAAAIIIIAAAggggAACCCCAQBYIEADIgklmiAgggAACCCCAAAIIIIAAAggQAOAZQAABBBBAAAEEEEAAAQQQQCALBAgAZMEkM0QEEEAAAQQQQAABBBBAAAEECADwDCCAAAIIIIAAAggggAACCCCQBQIEALJgkhkiAggggAACCCCAAAIIIIAAAgQAeAYQQAABBBBAAAEEEEAAAQQQyAIBAgBZMMkMEQEEEEAAAQQQQAABBBBAAAECADwDCCCAAAIIIIAAAggggAACCGSBAAGALJhkhogAAggggAACCCCAAAIIIIAAAQCeAQQQQAABBBBAAAEEEEAAAQSyQIAAQBZMMkNEAAEEEEAAAQQQQAABBBBAgAAAzwACCCCAAAIIIIAAAggggAACWSBAACALJpkhIoAAAggggAACCCCAAAIIIEAAgGcAAQQQQAABBBBAAAEEEEAAgSwQIACQBZPMEBFAAAEEEEAAAQQQQAABBBAgAMAzgAACCCCAAAIIIIAAAggggEAWCBAAyIJJZogIIIAAAggggAACCCCAAAIIEADgGUAAAQQQQAABBBBAAAEEEEAgCwQIAGTBJDNEBBBAAAEEEEAAAQQQQAABBAgA8AwggAACCCCAAAIIIIAAAgggkAUCBACyYJIZIgIIIIAAAggggAACCCCAAAIEAHgGEEAAAQQQQAABBBBAAAEEEMgCAQIAWTDJDBEBBBBAAAEEEEAAAQQQQAABAgA8AwgggAACCCCAAAIIIIAAAghkgQABgCyYZIaIAAIIIIAAAggggAACCCCAAAEAngEEEEAAAQQQQAABBBBAAAEEskCAAEAWTDJDRAABBBBAAAEEEEAAAQQQQIAAAM8AAggggAACCCCAAAIIIIAAAlkgQAAgCyaZISKAAAIIIIAAAggggAACCCBAAIBnAAEEEEAAAQQQQAABBBBAAIEsECAAkAWTzBARQAABBBBAAAEEEEAAAQQQIADAM4AAAggggAACCCCAAAIIIIBAFggQAMiCSWaICCCAAAIIIIAAAggggAACCBAA4BlAAAEEEEAAAQQQQAABBBBAIAsECABkwSQzRAQQQAABBBBAAAEEEEAAAQQIAPAMIIAAAggggAACCCCAAAIIIJAFAgQAsmCSGSICCCCAAAIIIIAAAggggAACBAB4BhBAAAEEEEAAAQQQQAABBBDIAgECAFkwyQwRAQQQQAABBBBAAAEEEEAAAQIAPAMIIIAAAggggAACCCCAAAIIZIEAAYAsmGSGiAACCCCAAAIIIIAAAggggAABAJ4BBBBAAAEEEEAAAQQQQAABBLJAgABAFkwyQ0QAAQQQQAABBBBAAAEEEECAAADPAAIIIIAAAggggAACCCCAAAJZIEAAIAsmmSEigAACCCCAAAIIIIAAAgggQACAZwABBBBAAAEEEEAAAQQQQACBLBAgAJAFk8wQEUAAAQQQQAABBBBAAAEEECAAwDOAAAIIIIAAAggggAACCCCAQBYIEADIgklmiAgggAACCCCAAAIIIIAAAggQAOAZQAABBBBAAAEEEEAAAQQQQCALBAgAZMEkM0QEEEAAAQQQQAABBBBAAAEECADwDCCAAAIIIIAAAggggAACCCCQBQIEALJgkhkiAggggAACCCCAAAIIIIAAAgQAeAYQQAABBBBAAAEEEEAAAQQQyAIBAgBZMMkMEQEEEEAAAQQQQAABBBBAAAECADwDCCCAAAIIIIAAAggggAACCGSBAAGALJhkhogAAggggAACCCCAAAIIIIAAAQCeAQQQQAABBBBAAAEEEEAAAQSyQIAAQBZMMkNEAAEEEEAAAQQQQAABBBBAgAAAzwACCCCAAAIIIIAAAggggAACWSBAACALJpkhIoAAAggggAACCCCAAAIIIEAAgGcAAQQQQAABBBBAAAEEEEAAgSwQIACQBZPMEBFAAAEEEEAAAQQQQAABBBAgAMAzgAACCCCAAAIIIIAAAggggEAWCBAAyIJJZogIIIAAAggggAACCCCAAAIIEADgGUAAAQQQQAABBBBAAAEEEEAgCwQIAGTBJDNEBBBAAAEEEEAAAQQQQAABBAgA8AwggAACCCCAAAIIIIAAAgggkAUCBACyYJIZIgIIIIAAAggggAACCCCAAAIEAHgGEEAAAQQQQAABBBBAAAEEEMgCAQIAWTDJDBEBBBBAAAEEEEAAAQQQQAABAgA8AwgggAACCCCAAAIIIIAAAghkgQABgCyYZIaIAAIIIIAAAggggAACCCCAAAEAngEEEEAAAQQQQAABBBBAAAEEskCAAEAWTDJDRAABBBBAAAEEEEAAAQQQQIAAAM8AAggggAACCCCAAAIIIIAAAlkgQAAgCyaZISKAAAIIIIAAAggggAACCCBAAIBnAAEEEEAAAQQQQAABBBBAAIEsECAAkAWTzBARQAABBBBAAAEEEEAAAQQQIADAM4AAAggggAACCCCAAAIIIIBAFggQAMiCSWaICCCAAAIIIIAAAggggAACCBAA4BlAAAEEEEAAAQQQQAABBBBAIAsECABkwSQzRAQQQAABBBBAAAEEEEAAAQQIAPAMIIAAAggggAACCCCAAAIIIJAFAgQAsmCSGSICCCCAAAIIIIAAAggggAACBAB4BhBAAAEEEECgWAJer1f27dsnW7ZskSZNmkjt2rWlevXqxboWP0IAAQQQQACBshcgAFD2xtwBAQQQQACBKiMQCATk66+/lqeeekoWLlwoPp8vMja73S5nnnmmjB49Wlq1alVlxsxAEEAAAQQQqCoCBACqykwyDgQQQAABBMpB4J133jEL/OiFf+xtGzduLFOnTpW+ffuWQ4+4BQIIIIAAAgikK0AAIF0pvocAAggggAAC8sYbb8j06dPl5JNPln79+knz5s1lz549MmvWLPnyyy8jQpdeeqncd9994nA4UEMAAQQQQACBDBEgAJAhE0E3EEAAAQQQqMwCO3bskMGDB8sPP/xghnH++efLQw89RE6Ayjyp9B0BBBBAoMoJEACoclPKgBBAAAEEEChfgWAwKLNnz5axY8dGjgbccccdMmTIELFYLOXbGe6GAAIIIIAAAgkFCADwcCCAAAIIIIBAiQTmzp0rQ4cOlb1795rr9OzZ0xwTaNq0aYmuy48RQAABBBBAoHQFCACUridXQwABBBBAIKsEli5dKiNHjpR169aZcbdt21YmT55sFv/vvvuuvP/++7Jy5UrzWefOnWXQoEFy0UUXSf369bPKicEigAACCCCQCQIEADJhFugDAggggAAClVAgdvGfk5Mjt9xyiyxatMgs/hNVCggHCXr06FEJR02XEUAAAQQQqLwCBAAq79zRcwQQQAABBCpM4Ntvv5URI0ZIXl6e6UP16tWle/fusmTJEnG73eZv7dq1k1q1akkgEJDc3NzIEQH9rE+fPjJt2jTRkoE0BBBAAAEEECgfAQIA5ePMXRBAAAEEEKgyArGL/+iB1a1bV66//nq55JJLCizud+7cKffcc498/PHH5ut2u11ee+016dWrV5VxYSAIIIAAAghkugABgEyfIfqHAAIIIIBABglowj/N8K9l/6KbLugvu+wykwywUaNGcXs8a9YsGT16dOSz119/Xfr27ZtBo6MrCCCAAAIIVG0BAgBVe34ZHQIIIIAAAqUioKX+/vOf/8idd95ZYCu/Xly3/t93333StWvXhGX/Dh06JHfddZe89957pj/t27eX5557Tlq1alUq/eMiCCCAAAIIIJBagABAaiO+gQACCCCAQFYL6OL/ww8/NFv4w6X+FETf+l9xxRVy++23m7P+iZrf75c33nhDHnjggUhiwFGjRslNN91k8gNs375dNmzYIC6Xy+QNqFOnTlZ7M3gEEEAAAQTKSoAAQFnJcl0EEEAAAQSqgIAu0N9++225++67C2T117P+9957r5x33nlitVoTjjTe7y+88EIZMmSIzJkzR/7+978X2lEwcOBAGTt2LLsDqsDzwxAQQAABBDJLgABAZs0HvUEAAQQQQCBjBOK9udfOabm/Rx55xGTyt1gsCfsb7/fHH3+8dOnSxRwFCFcLiHcBrQ7w6KOPysknn5wxHnQEAQQQQACByi5AAKCyzyD9RwABBBBAoAwEdNv/7NmzzZt4n88XuUOHDh3k8ccfl86dOye9qy7+X3jhBZk8eXKB34d/pNv9zzrrLDnzzDOlXr16cuDAAdGkgF9++WXkuv3795cZM2aYz2kIIIAAAgggUHIBAgAlN+QKCCCAAAIIVDkBzfavGf2jz/z37NlTpkyZknJrvsfjkaeeekqeeOKJQot/Xfjrda+88kqpXbt2AbctW7aYEoI//fST+XvDhg3lpZdeEt01QEMAAQQQQACBkgsQACi5IVdAAAEEEECgSgno1nx98//OO+9ExqXl+nTx37x586RjPXjwoHnr//LLLxf63u9//3sZN26cNG3aNO41Vq5cKdddd51s27bNfK73evHFF0V3HdAQQAABBBBAoOQCBABKbsgVEEAAAQQQqFICun1/5syZZqu/tlNPPVUmTpyYcvG/Z88ekxjwgw8+KOCh5/m1BOC5556bMGGgBg60ykB00EGPCGgwoUaNGlXKl8EggAACCCBQUQIEACpKnvsigAACCCCQwQK6jf+zzz4TXdSff/75KRfhun1/zJgxBc7w6/C6d+8uf/vb35K+xc/PzzclArXaQLjVrFnTnP8/7bTTMliJriGAAAIIIFC5BAgAVK75orcIIIAAAghknMDatWtl5MiR8t133xXom5b70y3/yZL46XZ/ffP/6aefFvjtsGHDRP9js9kybrx0CAEEEEAAgcoqQACgss4c/UYAAQQQQCADBFavXm2S+q1atSrSG7vdLjfccIP5e7Vq1RL2Us/8Dx8+vNBv9XdDhgxh8Z8B80sXEEAAAQSqlgABgKo1n4wGAQQQQACBchPYuHGjjBgxQhYtWlRg8a+7ATSZX6K391pi8Ouvvza7Bnbs2BH5rVYIuPvuu+WSSy5h8V9us8iNEEAAAQSySYAAQDbNNmNFAAEEEECglAQOHTpkEv7Nnj27wOJfz/JfdNFFCZP9aYLBt956y5z512oD4aaJAjXh34ABA8RisZRSL7kMAggggAACCEQLEADgeUAAAQQQQACBIgvo1n99y5+Xl2d+q9v+J0yYIH/84x8TLuA1seBTTz0lTzzxhPh8vsg9tcyfVhzo3LlzkfvBDxBAAAEEEEAgfQECAOlb8U0EEEAAAQQQOCIQLhWomfo1Y//48ePlnHPOSbj41zJ/+ob/5ZdfLmCYbolB4BFAAAEEEECg5AIEAEpuyBUQQAABBBDISgE9y799+3bRs/vJMv1rsGD69OnmP9FNjwromf9atWplpR+DRgABBBBAoLwFCACUtzj3QwABBBBAIIsENEigeQLGjh0b2favxwVuueUWufnmm8XpdGaRBkNFAAEEEECgYgUIAFSsP3dHAAEEEECgSgts27ZNbrrpJlm2bFlknMOGDRP9T6IqAVUahMEhgAACCCBQgQIEACoQn1sjgAACCCBQ0QKBQx7ZOXmO7H76Y7HWri4tnv6L1DytS6l16/PPP5fBgwdHrjdw4EB55JFHpHbt2nHvsWfPHlmyZIksX77c7Bho2LCh9O/fX4499tiElQVKrbNcCAEEEEAAgSouQACgik8ww0MAAQQQKKFAMCjezbvk4JcrJP+zZXJ48RrxbvpFgl6/ubC1ulOc7ZpJzTO7S50L+ki1E9qIWCtHGbvA/kOSd/OTkv+vJREkHUvr/xstjpYNSwgX+vmsWbNk9OjRkWtppYBLL7200LU3btxocgS8++67BSoEhL+oQYCJEydKq1atSqVfXAQBBBBAAIFsFCAAkI2zzpgRQAABBFIKBN1e2fvW1/LL1A/Es25byu+Hv+Bo1UiaPni51P59z8wOBASDsvPx92XHg7MKjs1mldZv31lquwDmz58vV111VWRRf/HFF5uKAeGz/5oj4LPPPjM5Anbs2JHUWfMG3HHHHWnPBV9EAAEEEEAAgYICBAB4IhBAAAEEEIgWCAblwH9/kM1Dnhbf9r3Fs7FZpf41v5Em919mdghkYjv8Q67k/mGS+H/ZL/WvP1NqnXWibLrycdHAR9OJV0qDG39bKt3ev3+/jBo1Sj755JPI9XQHwJVXXilNmzaVjz76SCZNmiRaJjDcOnXqZD4fMGCAuN1uee+99+SZZ54RLRl47733sgugVGaGiyCAAAIIZKMAAYBsnHXGjAACCCCQUODQglVmYaxn48PNWqeG1Dmvt9QZ1FdcXVuLvWGd0Nv9YFD8u/LlwBfLZedj74l7xcYC121w01kmCGBx2DJKPOjzy/Zxr8uuZ/8ttro1zJZ/sdsiAYHSDADowFevXi1Dhw6VVatWJXXQXQHjxo0T3SUQ3iGggYHJkyfLyy+/bH7buXNnefrpp6Vly5YZZUpnEEAAAQQQqAwCBAAqwyzRRwQQQACBchPY8+p/Zcvw5839nB1aSJN7LpFaA3ukXMRrToDdz3ws2x94K5IfwOJySM7zt0jt3/Ust/6ncyPvxp2yYdBE8a7fLrUGdpecF4aJZ+22SACg9aw7peZvuqZzqbS/o9UApk6dakoCanK/2FarVi2ZMmWKnHHGGWKxhHIoaEJAfeP/wQcfRL5+4YUXmiMENWrUSPvefBEBBBBAAAEEQgIEAHgSEEAAAQQQiBLwrNsuW0e9JLXPPlHqXflr0UW8edO/54CIPyjWujUSBwPinKuveerx0vLV4SbDfnm16Mz++ra/7mWnSdPxl0X6sPfNL2XzLc+Y7jS+6yJpNOIC2ffeAsm7drrYGtY2OwKqndC6TLq7b98+WbNmjezatUueffZZ+fbbb8199Hz/bbfdFikNqEkBR4wYIYsWLYr049xzz5X7779f6tWrF/mb1+s1/93hcJRJf7koAggggAACVUmAAEBVmk3GggACCCBQ6gJ6Jl53BGhCQG21zj5Rcp4bmvBsv3/nfsm9+GE5/P16830NIGhSvRondy71viW6YPQC33wnKrGfBgS23Pqc7P3HV5G/a9+2jnhR9vz9CymvgIVu7dfqAB9++KHpYrg6gCYFXLp0qYwZM6bAkYGrr75aRo4cGXnz7/f75a233pIHHnhA6tSpY/IMDBo0KBJAKDdsboQAAggggEAlEiAAUIkmi64igAACCJS/QHSyPL27lvpr8eRfxOKyJ+zM9vH/MNUDwq20z9SnUtj9wn/MLoZwC5/zr9ajrUlsmDtoorh/yhNHTkNpPWe0iD8gGwZNEt/W3dJ86mCpd8WvUt2ixJ/rQl/P8j/yyCPmWo0bN5azzz7bLPoXLlwYOSZgt9vN7oCbb745khcgPz/fHBd45ZVXIv048cQTZebMmdKkSZMS940LIIAAAgggUFUFCABU1ZllXAgggAACpSIQ+zY9ncV8eDt9uAP1r/2NNJt8ban0J52L+LbtkS3DnpX8//5gkvw1ufdSqffn00ziwkOL1oSSHOYfluonHistX79Ddk6eI7uf/1Sqn9ROWr05whwDKI+muwD0Db6+yU/Uhg0bJvofmy2USDFeXoD+/fvLxIkTqQ5QHpPGPRBAAAEEKrUAAYBKPX10HgEEEECgTAWCQdn611fM4libtVY1cz6+es92SW974LNl5hhAuNW76nRp/ui1IkeS25Vpn1NcPDqgobsZag/qK1uGPC0Wp11avTVKqvdqX67dCwQCsnbtWlmwYIF5e69lA3Wrv7Y//vGP5sx/9eqh/AkaMLjnnnvknXfeifTxqquuMrkCNLHgTz/9JD///LM0aNBAevToIS1atIgkFCzXQXEzBBBAAAEEMlSAAECGTgzdQgABBBCoeIHAvoOy8fLH5ODclaYzrk450nrOGLE3qVukAECqvAHlOdLo4wn2RnUk4PGJeH3S4tkhUvvskyo8SDFr1iyTG0DbOeecI3fddZe4XC7ZsGGDTJs2Tb744gvzmR4N0J0B7du3l5deeimSTDBsqZ9r6cEhQ4aQF6A8HzDuhQACCCCQ0QIEADJ6eugcAggggEBFCnjWbpXcQZPEm/eL6UY65//1e7E7AKKPALh/3CSbhzxtkgQ2Hv0HaTTqQnNtz5qtsm3Mq3Lgf8vFdVxLyXnhVnG2PXqeXT/fMWGW5P97qWiWf2fbptLwtnOl7iUDQpUKotqhxWtk0+WPiX93vjSddJXU6NNBci9+xJzxT6dpDoBmU64Viz207b48myYA1Lf6Bw4cSHrbnJwc0dKB+tY/UdPvvPDCCyZIQEMAAQQQQAABygDyDCCAAAIIIJBQQBfjuRc9bJLkaQuXzEtFFps3oMENv5Wmk66UoNsnm//ypOx7d4G5RLNHrhENDuz/12LZfMNMs7APN/PZdWeYEoSa1G/b2L9L0OsvdOsGN50lTe6/LFKasECWfxETJLA3q2+CC+m2igwAaHb/l19+WSZPnixutztll08//XS55pprRBf79913n3z11VeR3wwcONAkGaxdu3xyGqTsLF9AAAEEEECgggXYAVDBE8DtEUAAAQQyV2DXk/+SbeNei3Sw1RsjpNZve6TscGwVgPBi3rtxp2wYNFG867dH8gn49xyQvKunFlj86w1aPHGj1L30VMn/eInkXT+j0OeRTtis0mLqYKl72anmT9FZ/sPXcbRubI4y6JGGZM3isEnN07pI079dXWD3QcoBl8EX9u3bJ2vWrDE5AT766CPRowHRrXfv3uZ4QNeuXcXr9cqMGTPkiSeeiHylZ8+eplJAq1atyqB3XBIBBBBAAIHKKUAAoHLOG71GAAEEEChrgWBQttzxoux55XNzJ1uDWiYBYIe05X8AACAASURBVLWubZLeOTZvQHTiQM0loDsKgm6vySfQ4qmbZcttz5vjANFNt/S3fvtOcXXMMckEw5/XOqObNJ82OJS1/8XPIj+peerx0vLV4WKtXb1Alv/YpIW+HXtlw3kPiWfVZvPb1rPulJq/6VrWkiW6/u7du2Xw4MGiRwO01a1bV8aMGSMXXHCBKQuoiQF1t4DuGgi3U0891VQFaN68ufmTlhxctmyZySGgxwY0aSCBgRJNCz9GAAEEEKikAgQAKunE0W0EEEAAgbIVCBw4LJuuniYHPl9mbuTs0ELavH+X2BsnTwB4eOk6U2bPvzf0tl1L7bWaNUps9WuZrfxbR71k/q75BJydcmTnw++Is31zqXf5r2TnlDmmPJ/jmCbSZs4Ys/DfdM10kUBA7E3rSZt3x5h+bB35YoEAgPZJkxM6WjeSXU/8U3ZMmh3qc7tm0ub9sea32ipjAODQoUNy7733yuzZs6VDhw7y8MMPS7du3cx48vPzzWdz5syJPAwXXnihjBs3TurVC43Z4/GYJIG6G0ArBWjr27evzJw5M/Kdsn2SuDoCCCCAAAKZI0AAIHPmgp4ggAACCGSQgG/bHtlw3gSTnE9brYHdJeeFYWKt4UrYSz1/v33c67Lr2X9HvtPknj+Zc/jato1+NfJZ7XN7iSYE9O/cZ8rvaYlADRyYAECrRtL6nTFmIb/v7bnmtzVO7my+Z63ulNgcA4k6FFt9oDIGAHRsmhcgLy/PvNF3OEIJD3VhP378eHnjjTciw7/hhhtk+PDhUq1aNfM3DRA88MAD8vbbb0e+07hxY7NjYMCAAZQIzKB/b3QFAQQQQKB8BAgAlI8zd0EAAQQQqGQCh5dtCL3J35Vvel7vqtOl+aPXJi2Tl/+f7wuc59cs/q3/L/RmXlv0m3stwefbuU80QWCTB/8sB/+3wmz3T9TqXjzAHBnQFth/SPJuflLy/7UkqWo4+WD4S97NuyV30EORoEZlOAKQaICLFy82yf/C1QJuueUWU/ZPjwWEF/+xuwM0L4DuIDjmmGMq2dNIdxFAAAEEECgdAQIApePIVRBAAAEEqphAbCm/VBUAtGTgpqummrf6ptms0mzilVL/+jNDi/aDbsm7brrkf/JdRMpWt0Yor0CPtuLd9IsJOIR3HMRyRpcS1M+8G3bIhgseEk0sGG72hrXNefdw0KLpxCulwY2/NR9rBYFto1+RPa//T4Ke0Fb4cKLByjh1mhRw9OjRpuvVq1c32/x79epl/rcGBTRB4AcffBAZ2rnnniv3339/ZNu/On377beRa0yaNEk0saDFYqmMHPQZAQQQQACBtAQIAKTFxJcQQAABBLJNYNcz/y5QOi9Sli8WIhiUg3N/ks1DnjKL+HCLLc8XLwCgxwBynhkimvRP28Gvf5Sto18V94qNYq1Tw2TiP/xdKEGgOQLw2u3m7+a7X62Q3Esmm4SC4eMJ+vfoIEM4AKCL/10z/ynbJ8wSq9MeqSjQcNg50uTeP0V2Nej3goc9JplgprclS5bI9ddfL3v37jVd1a39LVq0MMcFVq9eLYcPH44M4aKLLpK7777bJADUpp89//zzJilgOC/AOeecIxoEqFEj5EtDAAEEEECgKgoQAKiKs8qYEEAAgRII7HYH5cttfvlqW0B+3heQfd6gHAq9MDbNaRWp77LICfWt8ruWNundyGb+VtXazinvyo6Hjp4dj94urwtlPbt/4KsfZfcz/5ZDi9cUGL6W72s26coCC+nAIY/kDZ5RYNt+qjfw+z9cKJuunS7iD5gdBU3vv0zqDx4outtASwOGdxs0nzpY6l3xK7Owj76H7j7QHAS7n/tEtutY/AGp+asucuCL5aa/9mb1peUrt5lEhe5Vm02CwuBBTyRpYSbPqb7B1/KAesZ/x44dCbuqSQE1V4Au7MPVAB566CHz9j/ctGqAHg1o0qRJqQ1ZAxHLly8393G73XL66adLp06dxGqtgv9YSk2NCyGAAAIIlLUAAYCyFub6CCCAQCUQ8ARE3tngkzfW+mTH4aAEgul3uoZd5KJj7HJ1e4fof68qLTbTfjrjsjhs0njsxWbbffitfvTvoq/pyGkoreeMFuexzRJe2v/Lftl46ZRCAYboH9QY0FlavjJcbPVqmj9vH/8P+WXq0a3v0d/VpIBNxl0im658TDzrtse9b3TVgnTGXNHf0TKB//znP+Wrr74ygQBdbOvCW1vr1q3lhRdeMGf+N2zYYDL/v/vuu5G3/vqd2KoBJR2PliXUezzxxBOyZcuWApcbNmyY6H9sNltJb8PvEUAAAQQQKJYAAYBisfEjBBBAoGoI+IMib63zyYurfLLfW4RVf5zht65pkYd6OaVd7arxhjPZQjp2+LrwrzOorzT66x/E2bZpwocj+lhBzVOPl5avDk+53f7w9xtk42VTxLd1d6Hruo5rad7gRwcRDv+QG0pe+Mv+At+v/fue0nzGjaJ5B3Y//6lsHfNqaGdBdNNdBhMulwaDByZNdpipT7+WDNSz/++9957pot1ul3bt2okuyjdu3Fig2/qZJg68+eabI4kDw9UG9Lu6SG/btq3ZFZBOXoBAICBffvmlyTOgwYZw08oFen89qhAOSOh1aQgggAACCFSEAAGAilDnnggggEAGCOQdDMr9SzyybHfMIrAEfWtSzSIP93ZKp7qVPwjg350vu1/8j+x//1vx7dgnvi1HF+Bais/RprFU79NRap3VQ2oOOC7lQl5ZfZt3yaarp4l79RbJefovUuu3PdLS1sW/vtXf8+ZXEth30Gzdr3/16dJgyO/EWitU8i7SgkHZ/6/Fsv3uN8SzbpsJSGgCw9rn9RYNVJgWDEr+v5eaMoOHl28Ui9UiNfp3Nt+r3qtdpVz867C8Xq/cd9998uabbxYg0SSB+ln4vL/L5TLHAv7whz+YLfm68NddBI8++miBxbte5LTTThOtJpCscsCePXtkypQp8vrrr0fuqwkF//rXv0q3bt3kkUcekWeffVZycnLMjoT27dunNe98CQEEEEAAgdIWIABQ2qJcDwEEEKgEAj/sDsiYRR7Zebhkb/3jDbVjXas83sdp8gTQEChvgbVr15pdAHr2vm7dujJ48GBTJeDBBx80XdG/6eJfk/7pm319Oz958mR5+eWXE3ZV39g/+eST0qFDh0Lf+f777+XOO++UVatWmc90Z4EmJ9SShJp3IDc3V2688Ubz+VlnnWXuRaLB8n4quB8CCCCAQFiAAADPAgIIIJBlAvN3+OXuxd4Sb/lPxvantnYZ3iWU2Z6GQEUK6Nt5XYx/8803phv6Nv/KK680i3998z99+nTzn3Dr0aOHCRp06dJFXnnlFXnxxRfNR1dddZWMGzcucn5fEwp+/fXXMnLkyEgSQg0uaDLBM844IxJcuOeee+Sdd94xgYGnnnrKJAOkIYAAAgggUFECBAAqSp77IoAAAhUgsHZ/QG6f75HtKd78V7OJnNLUZpL7ta1tkTqO0Nt8rQjw2Wa/vLbWJ5sOJN490LS6RWb2d0mLGuwCqIBp5pZRAloS8LrrrpO8vDzzV13En3/++Wbrv1YR0DP7GgjQFlsuUN/aX3vttSaZn/5GqwfobgJd/H/44Yeii/twGULdJaBv9zWAoE13FmiFgrfeesv872uuucbsTCABII8nAggggEBFChAAqEh97o0AAgiUo4Au3m+b55GVexOf+bdaRM5vbZdhxyXP6H/QJ3LPEo98vS20cIptep07uzrkgtZVqCxAOc4Vtyo9gf3798uoUaPkk08+SXrRBg0amPwB+oZet+jr7zSTv57d16bb+vVMvwYOZs+eLWPHjo3kFOjevbtZ/B977LHmu7rrQHcafPBBqBrDueeeawIN9erVK72BcSUEEEAAAQSKIUAAoBho/AQBBBCojALTV3jlzXW+hCX+7BaRocc75JK2dknnvf36/KDcOs9tygbGa79pbpMJPZ2VkarIfd7jCcq0FV75elvA7JLQAIjugri0rV3+eIxdbOmAFvmu/CBdAV2QP/744/LGG28UKAGY7u/DOQA0eV/s4r9v374mAaBm+9edAUuXLpUxY8ZEcgKw+E9Xme8hgAACCJSHAAGA8lDmHggggEAFC/y0NyDD53tEF6rxmi5YLz7GLrd1caS1+Ndr6JVGLPDIN9vj7wLo0cAq0/q5xFH5CwIknb2FOwNmN8Rud2Hb4rhW8KNSpW+/b98+WbNmjdmer/99woQJZnu/LvAHDhxodgmsW7eugEGbNm3Muf5evXrJ3LlzTT6B8Lb/6MX/zp07ZcaMGZEgg575v+GGG8z3q1WLqdRQpZUZHAIIIIBAJgsQAMjk2aFvCCCAQCkJTPreK+/m+hJe7YT6Vpna1yU1irhj//HlXvnHuvjX7VDHKjP6OyP5A0ppKBl1GV30D/nGLbobIlGraReZ0scl3RtU8UhIRs1M6s5s27bNJPtbsWKFNG3a1JTn69ixo2zfvl3Wr19v8gLUqVNHOnfuLA6Hw7zR/8tf/hIJEIR3BbRq1Uref/99swtgx44d5sYaNNDjBKeeeqpJBkhDAAEEEEAgUwQIAGTKTNAPBBBAoIwENh8MLVK3HYq/SHXZRO470Sm/bnakRnwR+pHtAYB/5/ll/FKP+FNUUxzTzWFyK9AyR0AX+FOnTjXn/LUNGjTInNOvVatWoU5qUGD48OEyf/5881lOTo5J8Ld582bze91FoM3lcpk3/prwj1J/mTPX9AQBBBBA4KgAAQCeBgQQQKCKC+ib/4eXeROe/T+unlVm9Cv6239lm/yDV2avz94dADN+9MpraxLvrAg/WgQAMvMfWezCvlOnTjJkyBA55ZRTIgn7NFCg+QNmzpwZGYRWAvB6vZF8Arrw10oDuvBv1KhRZg6WXiGAAAIIICAiBAB4DBBAAIEqLJDqnL4O/fqOdhnc0VFkBb328PluWbAjflWBvo1t8njfqp0EUBf/GgRI1qrbRCb2cknfxhwBKPJDVg4/2Lhxo4wYMUIWLVpU5Ltp4r+rr77alA+sX79+kX/PDxBAAAEEEChvAQIA5S3O/RBAAIFyFPhFz6jPdUvugfh71EuyON3r0aMFHlm7P34A4PJ2dhl6XNEDC+XIU+Jbzd8RkDEL3XIofh5Ec/3i5lcocedEZL83KJ9v8cvnWwKyen9A9nmC4omarup2kQZOixxf3ypn5dikdyObOEspTqHHIubv8MtHm/zyw+6ASZIYvrcmR6zntEjHOla5sI1NBjS1lUqlBL3+vzb55J+b/LJmf1AO+IJm54ver6bdIp3qWuScVnbRChXR49SkgC+99JJJ4ud2u5PS161bV373u9+ZRX+3bt3EZiv60ZnSmFuugQACCCCAQHEECAAUR43fIIAAApVEQBdety/wSL43fgCgdU2LzDzZJQ1dRU9UlncwKDd+7ZZdcbLfZ0viO29AZNxij/xva/wIQH2XRcaf6JRejUppVZ3mc7chPyha9lEX4L4U+QmiL6lJIK9u75BLj7UXOxBw0Cfy8mqvvLPBbwIQ6bRG1Sxy2/EOOaOFLe0qFNHXDd/z7fU+0f+equk4ddeLlryMLtGogQBNCvjdd9/J/v375fDhw/Lxxx9Lbm6uueTkyZPl/PPPT7no14oATz75pKkIoJUCxo8fL5oskIYAAggggEBFCxAAqOgZ4P4IIIBAGQqkSlLXp7FVHu/rKtaiS5MK3jzXLVvjJBfUN7oTezqrfAlAnTp96/zmWp+8tc4nuz2hN851HBYZ0NQqtx7vMG+6y6vpW/dnfvKa/kS/6S/q/TUvxJTeTtEARlHakl8Ccv9ST8KEk8mupW/pB7awyV3dnUUKPmgg6q5FHvl5b/ydKInuqfc7palN7u3hTFj9YvXq1eZsf15enrRv316ee+65pAt5DSC8/vrr5nvhigB6fw0CaA6BevXqFYWT7yKAAAIIIFDqAgQASp2UCyKAAAKZI5DqjPofj7HLyBOKv01f3zK/uc5XIMFg8xoWmdzbKcfWLt+33pmjXjE90QX/3Ys98tU2f8KEj0Xp2UkNrfJYX1dai3F9z69v32es8JYo8KCL8ouPscttXRxpBaV+2huQO7/1yPbD6e00iDf+U5va5MGe8YMO0QEALRX47LPPSpcuXQpdRhf777zzjiklGL3w1y8OHDhQRo4caQIINAQQQAABBCpagABARc8A90cAAQTKUCBZmT69rS7+NQhQ3KbLrm+2++XDjX7R7fBa6/781jap7Sjam+Pi3p/fhQR0HqYu98qs9QWDMSXx0cX4sONCxwFSNV386/2Lctwg0TXTLUupuSdun1+yxb/2Qcc5pLNDNGdFbNM3+rp412MA2tq0aWOqBPTv318WL14sn3/+ucydO7fQoj98nXvvvVcuv/zylEcGUvnyOQIIIIAAAqUlQACgtCS5DgIIIJCBAmMXeeSzLfHPp+vC565uTjmnFUnMMnDqitSludv9Mm6RJ2kywiJd8MiXu9SzyvR+LtFkgYmaBoB058GBNM7ep9sHzZnwaB9XwiMkuttBx/vltiTZF9O9mYg0rW6Rmf1d0qJG4cDVkiVL5LbbbjPHAJI1TQ7YtWtX+eqrr8zXcnJyzI4A3vwXYSL4KgIIIIBAmQsQAChzYm6AAAIIVJzA8PkekwguXitJBYCKG1HVvbO+xZ+93ievr/WZM/SaS0Az1Q/MscmdXROfi9edF3cscMvCnfHPwOs1ftXcJlcca5d2dawm6Z0uoDVB5FMrvbJ8TyDhkYEGLos8M8AlOXEWxjoTOw4HZeg8t+Tmx9+Cr0EmzfR/dQe79G1kM4GEQz6Rjzb55KXVPtmZYOu+JqXU5JSapDJeU6fHlntFcx7ENr1n1/pWub2LQzrWtZqdKfO2+2X6j17ZlKAahl7j6vZ2ublz/OMwWipw0qRJ8umnn4rPVzDSoQv822+/XX7961+b5IF//vOfTZd69OhhcgFQHrDq/ptlZAgggEBlFCAAUBlnjT4jgAACaQokCwDUdVpkej+ndKhT8Wf1NVv8v/L8pnzbxvyg5B/ZS66LV120/qGNXX7XMr1ScboofXKlV77eFpB9R7LQ17JbpGsDq1zbwW7K8sVbVupi8uttfrONXhfFulDVxaS+Fb6pU/wM9br+/GijX5792WsWw7po14z2txznkLNz0t9ZkWwLf6pFuJZ41FKPWvIxtmk1hgdOckr/JvH7ooGA2+e7ZfEv8YMHqYJEyY6Y2C0i13V0yFXtC2baD/cx2Rb+ZPfVcoJDvnHL+jhBB52vP7YJ5RCIzu6v99TfDV+QOFlgOrsdDhw4YMoE5ufni9PplMaNGxfY3j9//nwCAGn+3ya+hgACCCBQMQIEACrGnbsigAACZS6gi+hbvkm84Em1sCzzDoqYkm2atf6dDamz1uvb3Id6OhO+jdb+frrZLw8v8yYsP6cLxB4NrHL/iU6zUA+3ZbsD8uB3nqRvsnVR/+eY8/DzdwRkzEJ3oa33GlSZ0d9pqgGk077fFZCR33ri9jvVwjRRH/S+yd5qh/uVLFFksoW4LsBvnec2gY/Ylm4yv1dW+0ywJt7vEx1P0QoH+jZfgy2xLVXiwv9u9ct9SzzijrMppqgBsUOHDskDDzwgs2fPlkGDBsmYMWNkzpw55m/a2AGQzpPPdxBAAAEEyluAAEB5i3M/BBBAoJwE9O330G88smpf/Le7mqV/Zn+n6MKnItqa/QFzdnzd/vQzuGsQ4PE+8cvTaUZ43fGwx5P6euHr1HNZ0s5ef0yt0DnxcGk8vYvmWPg8To6FogYAJn3vlXdzCx+i17fYupU9WaLGRAGAWg6LPNbHaXY8JGvv5fpk4veFF+H6mxp2kYd7u6Rnw8LX0OMDL6+Of/Bf7zm1rytheb1wfxIFETRw8mhfp2jwI7rproxh89xmh0Zs0+SBE05yipagTNSS/Zsoak6M6AoBer+TTjpJ9u/fL6tWrTK3P+WUU2T69OlSp06divjnxT0RQAABBBCIK0AAgAcDAQQQqKICez26VdojutU6XtNF8BP9naLb48u7laR825/a2mV4l4JntZMtxhON7cwWNunWwCrT0sxeH7ug1nP6N891y9ZDhQMOqd7aR/dp88HQlna9XmyLDTrEG0uiIwDH1bPKjH6pF+GTf/Ca3APxmp7B17P4eiY/uiVbSGvQYmx3pzmykU7Te0+LKh+oxz4Gd3LIFe3shY5qaN6C2xd4JP/I0Y7o66c7Xt3poVUr4jWtBDD0uPTKYmpegMGDB4sGAuK1UaNGyU033SQWS/n/+0rHne8ggAACCGSnAAGA7Jx3Ro0AAlkgkHcwKDd+7ZZdcc6G6/D7NrbJ432d5S6hCeNunR9/wZtOZ+ItSvX8u56D18Vwuk3f+GqLt5U83jVit8N/sTWU/V6TzMW23zS3yYSe6dkm29IeL9gRr29P/Og1yQPDY0l19j98jVRJ/C5obZfR3QoviJMdO0gnaBE7Bg0o/LQ3KLXsIsfUsiasOvDcz155/uf4wQpduMcr5Rd7Lw04aNAjXtOdFloaM50WDAbN9v+xY8cWSgx44YUXyvjx46VGjRrpXIrvIIAAAgggUG4CBADKjZobIYAAAuUrkCoAoOX/xnVPb5FaWj3XxfK4xR7539bil2+Lty1dgwo3zXWntf2/uGOJ3QEw40ev6Pn5eO36jnYZ3DH1QjLVm/R7ejjlt2kmE9Tt9Et+8Zvkd5r0r3FUjoN4fdQEgPo2/JO8+HOhpfGm9XVJ61qF32AnW4iX1XOloZ0RCzyiZQdjW7KjCrHf/XeeX8Yv9cStIFDUoJgGAZYtWybTpk2TBQsWSMeOHeXqq6+Ws846yyQJpCGAAAIIIJBpAgQAMm1G6A8CCCBQSgJ69n/YPI/oUYB4Ld23y6XUHXOZj/P88uBSjxxJ8l/g0noS4cI2dpOpv47TYs7Ez1jhLZRgr5pNZGIvp/RrfHSLeaI30u1qW2VqP6e8utpnsvunetuv58fHdXfI+KXeQgtNTRr49MmhWvEayNAEeEt3FX7977CGMu//qlnqLfBa9WDCd/EXo0W5TlHnSPMkaN6BL7f545roXGgm/YuOsRe6tD5Nw+e7ZcGOwmOPPkevCR613N9Hm/yyPj9UVUGbbvHX4IT6XHqsPWWgItyBZLs8mlW3yFMnu0SDFqlast0LRQ0ApLoXnyOAAAIIIJBpAgQAMm1G6A8CCCBQSgLJFjp6C93qnCy5XCl1I3IZXRDeNt9t6s/HtngLzkQLzXiZ6ePtdtDF6LDjHGaRmeycfbgvuiid1s8luoU93jbxXo2s8mgfl+jCPNn5/3Szyacqwaf9SrQFvzhzo/dbuSdgAiFfbfPL4QSbMHQuhh7vkEvaFj6Dr/dNlltCd0lM6e2ULYeCMuWHxNUYwv3XOfp1M5s5ZlA7RcWEZLs8ipJzgQBAcZ4efoMAAgggUFUECABUlZlkHAgggECMQLKFTlEznpcGbrL+6Jb1Sb2c5u1wdNMs+5/FZNmPt91b38jfscAtC3ceDS7o22DN2p/qjX34ftGL7dhkc5ph/r4TnWaxqm3RLwG581u3KWMY29KtrvD1Nr+MXRy/JF34mroontzbaZIVFqdpEOWtdT55aZUvreMRer87uzpEEyQmasmOltRzWqR/E6s5VhBvl0eia2peh0d6xz9uEP5NaS3cS+s6xZkPfoMAAggggEBFCxAAqOgZ4P4IIIBAGQkkO+ucrL57GXVHHl/ulX+sK7xiTlS+TRfXQ+e55ceYkm+JMtPrG+K7FnlkXX5AatotctvxDtHz6OEWL5gQ/izWQxfOk5d5RUvkOW0iN3Yq+EZcs8g/9L0n7vZ5PUagi/ZkLZ23/+HfJyt9mGqukmXNj/6tBl5Ob24z1RV0EZ+sJQt+FDWxYvR9Uo0zmXlRkveV1nVS2fM5AggggAACmShAACATZ4U+IYAAAqUgkKy+e7rb1EuhG+YSyeq3J1rQa7Bg+gpvoWRtxd0WnygAof1L1IdE4092rXQSACbLhRDvnue2ssld3Z2FyuKlmp9ki93o3x5fzypnt7TJ2Tm2lFvxUx0tSdWnRJ9r8ODStnYZdnz85InJnuei5LMoresUd5z8DgEEEEAAgYoUIABQkfrcGwEEEChDgWQLnQYuizwzwCU5NVInTSuNLuoZfM3Sv/Nw4YSEsW/M9Rt/X+OT537yir4pj26aiE9LF2pyv6K2ZIv2oiZ/G/mtR3QLf2xLJ3HfbnfQJGdcsz9O/cAEg0qWlC+Zw7wdfhmz0JPwvH/sb3UngOZM0B0PWk0gXiurAIDeK/rYRuy9S2vhnuw5GNPNIee3Lpz4sKjPGt9HAAEEEEAgUwUIAGTqzNAvBBBAoIQCyRY6HepYZUZ/p9RJkXithF2I/DzZVvTw21td+C/9JSDTVnjl532BQtvri7sIDndi+HyPzN8RP/NdUd4gJ9vNoNvntVJAvNJ52g8d49Tl3kIVCWraQ1vw/7Up8dn5JtUs8lhfp2iOgXSblhm8bZ5HVu5NP9igb+JPaWozlQxiczLofdPJXaDX0MR8N3d2yAn1reY66qZVAZ5f5RMNgsRryXJTlFYAIFHwpiKOxaQ7j3wPAQQQQACB0hIgAFBaklwHAQQQyDCBZAGAHg2sJuO9vrEuy6bLvB2Hg/L9roA89J2nUEk/vfepTW3mze9/t/rj7hDQ7+ji//J2drmpsyPuNvhf3JrszmvedF/V3iENXQVHlWzRrt8cepzDXD+dliwLfqoEgHO3h97Ix+5s0KR7mmRw0vce+WBjgvT8IpIoWWKyfuu9dNGuZfTcfjFVGH7YE0horddKth0/1Q4A/e3Fx9hNGcF4mwh+2hsQDcZoKcJ4LVEwpjQCABoQGfqNR7REZmyLLvOYznPAdxBAAAEEEKiMAgQAKuOs0WcEEEAgDYHJP3hNObt4TZPjjeuePFFdGrdI+hVd3s1Y4ZU31/nMG+BAUAotfNO5VMESnQAAIABJREFUh2amH3GCQ36bYyu0oNTF7cTvPfLxJr95u65NdzX8/VeuAvXlk5Xt098UZeu3ZsG/4Wt33LfYyQIra/cH5Oa5HtnvLbjwjT7WoG/Ghy/wyM8J3thrIGRcD6eclZM4S386ptoDDUZM+M6b8G287maY3s8p7esUjBKlCgAcV88qM/q5RKs1JGrJEjImOo6RLJ9Bukc4ku1EKa+gWDrzw3cQQAABBBAoKwECAGUly3URQACBchLQ8/VzNvhk/s6AbD4QlPw06q9pjfer29tFcwGURdMF5tMrvfLaGl+kHJwuXtPoWqQ71Wwiv29plxs62eNmptd7PLDUI//cVPCNue5qeOPX1QrkN/hiq1/uXuwRLRcYrxVlB0DugaBc/b/Dcc/VJ6oAoIGKId+4Zfnugh2wWERu6Vxw94EuzMctir9bQvveq5FVHu0T2r0RLvOnORMO+YKii+/R3Zxp53ZQuwnfeQolWgwbjTzBIZphP7pptQXN55DoDX46GfmLk48hWeAh3SMtT630ysur4wfF0kneWBb/VrgmAggggAAC5SlAAKA8tbkXAgggUIoC+iZat9Uv3VX4vHy6t9E38y1qWKRbA5v8uplVejSwSfX0dsInvIUudvWc+5xcX4Fz/FruT7egJ2u6fVz7M6i1Xc5vnTwj/X82++WeJYVL8cULAEz63ivv5sZf+Gl/0t0R4Q+KWZzrcYV4Ld72dV2kj1/qMef7Y1vX+pqLwVXgrL1+X9+Qf74l/j2it6prgGXmSm8B5+gAQarnIFlyRv1tvPHoUYIhc92igZB0DWK/l2x3SqIjAPq83/i1W3bFyR9Qy2GRx/o4Tb6BRE2PomhZSQ1gxLZEux1S+fE5AggggAAClU2AAEBlmzH6iwACCIjIwp0Bs/hNlEytuEi6AK/vtEiPhlY5ralN+jWxFilR4LLdAXnwO0/cRVZDl8WcQ4/X9M31oNY2kw+gfopdCboIf2udT55c6Y37Rl/7/+bprki/1+cH5dZ5bpOLIFHTpH26bb1xtcQ7IjSw8egPXnl/Y8HARvQ1f9PcJhN6Fjxa8fRPXnlpVeHggwYqnjrZJVqCL7b9O89vggY61timW+sf7u2STnUtcss3hY8LpLMYDl+zOIt57dKIBR75Znv8AIXmKZjSJ3HJQn1mdTeEzku8Fm/XgX4vVR6HVIkcn/05NA96FCW2aQJGnbey2Q9T3H+N/A4BBBBAAIHSFyAAUPqmXBEBBBAoUwF9g3nrfLfoufbyaHqmXhepJze1Ss+GVmlZM5TVPbwoW58fkK+3+0Vr2+sb5XgLLL1Gx7oWE7iI19LJcK+j1UXn1BXeuAGG8HVb1rTI86eEAgD6G90lkSyxnv4uVeI6LV+oRwh0t0Wyppnvp/dzRXZRfLUtIKMXuuMu5DWnwf0nxs/DkGybfThbvY4z0RtxPd6hGfhTte92BWTEArccSLA5ItGi+s21Ppn+Y8GdB+F7aUUDrSCggYDYpgEN3R0ye0P8hXiq4EWyowPJ7vvVNr/ct8QTd5y6M2XCSU7R4xs0BBBAAAEEqroAAYCqPsOMDwEEqpxAsnPMmTjY8OJat6aPW+xJeAxA32zrmf/zWtmkXR2rqUOvb901eZ5un//PlsRVAqLHrdu5J/Vyip4L17fv/7f+aB6CZD7azwFNbHJTZ3uk1N6mA0GTSFHf+h9MfIIgclnNczD0+NC5eT2ioMGH2Iz/+mWtevDKaS6pabeY3Qy6lX+3JxQ8qWW3SG2nmK3u8Y5MaN6GZwa4TGWEm+e6ZWucQFA6ARVNRqjzsWBH/KCG+t/Tw2mSL8Y2DfToW/xEQSidyyvaOcyuDt3RoQaagE+f3eV7Eh9ZSXV8IVXAQu97XQeHnNfaZgJA2s9X1/jko42+hAkoT2tmkwdPcpZ5RYxM/LdJnxBAAAEEsk+AAED2zTkjRgCBSi6QrJ59pg1NF9UDW9jkru5O8QVEbpvvNgvBbG66gH/1NJdZGOvb8FnrEx8piOcU3mVgt4o52pBoV4IuhjXZ49k5dtHdArqg1zfwGtT4ZLNP3tngj3uePnzPY2pZZGb/UD/jtWRv44szv/omXksh/rpZ4jfxmsRxzCKPKWtYGi2dQElp3IdrIIAAAgggkCkCBAAyZSboBwIIIJCGgG5pHz7fnfCtbbJL6BZpzRCvb5r1rbgmcYu3XT+NbqT1lejFf/jIgB4B0C3xibacp3XhDPiSZu8PFuMERk2HyNMnu6Rdbaus3heQYfM8CbPpJxpm9PZ+TWw4eZm3SNUV0uHT3QUjuzrkgtaJM0JuORiUW+a5Rf/f0mjntgoFilKdw/9+V0BGflu4nGJR+5DsyEBRr1WR39fdFVpxQ5+FQ/5QlYj7ejhT5tKoyD6H712Z+54JfvQBAQQQKI4AAYDiqPEbBBBAoAIFUmW0j9e1eGfcNSmeLhrezU1va31Rhqz300z+t3VxFMhwr9d4e73PvPkuSknARPfWxWJRlp+abPCUpjZ58efi31+DGbrF/9PN/qSJBWP73MhlMRn/29QKLXGTlbVLNF5NUjitn0v07bw2XUBpVYIvS+mNuF5TF/+Xt7PLTZ0dKRfjmpNBcyOUNKCj5+/Hn+gU3bWQTivpM6Rj1GfzopgSh+ncO5O+k2j+z2xhk/EnpQ6mVORYKnPfK9KNeyOAAAIlFSAAUFJBfo8AAgiUs4Ceib99vke2J8lqH90lXYyf18oud5xQeDGu39Nt4bqlWs+i6xnrki7MdRE3/HiHnNvannAB+eFGvzy63JPWufp4vLoI17fTmw8F094Orov/Kb2dUk8X4iu88ua6om29137o2f17ezjlxIZWSZZVPrbPPRpYTWI8LeEXbnoU4vYFHsn3phfCSLRo1YXUpO89JgljSXd01HZYZMQJDnPuP9Wb+PA49Nm5f6lXNKdAUVt4l8idXdNf/Os99E5/X+OT537yJjzbn6gvOsY7uzpEF8mpmlYqeGOtTxbtDAV7wvkcdC70aIS+bddEiZ3qJi4/mOoeJfk8XhlIvV50qciSXL8sf1uZ+16WLlwbAQQQKGsBAgBlLcz1EUAAgTIQ0MWjJnBLVQlAF+M3dnKYs+DpLOh0EfevPH+xjgjoolzLqQ3v4hBNxJeqbcgPmoz+83ekv3DVhZe+wddEezk1LGbRee+S5NeIt8jUBaQm6dP7a4b/VK2aTWRQG7vc0NEReUuti0FN8vfJ5sT9V//BHUP+egY/uul5dp3D/21NfZ49VZWCcIWE6VohoRhHO3RR/PuWNrmmgz2tuYv1yjsYNBaajyCdIISOp3VNi9ny37V+8RfPycpOxvZR76n5BUZ1Tf186nV1POlY6nX7NtaKDg5Rx/Jq0Ucw9DiDJmx8fW0oiBeuFNG3cfFty3IclbnvZenCtRFAAIHyECAAUB7K3AMBBBAoAwHNSj8n1yfv5/pk2+GgqZOurbpdpGk1i5zbyi7nt7YVe1Gi1/vvVr98vsUvP+8LyD7v0XvofXTBr29BO9axym9a2OQ3zW2FtvunM2ytC//pFr98ttlvasPrfcKLyPCb1s51rSa4oAs4HV9008Xvf7f4TbZ3LUmo/dZFWX2nRfo3sco1HULBgngtvPtBE+LpGPccycSv39Vs/O3rWMzYzs6J7xheeL+4yic/7w2YN8Ta5ybVLWaHwoVtkvvr2Ed865Ef9yROjKjOgzs55Ip26QVxNPO9ztmCnX5Zuz8oB3wF501ttPpA8xoWObGB1bwJ190RsQGKdOYu9jt67zkbfOZIws7DIvlR20nUs1E1kZOb2OS81vbIMYbi3Cd2/jUg9o91PtH8AGoavm3438KpTW1ycVu76BGKZE3nT4+n6L+rdAIZ0dfqWNcqj/cpv7P30aUY9d/GhJ5O03d10MDTw71dpmxnJrbK3PdM9KRPCCCAQFEECAAURYvvIoAAAgggUMoCuuh8L9dnciPkHQgtXnWRrtUCzmhuM+fxUy1cS7lLpXI5z7ptsuvJf8neWXMlsO+g2JvVl0a3nyf1rvy1WFyOUrlHaV5E50HzGXy17eiODp0DDeIMbHG0koIGmObv9MuTK72Sm39094jOme6g0F0iZd00+Dd0ntsEjrR6woSTnKJ5FB78ziN6vCZcKjJR4Kus+5fs+pW57xXpxr0RQACB0hIgAFBaklwHAQQQQAABBEx5hD2v/U+2jX5FAoc8hURqn9dbWky/Qay1q2eMli7jo0sy6i6Oy44NJUJMtDNCdxoMX+AxOz/CrUMdq8zo75Q6ZXwUIDqBpB6lmHmyy9wzXBYyXCoydrdMJoBX5r5ngh99QAABBEoqQACgpIL8HgEEEEAAAQRCAsGg7H7hP7Jt7N8l6E2c26Dh8POkybiLRbSeYga0udv9ppqCltGLTrYYPuKhb9UbuixyQyd7gSM1/9zklwnfeUwiTW3l9eb98SNb/fWeevRGt/9Hl5WMLhWZAbwFulCZ+55plvQHAQQQKI4AAYDiqPEbBBBAAAEEECgkcPj7DbLxsini27o7qY4eB2gzZ7Q4O7SocEXdkn7bfLdoHgFtFx9jl9tPCJVA1AoHYxd7xH0kljH0OIc5khFuq/YFZNg8j+z1hCIA5REA0CMIw+a5ZfmRvBHhPj210isvr/aZJI6P93VWWGWCZBNamfte4Q8qHUAAAQRKSYAAQClBchkEEEAAAQSyWSBw0C15102X/E++S4uhxRM3St1LT03ru2X5pehFviZGfKKfyyRI1Bb9tlr/98gTHPLHY44GAGJLOZZH+T3NO3DTXLdJWBlO9qfHADQngH6mSR3Hn+RMq+pHWbrGu3Zl7nt5W3E/BBBAoKwECACUlSzXRQCBSimgixjP6q3i/ilPDi/bIJ41W8z/Fr9fvJt+Sbit2d68vlhrVhNH8/riOr6VuLq0kmpdjxFn2yYZdda5Uk4Kna4UAvs/XCibrp0u4k9c0SB6IPWv/Y00m3xthY5N39uPXeQxVRO0RW+d18+Gz3fLgh2h8WgpyIm9nNKvsS3S59gjAL0aWeXRPi5xlGHy/S+2+k2yQi0jGQ44zF7vkzfX+cwOBH373652GXagBDNWmftegmHzUwQQQCCjBAgAZNR00BkEEChvgaDbJ4e+/Vn2vjVX8j9eIr6d+0q9C/ZGdaTmGd2k7kUnS41TjxeL4+gCotRvxgURqACBoNsreTfOlP0fLCxwdw2AtXprlOx7d4HseHBWgc9qDewuOS8ME2sNVwX0OHTLbYeCcvNct2w9FJRaDos81scpJ9QPLZ51W/+Qbzyydn8oABC7vT/26IDmDhjXwyln5ZTtv+/X1vhkxo9e0yctPXhtB7s8uNQjh/0iw453yJ/axtTJrDDdwjeuzH3PIEa6ggACCJRIgABAifj4MQIIVFYBfZv/y/QPZe9rX8TNVF5W46p+Ujtp+fKtYm/RoKxuwXURKHeBw0vXSe4fJol/78EC925yz5+k4W3nyqFFa8zngfzDkc9rnNxZWr12u1jr1Cj3/oZvOG+HX8YsDC2eYzP4R29X1+9Hf64lAx/9wSvvb/RJ4EgCwFO1DF9PpzjL+OV7uNSf9kmDFdoXrURQXvcvyWRV5r6XZNz8FgEEEMgkAQIAmTQb9AUBBMpcQBcgO6fMMfXJk2UpL8uO1L/+TGn2t6syJgN6WY6Va2eBQDAo2+//hwmoRbfoRH++bXtkw3kTxLNma+QrmgCwzft3ib1x3QpD0q3zk38IvU0f0NQmk3s7I32JDg7oH/s2tsnEnk6Zv9MvT670mvP24XZcPatM6e2U+q74VQ2W7Q7ItBVes1DXBbsm6tNkg1d3sBcoM6jVBPRYwWtrvJJ7ICgaS+jewCpjujslp4ZFYo8laIlC/U3rWhaZ2tdljjK8ston+7xBOaWpTR44qWBAQr8bPi6gux+0af6AESc4RY8vhNvCnQHRxbp+53ctbXJPj5CLjuNv33tlXX5AGlezGA8de7hpYsLnf/bJop1+8QVFmla3iCYp1EoF5dX3CnuYuDECCCBQSQQIAFSSiaKbCCBQcgE90583+AnxrN5S8ouV4AqZsPW5BN3npwgUEPDv3C+5Fz8sh79fX+Dvtc/tJTnPDBGLyyG+HXtlw3kPiWfV5sh3XMe1lDZz7hJbo9oVJhqd5E+3zg/v4jBb/kd+65EtB48u8BN1ULf9n9/aLrcc5zAJ+WKbXuHplV7Rre+6II5uVovINR3sckNHh/nzfm9Q7l3ilfk7/JFdBeHvn9TQKo/1dclhf1CGfuMRrT4QbjXtIqO7Oc1uhHC+Av0snCCwZ8PQAn23O2gqGiz5pXCOhtoOiwl+dGtgldhM/Vr1QMf31jqfzFjhLTAO/UwX+Dq0v6/xyXM/eU2AI7qFqxJoYsWy7nuFPUjcGAEEEKhEAgQAKtFk0VUEECi+wIH//mDOKPt/2V/8i5TSLwkAlBIkl8kIgYNfrZDcSyaL5gGIbk0fvFwa/OVs86d4AYBM+HegC32tAqAtnOH/vVyfTPy+4FhioV02kfNa2eWq9nbzJjxRe3u9T6YuL7hojv5u+FhBdZtFxi32yP+2Hqk3GHPBcH4CzUOgFQB2Hg5FE3TxP7yL0/zuyyPjCP80OqeBLsrHLfIU+k70bcIBkOjShprMUHcRaMWBycsKj+P6jnYZ3NEh7+b64n4evr5+7/ct7WXe94z4B0EnEEAAgQwXIACQ4RNE9xBAoOQC7hUbJffiR1LWJi/5ndK7gp6J1rPRNASqgsD28f+QX6Z+UGAo+ta/9dt3ip7zTxgAOPtEyXluqFirH912X94ew+d7zBt3bWO6Oczb/HR3ALSoYZH7TzyaNDC277qD4JZ57shOgh4NrGYxvT4/KKMXuuWA72hiQV1037fEI26/iO4MOKOFTf7a1SlTfvCYIwHVTQUCl7SsaZEbv3bLLnfQHB3QpH9anSDe4jy6JOHHeX6TKFB3IeiuhcuOtcuNnR3yzEqvvLrGZ7quRxy0gsC/8/wyfqnHHC1o6LLIXd0d8vAyrzkOEN30/no04MSG1kgJQv1cjxQ81Msp6/cH5f6loWoFGly4uK29zPte3s8P90MAAQQqowABgMo4a/QZAQTSFtC3kptveUb2vTMv5W80GVmNkztJjd4dxHVCa3G1by6Wmi5T3i9RpvLA/kMSOOyR4CGvbBn+nBz4YnnS+9T8VRdp8eTNYm9aL2V/+AICmS4Q2HdQNl7+mBycu7JAVx3HNJE2c8aIo1WjUAAgTg6ATCgDGC8AoP3VM/TR29V1MX3fiU55ZbW3wDZ7PeM+ra/LnMGPbfpWXBfOmiQwvA2+U12ryR2gb/H1rbruAJje3yn3L/HKN9tDgQi91ox+LvObW+e5ZemuQKTc35ZDQbnzW7doBQINCtzZzSkvrgrlIxjQJHTOfu6R62iFgCf6O6Wm3SIjFngi1w8fJ9BkhdE5EMI7ALTCgB5Z0NalnlVa1bTIv/L8Jr/Br5ra5MNNPrOor+u0yPR+TlmxJ5QXQO+t17z/JKf8upnNXEOvpQGNu7o5pVkNS5n3PdP/vdA/BBBAIBMECABkwizQBwQQKDOBRNuTwzfUknz1Lv+V1L/pLLPgN/+/1WK0wEG35F03XfI/+S7ur6t1ayMtXx4ujtahBVGVbMGgHFq4RnZMmi2H5v9sqitoCcQ6f+hnMsFrUjha1RI4/ENuKPt/zNGamqd3NdUuNHimLd73oo8IVJRKvCMA2pe8g8HI22r93+HFtFdL7c3zyJojpQH1s3Nb2eSu7k6J/b8cYxd55LMtoUW9vv2f1s9lFsnR1QN00a1v48OlCPW7fzzGbo4j6Fn8Ed+65btdAfnzsaFz+PN3BGTMQrcc8ocCACc3tZnEf21rWc1i/P6loRwC2jTx3oSezgKlDvXvemZfz+7rGP/6bWgs4R0GfRtbTf6D8LEITfCnOxkO+YMmAKJjvHtx6K2+5g2Y2tcpjy73yg+7Qwf/m1e3yIunukxw4OXVPnnmJ690rqv5C5zy455gifsePqahfda+6xii8xdU1HPEfRFAAIHKJEAAoDLNFn1FAIGiCQSDsvWvr8ju5z+N+ztn++aS89wtUq1rm6JdN863451xjv5aJpx3LvEgk1xAKyrsnDxHdj72noi/cJIxNW71+h2UPyzLSaiAa+97b4HkXTu90J1j3+4f+N9yyb3o4QLPRqs3Rkit3/aogF4fvWX02+7wwls/jV5o6/+OrhCgW/InfBfaIq9N39Tr4rt9naPZ8HWBHH57r9/REn29G1tNIr1NB0I/DFcO0EXs7Qs8ku8N/T28yI0Ho/3S4wNatlC34IerAIzt7pRTm1nllm88ptKAtvBCP/pMv90qcmMnh2w/FJSPNvnMTgKNeV7a1i5Dj3eYBX70rojqdjGBCB2/Zvz/56bk+RG0LOEzA1yFgiFh05L2/dr2DhOw+Gqb3yQbjO17hT5M3BwBBBCoJAIEACrJRNFNBBAouoB/d75svPgRObRkbaEf69toXYDom/nSaJ61WyV30CTx5v0S93L1rjpdmj96bZUt/bf/w4WySReCcRb/YZCGw86RJvf+qcoalMZzVNmusW30q7Lr2X8X6nbTiVdKgxt/G/n77hf+I1tHvRT531r6r/WcMeLqnFOhQ44+7x5+S6+J72ITAYaz3WtnddE8dJ5bftxzNNB1QWu7jO4WyuavLTaTfvQgdZv8hW3sZiGumfp1Ua/b+sPZ85MFAF742SvP/hzanh9uGkjQIwOaGDB8tEDzAkzs5ZR+jW3m7bwGI3TXQGzTow23He8wOQd08b/THZQrvnDLXs/R8/6a8HDCSU4TBFi9L2B2QOjxhXitT2OrPN43fgDgkzy/3LfUU6DCQUn6Hi4xqH1fsMMvuz0iZ+fYKvR54uYIIIBAZRAgAFAZZok+IoBAsQTcK/Mkd9BEk4E8tpX2YlRLDJqt0Lvy4/a18V0XSaMRFxRrHJn+o6DbJ5v/8qTse3dB0q5W9V0QmT5Ppd2/wIHDsunqaXLg82WFLt161p1S8zddQ38PBmXLHS/Knlc+j3yv+onHSqtZo8RWv1Zpd6tI19t8MChDvnGbbfKaUX9KH5d0b2CV6PKA4TPs57Q6uriM3QUQbxv6DV+7I1vjdXGtxwj0GrpI1e9r010Ek5d5ZE7u0dX56Ue27kcfKdDltgYlHvvBK+6YDTbhTPzRuxZ0V8LTJ4dyE+jb8r8uPLrw1uBAn8Y2uaC1zST+010E2jSAoGUCv99V8AbhRXq4zKHmA3jiR6/5vgYztNqAJiXUpovymf1dogkSo5u+tb9jvke2H6leEP6suH3XYxNd61tN3zV3gh5LaFHDKjP6O6XOEdsiPQh8GQEEEMgiAQIAWTTZDBWBbBM4tGiNWZQH8g8nX6CUAsyBz5aZWuiJWosnbpS6l55aCnfKvEtoHfgNgx4S94+bknaOAEDmzV1JeuTduFM2DJoo3vXbC1zG1qCWtP6/0ZGjNfESBWbKjhhdtj70nUc+2BhagOtb7lEnOGT0Qo+sPLKVXhe+D/d2Sc+GR7f4xyYJ1N9q9ntNgKeJ/T7d7Je/LfPKIU27L2Lerp/WzCa3Hu8wi+Pd7qBoZv431/kKZdfXLP3XdnDIFe3tZoG7bHdAZv7oleV7AgXenut1w4n49J7RuxbCwQw9uz9+qdfcL9z0vP+1HR1yURu7VLOLqXowa51fPs7zmaMFsS28SE/0rDy10mvO+4eb7gIY191pyiNqgEWrDHy00RfZ4RD+XnH6ruO6vYtTzm5pM8GTWet88vzPXrO7IZynoZYC0hBAAAEEEgoQAODhQACBKiuQbFFe4A1lKQjEbnEuuCKympJoNU/rUgp3yrxLJMoEH9vT+tefKc3+dhVHADJvCovVo0QBttgKAPESAGZSQEwz6N86P7QLIF7Thf3Mk12mJF5002z74xZ54m6tD39PfxH/qgXvpGtWfe+uFQOSNQ0I6I4EzTGgTbP0T+/nEj2r/+FGvzz0fcEt9uFr6e8sFhFf4fQchW6nW/61HKE2fbv/WJ/EpQ71O1rWUI8Y7Ih5ux9vHOGcBUXtu7Iks1GTazrY5YaOR49hFOuh5kcIIIBAFggQAMiCSWaICGSrQLIdADkvDpM65/cpNZqdU96VHQ+9Hfd6toa1Q29ET2hdavfLqAulSLaofdVa763+MUpqDAjVhadVfoG9b35pSmzGttjt/bHf0/wbbeaMFmeHFhmDoJnz717slf1HEvGFO5ZsYamL0qdXhkrmHXnRX2A8us3/omNsZnt/9Bv42EHrNv2/dnWaN/ifbPYnXOjqeX2tOPCPtb5I0OHq9na5uXNo0ZvofL6+8b/jBKdsOhBI2Ffzb9QipnxfHYdEjiQcUyu0pV9LACZruoPi0R8SB0P0qIBWLJi33R/ZZVCUvuvYZq33xbXRfg9sEarEoPehIYAAAggkFyAAwBOCAAJVViBZDoB6V/xKmk25Viz20kkatXXki7L7xc/iWupCp837d4kmPquqzb1io+Re/Ij4tu4uPESbVRrdfr40GjlItOwirWoIJAp6RR/1CPr8suXW52TvP76KDDpTj4LoDoCZK72mBN4Bn5icAJrc76bOjoQLSw0C/HeL35S7yz0QNAtUPYM+oKnVbPfXs/iaMO+lVT75zxa/OSuv39GFars6VvlDG7v8rmXoHH74Ws/9rJUCAmbLfPh7g1rb5OyWdjngDZokfOvyA9K/iU3u7eGI5BNQYN0FoJUN9J66K6BnQ5upBtCmVmgBr8cInv/ZJ8t2BST/SNRC+9ujoVWuam83Owr0SICWAvzlcNCMQasjpNM25AfNvZf+Erq2Lsw1J8DpzWxy6bF20V0Oxe17tE1ufsAEXNRGt/1f+//sXQd0VNXW/jKT3hNSICEBBNFHF5Cior+IYkFEEWkiHaT33jvSO9IRpAhSxIoNFanSUUTpKaT33mb+tU+Y8c7MbZNMQhLOfsv1IPeUfb5zbxa7ffv2+1gKAAAgAElEQVRxe4YFT/xXc0t8DEeAI8ARALgDgL8FHAGOQIVFQK4LgC2j8tTvPrLfGqR/d1EUS/Oe6BUV8LyweMR9dBBp35wHlQVQ1N+leW34T+wIl6Y1eep/Bbp4McPecDxhfX9eRALj4ci9FW08vXmHgAoECz8KR4AjwBHgCHAEyjwC3AFQ5q+IK8gR4AgUGQG9HrGzPkPC6q9Fl6g0oh0Cpncu8vKGiUo18F6dn0OVVf1slm1QbIX5AhyBYiIg1wFA+F2Zt4e0peOtmEfg0zkCHAGOAEeAI/BIIsAdAI/ktfNDcwQeHQQyT1xHeOfFoCi9ufj2fwWBC3sUG4z8mGTce3OeSZRTuKitHA3FVpQvwBGwEQLUWvPem/ORe+O+xYqGCD9lCUSP2YbkT381jvFo1xTBGwfDzomTtdnoKvgyHAGOAEeAI8ARsAoB7gCwCi4+mCPAEShvCOjzChA1agtS9hw3Ud2haiVGSuf0ZHCxjyTGci5ctCwxnhf7sHwBjgAAOX4NA8Fm7u1ohHVYiLzIBCNmtibf5JfBEeAIcAQ4AhwBjoB1CHAHgHV48dEcAY5AOUSgICUTsTP3InX/Caa959st4D/lXRAbuS1Ert0gtBW7BaAt8DNfIz8+FQlLv0DqwdOgPxOGTk8EI2j9hxW3k0JJAFlSa+r0yDz9DyJ6rkRBYrrFLoYWmxT5jxqx2fjcsWZl1g2DnG9cOAIcAY4AR4AjwBF4OAhwB8DDwZ3vyhHgCFQgBJK2/oTocdtFT0TM/6GHJ0lmGpgbu8SS7939BQTM6QaNq5PomllnbyBm5l5kX7gFynAg4zh46zDpbAadHmlHLyBh2ZfIvnqXzXGsEYiqn46SnJN7JwaJ679D2hdnmRGu8XSFb982qDTmLUbuZy7kZIlffAjJu34zEgB692oN/wnvQOPhovq28+8nIrzbMmRfvWcxp/LiXvDp85KqtXTp2Uhc9y2S9x5H3r04pnPAnO7w6fWikYyQcMj46QoS1n6DrD9uMFzIKeT1bkv4DnpVvYNIr0fWuVuIW3gAWWf+ZeUmWl93BG8aArf/qyeqL6XQJ236ASmfnzTqxxxTMzrD3s9T/N4v3ELcvM9N9gic2x3EMSEmdJ7kHcfY+QgDerc8OzRH5WV9JN8tKXALkjOQeuAUUvb+bnyHxMZq3J2Zke9UOwgRPVYg4/g147BKw95AwIzOsmSQtE/6D5eRsutX5PwdUegAAhgm7m2fgk+/NnCuX02RUJK6USSs/MroRKKz+w55Hf6TOopycehz8hh5ZeK67wrPp9PDpWENBM7rDpdmj6t65wyDiAyTWh+mfvkHK5GgezAQYhIGbs/XLey5p1JshYnK7SrEMD3xv8TcQUpKLGrWagKtlpecVIiL5YfgCHAEbIIAdwDYBEa+CEeAI/CoIkDGXuzUXUjaLt4C0Ol/VVHt8GRo/TwsINKlZSHyw/UW3QPknAbZV+4i7N1FKEhIM1mvyoq+8O7xf5bXoNcjbsEBxK/4EijQmTw3RGqFPyTDOX7pYWb8k+FiLr6DX2NGnLB9ItV6x07djcRN31uMF9tD8l2hf7TP3Y8E0tVMtF6uzLB0blRD8VWTciII74LS0yP7rgXhKSbk8AhaPxAebZ9SNDZT9p1A1PBNFniJsd2ToZm04xji5h9gjhJz8XitCYI2DrIw0LOv3EN416UWbRbdX30KwZuHWjpl9HokbvweMZM/NdmCHByhhwoNdDVChnT8siPMkSD2PljcUyUPdk+65HSEvbcEdF4SpftTeu+M+2g18OnVGgGzuoo6omgcKz3otBh5d2NN1BNtP6jXI+OXP3F/8Abkx6ZYvncPzuNcL1QRLsKKMo1SDp62+NaEk726tELlhT0UHWO2xERR+Qo0ICszFVs3j8Yvx3ayUzV9+g0MH7kdLq7ijrUKdHR+FI4AR4AjoAoB7gBQBRMfxBHgCHAEBAjo9ci9TRHyb1lEVIxg0DDa861mCFo/CHZOlr20zVOkDXOknAZipGqGOVKGthQ/gSFS69KkpvFgSkYxDaQ07mpfToF9oPd/827cx70OCy2MUxpgjQNArGWcYRNryONiZ3/Gor/mYnCsEI4R3ZeB9pMTitoGfzIC7i81kByWH5WE8C5LQDibi3m9O0WzKSVeql0kzafMAebooCj3AyEjOnLAOqR9dc5iDykiSyksHR8PQrUvJ4OwkBWdHqkHTyFq3CeijgqpuQ7BlRCyf1xh9oVK8j/K9iADPOdauOpfM74D2zInAEX2hSLnjBK2J6Q55NAgPWPn7Zc12CnLgjJCJEWvR+rhM4gavU01VlL6G/awJSaqQa0AAynyv2fXdBw6sMjkNN17zEOHd8ZWgBPyI3AEOAIcgeIjwB0AxceQr8AR4Ag8Kgjo9Mj47S/ELTrE0rDViFQHADmjTsppQBHKsA4LkPNPpMnWcq3VWBR4UmEkTChUNkClCfYBhYYgpS1HfLBCNPVeOE9sL0p3vj9ko8UexPQe+vl4uD7zpBqomMEorBk3TtJqUHXbMHi80VTVOtFjtyFpm2VGBuketKo/S9UXKzEQW9ylcU2E7B0Dmism6T9dYZF58+wKc5yoROL+oI+RfvSi4hnMnSaURi7lYJEimJTSSzQKbqYRvZuxc/axDALzcykpTw6GKkt6InLgx0aHEL0HVbcPh/srjSymZ128jYj3V4g6j+T2klpT6huhtYQZGWT8k6MoccNRxTP69G6Nykt6i6uj14NKgGKmfKoqQ8KwiFxGhK0xUbqz8vScovsajRZOzm6iakdG/oNZ09siJTkWz7/QDZcv/4ikxCjUqdsKEyYfgKurguOrPIHBdeUIcAQ4AkVEgDsAiggcn8YR4Ag8Qgg8qKGPnbVPtO2ZHBJSrOdiDOmGdfwnvwu/MW9ZLJt58jpL/zekVRsGSEV19Tn5uD9oPVK/OGuxltDJIFd3bz7RoXoAqh2eBIcQP/aIIq5Rwzcj5bPfLfagaHDo4YlwfKyy4stC5RDmNeOGSc4NqrNMArEyCrGFpRwAZDRqPVyMdeWKStEArQZBawfCq9MzosOlsg1cnnqMRcK1Pu6QKvUQW1AsM0PKwSI21rCmlF6yxuyDqHjsjD2FhnERhN5FtxfqImnzD8bZbq3qoOrOkRYp7xTxp1R9Sp0vihD3QZVV/UzKUaS+EROsqDxi8w+ImbJL0fgnveTahZJDJ7LvGtksIKmziX3nJYFJUbAta3PI8N++dRxL63d2dseosbvQ6KmXLdQ8fHAJdu2cglq1mmLKjC9x9NsN2Lt7JgIDa2DGnO/h769cylHWzs714QhwBDgCtkaAOwBsjShfjyPAEag4COj1yDxzg0XQpWrF5Q4rls5tGJ965Cwie6+2mC4XNY9f+gXi5n9uMUeqDjwvPB73OiywqIWmBQxpzRQJpehl0pYfVd2b0LClCQXxabjXYT4jbDMX87FyG6R/fwkRvVZZODdojpihJ7eWlANA1QFFBkllZFANf3j35SCj01yM6eaAaC2+lC7mThM5B4sUvnJ6yREpsvT5WZ+xtHg5YSSQGg10GdkWw4g7gbIGjM/IgbKyH7y6tjIZq8vMwf0B65H27fmiXgvESmWkvhFhxou1RrsYlwMpnXszCmEdP1IsJZE6oPl7VVKYFBngMjTx5x+3Yf3aD40a1an7PMZP3Ac39/86ueRkZ2DZkm64cP47tHymI4aN3IarV37Ggrkd4OHph+mzvkX16tLlPGXouFwVjgBHgCNQoghwB0CJwssX5whwBMorAmoJveTOJ0kAqNcjesIOUaPbPMJuWF8uQi5VZkDlCpQxYJ7GLXQypOw5jvvUqs2MIFCt0ZJ1/hbC3lkIIiwzF7WGu1w5BK2pdh3D/mocAGSo+k98B2SokxB5mzBqLTyL1D3mXI9kJRnE6G8uhtT8zBPXEd55seoIsblRL5fSLoVL9qU77E6o7EAoSiUZSoYxGf5+499hnRhiZ+4RLbMwx0GqhELuvaPyicoffQCP15sytnwqDYmdtssCQ3M+CuLiiOy3RpRjwYBVQWyKZJcJqXc+ZM8Yi/IFcpxFjdoCOoeYsDMs7gWP15uwDBBqmWjuKDIvx7AGk9RDpxE9eqsiJuX1969Qb6Fhb2/vCJ2ukJx05JidzNA3SFxcGGZNewUxMXfwStsB6P/haly6+APmzW4HL+8AzJh1FCGhdSoCJPwMHAGOAEegWAhwB0Cx4OOTOQIcgQqHAKX7f30OUWO2WTDtm5+VEZBptdBn54rCUJTIsVQ0X8qoo42lygyIyT9m6i4L3QxOBuiBsHcWIPeOKVu63J2aOxuk0tNpDalSBvP1lYxkxxoBCD04CQ6hhWUHSqLkACAm/OBNg024CSiTIazTItFMDymOBcpaYPX/ZmJINycDlXgV6HxqxfydkXOwSEXziQCRSgDMRcq5ROPkyAzpuUPVSqj6yQjWhUEuK8FkT4noP3WwCO+yFFkXblnoSHdDBrdzg/9IECmbIKLnKmQcu2oy3rz0JT8mGffenIfcW9EW61LGi0//l1VlOAgnS2XxyH2PVN9PbTmFLSDF3knhXZcUJmrfu7I8zlDXT7X8XbvPwvHf9iIi/G+YZwHcvXMZs2e8hrS0BKMDgEoG1q7qh9DQupgx5yg8Pf3L8lG5bhwBjgBHoFQQ4A6AUoGZb8IR4AiUBwQois0imzt+kY2IUyTUp28b+PRpg+jJOyVZ3aXYw+Uix1LRfCmjTrLMQK9nrOTUvs1cmJPh40Gsp7x56z4yquwDPCWNVnNnQ8zEnaLt/2hPscipuS5KkVTDeCXWdOG6cg4Axuy/ZSjrKW8iMnhJOQCkHCyGjIGUg6csCBiJdJGMaCLpE8u6MHeaEMFc9LjtFncoFc2XyxRxe7E+qn4yHBo3Z4uzU5vIuLn7RT9Tc6OcUtUj+6xG+g+XZT9rqei/FEEhLRY4/334DnjFpPWiFJeFeWYGETuyzIfEdFO9tBpGRqlxdUL4e4tNMiPoPrx7tUbyjl9EuQjEul6A2lXO+gwJq78WPb//1E7wG/mm8QxS+gu/9ZLCpDz83lXS0WDEu7h4YOrMr3Hm1GEcObyMkQEKswAM0X5az5ABQHwAxAvwwovvY9CQDdBqLbuxKO3Pn3MEOAIcgYqGAHcAVLQb5efhCHAEioSAmhZ4FPGnlHG/0e1BRpFcxFEu3VoqNZ8UF2N1lzPqpNLTpaKmtAeRmnm9/0KhsZSQZsSLjOKg9R+CuAPMn9Eg8zOxlOu+a0SZ7Q0t95yeDJa9j6xzNy2MMrEJtHfwliHweK2J4v3KOQDMjTM1jgNRB4CCgyVwTjfG8SBsD0it/aruGAk7Fwfce3O+KKGk+f1LOVikCBblItPWtgw03Lk57qocABLRfzKepcpfyNimFoiUbSAUqewM8xIIqYwM1ppw3zgkrPnaJGXf4NhwrFVZ0qEhlpEjV5YhdgYxLg72Le0bC9fn6qAomEi1ebS2XEbxY3rIA/LycrB6RW+cOnnAGMWPCL+OubPaIS8v2yQLwNwB0LnbdMyb9Sbu3r2CMeP2oFkLS2JVOl5OTib+vnYC2dnpeLrZm9xJ8JDvnG/PEeAIlDwC3AFQ8hjzHTgCHIEyjgAZTVSjK9cX3vXZJ1FleV/QP/ANIsU4Ts9FI4cPJkq15pNidc/8/RrC3lsiSpAn2TIwLkXSyKy8qCcz8oURTDJOQ3aPhn2QL6TSzs31IwfInRemitbAqyEApNp/ah9I9cxqRCw9XGyeXBtAMjCd64kzgVszT84IJkPbqV6oSUtDoe5y5IzCDAty4txrPx/0fpoLtVYM2TUKjHTPIAqRaamWgZLtF4l/oWsr9t6zcpcHosYBQN8LOTu03qbt2gqS0hHeaTGo1Z25iBqvxNhPrSwnf2o6XKQ1pNR3Re+i36SOuN9/7X/Rf4GDQo40USwjR+67FzsDOYHMHWrkyAraOIhlJchhQplGxIcAO7v/rplaGIp1arCyXaaab+5hjxHW9Rui+Lk5mVi0sBP+vPoLywKYOuNr1G/wIusQQOn+JJQBUK/B/2HF0h6sW8DosbtFWwdGRd3EvFntGG9A4yavSo572Djw/TkCHAGOgC0R4A4AW6LJ1+IIcATKHQL0j/nI/uskW5FRyrj/tPfg06s1i4ALRcrgoDFShjk9k4zqmrXYY3sppRtLtAwUMzoMulN0mtq8GRwe5tH1jJ+vsnp4MfGf1BF+o9ojLzIR0RM/QfrRS6Lj1EQiiQE+su9aUceG1IskZVgKx1tjyBvmyRm1Ys4cIv6TiuITPhm//mVS4y5MbZe7G4bb8j7QpWUjbskhJG3+kb0DaoxlOR4DKeeSXKtIqmWnyLlL01om2ys5AOh9qrp9uAVxHi0iV/5izmlA5SFJG48ids4+0J+F4v5SA1bKofFwMf5Y6t5prH3VSkj+5L9yGKEBLpfJI8avIVWWQYqI8TKQ7sTJwForFuhYm0TKtLEP9Ga6W4VJTh7il3yB+JVfWpSQiGFS7n4hmyl89vQXWLq4KyP+691vGV5/YwgbcfTbj7F182g4ODhh2sxv8MSTLXHh/LeM8Z+E2P6zstOREB+B194YjNTUeFy6cBSubt6YPvNb+PmHsHHff7cBmzYMZ39u83JfDBi0FnYCZ0t5x4/rzxHgCHAExBDgDgD+XnAEOAKPLALZV+4xEjepPuSUihy0YTBcW9S2wEiJCK3Kyn7wfv8Fy3k5+bg/aD1Svzhr8Uwsqpt74z7udVgoqaNUnb1UFJ84A9yer4vUw2eM+3u+3YKVHhgcHHKODbUvixT/gWF+/v1EUTZ26lOfdz9JtKzAMLfSyDcRMLWTSVRUqFdRHAByRqBY7bxcFN+7+wtI3nvcaKCZ18LLOVjU4itGsCgXyZfKSJE7h1urOqi6c6SJkW3QT67Mwvx9Ep5JLnoeun883FrXB3R6ZJ69wYzmrDP/WkAilgki9z2S0yg/OtlIDmju2JD7VljGSP3/CAlJGTneC+MZRC6SHCfkABA6LWiYGkzIiZDx65+MeyDnWrgqTNS+S2Lj0tMTcef2Zfx97XdE3b+B27cvsmH+/qHoO2AlqlQxdQoVZy+5uVs3j8K3X6+Dm5s3M/Rr1iosAdLrdYiM/BeenpWMxH7CEgCpNSv5VcWM2UeN+hvWp/EG3oCSOgtflyPAEeAIlBUEuAOgrNwE14MjwBEoVQTI4CMm8uwrd0X3pdr6qjtGwPGx/1L+hQPl6oClSONovlz01CJrQK+HLDmbvxdCD0+CWJ29pJGp1cBOq4E+N58dRyzKawsDVY4AkIyZ6PHbGfGaUAxs/3b2GtlWbVKRacNa94duFG3PJncvckaYWBq4XBSfHClU3lAIsAbBm4awjBCDyM1V+xGYp/MXJGfIdhyQ6i4hd265Lg6SThaJrAHDueTerYBZXaHPzEHy7t9YiYqY0B0GbxxswrCv9F2Zr2Ne1pB65CzjazAX8y4DhudSZ5fKslC6UzlMyNlVEJeK1C//AJUqiIlYVwulPcWeZ6Qn4bdf9+Cbr9cgOsqyQ4NhjjASX5R9rJlz/e8TOHRgEV55dSAaN3lNNDp/9coxkCF/P/JfY4tAsT3IeUG6N326HVuHav6XfNQZly/9yIZXr9EQE6ccQqVK8rwl1ujPx3IEOAIcgbKIAHcAlMVb4TpxBDgCJYoARQspkpa47lvRfRxrVWEpzOQEkBI5w0kucipb79u7NSov6W3cMi+MyPik2/RJEQDSAhk/XUHYe4sVcRSL1hbXQFUyhAj3mOl7TFPbtRpUXtCDdVcgIVb0yJ4rLfqcGw5k3kPd8HNybNxpPQ05f0dYnF3SASBXZqHVFHYzeKmByXoMo7cXWDLOm+0qxoQv5zxSvLAHA8wjzZRREtl/rWT3CikCQLk2jlLtJUkFqQ4IUvdiOFdxnEvODaoj6OMP4fSEpYFGjrWID1ZatAo0x1PMeUSZBtRlw1xEnSYy5I9K773U3RYHE8ZNsrI/yHlWVMnKSsPBzxeySDsR4smJg4MzJk87gnr1LbObirq/NfMKCvIQHv43qCUgtfZzc/fBymU9cO4Py44MXl7+qN+gNRo+9TLq1n2epf3b2WmM2wn5BQw/fOyxpzBy7KelluFgzdn5WI4AR4AjYCsEuAPAVkjydTgCHIFyg4Ac8zzV/Id8Ng70D2s5iV/6BeLmfy46JGB6Z1DUWEzkaseFafNKTgpaWyqqS8/iFx9C3MKDsmcwYSIXjFTbmk9qcbkOAFkXbiOsw3zoMnJMppvXL7PzT90t2WJQzNhieo/eipTdv4mqJuUAkHO0kNFJxrbWz8NkzexLd3H3jTnQZ+fKYixaCqKQ2aH0IZm3flTKZqH1xGrT6edShjw9k0tnl3IcSEXNDWcqirHrEOLHSj483nzagofDsG5eVBLuvDiVRcvlxKNdU5ZBYCh3YZ0s+q0RbeUp5TSJHrMNSdt/Ft1GDjMpvdQ664TzCeeAGe/Bo21jQPMfQSA5viIHrGPZAvR7TKkLxz/XT2HdmgEsem4uZECHhNZFaLV67BG10KMofN16L5R6nTyl/B/76RN8umMK0tISmD5EAPjOuxPg7OyOvbtnwtPLDynJcSAnAcmkqYeZvlJy7a/jxm4CwjHkKBg7/jNjuYHS98ifcwQ4AhyB8oYAdwCUtxvj+nIEOALFQkCJeV6uTZxhYznWcIowsrrhRjVE9ZRzAAhTrtOPXmQt9shAkRIpA4UY1sPfXYyCZLN+6GYLyWUqkFEZ2W8tq0+WEjtHe2MpgblxUu3LySBHgFDyIxNw59XZoPp/oWjcXUDjydgWihL/QeCCHoU940l0eiR+/J1lZoFgQal2frFz9yNhxZeixxR15uj0iJm5B4lrxTNIDAtJtbVj6qZlIXriTpAhLYmvvQb6fJ3FY6HzgxHMiTHCC2dpNQj9fDzjfjARnR4RvVch7atzoirIGbNSLfeU2j+m/3AZEd2XQV9geS6hEtR1wL1NQ/j0aQPXVnVMuhCYK8taePZajey/wuR/N4iw5BNx4r0O80UzRkzeL8HK4Z2XIP3Hy6J7yZVNiE7Q6ZmjLn7ZYcCS69H0O3FxZMSKvsPegEvDGiaGPw0059WQ00Wv1+PcH19h5bIPTKL+lCb/5luj8GyrTsbaenlQbfeUdIqNuYOEhAg8XrsZKNuAhAx6Mvy/+WqNRYq/MCPBPKW/Z+/FaNe+kOBPTA7sX8AcB4GVH4O3dyDIGWIQH98qmDTlMGo81sh2B+QrcQQ4AhyBMoIAdwCUkYvganAEOAKlg4Bcn3Q5g02onVz6v3mE0fxUcg4AFgXfPASZf9zE/UEfoyAhTRYUMQNFidhQuKBcpgKNI2dJyucnkbz9GLKv3mVM7JQh4VQnBMRWr0vPQuzsfRY6ivWop5Z2d1+bjZy/LAnMyIgnlnxhq7PC/aUJE+k5EQZSyQTpRWUFZMhDJ21YijkAMk9cR3jnxaKOFgMngUOon/GMaveiCUQCWXlpb9jZ/9dCzwQsnR7pP1xCwrrvkH3+JtOBDF+K7nq+3RyOof6IHLhe9B0gvHx6voj4pUdEGeGFk6QcH4mbfyhsr6cTtzylSgCkCBzZnhIlE/SI5lFZilh5Bj0nh5J3t+fh2bElXJrUgp2Tvez7T+9n0o5jiJt/QLI+XrgAlQ4QZ4Z9wH+OKTkGfjEeC/r2w7stYw4cMZHKGBEbq0vPRuzMPUgiLgwJhwhh4tP7JXh1e56VPgjbMQrXFHPYGb4Psb3Pn/sGy5d0Nxr/Tk6u6Pb+HLzctp/R8KZyADKSyfDOz8/D0BFb8FyrziXyizorMxXbt45jrfyI8Z+Y+8mAp6yDSxe/Z7X6pI+Hpx/ebD8Cd25fwqmTB5guNLZPv+UgB8LG9UPw4w9b2M9bPtMRw0ZuY50CzCU+9h7Gj23JsgnavvYhPui1EJ/umMzKIAzSuk1vDPhwDdOBC0eAI8ARqEgIcAdARbpNfhaOAEdAEQE5hntV0bsi9lo3KCbnABBTnlKV6T8xAjBzfcm5EdFzpbG9nxwYcoR4iiA+GCCFJSst+Hw8qKsBE50OkR9+jNQD/0XYDHuQMVbjl7nGlmjme8ulqFMGRKWR7RAzbTdSD55WVNv8zGSIRvRahdybUZZzzTgJaAAZnFIt2CwWkDGEFRV9MMDadHmNpyvT0UhA+GAdi3IJypbY8gNip+22aK8n1E3MgUHlEhEfrED21XuSxzAn2aOBFKWnGn0p49+wGCtr+XiQaOcB44bkODl2FbEz94oy4kspRvwSlT/6wMTRJNUBgNYwL5vI+OVPll6v5JjzHdgWRGgoZayTw8Ua/ek9D5jVRbL8gWVA9F1rQWgqRl5J5wq79yfmzm7H6uhJyKgeOXoHGjR8yQQ68xR5W7DkGzIPdmyfAD+/EIyfuB+OTi7YsX0iczQYpFatppgy40uQY2Llsp44c/owc0yMnbCXpfXfvXsFs2e8hrTUeBP2fnIgrF3Vjy0TGFgDM+Z8zzoXmMvOTybiyOHlrIxg8rQv0LDRyyAnxLIl3ZnDgYQ4BmbMOVrqmRBqfz/wcRwBjgBHoKgIcAdAUZHj8zgCHIFyh4BcRNnCaJU4nWy9eL1QhOwdC/sqPpLYyKUci02iqJ9L89pI3vFfD3PDOCIBDNk1GtoAL2ZckyEsxRRuvrYSWZuay5VKA6e57m2fYr3OqYc9Ef6l7PrVYknqRhC0dRg82zVlbQ7jFhxA6pFCtnPKNHCo5s+MNSmjkbCh2m+1ZxZmJmSe/hf3B66TdJa4tnwCQRsGgebQe8NasM3Zp9rgFIs2q8FUOCbjt78Q9u4iyeiw+XqeHZozHOls5uLT5yUQx0RBYjriPjrImPalos6GuXQHlZf1ARFFklCtevSETxQdTPQtBc7pBu8PXmQcCbQXpbmrvSfKgPAb2Q5uLzWAvZ8newfoDvLCYpF66IxslwBJjCUcMnJOFmr/GLxlKMtMoEyhRA0AACAASURBVO8vbs4+2ZIc4d7EIUIZNpQto3F1YlkWeREJSDt6AUlbfgKVt1gjhvWc61dnmRGUiUIZFdT6kTI5LLAVKXeg/fLysrFmVT+c/H0/254M7FFjd6FJ09ct1BEa2fTQWvZ/sZT+qKibmDW9LRLiIxAc/ARmzf2Rpd4vXdzVJL3f8CwzK9U4vkrQ42y8j09l3Pj3LObMfB1EYNjhnbHo3mMe0//2rQuYO+sNpKUVlhkNGvIxKJIvlPv3b2DiuGeYwU88B8tWXSL3Hm7fuoQzpw4ZMwi4A8CaN5SP5QhwBMoTAtwBUJ5ui+vKEeAIFAsBOePboXoAqh2eBCIckxQF8jallHpaVymt3XzvSsPeYA4FlqptQ1GV7aCwX7G6BWjsELSqH7y6Pm9Ru2zDY5os5VgjEFVW9GFGU+rhM7LR7+LqQCUSVVb1k07/V7EBRXbDOixEXmQh6ZmckNEdvHUokrf/DKqzLxUxaylZKnsWcROp79taJ0sRty/1aWLdJ0iJC+e/xZKPujBHAAmlv/fuuwRarYOFjsVxAEil9IeH/VUYuU9LYA6ACVMOsrT9P6+atgQ1OAAiI/9h44kHwD+gGhZ89DscHZ2xakUvxvzv5uaNaTO/YYR95HD4fN98fHFoibG0wby1H5URLF7QCZcvF7b+69JtJptrKDEQgiBXQlDqF8o35AhwBDgCNkSAOwBsCCZfiiPAESjbCMgZVErs5XQyShUP6/iRaARUrF5cCg1qOUatx5TEQChYkJppVSTYsK6ds6M4S70UKZySQmbP5cgQZZeyswNzQIx6k0V31eJhpXolP5zY1yXq56VY961RiurMI3qsQMbxa4rTDISOcfM+l+ycILUIZWIokfKJzfUd/BocH6uM6LHbFPUzH+DSqAay/4mEXobk0tpFJd93AJ5vNUPQ+kEWvAJyHABK+1P5CrV0tJW4tKiNrD9uKmZmKO1HmRuUuUBZOEIho9+QTk8/J6K7GbOPMkNcTNQ4AKxN6b954zzmzS7skEL7vt9zAdas7AON1h7vdZ6Kgwc+YqUJZNgTi/9ff/6KPbtmsPG+lYIxbMQ2fLZ7Jq5fP8nS93v1WYJXXx/EuhIQL8CCeR3YfGr3R50DDPu83LY/iCTw+K97QE4FkspVamLxsjPY/el0k9p/ekaZEVQaUKfu80pw8+ccAY4AR6DcIcAdAOXuyrjCHAGOQFERkItYKzkAqM/4/QHrkfbtedHt1XQPMExUYrc3jGO1v3O7IT86GWHvLETurWh1R9dq4N21FbKvhiH78h2LOaqyHdTtBDlOBbElqC46cN77oJR0A+kfGZBJ28TbqqlUo9SHUb09lWBknbFMty9qP3ixQ1C2QtSIzbLno+h/1e3DGUN82tfnENF7tWojks7hN7o9Ej8+ysoH1IqhVl+fm4/wLkuRdeGW2qnweL0Jqqzuj5T9JxAzZZdqXeU2cHuhLqisJWbqbtFhUtk5RXJiaTXwG9WeGdjkoLEGNzHlyGD3n9EZ3t3/D3Fz9yFxw1HVWFoM1GoQOK87fPu9bEGqSYYvpd8bav9fePF9DBqyQZLkztwBIEy1N+xrbUo/6TB3VjuWgUAOgKbN2uGLQ0tZmj5F4+fOfB1hYX8pnt/V1Qs9+yzCi617MuM/ISESC+e9jbt3LqOSX1UEBT2Oq1csy6YMCxP/wKRpX7A6/0sXf2CEiJmZhc4cWnvgoLVo+ey7pd7uUPHgfABHgCPAEbABAtwBYAMQ+RIcAY5A+UBAzgEgaxTr9azOVspYIebvkL1jJInsLNAhIkGZ1nM03rl+NYTsHg37IF9WR6803rCHwZjw6dkaMVN3IWlLYaqrUBTZ6a24TiJEU2sAEgkf8QK4t65vYpxQNgRlAdhCqJODfWVvELt/SQnVdQetG4jMU/8gZtJOi23k2itaq5MafIWkc2rGG3RwrFUFQav7w6XZ41DTdtIwz8DvQBkqJOk/XUFkz5XK9fFkOI94E35j3yoktNPrWT0/Ge1q+QHM8aMoPGVbkFMh+1o4c5SZk/QpteakbySa7lGhNSHtTQ6TKst6g/gWyIFlDfGm2N1TbX+V5X1B7y2JmvaQUu8QffuBCz+Ad/fnLYx/mnP65EFWa2+QIcM34/9e7CH5Spo7AMRIAMngtialPyk5GtMm/R+yszPg5x+K4ODazFCnaH/dei9g9YreRnZ/g2LCaD5F/Z997j306LmAZTCQkBNixZL3cfv2RWNWQPOWb2Plsh4gIkNzadCwNYaO2Ma4BAySkZ6EGzfOwcXFHY/VbCzaOcDab5eP5whwBDgCZRUB7gAoqzfD9eIIcARsjoASA79o329iTN/0PSPYEzMQWO31liHweK2JVfrSP/QjP1yP9O8uWswjhwKtSenVBpFtvfZgkLkxkXXuJsLfW4yClEzjOmQkhHw2DjTWViLLpk+baDXweqcFAmZ2gX1lS4LEHDLcOi22KpJK56Cyi4K0bOSFxxuPQq3P8iITQQSFaoQMSCKsIwdQZN81sgR3lL3gO+hV+I3pAIryixJCErHhSuI2aKVme1VjJFs7ajXw6dWaMc4THgZRMubNz8Hm6fWMFyFq9DZpY5wyS7q0YhFmjYfLf7rr9Ug7ehH3B22QnEtOEzLUXZs/bmGcUmZL7Iy9SPv+oiojnL1Svu7wG/kmvHu2ZnfBjpBXgKhRW5Cyx9ToIxLDoLUDJFn0VRndWg3cnv0fI0Wk904o9H3FLzyApG0/qeOVeLCW//T34NKwBkClJELR6ZH2zXlEj9uursTAoNuSXkZHgtiLtWvnFBw+uIQ9cnHxYLXzj9duJvkOqnEAUPTcmpR+ygD4eN0g6HU6lqZPLfYqVQo2svUL0/hJMUrTr/1Ec/z2S2FmBzkAXmnbH6++MRgpybE4cXwffv3lU2PNf5tX+qFXn8UshZ+yDC5f+gmnTx1kpIP/q/McyzioUaMh25sLR4AjwBF4VBHgDoBH9eb5uTkCjyAClMYf2We1JEkaRffIGKQ+5BonB+TcjEL84kNI/eKspGGi2PJLBmdq15a88xfEL/+SGb9kHFNvd6qtNhg1wun58alIWPoFkvf+zgwtMuQcqgfCvU0DeHVpBee6IabGFRlm311AzKRPmZFMJHgBc7rC49XGohHC4rwS1NM8ec9vSN72M8ONnCVEXkiRWcLI8bFA2T3JYKee93KRYM93WoCcNIwZHkDm79cQ9t4SY9s7ivRW3TECCWu+kSXCI73cWzeAV+dn4dKstrFdG50hafMPSNl3wngGeidcGlZnTPgebzWD1tvNBKasszcQPWEHa8FG90fp9MR+L9kCroggsy4J8z5H6qHT0OXms7v2G/82PNo2tjQgAZaSHzdnPzJPXWdGKStZeDIYhCFFr+39vUQ1IScZvZOpn5/67x79PFm6u0+/NiwzxVC6Yb4A6UiZHNSSkd5VckpQB4tKQ16Ha6s6ipgQSSe1x0s9fBo5f4Uj736i8bsz6O/2XB14tGsCpzqhouvRvtQeMPXzk4yAke6N0usN74wk/GR0H72AhGVfIvvq3ULMyMlUszI83mgKz07PwrF6YVcKKSlIzmDvnYX+Wg0cgnzhVDcEnh1awP3F+tD6eSi+CaRD1tl/kfLZCWSe/Js5p+hnJHQeh8cC4dH2KXh2eoatL6dbXl6OSXSdWv9Nn/UtqldvIKmHkGmfBollAAhbBRY1pb9hozYYO+EzODu7M11ysjMQHvE3KvkGw9snEImJUcb0fjnQhMa/Irh8AEeAI8AReIQR4A6AR/jy+dE5Ao8iAtbWrMthJMW0/Sjiaoszk4GTtOl7pH75B/LuxRkNHdfn/gfqaS40PvX5BYges40x+huEasCptjxq2CZRB4AtmPltcU6+xsNHQA/gzyQdPr2VjyuJOqTm6Rmfo6MGqO2lQe/H7dEyQAtpc1/9GQr0wImYAuy/m4/ryXqk59PugIs90MhXi7617VHXu2Qj0mRUL1vSDRfOf8f2NrDse3mbZjMITyWM7tPPGzd5FaPH7oaT839OMGGWALXpCwioppjST1F8na7QkUGixEVAY4Rp/ubIe3sHot/AVWjWvD2P7Kt/LflIjgBH4BFGgDsAHuHL50fnCDyKCJCRaRWhngRIZIxW3TESDqEybQMfRYBL6cxiRIpVVvZjEW6pLA8qD6i8xLQneCmpy7cpQwj8nazD7Eu5CMsoNPrFhLLym/trMespB3g4FN0N8HNUAVZdy0NMlsRGlNZuB3QItceIug7MAVESYu4AIMN/xqyjCAmtI7mdOWeAeaTeYJgTsSCl2JNhT/8ppfQ3bvIavvlqjXFfscwCMaWoFSBlJVy5/DMyMpJRuXJN/K/ucwgJ+Z9oG8OSwJGvyRHgCHAEKgIC3AFQEW6Rn4EjwBGwCgGlGmmlxYj9nVLNhTX6SnP4c9siYN460EDiaOfsgHtvzgc5CMyFtR4c85ZtFeGrlRsEyASniP/mf/KQW9ghTlFaBWoxt4mj1YY5rb/yrzwcDsuXdDIINycnQKfqhU6AorsbpI9j7gBQUwLw1ZFV+GTbOOOiFOGfNfdHE/K8tLQEjBv1NGPhN4hSSv/NG+cwZ+bryMpKY1PUOgAUL4sP4AhwBDgCHAFVCHAHgCqY+CCOAEegQiGg1yNp60+ImfKpOtIuweGp/RlFmhVriisUYGXrMGKt2wzp/QVJ6ZIOAFGSx7J1NK5NCSFAxv+aa3nYe0edQW5QgwzzXo/bo39tB9WakfE/7UIufo8pUGX8Gxa2twOmNnJE22Ct6r3UDtTr9di4fgh+/GGLcQox71M0XkzExosRB4bd+xOTJ7QykvDRWkop/VmZqVi0sBP+vPoL27pn78Vo13642qPwcRwBjgBHgCNQTAS4A6CYAPLpHAGOQDlFQK9Hxi9/ImrUVhMWeanTOIT4IXBud0ZqZ8HaXU4hKK9qZ568jrB3FxnJ/+gcwduGwbN9M3aX9zosQN7dWIvjhe4fDzdqQcjlkUKgqMa/ASR/ZzusauGE6u7KsfmiGv+GvR731GBNS0d4FqPsQOpyD+xfgL27Zxofd+k2Ex07TRIdnp6eiHmz3sTNm+dMnnftPhtvdxwPOzs7kCG/akUvnPvja5MxaiL6f179lXESuLl5YfzEz2VLER6pl5UfliPAEeAIlAIC3AFQCiDzLTgCHIGyiwCxamcev4aUz0+CDEsj87hWA8dQf7i9WI+1dHOuX12RxVzNKTMzM3H16lWcPn0aZ8+eRWRkJMLDw41T/f39UbNmTTz33HNo3bo1atWqBa3W9hFBNbqW1TGxsz9jbPMGMaT/k5Mm+88w0V7w1K4x9PPxcH3Gdu0Pyyo+XC9TBH6JLsDMi7nI+Y93zmqIetayx4dPKmcB7LqVj3XX86yK/AuV0doBUxo64rWqtv/mL5z/FgvmdjBuV6/+/2H8xP1wcS3sqiEUMtDnz2nPWukJhUoHevVehMDKj+HQgUU4f+4b9tjBwQnUaYBEjQPA6gvgEzgCHAGOAEfAZghwB4DNoOQLcQQ4AhwBcQQKCgpw4sQJbNiwAefOnUN+fr5qqKpVq4ZRo0ahbdu2cHT8r9e76gUq2ECx9H/Pt5ohaP0g2DnZI+v8LeYAoJZ+QqG2d6GHJ7FWeFweHQTC0vUYfiZHloRPDRr/89ZgTQsnuNpLjz4Xr8PEcznIUP95iy72YhUt5jVxtDkXQFxcGGZNewUxMXceGO3OGDX2Uzzd7E0TPYSRfWL+T0y4D2L7lxJqJejs4o7rf59kQ3hKv5o3io/hCHAEOAIPDwHuAHh42POdOQIcgQqOgE6nw/Hjx/HRRx/hn3/+KdZp27Rpg9mzZyMwMLBY65T3yWIGvrC2P+PnqwjrtMjimI6PB6Hal5NBjoDSksQcPcIz9Kzd3LVkHeIf/F2vh7HtnLku1BrOWWsHVy1Q3V2D2l52qO+jwRNeGvg6Kaegl9bZysM+eTpg6oVc/BZdjND/g4N6OdphdQtHUIq+mFAbwRGnc3E9RSW7oAyAoW52WPeMEyrZ+L4LCvKx8eOh+PnHbcbdfXyrYOTonahTtxX7GRHz7dg2gXEFODg4Y/K0I4iPu4f1az80ad1nWMDPPwQTJh9EeloST+kvDx8F15EjwBHgCADgDgD+GnAEOAIcgRJAIDk5GUuXLsXu3btttnrz5s3ZmlWqVLHZmuVtISJvjB633ai2xt0ZoQcnwqVJTfazlL3HcX/IRotjub/cEMFbh0Hj6lQiR6ba7+vJOlDbtzNxBbifqVfNNK9WIXIOPOGpQesgLdpU0cLHxgaiWj3Kyzil1H8i+OtYzR5D6zjgwN18rPs7D/kybQEnN3DEGyHiqflKqf9E8Ef7vBVqjzV/5+HQPWkyQsoyWPS0E5pUsn1PQCLtmzu7HZISo/77hh607rN3cEJiQqSR0I+i/6PH7oajkyt++XkHdn4yCcT6T6LVOqDVC13RrftskBOBC0eAI8AR4AiUHwS4A6D83BXXlCPAESgnCFBN/5gxY3D+/Hmba/z222+zTABXV1ebr13WF9TnFyBq+GakfPa7UVVqyVjt8GRo/TzYzxLXf4eYqbssjuLb/xUELuxh0yOSkX80sgDfReQjIlO6p7xNN32wGBmvFCnu+pg9Xq1qb3WbupLQqSytmZkPjDiTw7IvpKRlgBYLmxa2+KPxQ0/n4O9k6fGda9hjZF1LHoCoTD2GnM4B/b+UUIu/UfUKW/zRezP4lHxZwqQGDmgfKlNvUAywqW5/+ZLuJsz95suRUT9pymHUeKyR8VFBQR4yMpKh1+nh6ubF6v65cAQ4AhwBjkD5Q4A7AMrfnXGNOQIcgTKMwM2bNzF06FDcuHGjxLRcuHAhOnXqVGLrl9WFqcVfeKfFyLp426iisP6ffhg9dhuStv1scYTKi3vBp89LxT5aWp4eh+4V4OC9fMRll67RL6U8RYwpkt2jlj08SoA9vtigPYQFKKK//K88FEjY5ITTkqcd0cD3vyg7ReYpki8lzwZq2RxzWfFXHj67Iz2viqsd1rZwAv2/Qcb+kYsTMdKlCd1r2mPo/5RJB4sCLbX4u3L5J6xZ2QfJyTEWS4RWq4dhI7aieo2GRVmez+EIcAQ4AhyBMo4AdwCU8Qvi6nEEOALlB4HY2FiMHDkSZ86ckVWaUvjff/99vP766yDWfxcXFzY+KysLV65cwaZNm3Ds2DHJNVq2bIk1a9bA29u7/IBjA01zrkcirMMC5MelGFfzn/wu/Ma8xf6uy8pFZL81SP/uoslutugA8FeyDpv+ycf5+ALJNHEbHLFYS5AjoF9tB7xXwx7EJv+oCtXjDz2Vixup0tF8MaK9I2H5WHAlTxK25v5arGhu6gC4SySDp3OYM0hKxDoIKDkNpLINbHmnOTmZuHr5Z1y7dhzED+Dm5o0GDVvj8drNWIo/F44AR4AjwBGomAhwB0DFvFd+Ko4AR6CUESDjfcaMGThw4IDkzk5OTpgyZQqL3ssx+ufm5jIDf+3ataJr2dvbY8eOHSBOgEdJxAj+gtYOgFeXQgIzsQwB+rmwTaC1eF1N0mHZn3n4N1VX5NZu1u5Z3PGh7naY2cgRxFz/KMq3EQWYdzlXMvrvpAXmNXYERfSFciZOh0nncpAlEZgnAsA1LR3hKciy+Ph6Hj65KR39935AHljLjDywKM6GR/EuS/LM5DCMX3IYSRuOQuPhgqANg+D2fN2S3JKvzRHgCHAEygQC3AFQJq6BK8ER4AiUdwQOHTqEiRMnSrb48/LywooVK9CqVSvY2SmHZ+Pi4jB8+HCcPXtWFBriGBg8ePBDhY0cFUePHsUnn3yCq1evMl3q16+Pnj17lkjbQnMCQNovdP94uLWuz/bOvR2NsA4LkRdZSFRmEPdXn0Lw5qHQuKhvo3gvXY9FV3NxKbH8GP7CM1Nde78nHPB+TXubt5N7qC+dwuZqav+lWvpZ6wBQU/sv1dLP1g4AfV4B8u7FIvPMv8g6/S8rk9Fn5yIvIgH0TEzsq/hA4+YMOwctXJ56DI5PBMOr87Ol2injYb1LurQsRH643iRbyLFmZUYo6lC10sNSi+/LEeAIcARKBQHuACgVmPkmHAGOQEVGICoqCgMGDMC1a9fE/6Ftb4958+ahY8eOqox/WoTqdInxf/369aJrfvDBB5g6dSq0WnFW8pLGOyEhAZMnT8aPP/4outWwYcNA/9lSv/ilXyBu/ufG/bSVPNg/2J3rhbKfZZ68jrB3F0GfY5rGLSwTUMKFasapnnvzP3mSkWClNcrKcyIKfDlIi8kNC4nuHgWhuvopF3KRI9P5r29te1YqYS7WOgD23s7H6r/zJDNDqAxjeiNHvBJs+Y3aygGQeycGiWu/Qcre31kJTHGlJMgyi6uTzefr9Yhf8SXi5u43XVqrQejn43kWgM0B5wtyBDgCZQ0B7gAoazfC9eEIcATKHQKffvopS/+Xkq5du2L69Omyaf9ic/fv38+yCsSkffv2mD9/vpE/oDRBKygowEcffYQtW7ZIbuvm5obt27ejcePGNlPNnODP3AGQuPF7xEzaabKfNfX/STl6ZjxeTCh+L3ebHbqYC5ET4LlALeY0rvhOAKrCn3I+F8eipK1/rwcp+ZTOXxwHgJquAdSlYd0zTqgk0q6xuA4AcnLFL/8SCSuOSEb4i/LqBEzvjEoj2hVlarmZk/1nGMLeWYiChDT49G0D97ZPIaLHCuY4DFzQA74DXik3Z+GKcgQ4AhyBoiDAHQBFQY3P4QhwBDgCDxBITk5mrP+nTp0SxSQwMJCR+tWta31taVl1AFCbw379+oE6HsiJrbsVmDsANO7OLAPApUlN6HPycX/QeqR+YVoy4dygOisTMLQJlNI3VwdMPZ+L4zLM7Na+9NT7PcDFDrU9Najno8FjHnYIddfARQv4mhmFWflAYq4e8dl6XEjQ4VJiAa4n60GEdraQVoFazG1SsZ0AN1N1GHY6F8m50pjV9dZgdQsnuIh02FPKAKjtpcHalo5wt7djDP5KmQatq2gxr4l42YmSA0Cq4wC9C9QOM3bWZ0hc963x1XCqEwLv7s/D9Zn/wc7RHhHvLwdlB5C4v9wQwVuHQeNq2bZPl5kDXXIGiGBTG+AF5zohAHmNKqgw7KbuRuKm76H1cmW/P2CvNToEuAOggl48PxZHgCNgggB3APAXgiPAEeAIFAMBYvyndPz8fHEiMCL8mz17ttXRf1Jp7969jDRQTB5mBsC5c+fQvXt3yTMb9C1pBwDtE7xtGDzbN0Pujfu412Eh8qOTTOCqNOwNBMzoDCjwLigRx6l5Rchuqupqh1er2qNNkBZV3eyKXX9P7PJfhOXji7AC5hwoqpBu1It+RN3CXvQVUZRS8unMUun/9Ozr8ALMv5IrmdIv7AKw8EoeuxcpkUv/pzlKLQflugBkX7pTaLCmZDJei8rL+8KrY0uj4W7OhWHeKrMi3r3aM+WFx+NehwXIuxtrdIzk3o4xOgCEnCJq1+TjOAIcAY5AeUOAOwDK241xfTkCHIEyg4BSnT77h/6aNXjttdes1pnWpjR7yh4Qk4EDB2L8+PFWr2uLCcR10KtXLxAPgJSURKcC8wwA2tv9pQYI+ngQY/NO3HDURB2W/r9vLFyfq6N4bEod/1kmdVxqATKsKZ28Q6gWbYPtRSPLipurGECm/y9RBVh3PQ8RGUVzBFBGwtRGjmgrUpOuQoUyPYQyKIadzgG1a5QSyrxY0NQJzf3FCRHURuVjsvT48GQOorOk74HS/in9n8oAxESpDWD3mvYY+j/xVnxCMkyPdk0RvHEw6F03iDDFnX7m07s1Ki/pXabvr7SUS9l7HPeHbGTbGbhBUo+cRWTv1RCWFGWdvYHoCTuQfeUuHEL8UGVVP84NUFqXxPfhCHAEShwB7gAocYj5BhwBjkBFRSAjIwOjR4+WJMILDg7G1q1bUatWLashyMzMZPX/X3/9tejcJUuW4O2337Z6XVtMSExMZKSHFy9elFyOuh1Q1wNvb29bbMnWEKvxl1vcrVUdVN05krX4khM1xqP5fA8HO7xeVQsy1PydSy+mTiSFO2/mY9uNPFDZgrUS6GKHVc2dQK0CK5JcTtRhzNkcZEgH5ZkxLlWTT1goGeWGqLyabJFGvhqsauEEBwnyxZFncnEmTpqrYFIDB7QPFalTACB0hIkZ9+ZkmFTTT7X9j7pQ+n/U8M1I+ex34AHhn+szTyJ6zDYkf/orDL8vaFx4p8Wsk4JBitJJ5FHHm5+fI8ARKLsIcAdA2b0brhlHgCNQxhFQqoVv06YNli1bBiLEs1aSkpJYnf2lS5csptaoUYM5FkJDC9nvH4bItT0kxwd1MHj66adtqpoUy7/oJloNqm4bBo83mirqQHX2Q0/l4kaqskVNBnTPWvZ4I8T+oTLr/5mkw6TzuUUqC6DyhNmNHStUKcDmf/Ow5V8Z6x+AXE0+vSRKWSBj6zmgY3V7xXG0llypgZLDyZllKjiihb94h4/E9d8hZuou9l6L1fdn/HwVYZ0WGd97XtdeCEV+bArCOixAzj+RcAiuhNDDE4ECnbF0qMrKfvB+/wUUxKfhXof5yPk7wogh/bzy0t6ws384XVcUf4nxARwBjgBHwAoEuAPACrD4UI4AR4AjIESAjHOq/6dMADHp378/JkyYoLr1n3CN1NRU1kbv999/t1h6yJAhGDFihE1b7Fl7s1SiQFwAGzZswMmTJ5GTk4OQkBC89dZb6NGjB/z8/KxdUnE8/cOcDBtKy1USz7dbIGjtAJPUaKk5lMg98kwOzsZJOwD8nO3Q93F7vBlqD6rvLgtyO02HsX/kgvrRWyNKqfDWrFUWxioZ1KQjlWqMr++AtySi6kprGIzyGu4axfR/JXyVSgi8He2wgcoHJLI00n+6gvCuS5nxShwAjAiz2ePGqxCmudMP6Tvw6tKqLFzVQ9Uh6/wtVuuvS8+Gy1OPoeru0ax0KGnLj3Bpc5CsTwAAIABJREFUXBMhe8ewMgDo9UjecxyxM/YwngX3/6uHysv7MKcBF44AR4AjUBEQ4A6AinCL/AwcAY7AQ0Hg2LFjLEovJfPmzUOXLl2KrJtYlJ1S6xctWoSAgIAir1ueJ9I/1qOp1V+BtLHuXL8aQnaPhn2Qr+qjShHIOWqAt6vZY8ATDnAVz8hWvUdJDCQnwKgzuYi1kiCQWOYXNHGUTFEvCV1Lak3K3CD2/xQZ9n93Bzssb+bIujGIiVqj/E66DtMu5CJPJlmksosdPn7GCZQtIiaUvTHqbC7SJTo8POahwbqWjqCWhWJSkJyByL5rkPHLn3CoWgkhn42D05PBxqHmpTKc2K4QGqFjhIgRPTo0R9TgDaxrQsi+cXBpan2pVkm903xdjgBHgCNQkghwB0BJosvX5ghwBCo0AnJt+ujgO3fuxDPPPFNkDCjKfuPGDcYxkJubi4YNG6Jly5ZwdnYu8prlfaIuLQvRE3eyf8yLCbVDI1I0p/9VteqoSTl6jPkjF38LSOTq+2gwpaEjqpXxevmTsQWshWGWdEm5BRZu9sDSZk5o6CtRpG4Veg938K5b+YxVX06UjGq1Rvnqv/NYtwA5aeavwYrmTpIlFt9HFmD2pVwQn4OYKM2nOfq8AuioC4CHC+ycTD1TMRN3sjZ3JMJWmQ/3lh7+7rGzP0PCyq+YIvZ+ntDl5gN5+QjaNBgerzZW7BTy8E/ANeAIcAQ4ArZBgDsAbIMjX4UjwBF4BBFYt24dq3UXE2LB37VrF5o2Va5BfwShK9aRyfhJ+/ocElZ+iey/wtlaTrWqwLt3a3h3fZ4ZPUURItWj/u4JOXpQv/gnvTWq6+TvpuvxW3QBriXrTNrIhbjZsbKB6iXoRCA7cvmfedh/V74G3hwTSoef2ECcab4o+D2MOXT2MWdzcSpW3ihXqv+nln6LruZJtgCk+RMaOKjiipCr/yeMlMgGleZb4KzXI2n7McRO2wVdVq6qa9B4uiJoTX8jR0burWjEzduP9O8vsTUcawSCyAO93nvWooyGauPvD97ASnH8J74Dv3GFZKS0Rsykncj47S/mgAveOhyONQKYs4K+1YQVX0Ib6I1qByfCoZo/8uNTEb/4MFJ2/Qo7F0cEbxoCt/+rx9aiNP345UdAHQ9IgjcMgvsrjSzPptMj/YdLSFjzDbL+uAHHxyoj9PPxxuyfnGvhCOu02KI9qBRIVOsfOP99xM76DEnbfy4sFdgxAvaBAjJTnR5pRy8gftEh9vvHTmMH15ZPsq4CLk1rmjoSBOUE+tx8hB6YUJhpQGt8cx6xM/ciNywOPr1aI3BON8uSJbNyBBrjO7CtqjvmgzgCHAGOgBQC3AHA3w2OAEeAI1BEBCgVn2rgxaQ4HQCKqE65nUZtBT/++GPGd5CSkgIvLy+89957GD58OFxdXcv0uSIz9Swl/J8UU8NfqDTVn1PrvUkNSi7lnngAhpzOsYoPQClVvUwD/0A5pdR9wxmopR51bJCSuZdzZSP7NJ+yJeRS92ltYv2f09gRL1QWJ4uj0oHhp3NwKVG8hkBpvpj+lBUT0WMFMo5fs+rKWHeAae8xIztmyqfMUDcXMjYDZnWFnUPhefQ5+bg/aD1SvzjL/l55cS/WZjDtuwu433+diQOCPevzEoTkneQYqHZ4MgpSMxDxwUoToj1DR4Pc29EWz8RY+MmBEDViM9K/E3Qj0WrgEOTLDGmfni8ytv+YyZ+qxoUcAF7dn2ddAMgJYSALJMcCCWF9f9gmpH35h8WaxMcQvGUo3Ns+ZXxGZwnrsBB5kQmw9/dC6OFJzPlBeCd/csw4zvBMWMpBD/MiEhhvATlX6CxqiU1VH5gP5AhwBB5JBLgD4JG8dn5ojgBHwBYIyDkA6tSpg82bNyMwMNAWWxVrjbi4OPz666/49ttv8ddff4H+TlKzZk288MILeOedd/DEE09Ao1GfDn7r1i3W4YB4EIgAkOaPGjUK1PnAzk49Sx4RCA4dOpQZ/kIpDw6UuGw9hp7OQVi6Mgkf8QcsetoJTSqpx9jaS9/0bx6238iXjGKbr0dkhtMbOeKV4PLLbH46rgCTzuUiWyYBQIlVPz1fjyGncvFvirhRbri7u2k6LPlTvtRAicDvfqYeA0/mSHZvILJJIgAMclX/DVHbOkptj198SNSIF3uPXJrUZKUyxIhPfAKSmQNaDYJW9oNX10ISwbzweNzrsAB5d2ON5QWMk6DnSos1DOSD8Uu/QNz8z9l8r87PIWBmF0R0X46sC7dMVCOHhG+/lxHebRmyr94zeUY1+0HrBxnLHfLvJyKi5yqLNYSTaI53z9aI6LUKutRM2c+JHBxuz9dF4Ec9WUYBZTKQUAZAyP5x0Pq4M2yJGDBxw1HJtYiTgaL8jrWqsDGpR84isvdq9mdqOVh123DEL/vCYg0pB4CQz8G1RW1U/XQU04ULR4AjwBEoDgLcAVAc9PhcjgBH4JFFgIzeKVOmgIj6xKRRo0bMAeDj4/PQMIqPj8f69euxZ88eZqTLycsvv4xp06aBDG8lIQcCRefPni2MAhrE2jMnJydj5MiROH7csp7/ueeew+rVq+Hp6amkzkN7rqb1nEE5JWZ4WxyCjMvBp3JAUXG18kaIFlMbOqodXubGqbkDJaNaiUQw1M0O655xwrI/8/BzlHypQW0vDda2dIS7vbgB/2t0gSyJYCNfDVa1cCoyOWPO9UjW6i4/rtChRgZ3lVX9RNvXmXfVcH+pARvLmPG3/Wy8a7dWdVB150jGN2ASzX8iGEEff4ioEVssOnNQBJ5S8V2a1DLNGFjUE3n3E1k5gLlUWdGXGf5E9Gkuvv1fQeDCHuzHZIhTBN04TquBd7fn4T/hHeYIMfAfCOcQHvfenI/cG/fZGlLEiORMiRq+GSmfFXZfEeKX+fs1hL23BPqcPBaND5j8Ljw7tmQlBoZ1aU7A9M6sfIJEyDtA+ri93FDUWWLIjND6eRiPbn4/hgyJMvcRcoU4AhyBcocAdwCUuyvjCnMEOAJlAYGsrCxMnjwZR44cEVXnjTfewMKFCx9aCju16Bs/fjzu3TONpMlhV6NGDaxZswZPPvmkLMRfffUVa0NoLtY6AH777TdQq8T8fMvadcKuU6dOZeGqRXVQSuU2n6TEQm+Lg5LZT73sjykYqcK9lAxWW+hVUmuorf8nPofVLZzgIlEBYMv6fyWuAZvX/5uBK2x1R4+ERrD5PRCPRgRFpwt0sK/sg2qHJ8Lx8SBEj91m4gAwpq6H+iF+6REkrCj8nUcRdscnglktPEW8vbu/gPilhwtT56sHoNrhSdC4OOHu67NZCjs5BQKmv4f4ZUeA/AKWCZCw6mvk3olh2QSVhrdDwvIjjJVf+Iz2ErYyzDxxHeGdFxszDgxlCvrcPJYVkHHsKtNPOEetA6AgKZ2l/2ddvM3WCJzbHb6DXgU5BqLHbEPyp7+yn3u0a8oyKApSM00cC/SMlStsGgJdYjoi+q5B1rmbhWvN6cZKJUh/n34vQ5+XbywDECtxoDKLyP5rjR1PnOuFImTvWNhXeXhO5ZL6lvm6HAGOQOkiwB0ApYs3340jwBGoIAhkZmZi4sSJ+Prrr0VP9Pbbb4PaADo5OZX6iaXS6tUoQqULGzduRJUqhSms5pKXl4eZM2di7969Fs+sidpTV4Pp06eDOimYS/369Rm3Qlkon5DCLCxDj8EncxhhoBohEsB1LZ3g46Q+tVvNuuZjlBjmzccrpawXRYfSmkPY0x3QXciJXJaDktOEyiSoE0QtTzvFVoOkgxzXQGY+WMmIsNOEUG9bdGYgEr/wrv8Rkxrq8MXwEUanhQaosF2eHK5kBBMhYEF8KmujBzs7Vq/OHAAhfgg9NAlZZ28gathG6At00Pp5wrlOCCMJ9J/aiTkM7rUvjMrTeIdqAaAoO5Hweb7dwvhM2MnA3BB3blCdRfMpci4sTzBkIFDaPYlaB4CwZp+i/JTFQKUB5o4BA67mnAhSeJE+Xl2eYw4Elsq/YyTi5u4zOloYH8P0zsbpVFYR8cEK5iwQijknQ2l9a3wfjgBHoGIhwB0AFes++Wk4AhyBUkIgKSkJ/fr1w6VLl0R3HDhwIIvAl7ZQ28BBgwbhzp07Rd66a9euzDh3dLRMDY+JiWHnJuI+c+nSpQtzDjg4KDPLX79+HX369AGtZy6k/5gxY6ziEijyYYs40VpDu7RS7YmPgGrMk3PVOSaKQjpXRMhsPk2pdZ9hQzmjXIlEsJJTYfr/9WSdbOs+2ksJSyV9H/fUYE1LR3g6FN1JJKy3NzeCTS5Ar0fU6G1I3lFIRCdMLyeiu8gP15uS64ncHrXSIyI+yjIImNsNmb9dQ1inRdL3rNHAzl5T6Bw4OBEUsTcQ5FHUn5wELg1rIGTvGFYmQM6EgsR0ONasjGpfTmFM/JQWf6/DfCN5oDDdnhwLYe8uYhFzQwYC7UWi1gEgzKAQ1uXnxyTj3pvzCsn4zEoIsq/cY06X/OgkybPTXdB/VD4Qum8snBvXRGSf1Uj/4TKbE7xtGDzbNyucr9ezrgaxc/ZB42gPjbcb8qMerG3GyWDzj4ovyBHgCDwSCHAHwCNxzfyQHAGOgK0RUHIAUD19r169bL2t7HpyNfXWKOLm5obt27ejcePGFtOotKB79+6iaftktA8ePFhxq4KCAqxcuRJr164VHUtlCK+99priOg9zAJHBHVDZdq80yfaUCO3EMBtbzwEdq0sz5D9MnOX2/jq8APOv5MqSHioRACo5cloGaLG0mSPW/p2HXbfk2ywqZVMo8RV0rmGPkXUlnGd6PRLXf4esy3dReVFPaL0su2NQlDri/eXIPP0vg83piWDGOm8f4GUBo3nk2ry+PO9eHO69NZ9F1Q1iX8kDer2eGeUGIT3ImHduVMOUsV7m4ioNewMBMzoj+88wo5FvGF5lZT8QE78wk8H95YYI3joMGlcnZP95D/denwNdRg6gsWOEexShJyF8YqbuYn+myH/IrlGgdodkUCdu+B6xM/cYSRIDF/SA74BXLLRMPXyGkSKSUFlDta+mMPZ+ygy498Zc5McWciuYcwikHjxdmK5vBEYDe39PFCRlFHIGPBDDWcjJYnAoaH3dCzGsX42NSj1wmjlgoNMx8kX/cW8joudKIzGiOdFgWf0+uV4cAY5A2UWAOwDK7t1wzTgCHIEyjIBcJJzUfhg17JROT2UJYkKlCMS2361bNxA5IEXfIyMjJRH+4IMPMHXqVGi1pgzx5BiYM2eO6DwiPXzxxRcVby0sLIztL5WloHYdxY1KaEBWPjDsdA7+ShZnjTffNtClMP3fGmb34qg+8kwuzsTJk9UJ15c1PIujSAnPVeOEkTPK1ab/v1pVi5FncnA2Tv6+H/PQYF1LR3g5Wkbwi5v+L4x8U+p84EcfgNrOGYWM3M0/IGbKLmPNuE/fNqj80QemfekFdxIzcaeRMM/EYAZYKr6B8M5gtNJUYdSa/m6ohafoNknmib8RPXEncq6FM+Pb/cV6xpaB9FyYzp/x81WTjAGK9JMhTAau0Jg3Oif0esQtOoz4xQcBPRgpIWUGkOFMRnbkgHVI++oc00PoNEg/erGw00FOPjOqxfSmn1E2Q0TnJci6VJg9JXQAUGYAGewGY95/8rvwG/NWIZp6PWJnfYaE1YXlYAbngtHBkZBmRN3ASyB8JsxwyPrjJiNx1GXnMqxq/DSb6WHOByDlwCjhT44vzxHgCFQQBLgDoIJcJD8GR4AjULoI3Lx5U9aI3rlzJ5555plSU4ocElR2cPVqIQGWULy8vEAtC1966SWWVn/mzBnmCJATsTaGcvX/lSpVYlkDNE9OKIJI2MyaNUtyWN++fTFhwgQL50OpgamwkbVp9s38NVjR3AlFT+y27uRKRHPmqz0bqMWSp8tXJwAy3otrlCt1TTA4bqg2f/CpXNxOk3cAyN3z5UQdxpzNQYZEEsH/vDVY08IJ1HJQTMxr0N3bNGS18o6PBUKXncdS+ePm7DMS4wkj81Jvj5AEkOrdA2d1ZeR0FO0mg5nq+0kMUXlqFRjZb41JaYCQaE9sH2FaPj0XOhrMuQaEjPtCIkJyMgR9PAip+06w9nw6QUQ9cHZX+Axoi6StPyJm2m6j88NQZ5/+81VEj9rCcHGo6oe8iAcZDVoN/Cd1hO+Hr0Lj5IDMU/8geuIO5rgwiLaSB+MAIOdGZJ81yLleiAcJkSZW3TECLo1qIOXgaeMeQjJF844MwrIEofOD5tA+5FygFouUHUASMO09VBr5JvszZR6QY4DaNpLwjgDW/U7kozkCHAFTBLgDgL8RHAGOAEegCAjIOQDs7e2xa9cuNG3atAgrF23KsWPHWG2+mFBN/ahRo4wGNdXvU3lCQkKC5GZiZ6ASgwEDBuD8+fMW84i4b8uWLSBHgJzIOSoM88hhQWs99dRTRQOjhGcppY2bb9+3tj361VbmRbCV2kqp5ub7NPfXYkXz8uUAUEsAKGeU772dj9V/50mWEBgY/ZXaBBrwpDIKKqcQk4VX8kDdBqREzTuSsu8EooZvMqaxy70vZDgGTO0kGf2nuQUJaQjvshRZF25JLuX67JOMsE7r7cbGCA1zh+BKCKXOAY9VlpxvHgUXkt2lHjmLSOpC8ECEzgRhdoL54hQZJ6JBi597urKaeYrkmwtlFVRe2hsxE3cg906sNHRaDcusEF2favjpf5RJICFEbuhHRrudnQXvAHVNCFo/CHZO9ibtFMWWotR/ajMYNXIL0n/5k5V86LNyjQ4ekwwEW/3i4OtwBDgCjwwC3AHwyFw1PyhHgCNgSwSI/I/S5DMyMiyWDQ4OxtatW1GrVi1bbim5FtXUz507Fzt27LAYQ0z6pIuwtV94eDhzFpATQ04MZQx0RnIW/PTTT1i+fLnomdV0PVAT/Tfo07x5c6xYsQIBAQGlgqE1m1gTYXfRAguaOqG5v8aaLYo19khYPhZc+a/uWGmx4vaeV1q/JJ4X1yinNo6jz+bgXLx4VN9JC8xr7AjKjvg1ugDTLuSC5siJFJdCEnUrOJWDu+nixIxUprC6BXUaUHhH9HpQjTqR9+lSM8VV0WrgN6o9/MZ2gJ2DafmO2AQ5AjvqTU9RbqGBn7jxexaFJ3FrVQdVd45kqfhSYhK51mpQddsweLxR6BgVEu6xaDvVwdcLZc9MshMEi1MGgee7LREzYYepI4QyGOZ1ZzwBUaO2GjMBaKrwHMZygKxcC5UJr4ApnZAbHo+kLT+aPKdyhqB1AxknAuMZKLB8Gbx7vojAee8bSzN0mTkmJRNCwsK8iATGf2AgFTRsZmevhVfX51B5US/WMSB63HYLPdVkd5TEN8fX5AhwBCoOAtwBUHHukp+EI8ARKEUE5NLoxdLnS1I1uch8mzZtsGzZMhCxn0GoheHYsWNx9OhRm6mlhgCQav8pg4A6FagRylKYPHlymSoFICNw+OkcXEpUV/9f2cUOHz/jBEonLy2x1gFgC/b50jqbYZ/iGuXWpOQT+d+av+UdKnJkg99GFGDe5VwUSDRmeLGKFvOaOKouESFG+6RNP4CI53LD4pgxSr3h3Vs3gO+Q1+BUO0g28m9+V8Ren7DyKyTv/Z05Figl3afni/Ad/BqrQxdK/v1ERPRchZybUQjeMAjurzSSv3q9Hklbf0LMlE/h/mpjBK3ub3QY6PMKQK0Ikzb/wEoPyEA2OC3oWcKqrxgbvi4jG061qsB30Kvweu9ZUMeAtO8uIHbaHuTeiYFjjUAEzOkKj1cbQ5+vQ/InPyN23udML58+LzGHiPAcZHTHzf8cVB5A52VcBa3rg6LqVI9PGQRxsz5D6qHTbA2P9s3gP7EjHEL9WL1/1rlbbH7mqevQ6/RwrhsCv/Fvw6NtY0ZMKBQiM4wcuJ7pX/WT4bAP8jU+pvKI6NHb2BlIB+8uz4EyJAh/ElEniFbDMgNoHGUZcOEIcAQ4AkVBgDsAioIan8MR4Ag88gjIOQAaNWoEIrLz8Sn8h1xJC5HpEakeGdjm0r9/f1ZPT7X/Qvnqq68wYsQIm6mmRNxHWQqUPbB+/XrVe1IZwrx589CxY8cy0xKQ6sapzV58tro2e6Vd/0/gPgoOADVGuVxbPrmUfLLhhv3PAV0eKyzIn3s5F9RxQE6I+I+i+ORMEYo1mQaqPww+8JFAgJwgxO0Qv+wIazHIHB0zu8Dj9SYWjoZHAhB+SI4AR8BmCHAHgM2g5AtxBDgCjxICcoz77du3x/z58+HiIp0aa0us5MoRyIDu0qWLxXaU0k8OgFOnThVblSpVqmDbtm14/PHHJdc6efIk60KQklLYRouEshLGjRuHTz75RLIjQI0aNZjTQG7tYh/AigVOxxVg0rlcZKsk2VdT223F9qqGPgoOADVGORHqLXraCU0qmRrlasn/qGuD2owPP2c7bHjGstODNZkGqi6XD+IIcAQ4AhwBjkAxEeAOgGICyKdzBDgCjyYCcg4AqRZ6tkaKaurT0tJw8eJFlgEgJnLtCCkVnwgCpdrxqdVXiQBQiviva9eumD59Ok6cOIEPP/wQ+fni5Frt2rXDggUL4Opq2ftcrY62GmcNwZ5cBNpW+oitY60DoLxxAKg1yn2d7LDxWScEu5pmvyiR/70Vao+JDQrJ/NSSDUqVUViTaVCS7wRfmyPAEeAIcAQ4AgYEuAOAvwscAY4AR6AICOzduxdTpkwRnTlt2jTGsl+SQsb/4cOHmQ6+vr6Iioqy2gFAEyh7gPgAiuMEEOMZMChDfAPUgeDHH01JtYgokcoGateuDSoPWL16NftPTKgUgMoHXn/99ZKEVNXaY//IxYkYdeH/Sk52WPeME0LdSrdW1xonBR3all0AqDDierIORyMLcCauAPHZQHp+YbmEvR3Q2E+DmY0c4eNUdExScolUT7ktn5hRnpkPDD2dg7+TxTkcqOXf0mZOaOhbmDWgtuWjGIbWZBqoevkeDIrL1uOr8AJQNgrpl5qnN3YycNSAYVvbU4PWQVpQJwP6mbVCJS5zLufiQrwOD66PLeFubwfiFtTaAdXc7OBqbwfKlKjqZgd3BzvU8dJQR0H4OtrBRaSlIfEgRGTocTa+ACdjdPg3VYfkXD1IxZeDtRhbz1GyFaK1Z+DjOQIcAY4AR0AcAe4A4G8GR4AjwBGQQYAI9n799VccP34cV65cwa1b0i2zDMtQ1J2MVSHxni1BJuP/66+/ZtFzYUq92B5K5HzE8D969GgLA124Vs2aNREUFIS4uDhcv37dYhupDgCkJ5UGUDkE/VkoM2bMQI8ePYy1/ZQlMGzYMNEWgzSvbdu2WLJkyUPNAlBreBrOWddbg9UtnEQNIVu+D+ZrWdOlgObawgGQlqfHzpv5OBxWAPqznHSuYY+RdYveFjEyU48BJ3KQmCO/jxj+5JiYeynXxKgV6kqs/wuaOIKyN0jOxOkw6VwOshR8PoaWgcK1Nv2bh+038iXbDFqDA530VGwBNv2Tz4xmnToKChA5IZEMDq/jAOo2oEZydcCoMzm4kKCO6FLNmmrHWIOJ2jX5OI4AR4AjwBEwRYA7APgbwRHgCHAERBAgw58i0nv27EFOTk6RMPL390fjxo3RsmVLtGjRAtWrV4eDQ9ENH1KCouX79u3DnDlzTPTy8vISdQZQ/f/MmTMl9yWDnsoHyAAXylNPPYWNGzey7AISwmPw4MEg8kNzGThwIMaPH2/x82PHjrESg7w8Uwb1559/HqtWrYKHh4fJHDliwtDQUNbOkDgBHpaobT1n0O+NEC2mNnQsdXXV1McLlZLrX6+kPEXUydA9fC9fNS9CdXc7rGvpVOQsgPMJOoz/Iwe0t5yYOzaKQshH5H/zr+QqGtzmhqvNWv8BuJeux4IrubiapN7wN8fFw8EOY+o54JVgrWK3AcpwmXIhFznqEl2UXhGrnj+MrhlWKcgHcwQ4AhyBCoAAdwBUgEvkR+AIcARsi8Dt27dZWvzly5dtujClslO9/EsvvcScAk888YRVRIHh4eGMFf+HH36w0IucC3fv3rX4ORnMZDiTAW0uFJVft24daxNoLn379mXdA7Tawl7iWVlZrCXfkSNHLMaKORkoW4K4EIijQChEjLhz506Qg8Fc6Hz9+vXDzZs3LZ4Rdrt27ULTpoU9xB+GfB9ZgNmXpNu5mesk1Re+pHUfeSaXpd+rlaJGXSmNfualXJaGbo04aQGqz0/PAzLyC9PXiXmfWiV2qWEPckhQirmUqL0Hc8eGkmHbuJIGy5s7maTMqy2nML9rJZ6BdiFaTG6o3Prvx/sFWHQ1TzGrQg3+hPH/s3cd4FGVWftNpiUhJIQQQiihdwhIBwELuLu6u5ZFXV3rr2IDFBUUVBARe0NB7G3Xfy3o6rquq/tjQ6XXEEKoCaGGUEJISDIzmfzP+01uuJnMzP3uZFII33keHv8/+e5X3u9Ods4573nPFZ2smNLHFhRfswwSmbVlx7CM4MVhdvRLCKFuQXYRNU4hoBBQCJzhCKgAwBn+AqjjKwQUAtURCKc6vgy2vXr1wrnnnlsVEGDGXXO6mTkn7Z6BiM8++0yUIfgTymMggSr5zKD7M+oR0HnX5tXG+FPm5+9YuvDee+8J9oJmwQIAo0ePFmyJuLg4Mfzw4cOi84A/XYErr7xSlAT4tiXkc9QLmDFjhihv8Gd///vfMXz4cBlY62QMe8Gz/ZyMBVKgl3m2NmNYDz55uRNkK8jazDQbLk71U7AdYAK6+x/sdOOtrS6QLh5Oo5N6Y3crJvYIzJSRFTnUBzZksv9zzrLj3DbegJdmss6wHkOZ7P/84Xb0jA/s5BLjT7LdWJjpCliuEAruWhDg7r62gEwAswGkUPYR6JloC/DkEAeGJ6kAQDhxVXMpBBQCCgE9AioAoN4HhYBCQCGgQyAYDb0xAsXMOFkBdNrZZi+Q/eUvfxG/T05OFnR+OtnPP/+837IBf/X2ZAs8/fTTePPNN2sswT2wJGHChAlgFp+uYe8gAAAgAElEQVTtBTMyMmqMo5YAnfjExERs2rRJlAEwCMESiw4dOoh/+/btw+7du2s8S9FAMhm6devWINdAh2zqyjKsypfzeAO1havrzVN47rZlZaCIm4yxRvzJIXaMSKru+AZ6liJuCzJdWJwTuLZdZt1gY4w0CWSdcn1WPpTsP/co4wz7YhiO7P+nOW68tDm8zr+GOcUYGQC4vJP/oI/ZEpLa3rf++YYKnIXzDGouhYBCQCHQ2BFQAYDGfkNqfwoBhUC9IvDMM8/g9ddfr9c1Q12MjjdLFVjDT6o9Hfzly5eHOp14jloCr776qt9Me7DWh0aLsgSBzn9KSopw+rlXIwFD/Zy+LAOj9cL9+9NFAFC2Pl7DJ94egQUj7KBivpHR+adT+tnuunP+uQejAMBzGS58lmPMxNCy8qFm/2WDPvqsdTiy/xT7m7XOiWLjIxpdWcDfUxPguaF2pFV2O9AP/GeuW5QdyAoNhrwJPw8qDYBwoqnmUggoBBQC/hFQAQD1ZigEFAIKgUoEgmW5jUBirT1r6QsLC4VwIAXwQhUPNFqLv9c7/xq1/+uvvxYt9/yVCcjMyTFU4uc/33IB/i4zM1O0N2SZhBljxp91/yxVIM2fQYtvv/3WzBSiUwFFCP2VDpiaKMTBp4sAIB1jOsiyxhaFbFXIloXBjM4wnf+6zPxr61OJn85pIJPJylNDYPZAuxC9+/FgOeasDyxq56/2n2vLllPo69ZZIrIoK7DzbFT7f+BkBSatKAP/W9fm2/FAW4/nvnuFE1nH5dgu4dzn+LYWzB1krI0QzjXVXAoBhYBC4ExDQAUAzrQbV+dVCCgEgiLwwQcfgC3qzJhGwycFXnNQmZH/5Zdf8P7772P16tVmpjMc63A4MGvWLLCeXu+os0MAa/H5LxTjfJw3JibG7+PBdAACrUfaPxkF/C/t2LFjQuhvw4YN0ltsaPo/NyorPKcdanJvG67pKl9XLw2GwUCz9O1hSZGYP9xhqAwfCiWd1PjRyRZBNWdf+q/3ygUngokSms3K90+IxN0ry5BxzL8zG6zmXJb1QUHDN852iF72wZz3pKgIvDzCAXZB8Gc82xMbnfhqj7yAY23eG4oxPj7IDgYCfI2tFrmXDUdD7zxgdm+toyLw4nA7ujQ3ZqOYnVuNVwgoBBQCCoFTCKgAgHobFAIKAYWADoFDhw5h6tSpftvd+QOKzj+d5quvvtpv1tzj8WDr1q1CxO8f//iHKdq7v/U6duyIp556CkOHDvWbDS8tLcX8+fP91uoHumieYeLEiYKWHxUVFfR9WL9+PdghQIa+P378eMydO1foDmhGhgQZBgyOyJi/4IrMc+EeI6sGz3XN1tWHa6+yGWv9ejf3sOKWIIJ7HLv1uEfUwhc45bLSFJqjmN70/tV7z8sGJ4KJEsqeUXPs9xZ78OJmF1i+4M+CZZzpBN/6axmOlgU/txYAWJztxsfZ/nn7MuKG6Uc9mLbaKa34z7KNW3pYMaK1Raj6s03goi0ubC6Qd9rPS7Hg8cHhybhzfXbJ2Fss957o74OaGU8OVur/4fpboOZRCCgEFALBEFABAPV+KAQUAgoBHwQoZDdz5kzDeno643PmzMGYMWOkqOl0ztesWRNSiUBSUpLInFPML1CGXjsGmQBffPEFnn32WdFFIJjxDGQ88AyRkcaZN5ZJUEBw9uzZAYMA3Ctp/hdffDHs9ppU7s8//1yo/cuUKgQrSajPF5eOGYXkZKyFPQKvj3IgNUCmV2aOUMYwy33PKieKXHIOmC0SeGyQHef4KN/r1z7pRtAMuu8+6XhTYI5dBfR57hI3MGVFmXBOg5mRCryZAMD9aXa8u90VsE0h7ymYGr+ZAACDHU+nuwIGSfguLBzhAFkA/ow39tBaJ344YPyOMZgwoaNV4OzbLtGsTgNbLy4a6UDbmOAlIMHujGu+sdUFih+a7QoRKFgUyvuvnlEIKAQUAgoBOQRUAEAOJzVKIaAQOMMQcDqdQqzuk08+EbXvDArQqFTfp08fXHHFFaJ1n1HGPBBsbPFHJXy29lu1apVQv9fW4DN0okmbHzZsGMaOHYu0tDS/DINg18J6e2baGQzwPcOIESPwxz/+UTAJ/DnpRte9d+9efPTRR6L1IPfNsgTu8fLLLwe7CDRv3jzgFAxQLFq0CAsXLgwYBAhU5mC0r7r4fZG7ApOWO7FNsiaamdmFI+2Is4XuVIVyDtafs1WhrMkIrhnVtOvXamYF2EqPtH9fk+1OYNQ9wUwAIK2lBasPlwcUswtWasD9ywYAGEggrZ90eX9GJ/2evjZMCKC6z2d2FHowZYUcy2JMsgXzBtthDxCvoxN+z8oyrDtiXMOv10qQfW/04064KvDIehdW5gfG2d+8dPxZnjGljw19WxgHHkPZm3pGIaAQUAgoBPwjoAIA6s1QCCgEFAIKgXpHgKURbBXIzgA//vijYCqQ7t+rVy/84Q9/wKWXXiqCII3BZJ1Xba9GKvZ1cSbZDLt+7ZGtLXh+WGD6txlBOqPWcivyyzFzjROlBgnuHvGReGWkHbGc0I/JOuV0MGmBlOxTYiLwyggH+N9AtjLfg5lrylBisGejtfolROKl4Q6wxV0gey3Lhfd3GMv+G+kIaPMbtT3U7+P3HSx4eEBg0cVAe955woMH1ziRa5LyTzYE12MAQJlCQCGgEFAI1D8CKgBQ/5irFRUCCgGFgELgNELAbGs9o8xyXRx941EP7ltVJt06jk7r/f1tuCQ1sFcq65TyPEbq9rLshPMra9IDYSQbAAiGsUxGns/LBgCCrWVU0sBnzQRveF8z0myGrxBLNyavKMMWg5ILTjSwZaQQJ2RJiKytOezB7PVOsO2hrJGx8D/dbbium7VG6YLsHGqcQkAhoBBQCNQeARUAqD2GagaFgEJAIaAQaMII/HtPOZ5Id0r3RQ8mYldXMD2V7gL7t8uaUe03WQ93Li9DXomxg2dU3849sb79e4n6diNRwnAEAAK1/fPFLhwBAKPACNeUbTEpE0zQn0FWdFG2FaQ29y953raKxfKvG9o3i8Dcs+zorej+sh9RNU4hoBBQCNQZAioAUGfQqokVAgoBhYBCoCkgwLp6ZrBlzKyTJjOn0ZicogrctaIM+aXGzro2l1GmnYJuC7YE7mevzUMmwZTeNlzVJTCTQFZDQUaUsLYBgOa2CDw31I60lsbp7toGAGTKDIijbIDJrKP+WY5c20Wti0E7CSFAtsN8ZpO888/3gyUxj55lA7FXphBQCCgEFAINj4AKADT8HagdKAQUAqchAvo+2fwC/chAO4a0MnYqTsOj1vuWD5UWYcPRA9hWeBh5JUU4UHICbo8HpeVs51bTyY2yWGGNjES8LQqtopqhe1wiBrVsh86xCeLntbXG3gFg/mZXwPZz/s4erP87x7s8EAGFQKJ2+jkpfkcV+QRHYOcut6gCty0rM2wjKNM9oTYBADqjV3W2CuE5GatNAIASBtMMSiy0Pcje37CkSMwf7qjWXSHYOWQDC7IBALOZf2JwdRcrbutVs1uBDP5qjEJAIaAQUAjUDQIqAFA3uKpZFQJNBgFmFz/c5cbaw+Uiw6i1eeKXO37pp9PLmuee8eYdLdapfrffDWtkBMa1tQRUtW5sYO464cE9K504pMu4yjhCje0cjWU/RS4nfjy4C7/m70ZuUQGcHuNWaDJ7t0REICUmDmNad8Jv2nZHrM280Jls9lrbT5fmkVg00o54e/1kO7ce92DqSjn1eG2P/My+MCxwzbcsJZ3z3dDNitt7BXeofzpYjlnrnCKwEMxksGNJwu3LynBQojTBdy0KDM4fZg8arNA/Y7atov5ZI6V+/VjeH1X0jYxdBKb1kwtecC7ZAIZMAGD5Ie8dytL+We8/uY8Nl3eq3g7S6Izq9woBhYBCQCFQ9wioAEDdY6xWUAiclghsOubBExu9Cs+BlLS1g4VK89TXLcuKWzU0mIFabFHh+5mhDgxONB8IaegzNcT6zOgvzcvGv/duxb6Tx/1m9sO5LwYD+rZIxrVdzxLMAFkz2wEgFEE12b34juO7OGONE3TOZI2Bu4cH2vHbdjVb9WlzyAr2McixYIQdbHsYzN7a5sLb24xLKGS6J8i2AfTdD0sz2DpvVOvA5/Z9JlS2AVsZzh9uR9fmxn8LzASYrulqxeTe9R8A8BfwDHbfbAd5f387fhPkHZN9X9U4hYBCQCGgEAg/AioAEH5M1YwKgdMaAToVL2124Ytct6Hj73tQMxk2X5ExmS//jQFY1tW+uJlUdOCKTlZEW4G/Vrbvagjxt8aAiZk9nHCV4YvcTPxwcBf4f9e3RUREIC2hDW7vMUyUCxiZ2SywUW290Xpmfv9pjlt8Vt3ypf+QEcCTFexj//YFIxziMxDMZEsoZLonhBoA4Gf1nn42afo8zxNKAIAdBlhiwLPImJnzmP37Isu8CMYAoMr/1FVObDtuQN+oPCzr/B8bZBN1/8oUAgoBhYBCoHEioAIAjfNe1K4UAg2CAJ1/0jxZ66ll/fnl8LKOFlzQ1iqUnPkFl22rVh4ux6tZLrC+VzMyAW7sbsXEHsZZKr3ImJl62QYBpnJR/Zd11isz+5lZ4MGT6S4xwuwX9IY8S32vzYz/Jzmb8M3+bShxe/FqSIu22HBV5zRc2L4HIoK4hbJOlHYWs1naUDFgD3ZSxw+bEP6TESg0k5GWoaQfd7KbgBPMIhuZ7OdHljKvrWcmMKnfoxnnXHvODPWfz5hhmMjio+3ly1x31d+mYNgHEhfk/x48vNaJn/PkGCbK+Td6w9XvFQIKAYVA40BABQAaxz2oXSgEGhwBuvHMJi7O8Wb+ZQSc/GWHSAdeONKOuCCKz75frM1+aW4osPTO4MjWFjw/zI5/VX7JlnGuGmrfDb3u2iP78Pb2NcgvLW7orVRbn2UB57bpglu6Dw0oFiirpK5NbNZJCwUQs1lZbQ2ZlnSyWW8G+x5Ms+P3HYJnemX1BMx8fmQZCjw36eiPDbKDn1ezxkDnHcvLQJ0FGWsdFYEXh9tBLQNZk8Wb85l9t2RLORggeWWkHbH8o19pvv97YHSe2uBsNLf6vUJAIaAQUAiEFwEVAAgvnmo2hcBpi8CyQ+Ui21NS7nX+7+7rFXDiF0HWGFNROtERgYk9rdXaOf1nbzke3+gUlHiajKCU/plQs3MNAbTe8WAtLrO9Wq9tYrNolAPMppm1LQUezN3g1VugeNZfulhxS09zdGWza9bH+NJyN97avhq/5OXUeY1/qOfhbY1t0xmTeo3wywSQVWjn+mac2FD3e8JVgYfXObEqX84p1daRbUm39ogH968uAwU6g5nsWdk2ju+29vch0JwyHQC0Zx9c68QPB4yz0mZV/333xgz4Zd+V4miZcY1FqCwmMwwACgCSdSFr2t8mo/FnJ1tEa0S9mRH9o/M/5yw7RiebD7IY7U39XiGgEFAIKATCj4AKAIQfUzWjQuC0Q4Bf9u9eWQbWO9P09bK/5pXjoXVOlFV+39YcX+2Qvhk+owAAlcDvXVWGNYc9IpAg25O7oUE9UlaBO5eVCSddE/zrEhuBO5eXgZ0SjJTVA+2fWcYpK8qwueCUQ0cRsddHOdBWoi93Q+MSaP2comOYn/kr9p0sbKxbrNoXmQATOvbDFZ3619irGbq5rCheqICE6vyz7R8dtHPbGDtossrxsg67bABFtsc91fJnrHGh1CiiAGBAy0i8PMIRUncRLQP+SbZbBEGN7ML2FswaaDelMcA5yYaatNyJHYXGAR0ZjQRtn/7+rgQ6w809rLhFV7ZFhsmUFU6wzMTI9MFio7Hq9woBhYBCQCHQOBBQAYDGcQ9qFwqBBkVA7+T7Zgp9v8D7ZqF8RdKMnNeNRz24b1WZCChoLIMGPbzk4nrHqE10BF4b5cC6Ix7BfqA9NMAOOgFmzV/N9eneUnDdkf14JWs5ChtA5M8s/tp4h8WKO3uOwKjWqVVTmKmH50NG736oe+NzpIo/sFrOKdOvwyw4A3r8rMlwU2Trxo0CfZpzO3m5EwwSGpk/GrrvM2bV6GXm9LcvOvx0/Bdmygss+suiG52Zvy9yAX/+UY5lYEYotTalFwsyXfgo21gE1uy7JYOHGqMQUAgoBBQCdY+ACgDUPcZqBYVAo0aAX3ZJbdcotfq+3vzd1JVlVXTjKAvw5BA7RugUnn1LAIwy4QwYTF/tFG3IZJ2SxgCgvp6W6udzB9lxf6VD1i8hEi8NdwhmQCjG8oqXMl1ghjc5OgIz0mzVMA5lzoZ65seDu/DO9rUoKQ9N6M8aGYnkqFjRsq9jbAt0j2uFFrYoJDiiq45EQcH9JYXIKynChqMHkFGQh7ySE7UuM+javCXmDByPKIv3IvWsDxk8ZfQvZObRj+Fn8KtcN+Znugxp+f7mNquvEc4AgC97KNjZjZxbih3eu0oumKCtEyojI5TuCrIMBt+7pe6KLMvAzBp6kdVguPvOmX7UA3Zt4N8iIzP7bhnNp36vEFAIKAQUAvWDgAoA1A/OahWFQKNFIK+kArcvK8PBkgrE2iLw4jA76NDSfBW8fbN+vqUDMj3GGy0QBhvT1/+z1VtSVIQQTKTYIXt+94yXF/46XTEw2vfSvBy8sW0VysqNe77r57JFWtC3RWtc2K6naNHHIIBZo97Av/dm4eu9W0NmHrAU4Pqug3BR+55ieTMCbRw/sJJybjO/fb/HJS38uQwXNh3zmG7JyQlD0deQDQD4/q3wPQDr5+9ZWSZYMjIWLAAQqughM9RTettwVRe5yFwomX/tbCyzeHyQHWQCyBgrGOj8f7bbONOuzccOLDJMo/zSCkxeUVatQ0ugPV2SahUBRxrLs2audYKBGyNjoPLl4Q6kxsrwSoxmU79XCCgEFAIKgfpEQAUA6hNttZZCoBEisCK/HDPXOFFaDvhmMNni77ZlZShwerNB+t/zC/4LGS78a8+pL7BNNSPkW09L7YJid4UQfVPiV96XOhTnP9pqw2/bdhf191rWvbYfkROuMry3Yy1+PbQ7JEZA97hEPDJgHFgSICuIp+3ZKIstczZ+0siSeXubC6sPh+b4a5/VF4bZRVmCGZPVAKBzfX9/G+hA+jOzWfRA2IWS+dfvR5aVQYf89SwXPtzlhts4+e33zHT+nxxsh1EAiIHTpzY58d3+U+1WZe/IKKhjRr2f4n3PD3MIrQSa7N035UCv7D2ocQoBhYBC4HRGQAUATufbU3tXCIQBAX2bM986Vn1wgEvxSzq/4K48XI5Xs1zVMky9W0Ti+aF2JDj8OxzMYr6c6cK24x4weEARMdYm39DdCma2aMz0zdngFAKBfVpEipZaKw55sHCLC2Qq0JmZ1NuG37WrmWXjF3iehbWrHEsjvfW+fnYh0KcZ56Y6Nsfos1/c39PpLmQXeUQ2n2dZmleO5zbJ1wFr82l7+fsuN5iN0/Zya08bzk2xVKvF5m+f2eQCM6/NrBGixGJwone/xOnpdCeopN6skmnQKz5SUMHf3OYSLQjZteHiVKtwxjTk+fv3d7hE54ZjzgpwNt7PA2k2dPXTooyBHiqr8+wt7RFYONKBjiYye1nH8/Hc5p9x3Fkq9UYyw3926464oesgNLc5pJ4xO+jTnAx8lpsBlguYsWiLDVP7nI1BiW3h+/4bzWNGpE0/F98B1rf/K7cc3x0oB53e2hid3lCcf67pq+kRbB+BnFEzCvLa/Hw/F46oXkZDEboH13i7Y4RqDFRM6OjVQND+zvjOtbuoAk+mO0NmWmjz0TGe3MeGKztbA+ot8O8M//7wMxeqBQq0csa/7XDjza1yf7P05Vq+pWDB9iYb6Aj1fOo5hYBCQCGgEKhbBFQAoG7xVbMrBBo9AnqRP82BoTPCOtADJ42/pPJLLx1QOub+auA5AzNrrKH3zazxy/mN3a2YWKlA/dY2F97e5qWPs9zg9+0tNTJy/hTNGThgp4L1fujG+k4Dvpl8tvFjVwMGDhicoMNNo6Mwe6AdX+8tB1XHZY0BgNt6WnHfaifY2s/X/Clm68W6tHV/Uxng0LdQ0wTm2CbQtxZaLz5Hx2L6am+3Al8L1AruqXQX/pnrxd2sAOGxshI8uvE7abX/REcMbu85HANbpsjCGvK4j7LT8XnuZngqjN9j/SKXpvbBNV0GiqDMk+nyWgZ/6GDBjd1tghnC99fX+H7RuaeCPR3tzQUVyDruQc4Jb1AsHDYsKRLzBtmrteo0M69Z3QPqYdDp7Z/AwFQFFmeX44OdLhGYMmP8W/CHDlbc3ceGsvIKvLfDjS92u8OCC+fmPu/s7d0nP2ds7ZdZ4MGnOeVYe7g85Ky/7xm5Ftvh3drTii6VwTYGAdce9oiSoa3HQ2d16Nci9X5SLxtGtLaI8zCw+vpWedaIb8kCy02o/K+xvQLd3enUucXM+6fGKgQUAgqBMwkBFQA4k25bnVUh4AcBOvpazaem8C/j+PAL5B87WHF9N6uohw9kRlRgPUVXL7THL9I0jx/fTZ+5ouP08Fonfg5St6oFNvw5281twKx1ThTrytY1R3xvcQXe3u4yrL+mY08a7bT+diza4gq6F98v0HS8yQDgOX3rqvV9vFlfPm+wHdNWOYXTqDetKwGDA1NXOYUz4M/80bbZwvCuFWVVTIU7etnEncpYBSrwStYKLD2YbdgqjdfZMz4J9/YdjQT7KUE/mXVCHUNdgDkblmDniaOmpujTojUeHTheBK3IPjkdjHd7aao30833IFTjx+2+VU4wi9/YjZ9Tvukm4zshHYsCqCyTaio2vq1FCJlqf7n1wdeGOCPx/V07K6b08R9Ibog9qTUVAgoBhUBTRUAFAJrqzapzKQQkEdD3OZ+ZZhPZfFkGAPvUP3rWKdFA3yXJIJi0oqyKSUAn9rFBdtDpnLGmTDjdemFB38ADM6nMLl7Q1oLZ61yCkk3TZ7y/3VeOeRucIoNHR/zqLlbc2suGN7Jc+NtOr1ev1RfrM+pUCGemlAwI337Xvo64vjaWe3pyiAPDk2p6WfqOCFpG8/JOFhBjZhw105ce6J18vSK3L1uBQQw6PP7aczG7uWCEAx/scuG97V5NBu6TzuDvO1hFl4elB73Y+dLUX8ty4f0dXpyCnc3f67Rk/w68s2MNXAY0ezoZw5NSManXCOlafzIL2EYwOTpW+hl/e2RXAgoTGu1R/2y7mDgRAHh3uwUfZ5sTNJT82IV1GMtuGLyjOGU4TFZB3sxarItnaYy/gJ6ZebSx/HwxALnxaLn4e1KXxlp5Bsbe2uY2zJDX5T7CNbevgB/F/xgE3HA0TDSUWmyULJoHB5wKTNRiKvWoQkAhoBBQCARAQAUA1KuhEDjDEfAXACAkha4K6Ht40+mm4N1fd7iq2gJyXDA1aH12mzX/mlq+XlxQzwDQBwB86fL6UgUtaMAAhD5bOSiRugEOkQHVaxtoTi+zuczq0li/zPFsweWIBDo1jxSZczopNJYz3N/fLtoVygQA+CX63lVlQr+AptU0swb/1l/LqgUAuPaCEXYcKQWmrS7D/spSC9K35w93iKwcf0YBRlLG6fizVOKznHJxL2e3toiMvcYE+H0HC+7qY8Ok5U6QykvTf5Gmkjzx8GUA+FMLl61jzy8txtyN3+NgyYmgnyBZ559sgqUHc/Dlni3Yd/J4NQG/ZlY7ftO2O67s1N90hwAGEh7ZuAQHTgbfp/4QZCjMHjgOn2ZHN+oAAO/z3DYWTO9vE5oa4TK+e3cuL6vS0qjtvHSg7+lrF7oVmj5HbebUnP97+9nwjxw3FmwxZumEuh73zqDlyNYW6EtlQp0v2HOJlWUjLMOoK9OfR1tD3wmmrtaVnZfvMf82dourBY1FdjE1TiGgEFAInKEIqADAGXrx6tgKAQ0BfyUA/J1vCzQ6ra+MtMNVDlErqs+aB8ra6FvnaS3S+NVW3z1A73DqAwC+LQf1AQCNAUDHWGthyD2znp91/dz7A6u9e9RntfVnZavDIlcF9hRXCNopafQsBaAjr5nGHJAJAPh+idb0BXwz+cHePO0ZjtEr0JOR0KV5BNijm0GLZ4Y6MG3VqYzdhe0tIKX3gTVOuD0Qjv4Tg+04p41F1JqztRcDCSzVeHmEQ9T50xgMWZRV3Xny5yD42/OirBVgdt3IVenbIhkz+p8TNItPqv6Lmb9g/ZH9Aefjjn/brgdu7j7E9If32YylWHV4r/RzFCacNeB8/HN3bKMNALAG/OEBdlHTXhdGZ11jk9Rmfr6LFPskG4Uim5rWRKhz+or6+bYiDXVef8+RWTH3rFMior6MpnCuRfbPs0Md2HLcU8VoCuf8nMufBgl/bkb4Mdx78p2P9/tgmh0MaipTCCgEFAIKgbpBQAUA6gZXNatC4LRBQJ8Vn9DJKqjENN+WUPoOAXqqO8f6y9r40kqpXD00yZtxZ209zbdzAFtwUYyPpg8A+NYla5T3vSe9wlXHnRWi9dbEnjYcKqnA13vdQimfXyav6mwVZQR0IPVsBzpQ+4orRO0+WQPf7K0p+KZR9WUCAL4tE7VyCp5FRhU9gj2+dV98uSbLJFh3zECH9o/lB71bRFRjZ/i+bMSC98g5fskrF0JqZEWQJcA7plGMjHoCh8sqEGuNEMJ0mkhjILFAbZ1Nxw7i+c2/oNjtDPqeJ0U1w6y085ES0zzoONlgAudjiz6WBZixt7evwTf7tkk/ogUAluU1b3QaAO2bReC2njacl+IVf6sro7BmMD0J2XX1ivX8jNy1MnRmAR1YBslu63Wq4wX3wcAYg3snXEbhKNldezuIPDHEXqNrhr7kSH624CO10igGNoOJptZmPWLHv4/XdavZoUC2/V9t1jfzrP5vp5nn1FiFgEJAIaAQkENABQDkcFKjFAJNFgF9XbyWpacD6VuPr89O07mevKKsmtK9vq6dYAXLfNMZvayjFWyLp3UO4D5YD69l4PUBAF+Fao01wMwVa1f9KY7zyzQVxce19bbdo6N77U9lIkbWoUwAACAASURBVFigmb6jwE8Hy6sxAPSlDb794P19QeVe7l5ZJgIPNN8xf93hFq0TNWNwwmGJEIrnWs2+XluAfeBZc6w3vfihGTqyb7aYFOPrfioTLQJ51yztoBNFlXKtRttXJEzbB6n6T6T/iA1HDwT9TNgjLbi1xzCc06Zz0HHbCg/jmYylUi0EY6w23N9vLMgqMGNf5Gbif3dtkH5ECwCUe+KllNGlJw5xIN8Vtqa8pYdVUNHr0O+vtkNqgdyz0olDIbYl9Nca1EgUNBBEFM9kq0u+l/6Mfz+e2VRdzDMUuIn12GTWodv8dlIw22ov2B7olDMgx+4EeuHGcK7B9Y2wa0wBAIoBshXqiCTFAAjl/VXPKAQUAgoBGQRUAEAGJTVGIdCEEdDX+5L+/fwwh8iK6yn3/miZviwAf+2hJv5aJuilNDotLCMgtfN37SxVX65Zc//GVpdo96en3+vr/J/Y6MRXe7widnotAWb65210VamA88vjsCQLLkm1COE/LUNK+jvbBNLJ1Zu+9ziz5HPWe8XyOjSLEG0A+XuaL72f2dfHB1cXqvrxQLlYQ3OgeU5StGm+Pba1AEYgZgFLGO5YdkqZn3PwLA8NsIN0fxoztE9tcmFZXrlQQk+wR4gMqNZOjvcxOjlS0K97tYischp3nPBg0vIyFFYm7wcnRmLBSIcoEWBQR+tPznrkRaMcIhOqtzVH9uHlzGUoKQ+ujj8muROm9B6JCAN39R+7N+Oj7I2GpQTcg8NixeReIzAiKdXUJ9JsACDO5sDsAePQMbZFjRaRphauxWB+5trHRAhRzovaW0A6ekOYvoREdn3unZ+/R8+q6USHkuHu3DxC1OF3rWyrF2gfS/YzCOAKmQngGzQMtA7P8MFON97aeqp1qCw22jiZEo7vD5Tjxc0u8dkMxXgPLBGZmWZHx8qyH3/z6LujhLJOOJ/ROpowABvIdu/eDbvdjpSUum8lGs6zqbkUAgoBhUBjQUAFABrLTah9KAQaCAF+tdQ72KT6T+9nw4w1p9rNMUvPunM6i5r5igTy53QWHx1kB4X9+GX86U0ulFTyyvl1bmwbr1gdxfvowJJOS1V7f8JgDAC8OtKB7w6U451trip6OpkDFP9iKQG/gOuz/6z3/58eNlze0YooK0Q3A/Yl/3af228Lr5t7WHFLD2/JQzDzLUFg5u5/uttwbWW7vMXZbryz3VWV/edcDKbMGmgH8fzbDnfVGfRBFj2zgA4+tQiY+aJ2gm9nAqMvxsSTwm2aIjodxim9vQwIzr2lwAOyEH49VF4VpGDA5H/PiRL3QdMHffx1BGD2n9T/lfl7guKV4IjGw2nnIbVZCyNoYaY+X8vMd45NMJxXP+DTnAx8nJMu/YzWBSDeHiWeYUCGQSq2y9S3i5SeUGIgnTUGcQYmRooMNKnz0XLdGCVmr90Q9oZ/dpMLPx489e4EmpF/K/iZurKya4W/cfw8fZXrxvzM6p8Z37EMYv1Pd2vQuXyfMbNX7Vn+rbmqixUTOlqrGEkyiO0uqsCT6U5sOuaR7m7AEo4butlEIE+mhINBvbe3uYV2gmwbQr5LPeIiMbGnHGPE399ymfOHewz3TbHTiUH+Jm/evBkTJ06Ex+PBCy+8gFGjRoV7G2o+hYBCQCHQ5BFQAYAmf8XqgAoBYwSManP17en0sy07VI6H1zr9UvC1cXQtQ8lfkZ7P2nQjRWx+iWb9PMXvjIxzllX28jbb8o7ODxkC2vP+1uI+eN5grc70gonB1Lc5F3P9Wl0+W7yRdRDM/In6BRpP6v8LwxxYf6Qcf9/lFswBBgS0Ega2SaQaN4M5mmUWHBJ0/WC1/zz/xal9cG2XgUbXgSKXE49sWILc4gLDsRxALYFHB4wHAwxmbMGW5Vialy39yICWKSKA4c9Y2sLuCZnHPaK9JbUUWEpBMUlasY6F4fs8HfooS4Sge3eKjRQdNPq2iAAFKds3i6xGA5febD0OZHDpi91uoStBDDS2CT+nHWIjcGmqBb9rb5U+B511Cg0yWEgMRSmM1YuN2bl8YeD+yBr67z438korREkSjU5mM2sEEh3AqNYWXNTBgi7NTzFkQoEzEC5cK84WgdbREaJbAzuKaME2s+sQa7KT+HeIrAwG/DT8tXUo7jk62YLftLMIwU8zFi7RRzNr6sfybw+ZUdQpCBQYcTqdmDt3Lj788EPxaOfOnfHqq6+ie/fuoS6rnlMIKAQUAmckAioAcEZeuzq0QqAmAivzWQNfkz4bLCtjROdlBu/yThZ8kVsuvrAGMmYN6Xjyi5/Whk/mjrRe93TE6PxqzrLvs1q7tDgbxF5o/LK8aKRDmlrN3b+02VWtTl6/Dp26W3racKS0IuAYtvmbN8herbZYn3XX5uN+WSaxIt8j2gfy/2c2n1nKYEaHgGyO/9sfOFNLjOkAMZhAZ0RrNeg7r15vQPudjJhe66hYzBk4DhTsM7LdRQWYu/E7FLrKjIaK3/dp0RqPDhwvNVYbRNbCw+v+D9QakLVLU/vgGokAhux8apxCoLEjwL8d7ILC4I4+gMm/PQwmMIDBUpSucZFSzIW6OG9WVhZuuukm5OXlVU0/ePBgPP/88+jQoYPhkmQNFBYWwmazoVkz479PhhOqAQoBhYBC4DRFQAUATtOLU9tWCNQFAsxIsy2cRnUmXZ3iflTd1otU6demY8z6d1Kkc4u9WTxmvc5OjhR0f9bsa5k+0vnp0HIM5+OXSWasSKF3eSrQKz5StL/TjFT71NhIkKpPdf93trtFfS+zhIMTLaLtn1bburnAI6iym456UFQZCeA+SKm+vpsV7BzAkgCqhdNJ1yviy2KpnZXifLlFHhFw8N2LLx6cm1+g/0KKcSdrjS/PPA/p1RQh5HydYyMxpY9VaBkszHSJEgkKwD0/1C4VrOD67Drw7na3KCNg5lOjl49sHYkbu9vQrpLy71s2oOHQyhGBZ4ae0kDgz0+4ykS2fk/x8YBwmcn+c5IV+blYmLUCZeXVxQ4DLXB+Slfc0XO47HWJcQwyzEv/HgXOUqnnoi02TO1zNgYltpUarwYpBJoKAvzbkVXgAf+W0vh3YmDLxlOK8vnnn2PatGk14CYD4PHHH8dZZ52FyMhIVFRU4Pjx49i6dStWrFiBVatWYefOncjPz696NikpCX/+859x3XXXoVWrVk3lCtU5FAIKAYWAFAIqACAFkxqkEFAI1BUCr2W58P4OtxDcY92q1iecgoGvjLSLMgBldYcAtQEe3+hCdpEHJPtTAHJ6/5qiYb8c2o1Xs1bA6amsofCzJdboP5R2Hro2bym1YTPifJEREbih6yBc1L6n1NzaoK/2ZOFvu9bDUyFXiNKleUvMHTheCA4qUwgoBMwjQAf82LFj2L9/P1JTUxEXF2d+Ej9PLF68GDNmzAg4F536li1bCmff7ZYLKvKZ6dOn49JLL4XFojoPhOWi1CQKAYVAo0dABQAa/RWpDSoEmi4C+gw0s/kHSiqE6jqNKuLzhweveW+6yDS+k8nU0acltMHDA84zVP7XTvfSlmX4JS9H6rChZObJWpi78XvkFB2TWoOhpss69sXVnQdIjVeDFAIKgeoIFBUV4cUXX8QHH3wgnHCHwyGy9jfccEOtHexNmzaJeZjdD6dZrVZMnjwZd955Z633GM59qbkUAgoBhUBdIaACAHWFrJpXIaAQMESAtHfWnTosEXhxmF30vacWAU3fRs9wIjWgThGQof+bzdCbrc2npsAjA8YhOTpW+qxsMfhJTjrKJbP/ZvQLpDehBioEzhAEysvLsWjRIsyfP7/GiR955BFBt4+gummIxvkXLFgg/oXbGARgGcGECRNqtcdw70vNpxBQCCgE6gIBFQCoC1TVnAoBhYAUAvM2OvHvPeWiPn/BCAdmrnVWBQCu6WoVNf7KGh6BdUf2Y37mrygpdwXcTII9GrMHjkP7GDm675Gyk5iz4TscLDkhdUCz1Pys4/l4bvPPOC5Z+88AxhUd++PyTv2k9qMGKQQUAtURIO3/lltuwYYNG2pA065dO7zzzjvo1q1brWA7efIkZs+eDeoBhNuoJfDGG2+IsgVlCgGFgEKgKSOgAgBN+XbV2RQCjRgBfe9piuPd2tOKycud2F7oEaJ1D6bZBQugMRg7E+ws9AhV/rVHyrHrRAVK3agSG+Qe9e3F0lpaRBuzXi1q116sMZyde/g0JwMf56QH3U6w1nn+HtxckCdaCp50Bw4q6J8bndwJd/eW6/mdX1qMx9N/wL6ThdIQUrdgzsDxiFK1/9KYqYEKAT0CR44cwc033wxS9f3ZpEmTcPfdd9eaZn/o0CFMnToVK1euDPsF3HvvvaIUoDZMhbBvSk2oEFAIKATCjIAKAIQZUDWdQkAhIIcAHf0pK5xC1Z/O/ojWkbhzWZnoJMC2gM8MdWBw4qke9HKzhm8UnX52Q1ic40b6UU9Vz20zK6TGRuDhAXb0T2i4c5jZb6Cx89J/wMajB4JOZbZ13pIDO8C2gm7Pqa4PwRb4c6c0qez8MWcJnsv42VTbvzibA9P6jUHv+NbhgEvNoRA4IxEgRf+JJ57Ae++95/f84WIBcPLt27fjjjvuQHZ2dlixHj16tCgxCJdwYVg3pyZTCCgEFAJhQkAFAMIEpJpGIaAQMIeAVv9vi/Q6+0kOb096tgxsEx2B10Y5kBwder2oud2cGk3Hf8n+crya5QLbItbW2O4wlJaDtV03XM+TQs/2f8Gy6VTMn9xrBEYkyVNn/3fXBrALgIzZIy24o9cIjG7dMehwiv2xVMFM5t8SEYEJHfvhik79ZbaixigE6g0BBsf+vTcLP+VlI6+kqKoDB9/ZeHs0ft++J/7YoZe06GZ9bNwoOx8uFgDPkpWVJcT7fIMArOcfMmQILrjgApx99tlo27YtmjVrJo5fUlKC9PR0EajIyMioAQnp/yxV6Ny5c33ApdZQCCgEFAINgoAKADQI7GpRhYBC4MtcN55Md6GlIwJvnO3AnmIPZq5xorQcGNgyEi+PcIDBgfo0diV4aJ0T64/UzEq3sEdgcKtIjEyyiIx+UlQEonWd4o6WVSCzwINPc8qx9nA53LrYQXNbBJ4bakday3o+UBjA21F4BGQAFLudAWcLRaDv2YylWHV4r9QO2V5w1oDz0Tk2we94Okqf5GzC1/u2oqxcrv0XJ6IjdX5KV0zsMbROnagilxM/HtyFtUf2Yc/J4wJLjflAqnGs1Y52MXE4r00XjE3uDGuk/HtCgUYGUtim8bizRAgecs4W9ihckNJNsCYiYC6QRoHGpQdz8M3+bcgtKhCOJ7FqFdUMl3Tog/Ftu5qas7TcjW/2bcNSH0eW5+zfog3u6DUc1JCQMZ73o+x0rD6yFwXOUtHznaeLtTlAFsrFHXrLTBN0TF3el+zm+Lmbv+VX4fgHsmZWO+7vNxZ9WjQu5kqw7Hw4WQDEZdmyZSII4NsZgCUCgVT9Az3D+cK9P9n7VuMUAgoBhUB9IqACAPWJtlpLIaAQqEJg4RYX/nenuyoA8OOBcvBntJt7WHFLj/oXAOR+tD1wH1EWYGwbC/6nuw2dYuWdqNWHPZi9zinYDJqdrl0Nfs7LwatbV8Ll8XZn8GdmBfropM/esAS7ThyV+kTQOX504HjE26OqjadjyQwpnUs6g2asPpz/zIJDQjth6/F86U4ELEcgG+G37bobOtlGWgd8Yy9O7YNruwyUhoYsileyVgRsncjgwrnJnYXTLhNY4B6f2vQTcosLAu7hd+164ObuQwz3SKf4hcxfwDn9mVkhSt856vq+DA9YOcDoXrV5Yqw2EQDo2yJZdup6GxfMyQ4nCyBQZ4D4+HgsXLgQo0ZV1w2hTgF1CJYvX+4XCxUAqLdXRC2kEFAINCACKgDQgOCrpRUCZzICmrPNLP/9/e34x243thR4EGvztgTs1wB18x/tcmPBFhesEcClHRmEsILZe5rTw38ViOUvJey1LBfe33EqG90jPhKvjLRLPy+xRL0MkREAHNaqPab3Gyu9H2Y1H934XUBHznciZjgZADhUWoSDJUXYcPQAKCJIp1JWQ0A/JzPPzBZf2am/lBMrfbDKgYdLi/HatlVIP3ZQZKjNGt+w4UmpmNRrRFBRwje2rcL/7d8RdPpAwRN/D8l2TmDw5Pqug3BR+55B12aAhs4/7yqYkfUwpffIoGMYNHoq4ydkHAs8lxFTJNAC9XVfsu8BtTG+3bcNRm9OarMW4nMRa7PLTl1v4/jef/bZZ3jooYfgdldn5YTbyQ7UGWDkyJF46aWXkJiYWHXuxYsXY8aMGQFxUBoA9faKqIUUAgqBBkRABQAaEHy1tELgTEbgv/vKMXeDE6y519uQVpF4YVj90/+5B+5lw1EPusRGIMHhdfTZrWDaKic2F3jgqaBjFolnhxrvb0V+eVVJA+fpHheJhSPtiKsMKJwud79gy3JB3Q5mRgKApL6/t2Md8kqLQnKIw4kVM+w3dhuMMcmdwjlt1VxkTLy3Yy0KXWW1mp9v39g2nUUQwF+mXZZFIesUM7v+dMZP0kyK7nGJeGTAOFD/IZCx7IFBCpeB0KOMwOPqw3vx0pZlQUs82kQ3x5yB45DoiJHGvr7uS3ZDzP6zPSaDXUZ2QdtuuLXHMKNhDfb7QNl5biicLADOt3PnTtx222019ACmT58ufk7mCuv/H3zwQXz55ZcBMVFdABrsdVELKwQUAvWIgAoA1CPYaimFgELgFAIHTlZg0ooy8L+aNcZaeU2s0FUpCyCrT/BZjhvPZZxqcTcsKRLzhztMVmM3/Bsza/3/gZnhQBYZEYEbgmSDv9qbhQ93bawSMGuoE9EBSEtog9t7DBO17HVh/8zNFFoErJkPhwXLtB8rK8EjG5fgwMkTQZeSCQDIZNd9F2EgZfaAcegY28Lv+tQRmLfxB8GCCGayAo/MirPUI5iZLUWpz/uSfR++2pOFv+1aD48Bc4QaDw+nnR8Qf9n16npcoOx8uFkAPIe/7H6bNm3w/vvvo1u3bjh27BhuueUWbNiwwe+x62JPdY2vml8hoBBQCISCgAoAhIKaekYhoBAICwJrDnswb6MT+aUVQvH//v42jEiyhGXucE0yf7MLH2eforBO7m3DNV0DZz25LsUEp65yYttxb9QgMgKY0tuGq7oEfy5cew7XPDJZ5mAOnJlsZrj27G8eihSyxnxwYrs6W2ZxziZ8tjtDutZfdiMpMc3x6IDxSHBUF8kLZwBANlOv37NR54e9Jwsxd8N3YFvGYCZTty/zHnINM6Uo9X1fMvfNc7I0ZnvhEcPhMmUThpPU04BAnQHCzQI4ceKEEP6j/oDe2A2AegAsS5gzZw4++ugjvyd/8sknccUVVwi2gDKFgEJAIdCUEVABgKZ8u+psCgGFQK0QKHEDU1aUCfo/TUaf4HBpBWatc4pSAs1Y/z9/mL2qrKBWm6rHh2WczGBCZCvyc7Ewa4UpZf5wHY9f4dvGxOGy1L4Y26ZTndT6a3tdmpcjqO5mOhDInpN6BQxejE/pVu0RmbvhA0YMADNOp34DRpn7r/duxfs71xlmsmWy9jtPHMXj6T+AHQCCmVEpSkPel8x9ywZioi02TO1zNgYltpWZtlGM8dcZwCjjTvbA1q1bwf/GxcWJLH50dPBuEV9//TXuuuuuaqVGkZGRePnll3HhhReK7P/tt9+O/PxTrCa2DWQwgj+32xufnkKjuEC1CYWAQqBJIaACAE3qOtVhFAIKgXAisP9kBW5bVgY69bTUZhFYNMqBxEp9AG0t6gSkH/Xgy9xyrMwvF4KBmqXEeFsAdmku39otnGeozVwyWdxgDiZb072atSJslHiZs7A12pBW7fDH9r3rhR4tK5wns/dAY0Ynd8LdvaurmYcrAEDl+2cylgZt8+hvX0YBANk2jzIdAGSCCbZIC+7oOdxQ26Gh7svo/mVLJrx/hxqv+F+wc/rrDPDUU0+JrLveCgoKsGDBAnz44YcoKzsV9HE4HLjkkktElr9Dhw5+l2Kd/1/+8hekp6dX+31aWho+/vhj4eDv2bMHr732GrZs2YIePXpgwoQJGDx4MBgoUKYQUAgoBM4EBFQA4Ey4ZXVGhYBCICQEfOv/z062CGee9mWuG89nuKo5+/pFSPs/t40F0/vb0MJenVJKscHPd7uxONuNvScrkGCPwMsjggcJcosq8OBaJ7KLPEJIcP5wO3rG+//CuumYBy9nukQJAoMRXP+KTlbc0N0Kiw+7laGNt7a68PddbjF2Qkcr7u3nbcGYXXQMj238PmjmNVgteH0yAGyRkRiX0g0UlKsvVXQztfOEvWNsgmjxN6hlW7grPPh0dwb+s3erYYCkR1wrzBt0QTUWQ7gCAF/u2YIPdq43VJz3/QAFC/zI7k3WaZcJJhgxHbj/hrwvoz9AZgIx/gJCRvM3ht/76wxAaj4z85rROb/vvvuwdu3agFtmIGDWrFm48sorYbHULBmjFsDMmTOrsQDIHGAAoG/fvo0BCrUHhYBCQCHQoAioAECDwq8WVwgoBBozAm9tc+Htbafq/2/uwdaAXud46kqnyPb7GrsHXN7Rij+mWpAUVbOWdN9JryOv6QPweQYLmlkjYI0Ezk+x4L5+thpigU+lu/DPXO9eOsVGYNFIR42SAjrzr2e5wBaLbp/uClzjxu5WTKzcv7bvHYUeTFnhRIGzooZWgUwAIFCNOudvCA0AOpUDWqbg5m6D60zsT8OOmem/7lxnWPdPMb8L2/fE9V3PqlGK8FF2Oj7P3RyUKu8PY1knm4yIh9POQ7e4U63Q9O+sTJcHf5/RYIr7647sx/zMX1FSfkoE098cMvX/si0jZdodNuR9Gf2dM3MPMl0TjNZrqN8zCLBkyRJ88MEHOPfcc3H11VcjKipKbIdUfzruX331leH2SNufNm0abrrpphpBAIr9XXrppdi7d2+1ecgcYHBBmUJAIaAQONMRUAGAM/0NUOdXCCgEAiLw0Fonvj/gdfKZOZ890I7ftPNmnB5Z7wRbGfqz1NgIzBloR+8W1TP0u054MG21s1rnA9/n+7aIxIIRDkTr9AJziipw14oyIZZICyRE+GmOGy9tdtVw/rU1/LUi1Isctm8WgVdGOtC6MnAhk8EPFgDguv/YvRmf5KQbOsnhfg1ZJ/2XLgNAinldGOvR5278HjlFx4JOb9TOb3dRAeZu/C5o28DaBACMqPpGXR4CHa5Pi9aiB70/+zQnAx/nVKdg+xsnU/8vWxfPoA8DHYGsoe8r2EvCd2Be+vfSLRjPT+kqyh2amtHxv/vuu6WP1axZMyHuN3bs2BrP3H///fjss8+q/ZxlAJ9++qlf1oD0omqgQkAhoBBoAgioAEATuER1BIWAQiD8CBS5KzBp+alMfbw9AgtG2EEnWm+kzWcc8+C1LJcQC/RUZt59Wxpy3Iw1Tiw/5A0aMCM/ODES9/azY+EWF37N8/5cX2agrcO539/hzf5HW4AnhzgwPKn6PnzbKrJd4WOD7GDwYMaaMhS7gZaOCLxxtgPtYrzMBGoc3Lm8DHkl3k0PT7KI0gLNZGr4jQIAnOv7Azvxj9zNOFxaXK+BAGbeJ3TsJ2j34TbZbDI7EMxKOx/EyZ/JZPIbYwAgmODevPQfsPHoAUPIZRzZ5zf/AgaijMwoK97Q9xVs/x9mb8TnuzdLl2F0aBYvgi8se2gqVlhYiClTpuCXX34xdaSRI0eKIECLFtXbUX7zzTdC2E9v7du3xxdffIGEhARTa6jBCgGFgEKgqSGgAgBN7UbVeRQCCoGwICArAKgt5uvg8+ek8z8+2OtQf7uvHPM2OKuy82OSLZg32I4SN51wJ8gOoOnLDPj/+zr2/Bnr+e/xKRNgecAzm1wiAMGaf00jgNoBFDIkxd+XAcBSgUVZ3mdoLFl4eYRDlBjQwhUA0F/Iq1tXioCAjMXbo3Blp/7YcjxfOJRGKvD+5qQ2wE3dhmB82+oq+jLrBxpDwbbZ65eAgnLBLDIiAld07I/LO/ULOExGaNGf6JtM4ICL1gUDIJgK/XFnKR7ZsAT7ThYaYnND10G4qH3PgONkS0iMWhI2hvsKdEjZM+qfZ2DregPsavN+N8SzVOe//vrrUVxcXG35+Ph4nH322cjNzUVGRkaNrbEU4M0336zBAlizZo0QAywvP8XSSklJwZdffomWLVs2xBHVmgoBhYBCoNEgoAIAjeYq1EYUAgqBxoTA2iMe3L+6DCcrJQCYUadzbAsiFM2SgLkbnKDIH01zuKMtEbh3VRnWHPY6+cnR3hr+tjER2F5Zg3/cWVGjzIBj39zmwnvb3VVOOn9GFgCDB6NanxLA0pcraHvlNl7IcOFfe7zP/7mzFVP7ejUMWE4weUUZGCDQmxaYsEfWTQCAziEFz2RMTxF3ezx4a/tqkBJeXuEjcGAwGQMJ0/qOQa/4JJllDcfICra1jorFnIHjQBZAIJMJsvijt4crAPDSlmX4JS/H8Mz6AcFU6HcUHsFj6d/jpDt4/b9MKztZ+r+RlkBjuK9AALNcYvHuTYbtEn2fN2KWmLpQg8Gs2z906BCys7OFQx0TE4OuXbuK1nzhso8++ggPPfRQtek6d+6MV199Fd27dxeCfqtWrcL06dOxb9++auMYOHj44YerUft37Ngh9AH0Y7t06YJ33nknYAeBcJ1FzaMQUAgoBBo7AioA0NhvSO1PIaAQaBAEfJ15fTY/0Ib+vaccT6Q7q5z1HvGReGWkHYVOVGsneEmqFTPSvI64/hnfMgOyAu5Z6cSh0grEWiNQWl5RxSBgEOHl4Q5Qb8DlgdAI2HDUG2AY28aCIa0i8Qm7DBR7nWXqETw/1C6EA/mTZygquMcNhhCiLBFgyQNNLxYo45zKlABoeMk6rdr4Ya3aY3q/6vW9i3M24bPdGaaDAP0SkjGj3zlgtri2Rl2Dj7I3GlK2/e1fvzYz06S4r8zfE3RL/uj2VLSfvWEJdp04GvRZshCCPZGregAAIABJREFUZdpl6/W1RcgNuaxjX8Fs2F9SKOrWyYTIPnEUucXHcaRMrsyDDuwjA8YhOTo24P5l1P/5sJGWQGO4L3+HNPt58J0jnO90oEtgS7558+bh888/rzFk6NChoiUfM/T+1PjNfM6eeeYZvP7669UeueOOO4RoX0TEKTHVr7/+Gvfccw/c7lPirKNHjxZtA/UBCX8BgHbt2okAQLdu4WMDmTmjGqsQUAgoBBoLAioA0FhuQu1DIaAQaFQIkB7P2nzNrulqFeJ7gSxYCcDKfA9mrilDSbnXwX4wzY7fd/Bm75/LcOGzHO+X2dRmEVg0yoFERwTKPMB1P5ViT3GFYB3MOcuO9KMeLM45xQYY39aCuYPsKHUDdywvw9bj3gCA3pjJv6yjFbf2tCGm0vd9ZYu3UwBd/kGJkZjSx4YHVnsDDTRNv8ASmS96xAfL5sq0X9P2I9NVQL93f44vneZXslZg6cFsQwdcP1c4SwFkatyNHG/ubWleDt7Ytkq0pwtkMVYb7u83Fn1bJNcYIivgd02XgSCW/kxWsT/cH04jp92MMJ5RW7zGcl++GH6wawO+zM009R7r56hLjQuuw2z/E088gffeey/o9TMQ8OCDD6J///7VnHXZd8bj8Yh13n333WqPPP7447jqqquq/YwBicmTJ2P58uVVPx84cCDeeuutarX9KgAgi74apxBQCJyJCKgAwJl46+rMCgGFgCECenV8Dp6ZZsPFqf6zxywTeCnTha8qqfYc77AAjw+yC1E/fQAgSoj42TEiySLKC0jD31Lgddy1kgE64FOWl4FlCLR+CZFCvK+gzCvaR2E/msYYaBcTiSt+KMXRMu/PmTDrERcpggy/a2cRDr34Ql8BPLPJiX/llgung20HXxnhQFrLSBEQ0OsBsFzgko5FeGzj90Fr780EAH7OywE1AFwe/90T9JdijYzEzd2HYHxKzWwdM6ePbvzOsM7c95I7xSZg9oDzayWeJlvjbtR+b9OxgyD9nvMFM6rtP9j/XL/MhXAEABh8IJbbC48YfibCOcCIHSErjMc3+9quZ+HiDr39bq8x3Zd+g7nFVP7/AXyXa2NktNzaYxjGJneqzTR+n83KyhI0+ry8PMO5WYs/ceJE4Zxrbf0MH9IN8McA8EftZynA008/Ler+NUtNTRWZfZYMaLZy5UqhAaA3xQAwcyNqrEJAIdCUEVABgKZ8u+psCgGFQMgITF3pxMp8r6Oqd+a1CQtdFcg+UYEl+8tFq0DN+ebvmeWnUN/dfW2gg+KrJ/Cnjt7fLcx04bPdpzL6bMNHWv/8TBeWHvSuzez/G6Mc6FXZUlAfmKAWwP1pdvxzt7uK/q+tz1r+u/rYhM7AsbIKIUL4913uqlaCHHdRewtmDfSKFOYWV+DOZWU4UhlEYEeAaf1LMXfDdzjmDOykGInM6S/ADN08WOabc/50MFtkz50SwQRtD8zKX9flLPyhQ6+Q3wtZFkOb6Oai/j/REVNjrf/u3w46uEUuZ9B9GGErGwAIppDPAMATm36U1mUIGTifB4N1EaDYI7Ui9hQfN1zOSEugMd2XdhiyWBZsWQ4GxMJhfNcY2AqmNRHKOqT9T5s2zdSj48ePF9n8xMREU88tWrQIzz//fLVnkpOThaPft2/faj9fvHgxZsyYUfUzUvrJAOjQoUPVz3zH8Bf+mAKmNqkGKwQUAgqBJoKACgA0kYtUx1AIKATCh4BvTb2Zmen8X5rqdfBJv6fRAddn7vXzcYwlEijxwwJnJv/+fjbhtNN5Z5kBx5dWJtC5Fk1T8efvOEbGSP2f1t+OWWudyC7yiHndHlRpDJA9MKlXOR7ZuAQHTp4IOKVRBlb/oBnBOaMacTpR8zb+gPRjB2WOWzWmti3U2JJuYdaKoLR9LtYuJk60aqMAoWZsg/jatlViz8xkGtmY5E6Y0nskIkQYqabRiVyal200DcYmdxbz+LMl+3fgnR1r4PJIvjiGqxkPCMbu4NOy4n8ca/SeNKb70pAxKv0Qtx0RIfWOaHMObJmCB9PODfiuGN9KzRH+svIy84wZMwZ8tnXr1jLDxZgffvgBt9xyS43xl112GebOnSuEBzXzde59HXun04nZs2eD4/T2+9//Hk899VS1uaQ3qAYqBBQCCoEmhIAKADShy1RHUQgoBMKDALP7k5c7hUK/rNEZJ+3+3n429E+o2SqADjxr7zVnnfNqTAHW5r+/o7rSvzUCeCDNLmr02cbvcGV9fqD9UOTv2i5WPLfZJQIOgYyMgtHJFqEp8MZWrxaAr+kZDzJZZpl+7rKiddpejGrEOW7NkX14OXMZSsqDK87rz0ctAFKmz23TRfZqq42TEUbkA+w48NhZF4hntxUeFsKFdPzZzUDGGEB4KO28oFnd2gYAmGmfu/F75BQdk9lS2MYEY3eYZST0iGuFeYMuCOj4Nqb7IoBs+0fMD5YEDqqx7IPvzz9zM6XFLqkHcGWnNPypY/VseW0u7YUXXsArr7xSNQUp9C+//DLatm2LtWvXiqw72/f5M3+Oe7C97NmzRwQAWLvvazfccINgImhBAN8AgK8I4ObNm0U5gm/pAgUFKVqoTCGgEFAInOkIqADAmf4GqPMrBBQCNRAgDZ50eNLiA1m0FWhmjUCX5hHCoR6fYhEK+4GMM1GVny39CpwVaGGPwI3drbiys1Wo+L+a5cI/KsUAqeJ/Xz+bGBOMPcAgQevoCNHeb0Inq2gjyLm5xneVZQkMODC73zUuEiw9uLC9RYyjfbTLjQV+ghJ/6ODtUsBhMk6mkRPGtfJKikStOR0gGTOqEeccZAE8kf4jNhw9IDNl1ZjucYlCgT6UjgBf5Gbif3f5d3r0myAtu32zeGwpOIRid3Cqv+/m+ex9fUeDmgXBTOZu+HwgkbzaitCZAl03OM7mwOwB49AxtkWNKVYf3iu0EYIJI+ofCsZu4LjGdF98X5/J+BlrDu8N/HfFYsNdfUZhcGJb02KXCY5oPJx2HtimMRzmWwLgW0NP8b6lS5eKbLtvaz6uz5Z9t912m19hwLKyMthsNkRGeoOlFBxkbf/bb7/td+ssLSATgGUBvoEJBhsoGOhwOHDy5EmxH9+uBc2aNRNihoMGDQoHNGoOhYBCQCFwWiOgAgCn9fWpzSsEFAJ1gYAvA6BTbAQWjXQEdfDrYh/anBQJfHyjS1D1+XV5QMtITO9vR8fYwAEHmf2wXOD1LBf+metGsRsi4HB9N29QQgsSfLlnCz7YuT6oUrlRH3buZXNBnmFHAf2eg9Wt68dRTI+t9Mw42bVhAcg6lDL4+xvDoAFV/1OimxtOsTgnA5/kpBuO07MRtMFkJbDDg5EIoeHkIQwI1DrSbPZfpvykMd3XJzmb8GnOpqCfpeFJHUTwh2UfpeVuPLXpJ/HZkTX987LPBBqXmZmJG2+8EUeOnBKIZGs+tuHTt/07cOAAZs6ciZ9//rnaVPHx8cKhP+uss6r9nKyB22+/XWT058yZA5YMsNVfoMy99nBSUpLI7K9atQpLliypmnPSpEm49957Qer/woULq7EWtEG//e1v8dxzzyn6f21fCvW8QkAh0CQQUAGAJnGN6hAKAYVAuBHYdcKDdUe8tfHMyNM5PhNNpk2cUU03cft671a8v3MdPBK177ZIC+7oORysgTcyZlUZAFiZv8doaLXfd23eEnMGjkeUxX9nh0CTmTmHmQ0Rw9GtO4nOBzJ74rkfWPsNsk8Y0/d9AwChMifMnCfY2ECMEbN6BGRwTO41AiOSUgMu11juK+v4ITy28YegopX+MvhZx/Px3OafpQM1FEUkg2BIYrtaXxez6aTef/vtt1VzUe2f2fYJEyZUy+yzPd8jjzyCr776qtq6F198sRAFjI6OFj/3rc9nkODVV1/F8OHDhebB66+/jmeffdbU3jl/p06dhGAgtQR8jXt+8cUXcdFFF5maVw1WCCgEFAJNFQEVAGiqN6vOpRBQCCgEwoAA25QZCQFymQEtUwT9OJC9vX0Nvtm3TWpHRi30fCcJRQsg1Jpp2ZpyqYNS6w0QVP+JPYaBpQkyRgf+rzvXi6CKTECFlHAKEsbavB0fZB1tCuzd13cMth7PB5kWucXHccJdhlK3q1oWm90KGLSg83m4rNiwbt0fIyGU1o7BSgk0HHlfi7KWh03kMJT7OlRaJII1wbo+8H2c0LEfrujUv8YrwO4Zi3dvkrprPsyACFkE4bCvv/5aZPzd7lNaIXTa58+fX5W519Y5dOgQpk6dCrbg04zONx3zsWPHih+tX78eN998M44fP9XhgWUC999/v/h9IAp/bc5ywQUXiKBC8+bGrJrarKOeVQgoBBQCpwsCKgBwutyU2qdCQCGgEGggBJhhp5p6MKPaPanrzO76M/Y83yhZq2+k7O47f6gZ7Rb2KDzQ7xx0k3S8ua4MI0Lmmkh57hATjz937o+hrdpLq7fzrG9uW43vD+w0dLS1fegp9zIidHyODun1XQfhovY9ZY4jxsgGR/wxEl7JWoGlB7OD0uN9NxKolEA/7oeDu/Dq1pWmFPX9HTjU+/LAg6mr/h20kwbXIyYUffTH/jAr1mj28xPsgpnZp1Pvj95Ppf9x48ZVYwJs374dLBPIzj7VneKKK64Q9fssG2C2nrX4erv++uvx8MMPV5UV+AskSL+EPgMDlSGEOp96TiGgEFAINAUEVACgKdyiOoNCQCGgEKhDBGTbsgUSZJNlEWhHkOkA4Htcs+Jx2vN9WyRjRv9zpGj3fGbvyUI8tO5bnHTLdx7Q75XshiGt2mFCaj/QgTVjrAmno7wyP9eUo0xRwTkDx6GlI1q6/3y/hGTM6HeOKaFE2QCAb4vExTmbRJeEconyED1e/pgE+t8Tr0c3fIcdJ07VsJvBm2Nre18z132LvcWnst3+1ieTYXq/sSIIEMi+2pOFv+1aL8UCIBNjap+zMSixrdnj+h2/bNkyUbNfXFxdwJOie3Ts//SnP1WJ+XEC0vA5XmMNULjvnXfeEXPfdNNNUur8gXQFzBwoULmCmTnUWIWAQkAh0BQRUAGApnir6kwKAYWAQiCMCMg68IHqj81mzWU6APgej5nxeRt/EK32zBgp3WPbdMakXiMMs/BcQ9CxczJEBwIZY+aYTIO0hDYYl9JVOHkUeDNr2wuP4JWs5dh3stDso2huc2DWgPOxp/g43ti2ylBhPxRmBDclGwBgycBVndPA9pEUxvvv/u3S7RH1hw8WAKDz/3TGT9h8LE/yprwzh/O+ns1YimPOkqD3xTeBWPypY7+g48x00ZDR5DDzElGhf8GCBeKfr9HJpjDf5MmTERUVJX7NOn8GBj788MOq4RQJZGbfV+Xft0RAP39RUZGo3f/ggw+qlSDI7J3zUr+AAQe9YKHMs2qMQkAhoBBo6gioAEBTv2F1PoWAQsAUAvuL3Hh6RT425ZfBGgnc2D8BV/eJD8FlM7Vs2AfTPf0sqxDvbjqGYpcHI9rG4KFRSWhOVcMQjDX83+7bZuhM+WthJ9uuTtvWpal9cE2XgaZ3GSoLgE7YWYltMbnXSOEs+zPSsN/avhrL8/dI08nZbeCmbkMwvm0302fRHnB7PMJJ/nrfVkPHPdAiPBMzwu9sX2MYQAhVG4FrywYAjMAQ4ZGICEOcAwUAQnX+w3lf/96bFVTwT8OA+gzPDb1QKihkpoyGnx9+jsJlRrR8fZs+rumr6M8WgnTo9bX/HDdy5Eih3N+ihf/WhRQG3LRpkygdWL16tdRx2C3gwQcfxB/+8IdqzASph9UghYBCQCFwBiCgAgBnwCWrIyoEFAJyCGQXODHthzzknzwleBVljcDjY5MxNMWrYn262OfbCrFg7VG4Pacy1X/s1hzTh/uv0Tc61+6iAsxL/x4FzlKjoSLjfVP3IRia2B7f7N+Gj7LTpZ3X2mQvQ9UC0A5ER/mcNp0xPqUbSFPnfFTZp/O96vBelIRA+6c2wrS+Y4LSu/0ByrUZ0Hhvxzqwbr82RrX89jFx2HXiqGEAJxTqv7a3cAUAYqw2MJDE/QYzvmcPp52PjrGnnMfDpcV4MfNXsM1hKFaf98V7eW7whWgjWQoiK6QZGRGBG0zqN8hg5a++X/9cx44d8dRTT2Ho0KFwuVyYPXs2Fi9eHHTqRx99FNdee63h8h6PB2vXrhXBgl9//dVvcIj1/pyLmgKtWoX2d85wI2qAQkAhoBBoAgioAEATuER1BIVAOBHYfdyFL3cUYtneEuSXuOEs9zqQdksEkqKtGN0hBtf0iUeLKEs4l23wuXjO6T8cxPq8mg7uhV1iMXNk4Prcut48a6OX7jmJgtJyjO8Ua5jFP1Dkxl1LDiCv+FQgg3vs3MKOBeNTEOeoWxZAbfCg80cxQdbmh2JUq6doYbHbGcrjdfIMHdWJPYZiWKsOhvMz4780Lxtf7tmC/ScLDR12wwlNDAiV+q8tsaPwCJilri32zIozALPcQHiS61J08p4+ZyPKYhNdJv6zbysKXWUmTl1zaH3cF5107ltrYagFfD7PzURuUUEVe4ABsRiLDa2jYlFe4UF2kXHbR5ZY3NFrBEa37lgrHPw9TD0A0v19M/naWOoC8Pek3i9fvhy33HJLwD306dMHb7zxBlJSUqT3WVJSghkzZtRoNzh9+nRRiqDo/tJQqoEKAYXAGYyACgCcwZevjq4Q0COQW+jCMysOI+NwKXRJY78gkUZOOvmodjFNBsRvdhXh6RWHhRDZWclRuK5fC8xaekjQ54ekROP589s0WBnAJ1nHsWjdUXEvg9tE45lzk2GzBK4jf3PjMfwto0DczWU94nCkxC0CCC2jLHjltyloF2sL6d5kFeRDmrzyIRlld6P5F2WtAIUL5ar0jWYLz+95WykxcRjVOlUEAtgBgM4djW3iNhccEo4/a/3LyqsHbsKzg+CzhKL67zujmTr1YLshdZ00ftm2kXWBT13eF3UG/typv2j7R6Pz/2rWSvyYl21Y9iBzVpn2iDLzBBpjFATgc6T233nnnXjyySeRmZnpdyo67WwBSDzMGFkFDALo7aqrrsKcOXNgs4X2t83M+mqsQkAhoBA43RFQAYDT/QbV/hUCYUBg2b6TeHxZPk44PdKzxTsswinu0dLbW/x0tpMuD6Z+dxBZR8rgsETg0TGt0aulA1OWHMCeQhe6Jdgxn5nzEOvna4ONfm+cx2gv+vHM9M8fl4I1B0tEAKG2AQCu/9PBbCEk5/SU1+ZYAZ8NRQDQd7JQesrXyWHqYVJHpAVltbwLM0KIwY5ER3b2+iXIOp4f8sm1dpJkE7y/c52U6n3IizXAgxSAvLbrQFzcoXfV6qF2QQi0/VC6aJiBgnX5bAvI9oCBmACcj0J8dMiZtfe17t27i+x/amqqmaXF2A0bNgiav74rQf/+/YXAYGJioun51AMKAYWAQuBMQ0AFAM60G1fnVQj4ILApvxQzfsyr5vzTUby8Vxx+2zkWSTFWkUndd8KF+auPCGdSYwicl9pMOMunuzEA8sjPh1BWXlHlYPPQDABQF6BPKwdeHNcG0VQFrGfT7y0yAriiVzwmDWoZcBfp+aV44Ic8wVzQ9v1dTjGeWXk4LAEAOnmh9GyXgY0ibLf2GIZz23SRGR50zLJDuVi0dUWDZNNrvXnJCUiTP6dNF3yas6lWARnOwx707B9fW/sweyM+3705ZPYFKfH39R2NzQV5eCZjacjtFv2do0OzeBx3lta6RCBUjEj7v6X7UFygE4Ukq2bOhu8ECyQcxmDOZR374urOA8IxXfDP2LJluPfee5Gfbz7gw+fIEDCb/eeGduzYIUoM9u3bV7U/lhG8++67YGBBmUJAIaAQUAgER0AFANQbohA4gxGgYz/750P4KfeUyFj3BDueO78NEvzU+FMc764lB0UwgGaUjT5doH1yeT7+s8v7BZyBj7sGJ2JfkQuTvj2Ao6XlGJYSLTCpb3OVV2DWz4fAIAAt2N1oe3s3/Rje3eSl/2vaBS+vPYJPswprrQGgrUF69lObfhJOWjitU2wCZg84P6ASv9m1wp1Z9V2fzkvPuFaiLrs+aftcd2RSB+FM8i5q40CGKnoX6C7MiEX6zqFl/1nXz64Lj2xYIloX1tboFPdNSMa9fUZj/dEDUq0Qa7um7/MU/GPN/+DEdtV+tSI/Fwuzwheo8ieMGO6z6OfLysoSTAAKBMpa586d8c4774SU/eca/gIA/Pnf//53DB8+XHYbapxCQCGgEDhjEVABgDP26tXBFQIAxeIm/Xc/Dpd46dxGivdm6einA8ZHS8qrqP62yAg8Mro1xnaIwebDZUIUsMjpqQoK1Pd59Nl8MjGeOy9ZOPGBjAGd+74/iDUHvJTbe4YmCg0Asht+yC3GgNZRuG1gAp5eeViUNlDY8c+943FTWoJpfYNQW60F2ns4atB95w53bbV+ftbvX9Sup6Bzf5m7RbTqq6uyCP26rO++sdtgjEnuVPVjs20WtQfplJJxMVY3Vzje8VD2w/tnTfwVnfpXbYGlJv+3f0ettsRgyaikVNzecziiLFYx1z9zM+vtvshqGZPcGRO7D63SfNAfKFydEzgnAx2/bdcDN3cfUivMzD6cl5cnFP+XLFki9eiYMWPw9NNPIzk5NKHPNWvW4JprroHbXV0rQwUApOBXgxQCCgGFAFQAQL0ECoEzGIHVB0rw0NI8lLq9cmltmlmx8DcpaB3j/aLsa4VlnipaPH/XFBgAegxaRluESn6HOBv+teMEnl91WPTnfmhUK6G+X9/27MrDYh/WyAjMHNkKFxjswV8wY3CbKNz1fwew/ZgTl/eMQ+aRMmQePqWS3iragld+0xYpsf7vPNiZGQR4betKLMvPrbV42cCWKXgw7Vypfuhm7oFBgDe3rcb3B3YKgcdwmD8n/Oe8HLy3Y22d0csZcDi7dUfR3o3tCvXGlneky5PeLmtUir+yU39cEsZe8draB06ewGPp35tqX8iuDzP6n1PlpHOuUM6lPz8DHJd37IdLUnvXeK8a8r70e1x3ZD/mZ/6KknIvq6o2Fs5SDrP7KC0tFS363nzzzRqOub+52LKPHQKuu+46NG/eXHo56g8sWrQIL7zwQo1nVABAGkY1UCGgEDjDEVABgDP8BVDHP7MR0Ge5iUQLh0UEAFLj/Csp62nxHN8UNAD0lHl9rb+WNdcHBerzbdFa+bHsYkLPOEwenGiYpdffZ6w9Es+e10aIGk797gBKXBV4YEQSPt5SIIIBmnWMt+Hl8Sl+Sz5kzksH+9t920G6fajt10j5ntZvDBLs0TJLhjTmv/u34+Ps9JD3yEWZTU5LaINJvUb43St70L+2bRUyjh0MW7CBjv+AhBTc0n0IWgWp0TdT7kDH+C+dB+Ci9j1DwlLmoaV5OVJUe42e/0C/6s6/toaZc2nPcE6Wk0zsMQzd4wKLwjXkfWl7DVepQ7hLOWTu2HeMx+PBd999h1mzZknrAiQlJYl6/iuuuAIJCQmGy27btk0EDvT1/3yoXbt2oqygW7duhnOoAQoBhYBC4ExHQAUAzvQ3QJ3/jEbgWGm56Be/+7g3+0SRudsGtsTVfeL94lLo9GD69wex5UiZYAs8fW5wSvrpAC4FELUae61mXp9JH9E2Gk+fV/8tAA8Wu3HPdwfRKd6GR0e3FnR9I2Orv0d/OQSXp6JK8O/XvSdFB4B2zW2C3bDyQAkWrj0iRB+Tm1kxbVgrDG9be8ebjsxnuzfj+4M7UeKWy2bSuR3dupOgLGv0bKMz1ub33ONfd67Hr4d2w2VCOZ/09J7xSfhzpzT0aWEseskM+F93rcemYwdD0gbgTcfZowTNn2rxMoERBmLe2rZG4O/2BO7mkRwdKwIYveONz1EbrPns8vxcvLVtdcCgi8z9m2FwELe2MXG4LLUvxrbpJM0maYj70mO7ZP8OvLNjDVxB7i3YXURbbLi1x1CMDnMph7bmsWPH8J///AdHjx7F0KFDMWTIEFgsloBb2rlzJyZOnIjdu3dLv0IOhwOXXHKJUPfv2bMnIitbZOonOHDgAO677z6sXLmyxryjR4/GggULEBcXJ72mGqgQUAgoBM5UBFQA4Ey9eXVuhUAlAqSYv7j6CNyV0v6km1/UJRZX9o5Hu+ZW0PnRG0nUx0rKER8VWeN3pxuoVMrX6PHc+52DWuKq3vH4ZlcRnl5xWBzngRGt8Lsu9U//DwXLz7cViruksTzjufPa4LFl+Vh7sKRKEDCUec08Q+cz/dhB/HBwF3adOIpCV6kQqtOMjn6iIwZDWrXH79v3lHJuzawvM5b7ofgaAwEU8Ct2O6s5zdxjM6sdHWNb4KyWbUVXglACFHRe2RKPHQnY1o5K71xbrxXAT1eU1YYYi02sx2z/yKRUJDhCC8psOHoAn+3OQE7RsSrcuff2zeLxu7Y9TDnGMlgajWHQ5aPsdKw+shcFzlJRKhJjtaFXfBKu6jwAnWONs75cI7PgkDjXjhNHqjoDkJFB3BjU6J/QBuPadEVKjDyd3HfvDXFf3IOZIIfvnvlZor4BS2jqwpb5UfofOXIknnzySXTo0MHvkl999RXuvvvukLdDVsCFF14IrtOsmbczxcaNG/HXv/41ILOAgQF2FVCmEFAIKAQUAsYIqACAMUZqhEKgSSNAh/6zrEK8lX4MFPnzNbICSD9n/XhTM31JgyYAOKZDTFVnhNrS4+sbL03tn+uynGHK4ETM/DEPJW6PaNc4ql1MfW9JrdcEEaATf+LECZSXl4uyCNZwB8sIN0EIwn4kBgH+mbsFn+7OkGKN2CItQhPi+q5nha1rhu+hcnNzceutt/pV+L/gggvw7LPP1qjfLygoEF0Bfv7557BjFGhCRf+vN6jVQgoBhUATQUAFAJrIRapjKARqgwBLAP6aUYAfc4sFfdzXmBVndjyQ5Ra6hNOcc9yJ/klRomUea8/5cwrpbcovExT2h0YmgQ623hh0+Hz7CXy+tRCHS9xC8G5M+xjcO6wVmtsAffFtAAAgAElEQVQjxdDsAiceXHpItB8c3T4GT5zjVY/ms4/9mo/l+0+iR0sHXhzXBs1s3mdoFH1jNv+jLceF6j37cPdPcoha+LaxVugFAGNskXjynGRYIoEHfsgD2QHX9WuBiQO8GUrO9fm2E/go87jYJ41igbekJWBsarNq9fnrDpbgyRWHwfr96/u1EKyCd9IL8OWOQjjLK9A70YGZI5P8ai0Qs1fXHcW6vFLhuPM84zo2E/hzj76mjV99sETMrRlbF/ZMdOBvGQXolejA/HFtEG2LFPfx1Y4TYt55Y5NxVnJUtSkz8kvxyrqjQieA81EX4k8943Bdv3i/bJB30o/h4y3HxVh2HLh7SOCa69q8o+rZhkeAau8UWvv444+rZWIp6HbttdcK+narVq0afqOn8Q7IEPlm3zZRPnGg5ARK3S5on2oyOVjiMCixLX7TtnudsmeCie0RXqvVKgT/xo4dWw3tpUuXCvq/r0L/gAEDRLBow4YNYb+d6dOn47bbbhPzK1MIKAQUAv/P3nVAR1F97wshIQkJJAQSQu8gvQlSld78ISggIoqI+KeJSO8hVKUXAQEBlSqIKCKIBFB6J6H3HkJIQkhITwj/871l1tnJ7M7sppN7z+Eou2/e3PfNrMd773e/ywhoI8AJAG2MeAUj8MoigOBx1rFQuhAaRypxvzg3VOIxGg8j5MyZJJiH71Fl/votL/K7E0VzT4SJQFoy6Tvp7w+jkmjigWATUTrpu47lXGnUG4ZgAsmFf+9Fi3+XCw/iHtOPhIrgXDmRAD3uUw8/phNBsSnOhqAXAnkH7kcbry/oaEeLW3vTqnPhtO9uNBV2tqN5LbwJLABoJYz+J5iuhP2nni/5iYTFF3ULiuAXhqAdvfuS0n6dIk7klCcXoRdfbhBaRMIC4/0k+/PmM1p4Ksw4lUG+vkWpfOI5SP+Li6BgVUC4SG7IA3/pmqqF8lJUYrJIfCB50L1yAboRniAEATHNAa0d8ukG2O/7gHDaeCnC2A4i7QUWCBIZGBcot5tPE+grv0f0NP650I+Q7vPK/mDMHCwxMY4C/PfSP/t+oiuXD1NERIhYWaBAYapbryN1fncEeRetkG1hQaV/27ZtNGPGDIqIiDB7Dsx3nzNnDtWqVSvbnvVVc/zBgwe0adMm2rdvH6E3v1SpUkIor3PnzlS/fn1yc3NTPTIq+aj+nz592iwkX3/9tRDvk9uiRYto4cKFJp+Bxv/DDz9QtWrV6N9//xXtA9boA1h6Jg0aNKAFCxaQp2f6a1q8au8Gn4cRYARyLgKcAMi5z55PnsMRQJXa93CICG4lQ8UdgWzL0vmomIu9LuE5uWAe9kEQWLqAgxCjkwf/+E6eAICg4PC9j+jqk5RBNdZKIwnx74P/DiKI4kn7o6IOm3k0hHbdihL/joo3mAewxOcvaPLhx3TwvmnQLZ1TUsgHs2DWcUOvPxId8B099EgeSNV/BNc+hx6nCODlrw9wQ9ID7Afce9i+RxTw2DCSDYExTJlgUQbMxx7GqmIm3Uc+jQDBOoT8tl6NNJu4QYIh8FmS0HGQEg3SaEP4ImGARAEM+gGLTz9JEfxL91cb+ShvOYDI4KJWpgmNV/0nhirpqZM7aMWyQfT0abDZ49rZ2VOfvnOoTbvsV6VMSEgQ492WLFmi63EiCbBs2TKqUCH7Jjx0HTSLL8K7CUX+UaNGmU3aoIrfvHlz0TuP4FwuvHfjxg2hzq9U25cfWy0BAIG+AQMGmNyzU6dOInnk5GTQtcA7hUTA/Pnz6erVqzYjye+azdDxhYwAI5DDEeAEQA5/Afj4ORMBUNNRpQYDQApSW5RyoRH1PVRp5pZQko+eA0V9XMNCtPZChGpgL28lQKV5uf8TEcCiiv5+5fz0cXU3GrkvmM6FxBlV7G+GJxqV7eVBKxIIQ/2CRFUb1rVyfhpS10A/R2UfrQHxz1+IABxnG17fgxacDKPdt6PIMU8umt7MS7QAoIIOg9o+6O7+j+NE8mFRa2/xT0kQECwD7NWhnCu9WzE/jdj3iJ7Ikif/K+9KIxsYGAv4DswDydAqMKlxYfFX9OSHxhqSLlJCBK0Mw/c9ImAJw/qpTQ3K/0P9HtHjmCSjz697O9GeO1E082ioMVjH+mGvewjqvoSH9FzllXt5wgTXYCoAEgtIrkAMUUqy1PB0pMlNPOleRAKNP2BI5IAhsaStt0gMwaQxhcEvEzPyBExO+FU9f55If/y+kDaun0TJOiYK5M3rTCNG/0y1arfJNvCg8g9ldfyxxpo2bSqqsuaqy9bsxWttQwDVftDib9++rWsDJAK++uorqlKliqDS4zokAKADoGZIHkCUDxV4uSHxcPLkSZo8ebII7i0F6Xi/Tp06RatWraL9+/cTxgjqNUwjQFKhbNmyei/hdYwAI8AIMAIvEeAEAL8KjEAORGDzlQgxGk6qSkuUeD2j5pRwoQL/zbEQsRcC5jdL5qMtVyLIKU9u0TuOKjUCXATP6L3HqD1l8C7dPyohmb7wCxK09QruDiII33w5gtacf2oMjKWgFaP70HqAIB82qkEheru8q+iXHb3/EaGiDpOo9gjupco8qv1L2hSlLVcj6JcrkWKdVKnPRbloSD0DpR/V/FH/BAsVfZjUSx8e/5wG7Q4ySQDA3/mtvMVZoSFwO8KQmADFf05zw7hE5bmloFmuRQDthImNC1OzEvkEVR94gKkgMQAKONqZJD6k/T2c85h8jnvLExnK1oR63k40t4VhvKGcGVAgr534vGJBB5EgAvsCFH8lA0CewDGc87+WiZzwk9q96zta/f0wY/Dv7FyA3us2ht5q8RHlz1+YkCA4fHAzrfhuMMXHG5godeq2o2EjNlBeR4OyeVa3nTt3iqBQ2c+tx2/QwN9++209S3lNOiCwdOlSmjt3rlU7I6jv27cvDR48WFw3YsQI2r17t+oeWkkeBPORkZGE8X5S5d+cM2g36NOnD507d07TX29vbxo0aJAYGejszKKmmoDxAkaAEWAEVBDgBAC/FoxADkMAATKqzadkFeqvXvcw9rBbCwcSCVIVHf3yoMyjKvx/tQqKoHH8gWDR0y6v3stZA7ifdH8wE4bufSSuH1rPQwT0Y/4JJgT7MOgQzGtRhOztctHs46EicIVJFX1Ux1Etl7cMIJDH/giAEZiDXQAmQv/aBUlOYZfOLU+GKPeSGAzKYNoSZvLKuDIBIDEA1pwLT5HkcHeyo/UXnwrxQIxoxFqwAo6+bBWAWCP6+KUxhcq9kdDAM/igiqFdwtxZ8J1cw0HCGO8J9AigS4DkjpxhoWSQSOdvXNyZfJsYmAuvsj0MvEZTfTtQaMh9cUz3gt40dvxvVKasae87qqHrfhpH23+bJ9Z5FCpOPlN2k7d3+SwPjyUFeD3Ot23bVugBcJCmB620XRMbG0vjxo2j7du327QxBPumTJkihB779++fIgGEnn60hcgFAG/dukXffPONEIHENeZGBKo5ZE5wsHv37tSxY0fBSMCUidKlS4tef3mrgk0H5IsYAUaAEcjhCHACIIe/AHz8nIeAMlCUxt81U6jz60VGHkQj8HueTFShoINQnYeYntRjL6ecy8X7ELxPbepFDYqmnHuu7KcHewDq+ZhaMGxfEIXEGKj0cnq6SC7seyQE8GCWkhvy5AXWyqvf+Lu8Ao6/SywD/LtWz76EnzwBAGYDKvrQTYD1qe5GfWq4m2gZYEJApwqu9Nu1Z3Q9PN7IrPjmLQOLQI63pJPg6ZxH0PRB44d6P0xZsZcLAMrZGEqMMaWhjpcT/XI1UkxdgIH5gPu7O9oJhsWc46G04+YzkYAAY0HSejAnFqj3XcoO65RBvXiOn82jDh0Hqbq/888ltOb7YeI71/yFaJLvLipdukaWPiqo2aBXQ7jNVvPw8BDXg1LOlrEIhIeH02effZZCcR9VewgAHj16lK5cuWLRKUx2mDRpkgi+IdqHZAAMFX0kB959911jIB4WFkZffvml2BdWuHBhgjI/hAb1joeEP2g5wKQJyaAjsWLFCipZsmTGAsh3YwQYAUbgFUeAEwCv+APm4zECSgTUqtfycXfWIqbsd0dQKFHoIagHcTmYnHL+27VImncyTHyOpAH68dUSABEJydRnR6Bx7B6q0Jhtv+iUQQBPMinYhRjfCv8ntOFihHF0lqUEwIJTYfTry32Uav7YG8kE6Awo2wyk+667+JRW+Icb/UAADB0EJEGAM0yeAJC3XshZC5hygBGMSsN+aAVAf7+bo534uv/uh8YJAwjMF7YqItotYPJnITEfpD2RjJly+LFIKCBoxyhFMCbg58DdQQRFf6Xh2bxTwZX61nA3akN8d/aJmBSARADYEhBOHPfvYzHyECYXRLT2XbK0HlVNBCF37twRc8kxh15pmEePoAGVQlCF7e0NegVpaRD7853Ulh7cvyy29fIqQz5T/6bChdWDlK1bZtKmDZPF2gJunuTju5tKlMzaQfHZs2cFFdyS4j/wjYmJsbgGVeL27dunJfyv5F5oF/H7exVt/eVriowIpTbt+tGHH00n6EbYYtHR0TRs2DDy8/MzXl69enXRa4/EDJJYmA6AkY4//vgjxcerC7GiJQB0e7wLqPBj33LlyokAX247duwQCQCldenShcaMGaNrNCSEAZFw2LJli8k2vr6+YsQkGyPACDACjEDaIcAJgLTDkndiBLINAnL6PJzGTHiMmHtDpQpv7lAIHPfcjqZvz5iOrZNXpdUCUojpTTzwmA7JxuKpJSCwbunpJ6ISLc3BRlBbv6gTTTscYjJhAMmFyY09Bdvg0INoE2V8aBJMafrf+DycB/vtuGEYuSeN0JMH5NKZf7kSQYvPPKEXLx2QGAjSHvLxhBJFXtkbLyUAlLR5qdUA7Qz/99dD44hBjLIu6mIvtBLwRxoTCBd23nxGc46HibGHMEwdANMCe+AcEw4EG7UP5AkXfPelX5BRZFCeAMAoxk93BgrtAhjuDz2D9mVdqU0ZFxHQw3DPOSfCaOeNZwI/JEyQfIAPyjPL2wVs/VEguDxz5oxQModA2P37Brq9XkPwUq9ePeratSu1atWKkBxIC7t+7QRNndyBYmMNCYiGjd6jL4auIXt7wzQFuSHQwoQAvz2rxMdVqjal0eO2EvQCsqohEEOFd+PGjWZdBMUbAd/hw4dVKeLShQgeEYhmR4NuA5I3O3d8S05OrjTkqx+peo3maX4UBP8//TBG3EdullglWk4kJiYKET6M/5NMGsVXp04dk8tRccfUBjxvc1oPvXv3FnoAau0caveS3wAJOTAIMBoSbAJLduDAAerXr5+JH9xKovW0+XtGgBFgBKxHgBMA1mPGVzAC2R6BW08TRLVYUqPHgRDQ1fFypC6V8lNFdwcq5JzHOHMeAWRY7HO68iSejgXG0NngONFTrhxth32kIFnZatCkuLOg7y87+0QEsvJrkYAYUs+D2pTJJ6rnxx/GigkB0pQCNcAh6gdxOljdIk5CwV6irOP/M6WgHeeCEn7PKgXILjfRhZB4Wu4fTpdC44QP+F9SKcGAPnuo9UNXELoGP1+OMCYIcB/4iTM0KuZEGy5F0A/nDf35+Pyb5l4EKr5cTR/XIAEwoVFhmnIkxKi7gGQDEi5VPfLSnBOhdPBBjNFfXFOtsKPQQEArRVxSMv17L4bWX3oqxBHluKFlAeMHi7nkMdlf8hX3wHSDaUdC6NzLsYT4DiyNQXUKimQKkhh4HyQD6wDPalAdD/J2ySPGRGLqwM+XI41Vfvlzxr8rWxtsnQgA4TDMHQd1HEG/ucqktT9A0JZBL/7kk090VSMt7X/syK80d/YHxiU9ek6m97qNNXsJqv8IJDEKcODg5dTsrQ+tdT9D16tRseUOgNIPWjYYABBvg2CcRP1WOtqjRw8RiNrKxEhMjKerV47R0SNb6cqlQxQa+oBiYgxTO3LntiMPj2JU0KMYVa32JjVo2JnKlKlJuXIZElapsdiYSFq04BM6dfJP4zbeRSvQpMm7qFDhEqnZOsW1ONuCuR+lmCSR2mSRWlXenHAfElX+/v40duxYwa5RM1TzkRhSJgH06A3g9zdx4kRCT7+llgC194lbSdL0dePNGAFGgBEQCHACgF8ERiCHIoA+/Lknwkwq6amFAoHl+EaFqFVpF0Etx6jBSy9H2yn3RvAa8TKAt3Rf7ClVvKV1UJzH9fKRd9J3UP1HAIuAVXmd8j5IDtT2dKSTL1X+1fxAdf158gvVZIe0vmM5Vxr1RiH6PiCc1l4wTCyQLH/e3IRuAKnCbu6suA/68bVMFNFe/Je0kK9HYsHRLrcxMaLcC5R+ifEg/w5BP5IYzxL0jeECe+Gr1wvR5EOP6U5EgmjjwBmRDIHJmRJa58H3aTUXXOteoC5PnTqVWrZsabOQmLynH/cbNOR7eqv5R2ZvjQpv4IOrlC+fmwhWtaqgWmdIz+/NibHJ74mKPubG4xxYD+G3lStXqrqlnP+u1/fwJ0H069ZvaP9e0NMNAqBahoTABJ8/U12lx5m2bZ0lxjua/EbSaH/5npGRITTd939069ZZ8ipSlsaM30ab1vvQ8WO/ERIOvtP8yN29iNbRVb9HZR9jAM+fP2/yvaVqflRUlJgcgPF+amYuCbBt2zZB9deaFoHrJ0yYYHE8pNr0gq+//pq6detmEw58ESPACDACjEBKBDgBwG8FI5CDEUCFfe6JUAp4bKiGW2ugh2Nc3JngOFHBRlV+fqsiVM7NQWylbDWQ9kfvOtTrF54MI39ZZVp5fwTzrUu70I8XDJV2GILVrpUK0NngWKPgnfQ5pgYMrF1QsBm+ORZKe+9GmT0XRgGCdQDVe7AhJPE8uQ8QvUPF/2RQjNAcUMMIVHso32OE4RA/CBMaeuGtwRMCiajILznzRFTTzRl8hmggNBSU/iL4/7Keh6DsTz0cYtQtkLBBVd4rXx76/bpp7zzwfK9SfmqIKQOHQ0TF35whSdG4mLNgNCDZIU1/kK9He4FvU08xtUDLEGwhQIHgHGaHZ4ShNQBVawSxegXK5H7Je/rx+fhJO6hW7dYZ4Xq638Nc0CjdGDRyBIegc0sGmvn48eNVfYOCO4I3vZMAkCzZs/t72rjex1jp13toJFgmTt5J5crX1XuJ6ro7d87RFJ/29CwylNq270/1Xu9Is2Z2o8TEOItij7bcdJ/fGlq2pL+4FD3/nd8dIdgiYI2kVjASv63ly5fT7NmzU7iG1gz8BhwcDP+dlhsEIDdv3iwSZWoMHFTxUc2XP1Ncg8Admg9aSQCtloAjR47QRx+ZJtQ+/vhjkTiw5fdqy3PhaxgBRoAReNUR4ATAq/6E+XyMgA4EEPRBJO5wYAzdeZog5tXLK8UIEl0d7MjFPjeVc3cQ4m8Q7Svmak9P457T6H+C6dqTeOpWuYAQhZM6PbHv1CMh5B+MBMMLKuSUh3pUKUBdKroKGjoq9NuuPaMtVyKEoj+CfAjavVYoL3UVQakT5c6Vi1afCxd0fNj7rxUQSYFhex+JNgQYAuPRbxQ2ERJEuuDAvWhaff6paA3AeVCpLuvmQJ3KG/rbpXF1aIWYdyKUTgTFinX5HXKLgBhBOcT3pL2+PxduDNCVZ5EE/hDMo43hwUsFffiHM6G9olc1N3HWA/djBB7Yu0NZV+pVtYAQ2QNLYNv1Z7T9Ouj2BjyQzCjqkof+V95V/ME6+IvEDVolsA/uiZYBtELAdt2Kom9PG9gdcj9jEl+Ic6LlAHuXLuAgnheSAzA8y7UXn9L+u9H0JO65SGJImEEMsF1ZF/HcYHJBQ+kVw3vSoZwrjWxQyPgOmHv9QkNDRcBgqfdYx6tr85IvvviC8MfaoGLld1/Q37tXiPu6unoYVP3L1LTJD+gI7N71He31W0OPgm5S67b9qG+/BWRnl8dkvyOHf6HlSweKz74asd4k4XD/3iWa9XVXIR6n/A5U9u+WDqBjR7cJ/YFhI9aLwNKc7dq1yzgDXm1NkyZNaPHixZQ/f37j1xBtQ/VXzZAo+P7778nd3V0Tn+jop7R65Vd04N8NJmvLV3idOrw9iKpWfZMKuBUWrRQwnO1JeBCd899Ld++epwZvdKZatdukimHx/HkS/bhmJO36c6lgbCChYJfH3pgQSE1fvhIA+D/r62504fw/JsH+ju2LhA9pMTISCR2842irURp67YcOHUqOjo4pvkPyAPoO6PuX1P/li9R+O0gC4LeMxIFWEgAtAUhAoCVHmRy6ceOGaNcJDAw03hIaHvPmzSMkoNgYAUaAEWAEUo8AJwBSjyHvwAgwAhmIAJT5QT0PjjYE/0hCzG9ZhCA+mFmGwH3o3kdCyO/dSvlFv73UntDjNUNS5FUzJEpWBoQLMUUkGsD++LBqAYIAoJQkUDszggtU+xE03r17N9NgARNg+vTp9N5771kVNMoTAKlR9b9y+TAtnN+bQkP+EzeE6jvaBBwd89Hn/b8lBL/og1+8oI/og4fJg1BguWrlUJFEgLVp+zn167/YiKm8wly8xGvkM2U3ubl5qWKuJeaGi4YPHy6YE3KDVgNGzqmZWsJAbZ1az33RYhVpwKDvqFLlRibPB2d+HHyb7t+/TCVKvEaeXmWsen6WXriQkHvkO7ENBQffpjp129GwERso6NFNYwIgLdkecjFJ6V55HfOR9H4VK1ZJtADgHUuNoaKOYFttooOldgDcE7oASALcvn3bxAVzvx08m3379glGiFriQHmOUqVKCTZBs2bNjIk4TC5A64LcrEkkpQYrvpYRYAQYgZyCACcAcsqT5nMyAq8AAkcCY2j6kRCTXnW52n1mHRF++Rx8THnz5KIpTTxp4ekndPulsN6oBoUIrQlsRFr04ozGqEyZMoImjdFmegz96Avm9jKKw9kapJ05vYsWzuttkeYuaQvEx0XTvDk96czpv4SL8gQAkgdTJrenoIcG4TZ5AkBeYcZ3nToPo14fzzAbLGPKAgJ5VGDN2dq1a6lRo0YmXx8/fpx69uypeokeDQA1FXxU8gd/uZoKFDAdN4ebXLp4gGZMfUdoA6Dvf/jIjVT/jXf0PD7NNf/sX0tLFhmSGZK4oyT6KKfkX71yVLAV0LuP8Y8DBq+wWntA3koi3Uue7JEnBTQdt7AAvzmwNvBHzVBdRwsOxPbUDKKQSCAokwAFChQQDB7l+4A9ICQ4evRoCggI0OU6BCXbtWtHEAHduXNniuQBJwB0wciLGAFGgBHQjQAnAHRDxQsZAUYgMxH486ZhbF9ckqlYQVaosM88GiJo91UK5RX09+F7HwkKvX1ug9p/sxLa/fCZiW1G3DsuLo4WLFhgVjAuI3xQuwdoyOPGjdPVCqAMxsuXr0fjff4gFxf9DI+w0Ac0Y2onunfvonAHIwF79/mGqtdoQV9P7yI+lwvaWWIAyANW7CVPANy8cVqMKwS1Xk8/uRb9v3z58oLOX6KEqQq+pev0JAD+2feT6INPTjZoT6CdAmJ4UPhXM6UGAxIAbzR6N9WvD+j/y5b8H/27f50Rf7RNrPhuMIFJUa36WzRqzBZ6npwkhPtu3DhlvCd0AoYOX0dgcOgx+XuEZz12wm+ifeHp02DyndSWHty/LPQAoAuQFoaRmpMmTSKI9alZzZo1hZgj+vPVDAH9gAEDUiQBkEDDCEG167QEBa05l14miTV78lpGgBFgBHIyApwAyMlPn8/OCGQTBOQTCzAiD6PxQLGXTx3IrKM8iX1OX/gFCW2APtXdqE1ZFxq0O0gkANCvP/NNL6GZkJMNAQh6gyEulhaGir2Li4txK9DXb968adPYQC8vL1q9ejVVrlxZ07W4uCia8837FODvJ9ZaW6UFRRrq8lCZhyFgRN9+3Xod6M7tAAPV/FlYiv5vedtB+44D6dPP5gtROrAIoBgvmZQAwH3W/TSOtv82T3zVolUf0VKg1BaQrkOVeNq0aWbV37HOXB+2JQ0ALfG2kMd3ydenHQU/uiVcQaJigs8OKlu2tuqzkAfp0nqhwVC6huaz01ogD76l/nskJRCQYyoB2hGAI5T7fSe2NSZw9OCrvHdQ0A2xL5JB8l7/SxcP0jTftwmsCCkpoOW33u8fP34sev7B2FAzTMhAS0yLFi1UWSJo20ELiLw3H/s0aNBAJPY8PVO2KqCiv3fvXkHz19MSYO4sWu+RXgx4HSPACDACjIABAU4A8JvACDACWRqB049iacKBx6LPvJanIw2u60ETDgTTo+gkKuhkR4tbeQsRvMyyk0GxNP5AsLj91KZeYkoB/g6mAsQJl7QpSt4umadPkFm4SPdNi+AfFOFevXpRhw4dqFixYqrVegQbV69epTVr1tDvv/+uKUQmx0U+2s4SXhFPH5PPhFYUGHhVLGvVui99PmCJ7h50JWVfTsuXqObYV8kskCcApCBfXuGXfJa+g39S4Aoxu3GTtlPFig3MHg1icaD/X7p0yewaVIARACrHGFpKAKCXe9SoUWb3/O3XObR+7X8TBD74cAp1eW+UWTyjop6YVN9tYWCYc0bek499R4//lX7ZPEPoK0CLYdyE30SCAskVsBbW/jhWsCtq1GxJ/QcuE4G8Xjt/bj9N8+0oWA9gGYwet1UwQSR2g5Zeg977KNeZq+RL69DbP2TIEOrbt6+qOKA5PYEPPvhAMAzUpgpgb7xfSDCB3m+twSeMmYROABsjwAgwAoxA2iDACYC0wZF3YQQYgXRAAFMEpBF9UO+H2N/5kHjyPfSYEpNfiBF+81oUIYynyyzDKLylZ54Yg32M55P8q+DuQItae1M++9yZ5V6m3ler/1jLOfT+fvnll9S4cWNdFH3shwANVUcEnmrCZ2r31EsxViYApN5trXNI3xsCvw6i1zlfvgI0cfIu49i61d9/JdTnYW8270UDBi03VuyVCYBP+803qtXL740EwGf/t8iEZdCoSTcaPOR7src3z0JBVRhVVkvq7XPmzCHMcVfarFmzhI6Cmlma345KOqj06KOHufqMAeYAACAASURBVBf0FiKF0FUwZ5h44OvTlvAc1HDS+xzU1snbKRo2eo8aNe5K3y7qS3nyOGgmUKy9799/LaeVy4eYnCE6OtyIh5Zeg7X3k6/XSgJgbfPmzcnX11ck2+SG39bWrVuFyJ/8XdEjqIl3/uDBgzR58mS6d++e7iNApBO+ODkZJpWwMQKMACPACKQeAU4ApB5D3oERYATSCQGM//vpwlPRSz+xcWFqViIfzT4eSn/cMMyyB+W+Tw3tEWPp5J7YVur/l4L9v29H0fyTYeK75iXzkW/T1Kl4p6fv6bm3uWBBzz1BR4b6OHrIzVUVLe1j7b0hgPbDDz9QlSpVUgQ8t2/70++/ziH/s3tSiPahBaBh465UpUpT8igEZoJlJsrq74fRrj+XiHsg0J0yYy/lz1+YlK0F8sQCxPx8JrQm+AFDcPputzFCRwDUdO+iFUxEAFu362dUrddT/ceemOE+d+5cs5Bi/NpPP/1ESMjITWtygJpooHS9/9m/aea0zsbef2XSQ80ZiCfiGsl695lNb3cyBNKpNTARwEiAQXwwMTFBUPG/HPYT1Xv9bd0sDz1+yBM60rO+cP5f8UwdHBzF+MFy5evq2cqmNeaE/eSb4TeItp2WLVtS7tz/JTDNJfWQLIBGRMWKFS36BEbQlClTCMwRLYM2ARJPZcuW1VrK3zMCjAAjwAhYgQAnAKwAi5cyAoxAxiGA6v8QvyC6G5Eo5tvPesuLohKTjZ+5OOSm2c2LUNVCeTPOKZU7gaFwIiiW6ns70ZwWRUTwv+1apFiJ8X8QKcyJdvbsWUEl1luFlzBq2LChoAuXLl06VbA9ffpUqJcfPXpU1z4IXlD5lNv+vT+KMXtQnNcyBP9lytYiCMLVqdueihatQBjrhiAy+NFtQSX/a9d3xoC3WvU3afS4X8nR0UW0FEiUfdxHUvpXU8hH0gFCeb/+8o2YVY8AeMvP08W+LVp+QvYOjsaxgG+1+Jj6D1xqMTERGxsrRBC3b99u9ojmBACjo6MJ7RMY3aY0c0kVaZ084MZn0tQDSzjLr5ELJcqvCQ9/REsX96NzAXsJ55e0D5As2bjBh44c2kIlSlalEaN/puiocJo25W2RSNFj0ADo03cOrftpPO3ZvVK0aowYs5nc3YsYL3/xIpnA9Pjt19l06eIhypPHnsDCgKAfEgtKIcl+/7eImrfsbdRzaPBGZ/py2I+CsYG9Tp38Uzzr27cMCaAqVZvQJ5/OoZKlqqVwGe/Ltq2zxb2TkhJp1NhfhE6FmmHaA34fYARYMkx4AAunUKFCxmXmRAVbt25Ns2fPJldXy1NPMHEC/22AboeagVGAyj/uC40ONkaAEWAEGIG0RYATAGmLJ+/GCDACaYTA2eA4GvtvMMUkJosgGsH0xksRtNz/CSW/IGNSIDPp/9AlGLIniED7RwIAgn/D9j2igMdxlFUSFGn0OKzaRktwzNxmXbt2FYJhcoE/q26sWKxV2ZYvhwBajx49jB/JReFS44O5a9FPjr5yVPAXL+hDp0/91x/dvcdEevt/Q+inH8aQ355VJlug1zwhPlaIBSJYfKfLcJo5vQs9iwwVPeoJ8TEiYQFK/YRJO1QDRfmGesb/mRMAtKQdUL16dVq1apXqeDnlOEUnJ1dR9a5Qsb5ZqJUsiQJunuTju5tKlDRlbciTBJJg4p075+ibGe8SNBgkQ8IhJiaS1nw/TPfjRQKgRcveNH3K/yg29lkKsUacC9oASA5IUw2kzaVkDK6TTxEYP2kHOTjkFaMNQZMfMXqTSCCB+QHGCFoTlFaocAma6LOTihYzrbbLdSGQHNJiEuDZjx07VjNJVqpUKfLx8aGmTZsa2QBBQUH0+eefp9CNwLqPPvrIImPCnOgkAn78BpFAYMq/7teSFzICjAAjYDUCnACwGjK+gBFgBDICAYzV++ZYiAj225Zxoa6V89O4fx9TSEwS5bX7ryUgI3wxd4/E5y+MAX8xV3v6vKY7zToeKgQLMRIQmgVOeXJW/z/+5x6BN5TBrbHevXsL2r+zs75Ranr23r9/vxC302NKwTplv7l8D6j3Dxi8nLDm779WiGBcj4FKDaYARvspraBHUYqOeqrKNoBQHETq5NfBh3ETfyf3gkWNivLyPfv0nUvtOw7SpK7r6f9HUIbebXt70xYHiAZijGJYWMrzd+zYkaABoPY8lVoKXl5lyGfq31S4cEmzMMqV87GoZMmq5DN1t2ihkCwmJoK+mfEeQU0fhiBfGq+IKQtyw3eenqXFelxnyfDMqtdoTp99vpBOn95lTBrIRQgxoQCTF3ZsX6i6laT27+yU3ygkCRbDyDFb6OCBjYKZIFX/8TmSPzt3fGvWLYklIi3A/X9cM9KoI9GkWQ+h/aDVlgKmDBg35kYEyh1QsgHURAFRsYdoX9WqVS1iqjY+0tx7pue3xWsYAUaAEWAE9CPACQD9WPFKRoARyEAEjj+MpYkHDWr6SnujqBNNa+ZFDpko/if55HPwMe2/F23iIiYBgLHQvXLOo//bQv2HuBz6gtMy+McDQXCLoEWPKRMAoGovnN+bTp74w/TZ5rajrt3H0btdxwiRPozjO3n8D9q8aapxOoDa/RCIffChLz0MvEb79v5gsgTVesyz3/nnEhEIyq1Vm8/ova6jafbX3Y2Cefi+bfv+go6elJhA8+b0pDOn/zJehjaEIUN/ICfn/JpHh/YBer0tGdT/Bw4cmGKJWhAnLRo0aJBoD1CzkJB75DuxDQUH3xZfQw/Bd5ofoapvzuQifViDMw4dvk6MUpRMniQAqwAJkkMHNxtbIqR1oNdj3CASKzBlQgJV+Vq1W6dwRTmGUK5bcO3acZoxpZOYDIAAvvO7I+m9bmPo921zxbsBdgZGFtrlzmMUMsRn7dr3F9oDSA7B3ypVm9GliwcEIwCMApzvk09nixGE+/zW0PJlg4Rf0sQHyUlzbSSaLwARJSQkCA0M6EBYEoLEXnJ9Djs7O9Vk39tvv00zZ860+HtG60GfPn0ITALJ6tatSytWrCA3Nzc9bvMaRoARYAQYARsR4ASAjcDxZYwAI5C+CEQmJNPwvY/o6hPTammRfHnom7e8qIybQ/o6oHP3PXeiaObRUEoCVeGlQZdgbosi5JzD1P+fPXtGI0eOpD179uhEz/Iccd2bmFmYmgSACAwjQsSYOgTlCMaKeJejXh/PoPoNOlGuXKbMDvRr37x5hvb8tZL8/f+mJ2EPhVeo7L9ev5Og9ON67PPrL1/TXzu/E/8uVZa9ipQV9/tx9Ug6fGgzeXqVNrkX+sqXffs5PXkSRM1bfEwff/K1McBHwDh/Ti9BS2/a7APq1XuG0AfQMi0RP+l6cxMA5s2bR0uWGEQNlaamqSCtASV/ik970bYAk4/CU9tLGXhjjTIAxmfy8XpgCLzXbSwt/fZzsWXtOm3F9wjQYRi71+ezufRW8490JwCUYwglEUKITkIrAjoPhvM0o1FjNpOjkystW/J/9O/+dUbGAp6fdHYkCvAnKSmB0K6A/fB3+V5yHQe5CKKcAYD7b9s6S0x/kAy9/8NGbBA6FHoMe+zbt08o/IeEhGheIrUF1KhRg7766iuh8C8Zevjnz58vxnaaM2gQfPrppxQYGGhcAiHB1atXEzQn2BgBRoARYATSDwFOAKQftrwzI8AIpBKBe5GJQmX/clg85cmdS/TZD6tfSIzcyyqGsB/TCn6+HEFJyUS1vBxpXMPCWcrHjMIKc74RDGhVESV/ChQoQMuWLaMGDczPqE+N76lNAKTm3tnhWtC/0cd9+vRpi+5u2LAhxTOyJACoFcgpEwBqdH65Q8rqNr5TmwAgH69Xo2YLcs7nRseO/Epoh3i9/v9Eq4TEOsAeUpAcFxdtpOXjc3MMADnDQC5CaC4xgJaNFcsG0cEDm6hvv/nUum0/Up4d90Pyx8f3LyrsWYqUe4EZ8kajd0Vy6NuFnxKmJ0hsgtKlawiYQh7fJV+fdhT86JYRNvgHscB2HQZotoGYYh0o+v3RPqPHINqJSQHffvst4X2SDBM1UM339vZW3UaNAYDEwfr166levXp6bs1rGAFGgBFgBGxEgBMANgLHlzECjAAjwAj8hwD+53/o0KEmlUAtfMAWAPU+V65cWktt+h59zdAV0GNKEUA912T3Nbdv3xZVWEtz2c0F85bEA82JBkp4QanfZ0Ir4/hCCCGiBUCupi+tVatu4ztlDzw+QwuFJOqHiQwQcvT2riCq8SGh901YB1gPWj2mBEQ9e6IrAQAdhqmT21NsbJRoV5BECJX6BGMn/CaE/NRMaEtMaiMCehgC9aHD14rxjjB5e4SjYz4aMGg5AS8o++M8aCVB60ebdobfTVJSPK3+frgQHgSrwd7ewbi3pBMBRoI1hpYAjH0EwyM+PqVehd698N8DtI6gVUBpO3bsECr/SlNLNum9H69jBBgBRoAR0IcAJwD04cSrGAFGgBFgBCwgYG31v379+rRo0SLRU5xeZomirrwnKpjt26sHbenlX2bvq4chYU7N35LAojnNAOm8SkV/9OSPm7idMBpRadBMmOrbwUTBH2vUEgAzpnais2d2G7eQB9dK3QH5lITIyBDyndiW7t27KK5V2xufHzn0C82f+6FYAwX+KdP2ikQAqvqTJ7Q2thdYSgCggv/19C6EtgZYh7cHi3YOSawPyQQkR9RGE2L0H8YGVqrcSAT/GPv33ZIBxkkBH3w4hWrVaSP2l64vX+F1MW0CrAFrDImX8+fPC/HHgABTAUW9+5gTBDTXKgS2wJo1a6hChQp6b8HrGAFGgBFgBGxAgBMANoDGlzACjAAjwAj8hwDmgqPSvnv3f8GXJXz09AinFl898+2le2jNrE+tL1n1+k2bNomeb0vWpEkTWrx4MeXP/5+gIIJDCMahfUNpeLaoHmu1dWzdMpM2bZhsvFze6y59iFF4ixZ8QqdO/pniPp3fHUEffjTd+PntW/40cVxzkykKZcvWpvE+f4hJAfB5z98r6ac1o4Xo4Kf95lOlyg3F9aDqYxTj0SNbxd8lNX4kJiRDxX7m1Hfo5k1Du0TRohVoyvR9IgFw9cpRmjyxjejlh3XqPEzoN8iZLbh/gP8eWjj/E4qSTY1QJhsePLhCY0c2JiRJYC6uBemt5r2o6Zs9qUyZmkbtCWgZfLuwL506uUOsw5mmzthHLq4eJnoASIIgIVGrdhubXkP8tiEQiASZLWyAjz/+mEaPHk2OjgYsLQkOom0A2hFIHLAxAowAI8AIpB8CnABIP2x5Z0aAEWAEcgQCZ86cEePg0BeuxzBPHGMC01PtW29/O/ytXbu26FcuWLCgHvdfmTWzZs2i5cuXWzxPp06daMaMGSZz2YHt4MGDVefHgzGAPbWCOGVlH4Fqx/99Qe91HUPO+QrQ/fuXadWKoUIRH4KG6GWH0F1y8nPhL0YGjh73K5UsVZUuXjhASxZ/loIloEwSWDqovH0Avrz/gY/wx8HBkS5fOkSrVn5F9+5eMG6BijomCTjYO9K82T3p/v1Lxu9AvUdrQeOm3QXFPzDwGv3y83SRYID/efLYU1JSolhfukxNGjVmCxUqXIKuXz9J3383hG7f9je5z2f9FtDrDTpRnjwO9CQsUGgK/L5tDkVFhYt12G/CpB1Utfpb4u9KnQFzjAa9L7LEBsB7cPLkSb2XGdchKVSuXDlycHAQ7SYREepjF3kMoNXQ8gWMACPACNiEACcAbIKNL2IEGAFGgBEAAs+fP6dvvvmGVq1apRuQhQsXEkaFpacFBwfTZ599RphVr2UYV4de5fTSItC6f2Z8r5choRyPCF/9/f0JlV21hE/fvn1FxVet71t+TgSVf+1cRj+sHmEM6tVwkMTsGjXuSqD437p11ixczs75KSYmUnxvbeVbTUhPeSPsieAe0xaUZm+flzAJQgrszTmJ63v1nikmQajR/A2+5yY7OwcxYlLLMI2i/8BlVL7i67RkYV+BD1gJUc/CRYsATBIS1NpL63tU77dv306YCqFnUoDWfvLvkSRYuXIlNWtmnV6BNffgtYwAI8AIMAIGBDgBwG8CI8AIMAKMgM0IWBNo4yZ6K8Q2O/TywrCwMEIwij5mS4ZKNUaPVa5cObW3zFbXh4eHiwQJgnlLptbPv3TpUtECoDRrgzgEqL/+8g1t3fK1MViV74mA+92uo6lr93GiR/70qZ00f86HJjR/aT0q6J3e+Yp+WD1SJBQgLDhp8i5RWddrlvbH/Xt+OIVCQu+KEY5yg/jeoC9W0q1b/rRt6zdmExro4QczoGKlN8wmP5Ag+OTTWZQrlx2tWTVc9ay4d+7cecjNzZM+6DWF3nyrF61ZNYx2/bk0xVFtwUELr9S2BajtnxGsIK1z8feMACPACOQUBDgBkFOeNJ+TEWAEGIF0QMCSGJza7QYMGEAIKtO72q63wm1JqTwd4MoyW+qZAABnv/76a+rWrZvRb0vj/2xJ7oAJEPjgCm35eRr5n91DMTERospes1YreqfLcKpQsYHxXcHa69eOC+2ASxcPiaSBp1dpeqv5R/R2py+JXrygpd9+TidP7DBRyrcG9KCH18X+ki8I7mvVbk09ek4WSQVoAaxfO56OHNoitsWIvvd7TBIj/CT/Nm+aStevnRRnwfXVazSnVm0+o+o13jKK/YEtcPDfjbRl83R6FHRTrJPfB3vj8x1/LKKTJ7bTk7CH4n44b/0Gnahtu/5UxLuc8Wi//TpH+CU34Dhw8Apq1OS/52cNFlprQ0NDhT4AEmi26ANI+6f3OFCtc/D3jAAjwAjkNAQ4AZDTnjiflxFgBBiBNEIA9P9p06YJ0Tc9li9fPhEw1KlTR8/yVK+Byj1GjZmjK3fv3p0mTpxIzs7Oqb5XdtvAEo1ffpa1a9dSo0aNjB+lBf0/u2GVHfyNj48RbQVgJ0BAsGy5OtS7zzfGiQHpeQao+m/ZskUkAoKCgqy6FYL/KVOmUMeOHdM9KWiVY7yYEWAEGIFXGAFOALzCD5ePxggwAoxAeiLw5MkT+vzzz+nsWfN92fL7Z4bYHubVf/fdd7Rr1y6j+Fi1atUE/b1t27ZCmCwnmh7mBij969evp3r16hkhskT/16P+nxOxzo5nRnJvz5499OjRI6HXUaiQ9hhBXHPx4kWhAXHt2jXNYzds2JDGjBlD+D2yMQKMACPACGQcApwAyDis+U6MACPACLxSCOitIkuHhnDchAkTNAXiXimQsuhhULFF8GXJihUrJqq65cuXF8ssqf8jmMOouPSc7JBFoXzl3EIrw9atW8WIyKSkJCpcuDCNHDmSOnfurOu3e+TIEerfv7+JSGTx4sWpffv25OLiIvQ20C7i6enJVf9X7u3hAzECjEB2QIATANnhKbGPjAAjkC0RCE+IpaVXjtH58EeUJ7cddS9dnTqVeC3TzpLW/mzbto1GjBih+zxQD+/SpYvu9bww/RCYN28eLVmyxOINEPhjLnuJEgYhPbRUIImDoFBpaKXAKEi27I8AhD0x/UEpoInfLpJGWmwANZ0IawUisz+KfAJGgBFgBLIuApwAyLrPhj1jBBgBFQTinifRX4HX6EDwbQqOjaKEl3PBHXLbUUkXN+paqhrV9SiW6diFxEXT9HP7KfDlWDI4lC+PA42q1oyquHlmuH9p7Q+qhBj/h9FdeszDw0P0/1epUkXPcl6Tjgjo1W6oVauWSAC4u7tbHPeYUycppOMjytStd+zYIbQz1KxUqVJCGPL111+3WL1ft24d+fj4mGyhd0Rkph6eb84IMAKMQA5AgBMAOeAh8xEZgVcBgaTkZNp85zztDLxK8c9TViClM0Jd/i2vMjSgcgPKRbky5egv6AXNvXiIjofcN7k/vOlVrnaGswDSwx9LavBqoCPwRzCJYPFVNWCCWenyd9HV1VUXbTojMImMjKSbN2+K0X8///wzXb9+3eJtmzRpQosXL6b8+fPTvXv36NNPPyVMD1AapgRAyC21egpITEBQDsklGOji9vb26Q6NUO+/fp1+/PFH2rt3r4loZN68ealdu3aCDo8k1qtqaO/YuHGj0Mk4ffo0nTlzxuxRgcmwYcMEG8TcM79x44Z4XwIDA4372DIl4lXFm8/FCDACjEBmIsAJgMxEn+/NCDACuhAAdX3exUN0NSKEDKGBZbPLlYs+LleHOhSvpLU0Xb4/9PguLbtyTLATKhcoTLULFqWf75yj5BcvqJlXGfritYbpcl9zm6aHP6AJQ0jv0qVLus7SqlUrAu0ckwBeFUOwevToUUIrBOjxCJ7UDCJn7777LnXo0EH0U2eUIbB98OCB8G/79u2qwbslXzp16kQzZswgJycnMlcVTg21W8Lv77//pkOHDqlOa0D7AUTo3n//fUIfeVqPj0TSAToHaE9Ra22Q8PH19aVevXpl1KPL0PvgPVm+fDnNnj3bqvs2b96cgAu0IpSmNoZTTVTSqhvyYkaAEWAEGIE0QYATAGkCI2/CCDAC6YUAqOtfn/+X7kU/Nd4iT+7cVL9QcXqnRBUq4+pO0YmJtPbWWfr30S16/rJ6WNa1IE2p1Yry2uVJL9dU9wU7Ycb5f+jS08dknzs3fV6xvuj/lxICGZ0ASC9/EPij5zssLEwXvq+SAKCt888RAH3wwQc0ePBgzT5qXaCaWZScnEyHDx8WPf4nT560eSv0fE+fPl3Q/6H1sHv37hR72SL+h6QE2CCbN2/WPT8+vbBDcgR97ZaCfxwaAocQsXsVzVzPv56zIqE1btw4kaTJnTu3ySWzZs0SiQW54X3q0aOHnq15DSPACDACjEA6IcAJgHQClrdlBBiB1CMA6vqMc/+Q/5P/Zku753WiLyo3pOruRUxugEB3kr8f3Xr2RHye3z4vTarZkkq5uKXeESt2uPg0mGZdOEAxSYnk7exKvjVb0cWIx8YEwIdla1HnkhnXB59e/qDi3bNnT93IQFRs1KhRutdnxYUIhH/77TdRKQ0JCbHZRVRMsUf9+vXTvKJ94cIFmjZtWqoCf+lg0jMDHRzJHrQ4KM2aynhMTIzQgUAwHR8fbxN+FSpUENdLkwls2uTlRXoDX+U0hNTcMyteqzYSslKlStSvXz/RAnL37l1Nt1u3bi3aJCTBSFyglgB4Ff47oAkGL2AEGAFGIIsjwAmALP6A2D1GICcj4PfwBq2+cYoSk5MFDAUcHGlE1aaCVq9msy8coBOhD8RXENwbU/1Ns2vTC9dV108JkUIYWAojqzWj9bf86bd7lwhChQMqv0FNPEul1+1T7Jte/ugZIyd3BsJh6BXProYeaQTWqBinhRUoUEAESC1btkyTJAC0B3766SfRZmFrcK08F4K14cOHC7HHVatWpTh2mTJlBH2+ZMmSmpDcv3+fxo4dK1omUmsNGjSgBQsWiDFyqTFLYnfyfcHamDRpUqo1DlLja3peqzYRQmJ/SO/9zp07NV2ANgDYLV27dqVHjx4JnQClZoS8rURzQ17ACDACjAAjkC4IcAIgXWDlTRkBRiC1CDxLjKcpAfvoTlS42Cp3rlzUpWRV6lGmhtmtJ57dQ1ciDJVZV/u8NLFmCyrj4p5aV3RfL2chSIJ/bYtWIN+AvXQ9Mow8HV1ocq2WVNgxY/rg09OfTZs2iYqfXsvOCYCgoCARvB48eFDvcXWtQxIA1exGjRrpWm9uEdowQMP28/NL1T7KizHa74033hBibqiWKw0B3sCBAzUTGBAdRAuBmoCgrQ6DkYAz29nZ2bQF2Ajm2hrkG+IZIflRu3Ztm+6T1S9Csgi/Y2ViS16pT8vk0qvUCpTVny37xwgwAoyAOQQ4AcDvBiPACGRJBP55dItWXDthrP5LdHq0AKhZeHws+QT4UVDMM/F1RgfbuOfNZ0/E6D8kL5zs7Glolcb0/EUyLbx8REwuaF20vNAEyChLT3/U6L2WzrV27dpUB7oZhZv8Po8fP6ahQ4cKkb/0MExHWLFiBXl7e9u0PSrrqNJDuT2tDUkbnB8VYqXpHf0Hdf0BAwakafAPX1IbmB84cEBQ3LV6/9NqwkFaP5u02k9NrA97KwN1CAVCTwJ6CXpaAsz5h3cVSSM2RoARYAQYgcxDgBMAmYc935kRYAQsIDDt3H4KkPX+tytWkfpWqGf2iqjEBPLx9xNigai+t9VYnx7g+wXdIFDuMbLQ3cGJRld/k364cVqwEpC4mFCjOZXMl3GaBOnpj7UJgA0bNhCo29nJUCUG9TutaP/mzm5rNfvWrVuiih0QEJAusILO/e+//9L58+dT7K/H5/ROntgaTKKijeeKNhYte5XF/3B2cwkAc1M7wARBK4yelgAltqlN2mg9K/6eEWAEGAFGQB8CnADQhxOvYgQYgQxEIDg2StDmMQEAJlXT63gUtehFaFw0YeSdi70DveVVljAtICNN3m+PQB/+/nH/smhf+LR8PWpVtHxGuiOSEZIeQVr786onAFDxRIAI6n96my2BUXoH1zgz5rarBf96/LUleQJF+fz589PNmzd1QW7raMkrV66YbWuQ3xhCg5hWIBe20+VYNlqE9xwaDytXrjTx2hLDw9aWgC+++ILwx9a2jWwEK7vKCDACjECWRoATAFn68bBzjEDOROBM2ENacOkwxT5PFACgZ96nZkvycnLJ0oDIWQsQ/EumF4T/we5csiq9X6Y65RLchIyz9PLHXN+wpZNlNwbAtWvX6LPPPqPAwEBdDwxj6po2bUpvvvkmOTo6CpV/vSMScQNrqOa2BNfwr3v37vT555/TsWPHBJXbVtPjq97xetJ4P/ScFylSROgJQHhu4cKFQtTQkqF9AgE6glW9hkkO2BsjErWsSZMmQgUfSYlX2TCZYerUqSmOaEnjAf9dO3HiBI0cOVLzN4JnjHYLMErw22BjBBgBRoARyFwEOAGQufjz3RkBRkAFgZ0PrtKPN89Q8osX4ltUr31rtRKVfVsNInzrbp2la5GhgqKf1y6PGCXYt3xdKqQQ5Tsaco9WrJvPEQAAIABJREFUXz9FTxPi6PVCxWlUtWbitqfDAumHG2coOC5KjBkcXLmhGPe39Oox0eOvxyrk96DR1d6k5ddO0JmwQOHH8KpNqYZ7EaEd8NPNs4T7JyQ/p4aFSwgdAXniAL5vu3eR9j+6RaHxMeSSx0H4J01GOPL4ntX+ILkCP2Dysxd1zk8TazRPgY852rCl82enBACCxBkzZoiRdXqsYcOGghZdunRpsfzUqVP04YcfavaXy/fW21OPwGvr1q1CuE2rf13av2bNmjR58mRR0UeAbe0EB7mf+fLlE7jUqVPHLDQQTUSi4dKlSxbhQ2AIoUGo7CurwkgCIGC0NDXAlvF89+7dE9V/PYKEOUWxHvoW6PlXvk/AFwmWihUrmn2OYFPgOcnxBJOjaNGi5OTkREiivP3221S8eHFNsUg9vzVewwgwAowAI5B6BDgBkHoMeQdGgBFIYwQwMg+j8yRDcDu1dmub7/LLnQu09d4FEfgrrZhzfhpfo7lRmV+uJYC1LbzLUf9K9UVgvuvBVXr+MikhfYc9DwTf1u0bEgBvFC4pzocEBxIJk2q2JAc7O/r6/L/0MCbSuJf0XSkXg24AJiKAGREoWwNOgWMee7LLlYtquXuLdoMDwXes8kdKACCJIU0swAbwVZ4ckDZNTEwUASUmAei1OXPmEEaLZQe7ePGiqFiqKd8r/Udw4+vrS25u/2k7IKDq2bOn1UfFPr169bJ4nbXMBDX/rJ3gIHdIq/qPBMXy5csFA0LLIA741VdfmaWEq42nk+9pSwJg3bp15OPjo+Wa+N4WhoGujbPYIrznYGCotXvgNztlyhRydnY26/WRI0dEEiAiIkKsqV+/Pi1atIiQCGBjBBgBRoARyHoIcAIg6z0T9ogRyPEIpGUCAMEwpglYqtDXKuhN42q8JSrtF58G06wLB0RlHxoCEB7EhIGtdy+YBP94SEgOlMrnRmtvnVVNLsgfJCqvXo4uYr89D6/TidAH4uuyrgVpWJUmNPP8PyaBPb6DkOCkWi2puHN+ISQ479Ih4Ys5A1OiiVdp2nznnFX+4Pww6Ccsu3JMsA9w9k/K1aW2xSqo3s5aDYDp06dTjx49svy7jeq/ubn3SucrVKggFPxLlixp8pWtCQCtijN6rxGMbdy4UReOnTt3FskJFxfT1hlrn510Mz3Vf0vBpNxpPdMPtJgK1iYA9Pom+QmGwvz586lDhw668M6ui7Teea3efbX3Uk8yK7vixX4zAowAI5DdEeAEQHZ/guw/I/AKIoCK/c93zhlPZisDAJR6TAa4H22oTKGi/n+V6tPxkAcmVft8L2n0Vdw8Sd5+gPV9ytcV7QhoBzAJ6ImoV7na1KnEa+Lj21HhNDVgn6Dxwz4sW4s6l6yS4ukoGQbNvMqI6j3GHhoaHv4zqfUBwTjGCyIJAEPVv3x+D/qkfF3BJLj09LH4HP6jVcIaf6S7vaAXNC1gP50LfyQ+crXPSxNrtqAyLu6qb5i1QaR8rnhWfmWtCRIxJg8VcaXZ0gIgnp9GTzsqrf3796foaIM4piXDxIUFCxaQp6dnimXWPjtpA63qP9bt2LGDvvzySy33RGJCi+2g5WetWrUERd3dXf0dVTqhlVBQcxrtHdAM8PDw0DxTdl6gxXoZNGiQqPI7OKi3Ye3fv19oZkiWU/QTsvMzZ98ZAUYg5yLACYCc++z55IxAlkVAyQCwVQMAQTWq/4nJyYIa/1HZ2vR2icq0+PJRkwQAAmoE8y2KlBNV9vMvg2Dct5CjM0GUsICDI9X1KCZ670FzRs/84MpvCDo/TG8C4G7UU5oSsJciE+OFT22KVqCDwXcoJimBqrh50dOEWCMToH6h4jSyWjP6/d5lEegjSIdVdfOiMdXfpOikBJrsv5cexT4Tn8tHJer1R3oJcOa5Fw+JPWHwrVup6tS1dDXV98RaGnnHjh0JAbMlKnFWeCGVgYw5n9BPD6q7mgAd+qHRZ45+c2sMQSb665EIkFtycrIQWkPf/+HDhzW3hEr/smXLzI5d1Aqs1W6gR/lf73i9MmXK0OrVq1MwJ+T31aMBoMWYkO8XEhJCQ4YMEcJ11ppWBdza/bLiej26F2gHgHhkoUKFUhwByamPPvrI+Lm3tzetWbOGwJJhYwQYAUaAEchaCHACIGs9D/aGEWAEiERAvOzqcUpMfi7wQDUaffrlXAtahY98DJ68n14pMmhu0xL5CtCT+FhKSE4SY/yikhKM2gRyej6u1xtwHwu5R99eMYgGYrwhJhugtx9nG1ejuaj033r2RLhUr1Bx+rBsTRp/5m/RkgBzc3CkCTVaEHQB5O0KCNh7l6tDHYpXEuv0+oO1SCwg+D8ect8ECiQ9RlRtahQYlH+5a9cuURHUa1rVbb37pOc6JHbmzp0rgmcts6SQHhkZKcadHTp0SGubFN8jyK9UqRJBSA8Ca2fPnqXLly8TJi/otaFDh9LAgQPN9tbbkgD45JNPaNy4cRZHuN2/f19UgW/cuGHRVbSCQEPC3t7e7DokYsB2sCR0CAFB+KXHbKn+S/uiFeC7776j5s2b67lVtl2DhBXEG69fv272DOjrHzFiBCH5IrEBIAoKEUylJkh2Ev7Mtg+NHWcEGAFGwAYEOAFgA2h8CSPACKQvAsGxUUKMLiTOQHVGhb5Lqar0QZmaVt144eUjdOilIJ63syv51mxF7nmdKO55khDcQwBtyTDKD/3wUOifULM5fXv5mJE5gN79KbVaGdXzLz59TLMvHDBW0M21AMj77BG0iz+UiwZUfoOqFvAknwA/CooxVPTVDIyD4VWbiK+2379M626eFbwA5zz2YhoA2AEwaxIAe4Nu0pobp0VSAvvEJiUa2xFKu7jTpJotRBJGbv7+/kI5XA8dHdchiMJYN1DTs6rhLAjs/fz8NF1cu3YtNWrUSHUdEglLly4liNhltOnprbc2AQCWA+bEV61a1eJxlFVgc4vNtU5I6xGAQiDQklK/3qkJ2FPvVAJLhwNrAYmhV72ivXPnTiHMqDVhAhX+du3aCX0J/Lfg4MGDKeDjBEBG//r5fowAI8AI6EOAEwD6cOJVjAAjkMEIoCKNarlklqrR5lybdm4/BTwJEl/LEwD4O5T00bMfFh9jvBy99gje5Er/SAIgOG/sWZImnNkjxgjCILb35WuGABCJisn+fhQSF2Ok6aO3/4vXGqZwDYE2GAhyk6vtK88tXye1Kki6A/IER2HHfEKxH4wCVPTnXzws8JN0Bcz5czbsoRA9THqRLIL/L19rLBILUnIE92xbrKIQL5QbeuVR7dUa9Sa/xlLVPINfL9Xb6T2THvE5VO/RBqBnkkBanl0PxtYmAND/jb5+5ag+pd/m5snL1yERtH79eqpXz/R9ktYg+B89ejQFBARYhAWjAydNmmS2J1262JqpBFrPwZKugta1mf092kgwvSNvXtNEntIvtAIsXrxY/EmNmWtnSc2efC0jwAgwAoxA2iDACYC0wZF3YQQYgTRG4EZkGH1z4V8T8b0iTq405LVGYjydlqGKPuP8P8b+eEe7PKJvXqqQnwx9QAigUfWWWgwKOjilqMBL+gNoR5BX598vXUP0x0P0b87Fg0KID9V8jPaDoX0Agnzyyjmo/lNkQoFYJ9cmwN+RTFh69RhdfvpY7OVs70BxSUn0/EUy2SMZUakBNfUqLe4rFziUJzi23DmfYmqBmj9XI0Npiv9ewXKANS9SlgZWfkNoIMj1AJTJE6wF7ReU8O3bt2s9CuP3tWvXFqr5BQta18qh+wapXIhkBijlYWFhFnfSIz6np6c6le6muFxvVdwaOry5SQfKmyPQxvQEMAUsmbnkCfQD8C5hXCT69bX20JpPL12vJW5n7TPIjnoAeBeR9AFrBW07eMctaXHExcUJAUmtZ2kJOxYBtPbN4vWMACPACGQcApwAyDis+U6MACNgJQJqgSyq9Aji2xatQK8V8CQXe4MqNcbj3XgWRv5Pguh0WCA9iUc13tSgkj+0SmMKjYuhRZePGJMDEsU/MsEQVIMdIBmU/EHnV1LqW3qXo3dLVaWFl44YWQEF8zoJzQAYKuf1C5cQlXPXPHnp74fXRVAO8T+5KbUElBDJNQPwXWPPUtS/UgMhboj2BumMHnmdxShD0Pl3B14TLAYHOztKeG4I7tX8WXfL36iz4ObgRIsb/I+QKAGDYNJZP+PUAXMTAfRUfJXngaI6ZtNnRdM7vq9Vq1aC3o+xeJbs5s2bYr66JSp7WuKgVxTPmgSAj4+PEHfDGEtLpjchBPHEVatWGVX1EZyePHlSBJz4p5aBQYCRku+9956mTzExMTR27FgxmcCc/e9//6MDBw4YZ9jruX920wM4c+aMCPqldp2aNWuKcZLVqqkLfAIDJGRwziVLlmi2A6hhptXmoYUzf88IMAKMACOQfghwAiD9sOWdGQFGIA0Q+P3eJdp857yxSp0GW5psgRGA6Kmv7l5EfD7x7B5j4AuRPiQM6ngUpQcxkaJaHp5gCPCVVjF/ITFhYPnVE0YdALV1CKMQTElMgZoFvWlCDfPiYob2gr30OC4qxXZIhkA/QKrgyxfA9/bFKtLuh9ct+oNrMNHAt1ZL2nr3Ip0JCxTb5M6V25gckLcXyO9hrQ4Arm3atKkI9tzc3NL6UaZ6P70TAPQG2nAIffGoukZEGEZRpqfpFcXTK+BYv359WrRoEUH4Tcv0Ch+CPQEWCILzP//8k9atWyd69PWa3go8GAmoeGPcoDnDiD9Q3ffu3SsmLGj1vUv76GVF6D1Teq5DggXMDCRd5IZWALwv3bt3N9vagbYBYIN1WqwM+d6tW7em2bNnk6ura3oejfdmBBgBRoARsBEBTgDYCBxfxggwAhmHwPXIMFp57YRQy1dW9c15gSC7qJMr1S5YlA4+vkMRCXEpliLw7VmmplE5HwvkIwI9HV1ocq2WhAAYrQIQJoQvckNAX9Xdi4ZVaSLo/mqsBWk9fALb4OazMIpKTNAtbogRgL/fvyz0CYx7EVGzImUob+48tOfhdRNcMPFgUOWGInFhyR/shQTI2BpvUXh8jHE6gRIoufCg/Du9QZ9yP71V5Yx7wwx30lsZtyYBgGeGIGrUqFHpngSwJEwox1Iv0wFjDsF20GPh4eFCEwJJIUuGCj7U/8EYsMZwHbQIMBnA3Cx6+X5I5mC9uekJcmV/W9o19ExFsOZ86bVWi5nRs2dPGj58uMWEXGhoqGgh+PXXX03+G6TmMxJ8M2fOJIgEsjECjAAjwAhkTQQ4AZA1nwt7xQgwAioIQIDP7+ENguL+0wSM5zPQ22GgriOYxXi8mu7eBNE7qT0gNC6aVt04LXrbEcijco6Kfa+ytVPoCVyJCKF5lw6JHvv3SlYTff6SQZdg8ZWjFBRrUOn3dMxH75SoQq2KlqNcIpw3GFoQNt4OEK0EScnJ4n7FnPOLKQYIypddOU7/BN+mEs4FhC4BEgyWDJT8n2+fp78Cr4lqPs7ZrlhFer9MdYp//pww7vDQ4ztii2puXvR/FetTIdmelvyp61FMXAcNA4gBYn+5QVRwfPXmQkRRzVDBRUBvjWGm/LfffmtWRd+avdJybXokACT/MM4P7QBa+gK2nkePMKG0t16tA/TZ6x19pzcBYMv58L7gHQNdP3fu3JpbPHr0SFS2AwMNbBY1UyZxHj9+TBifiOSIHkP7Byjy5iZB6NkjI9aYYwDI742WALAELE04wD5gAvz888+qbiPgh+glRjxa0hfIiDPzPRgBRoARYAQsI8AJAH5DGAFGgBFgBAQC0Cn45e4FehofS3a5c6smE5RQ6ZkdrgZvVhyrtm3bNjHjXMtsETizpV0CfpQoUUIkDUCZt2TK3npLa+/fvy+q9Tdu3LC4pzV93E+fPhUz5E+fPq0Fn1Xfg04Oej5w0GPPnj2jXr160YULF8wuNzfWEME/xg/qbdewhgmix/f0WqNnrCLaPKZOnUotW7Y0m2SBVkK/fv1MWiXatGkjroOwp57kTHqdkfdlBBgBRoAR0I8AJwD0Y8UrGQFGgBFgBBQIpGbMWt26dWnu3Lm6g7v0Bl8vNb5KlSqE6jgCSb2mh10AcUToBRQqVEj0ZaOHGgH1hx9+qNmfrmcygeSr3tYNUOgxVlCPgWqONgfMkU8LQ38+qOmoTusNLNHDjxn2Wj6MHDlSsDGUwoaockOkEsJ3eiw7jbpDAgrJLUuClGiLQICPd9DR0TEFBGpjMq1JPOnBlNcwAowAI8AIpD8CnABIf4z5DowAI8AIvNIIQMQN1V9Qy6010I7RM4wAVktp3tq9rVmP4O+XX36hyZMnCwV0Swb6908//SR81mPYDzPrkQSwZGiLaN++vckSvUkJaxIACOQgpqdVre/SpYtQ3NeaHQ+HUXmHMj8mH9hqoPrj/AhCS5UqZdX7gNF1Y8aMoT/++MPi7bVEKMFoAZVd7+QGa1gStuKSVteB+YGkitZzR/Jl2rRpVLp0aZNbq+kJgPq/Zs0ai+0DaeU/78MIMAKMACOQNghwAiBtcORdGAFGgBHI0QiAPo8ATK+SuhwsBJh65pOnNcAI+kGD//3332nTpk26qd/wQ6/iPtbqmUVvrodfbwJAbyUWZ4byPf5omV6mQ2rmxiPoB80f/f316tVTrTxr+YmEBgLbo0ePWlyKij2C1apVq5pdB0bL0qVLxZhHPQYmAZgP2cWgdQB/Dx48aNFltASMGzdOjOyUGBhoQ8FvHNMb5LZhwwZq0KBBdoGA/WQEGAFGIMcjwAmAHP8KMACMACPACKQeAQQHqHIjEWCroZoI2jmCjvQaIZaYmEjnz58njMJDtdia8Wbyc+kdkYfqP2aub9y40SIs3bp1E+uUCvd6tQP0VGIR3G7dulX3yDtQwleuXEnNmjUz67utwT80CNDagMQH2h1sMYypQ186NAIg/GfJwC4Bvh988IEms+DMmTMElf/o6GhNt6xhSWhulkELoNcAUcUdO3Zo3hHJGQT9JUuWpJMnT4oWCyRcOAGgCR0vYAQYAUYgyyLACYAs+2jYMUaAEWAEshcCqWkFkJ8UjICOHTvSO++8QzVq1KD8+fPbDASCuFu3bgna8549e+jUqVM2sRTUHNCaSW9NwI3ecyQ+lAaGAijplhTtpWvUWgjk+x05ckQwLfSK3OFac4kJfBcVFSU0HNAOYa1BSBFndnNzs/ZSsR50drQn4JnqsXbt2tGiRYt0JRvUet3N3SM7JgCkZ4ckwG+//aYHPotrmAGQagh5A0aAEWAEMhQBTgBkKNx8M0aAEWAE9CMgjf/bGXiV4p4n0WsFCtPQKo3J3cFJ/yYZvNKWIFPLRSjAg46OPxUrViT04KsZ6O1QPIdqfkBAgOhHt7XCr+UTvkeFHAroXbt2TSFUh+o0GAa+vr6aATd6rhG8qwXD1ozXQ7V29uzZquyJK1euiOBfb2+7dH6cEYE2+vsljQYkNsCimDFjhqgK22pIeKCVAqKHeu3BgwdCgHHz5s0UHx+v6zJUr6G/oLwPetrBYJBMEl4EmwXih35+fpr7W9sCAOxAw8dzwPuKkXnlypVLVZJL7qRE8cd7Az0LS9oa1jABzAGhh3miCSIvYAQYAUaAEchQBDgBkKFw880YAUaAEdCPwJY752nr3Qv0/MUL40VvFC5Jw6s20b9JJqxMjyRAJhxD1y0RIIOp0Lt3bypatCgh8L98+TL98MMPtH//fs09cP38+fOpQ4cOqmvRsoBADhoFegwCekOGDDHOYkcLwvbt22nOnDk2J0PgIxgZSDCg8r5v375UBf7yc+hp+8DUAjA41q9fL3rXrdGZAHsE1yF5JBnEKsEGwPNR2wsjKp88eaKZuMF+1mhBIOCGuJ5am8zrr79OAwcOpMaNG+tiKai9C0gurF27ViSdYGDSwL/u3bub3RMJg6FDhxK0JmwxW0Zi2nIfvoYRYAQYAUYg7RDgBEDaYck7MQKMQBog4P8kSAS9N56FUVJyMrk5OFK30tWpTdEKJruHxkXTpjvn6FRoIEUnJVAeC3PrsXbVjdN06WkwxSQlkl2uXFTGpSB9WqEeVcjvkQZep/0Wd6Oe0rRz++hpwn8VStyliJMrTa7VkjzyOqf9TdNoRwQihw8fFmPH0rMCn0buZuo2lqr2kmN6RgjKDwFhPVS9Id728OHDbPMMUAkvX768YHkgkQLxRLA4kHSwxRD8Q/RPPq0hLZNTSIyg/UGPAB6q/WBMIDFkyZAIgPgeRB2tnYqBpAWmcZw9e9bkFkgKIchXG+2HhWDNDBgwwGp2CK5FsqFXr162PB6+hhFgBBgBRiCTEOAEQCYBz7dlBBgBUwRAcf/u6nE6EnKPEEDKzcnOnoZUaUT1PIqJj/95dItWXz9Nsc8TU8BYzDk/+dRsSe55DTT5vwKv0YZbAaprsWZCjeZUMp9tfcjp+QxXXDtBex7eELdo4lWaIhLi6Hz4I3K1z0sTa7agMi7u6Xn7NNn73LlzQnEcAQZbSgRQaV62bJnmCDVrR9PpxRr3r1OnjhAGTGtDOwMq3pllEJFcvXq1OJ9kwBEBclq9jwjSly9fTl5eXprHRAsGtByUAnpqFyKxgKAdLRvmgna16ywJRrZq1UqIIJrz1ZbECEZ4rlixQiSb2BgBRoARYASyDwKcAMg+z4o9ZQReWQQQ/H99/l+6+NRUXVp+4HbFKlLfCvXoQPAdQnAc/zxJFY/cuXLRR2Vr09slKmuuxQbSvlkJ3GeJ8eTj70f3oyPIOY89jarWjMCM+O3epWyVAACmoaGhhFnpqZkOkFnPBj3hqNymh6n11pu7D3yAYN6SJUvSzBWwBKA7gKo7+tjR058WhnNhkoOnp6dQmreGrp8W98ce5sb9Wcuk0PIHOgGg7eup1OP9ByPGGkPQDtYAzqPHtCZGlCpVSvwWwTJQ+qxsH3BychJsDCRN1EQjpfenUaNGelzjNYwAI8AIMAJZCAFOAGShh8GuMAI5EQEI3S25cowOPLpNqPujgv95xfr0/EUyzb14SND7Yc28ylDXUtVo6rl9FBIXTS72DtStlKE14ODjO7Tq+iljUgAV8y4lq9C0c/spPD5W0OU/rVCXahcsKu51+PFdI9QV8xeiaXVaUy7KlWXgPxn6gBZePiLOA3aCb61W5Bd0g9bf8s92CQCACjo3Ro4hmMkOLQGYgY4xdaVLlxYMBmtU8/W8RNYE/9J+aTVhAfsp779z504x3i21wTr2Rc85Ru3BUIGH9kBq99WDKdYgqIXaPxIPeIZKmzVrlqjYp4VhfCHOhyBZj9l676ZNmxKuRUJFy8C4ANUfOgnmDLoASFx8/PHHKUZOKq8HhkgYoJUCe544cYKgSYEEQo8ePQjinGyMACPACDAC2Q8BTgBkv2fGHjMCrxQCoPOjop+YnExV3DxpRNWmIshF4O4T4EdBMc/EeZEAgB0Ivk0FHBzFusoFDP+TH5WYICrm96INlGN87unoorr20OO7tOzKMUpINlR2vZ1dybdmK2PLQFYAF8kMtC7A6hcqTiOrNaPFl4+K82QHDQBzGEKZfN26dYL2rlfBPaOeB4LXevXqUZ8+fQjCZqBeoyr6559/0qRJk9IsCYAADFTsd999N8XkAK2z2kLTVu6plnyAGj6C5tS0AiBYxLSAFi1aGKvLYC5ArR+TEtLzeeNMSDog+LU0VtDWIFztuYwcOVIwJ/RU/3H9vHnzTBgcSCBAiBDCkRA4xGQDVPDVDKMG8c5gYoCWof//yy+/1BwbickTECREkktuEEbs37+/MWmjt01Fyy/+nhFgBBgBRiDrIMAJgKzzLNgTRiBHIiAFtqj8j6/RnAo7Gka8QQRvSsBeikw0jPp6q0hZ8n/ykECP/7hcHepQvJIJXhPP7qErESHisxL5Coh1EPwDm+DNIobkASyrJwDAiJhwZg9diwwV/r5fugZ1LV1NsBkCngRRWdeCNKVWK8prlyfbvi9IBPzyyy/0448/EirbmWmoZmKM35tvvqlaNUYSAJVPBHyBgYGpctUSBVvPxqlNSCD5gCC9c+fOKQJXaXycpeqxOR+BIYJ89IQrDT5jVOCYMWPo7t3/mDd6zqtnDUQUUdHGvbWC8bRqAUBVfsGCBRaTDUrflS0ASgYBWDIHDhwQySa198xSwgHJFXt7e2NCCYkEtBtojXwEjX/s2LFiioWDg4NwGRoFYL9gUoJkEDnEefWwEPQ8M17DCDACjAAjkLkIcAIgc/HnuzMCOR6BQ8F3aMvdC/Rh2Vqi2i3Z7ahwmhqwTwTy6Osv7+pB1yND6TU3TxpX/S2TAFjJFgCDICoxnqq7F6EJNZub0Pt3PrhKP948Q8kvhQbBFphau3WWeQ7BsVHkG7BXtDlgsgF0D173KC4YDoExkdTCuxwNqNQgy/ibGkdQIT516pRIBqDSnp5VYslP0JabN29OLVu2pBo1auievw4tA/TMb9y40WpKOwJvVKihtG7NzHs1bG0NqBEgz5w50+Jc+LCwMDFyEC0BegwBJET1PvnkE02xupiYGNqwYYOodKe2DQQVf/THQySvUqVKupkUadFGUbduXZo7d67V9HcE1MAJGEuG9wGtF9CakAw+IihXJmKA9apVq6h27domjwbBPir2YAfg2SE5gUQIRAfBiNAjeIgEzujRo6lmzZoiAdC3b1+6evWqyX2sZTzoeX94DSPACDACjEDmIMAJgMzBne/KCDACGgicCXtICy4dFur9CITtcuWm5BfJoqIPNoDc5EGz9Dkq5F++1ohelyUV8J2cXo+/Qy8A67KKyc+N6QdDqzSmvHZ2NOvCAdG2gIRAK299fcdZ5Ux6/EAyABXLQ4cOieAHI+BSEygiSITAHWj9CPQRKJYtW5by5TMwTGwxBN+oYqON4ddff9VsCwAt/v3336eePXvqUoq3xicE1Js2bRJ96JZYFKBwI6BDlVcPhTwhIYF2795N8+fPN1ux9/b2pt69ewvmhLu7ddMo4uJTFvu5AAAgAElEQVTiRNLnjz/+oD179mhiaPw9581L9evXF+dAAscS1d8SjqlpowBtHkkUW3rf8bxQlQe2kpnTgkAvPloyoJsht06dOgkdDQj0wfCswBgAswGGJAHaa6SxhAjm8b2fn5+uV0vSTVD73UHrAMkbW86u6+a8iBFgBBgBRiDDEOAEQIZBzTdiBBgBaxA4GHyHll09Tokve/VxLaj9EMRDhV9uNyLDBEVeEgzEd5J4HsQC5YZK+qWnj40fSRR7a3xLz7UQ+0OSIik52Sj4dyzkHm27e5EKOeYTIw69nFzS04Usszd60589eyYSAxCSQ6D74MEDE/8QRGFuPAJ7BLgYSYb+/dQE+noAQMICtPlbt26Jaiv8hGH8XOXKlUXyAZTp3Llz69nO5jXwA5RxqPhL1d608EG5r4Qzzgb6urxqbavzSKhAYBHPF0Hv5cuXRVArGVgLYEwgcVOwYME0u+e+ffto/PjxuhNMYHCAbYAKvp4kijk81MQWEbSDXi9V7qVr8W6hgn/8+HHjdngGK1eupGbNmonP0O+P5I5cpBK6BBCulAyJBzBXwB5IrRgjEgBIvrAxAowAI8AIZG8EOAGQvZ8fe88IvLIIYOQdVO/l1rlkFdEqoDRlXz++V1sbFh9Dk/330qNYQ7AGlsDgym/QG4WzzhzrX+5coJ/vnBP+QaBwfPXmtPDyYboeGWYUBHxlHzofjBHIIATQ0rF27Vr6+eefzSYCUBEHywGK98WL/9eeZKuL5lT6kQSAQCHaUuQ6BkjooE1A3svfrVs3IQiIBAzYAD/88IOJO1D3nzBhgkmyBPoCe/fuFRMaUsOqgX4EsGBjBBgBRoARyN4IcAIgez8/9p4ReGURkMQBpQM657GnUdWaUVU3rxRnViYLzK29+DRYUOkhDghzd3CiSbVaUnHn/FkGR/m5wWJAwmPR5SOUkJyk2v6QZRxnRxiBbIgAguPIyEi6f/+++CcMVX60TiAw1xIWtPbIaEFAz350dLTJpeamQyhV+b28vETbB+zTTz8VPftyGz58OA0cOFDVLSQ9MNYPgoS2GK5FAoKNEWAEGAFGIHsjwAmA7P382HtG4JVFQEnVN0fpBwDKZIG5tUoBQEuK+qfDAmnDrQAKjImg5y9eUL48DtTQsyT1LFPTpAUBqv2g7O8LukX4977l61GrouUFhX/znfP098PrFJOUQJUKFBYJDGX7AvxHdX/drbNC+R/XSQaBQrQ97Hl4I0X7A/zbeBv+RYpr4B+mHXxUtrbQTGBjBBiBrIcAWisWL14s/igNFP9+/fqJdgO0scDQEoGKP8QnJYNIIFoEQOuXm7JFQO30SHhAYwPsgRs3bugGCC01YBvUqVNH9zW8kBFgBBgBRiBrIsAJgKz5XNgrRiBHIxCREGdUvZeAaOZVhr54raEqLvIRgFhgbi00BfYF3TTuoSYAiCB+2ZXj9E/wbTEHXmlgIIyp/iY5vhzDJxftk1oKEOzPuXDQOMoPe6i1G+Be3187Rfse3TQJ/KV7lnJxo9ikJAqJi6IuparSB2VqiiTDymsnxTmQmJBbLiJqW6yiEApkYwQYgayJgFp/v9xTTDhA0I9qPwyCmEgMSNV+aDBERUWlEFCESCH6/fUIJCKxgJYATODQY5hiAUFBaVygnmt4DSPACDACjEDWRIATAFnzubBXjECORuBBTCRN8d9L4QmxAgdpHJ6a+r2yr9/cWgTOE87sMQblCJZ7latNnUq8ZoL1ljvnaevdCymCa2mRMsiGTgFaEGCFHfPR6Gpv0pobpwntBnJTJgDgz5Irx+jAo9uUMs1guBL74XweeZ1pYo0WQhNAyz+s8a3ZitzzGpTC2RgBRiDrIaDW3y/3slSpUoKujxF9iYmJJmr/5k7j6+tLvXr10n1YMAD69OlDDx8+tHhNly5dhK6AnsSC7pvzQkaAEWAEGIFMQ4ATAJkGPd+YEWAEzCGg7NUHvX1CjeZUPr9HikuUEwDMrVWOCpRG7NXxKGrc827UU5p2bh89TYgTnxVxcqUhrzWin26eoSsRIcZ1no4uNLlWSxGgY/pAwJMg8V0VN0+q6e5Nm++cS5FAyG+flybVbEmo6sPQjoB9pSo+9upVtjZtuhNAQTEGkUKYPOFwLxr+7afweENiBC0MGBN4JypcJBPinycZJweUcbFuPBu/jZmHwPPYOxR1ewElhB+lF0mRRLnsyN6lCrlWnEJ5XCpnnmN853RFQGskoTR9AL3+R48epc8++8ysP1WqVKEVK1YQRjTqNUzZGDduHG3fvt3kEogRYj8PDw9q0aLF/7d3J3BSVVfix09V73s3S0ODbAqCiILivk00JI7GmHESM5pEE/egCLigjisKLiSIqChGEdeYzBhH/wlqFoxxV9zYZUdAbBpoet+7q/+fc7ureFX1aunl8Xr53c8nn5nY77173/eWM5973rnnyqBBgzq9FkK8Y+Q6BBBAAIHOFyAA0PmmPBEBBDooYD0KTx81OD3bHP+Xk9yyL9baQo8LjPQFPDSooAvu0CP1dE+9HrenX+T1i/20w06SY/sdJKFbDPxf8wvSsuVeXZC3Ziqckj9M1pfvlT21VSYYoHvzdV9/6DvoAv6uFUsDC319rxsPP1UGpGYG/XO9T7/ka/BD6xr837Y18setK8z4NNBxw+GnyBF5A8UaBOmMDABfY5nUF78jDeXLpbFqvTTVbJNmX700N2rhsv01CnR8noR08XhTJSF1sCRmjZPkPqdKcu7x5p/TYgn4pGrro1L9zbPS7GsJOlmbN7mv5Ix9RJJy2HcdS7K7/j1WEEDfS1P7tbDf/fffL2vXtmQbhbYZM2aIHgHY1qKFL7/8stxyyy1Bj9NK/zNnzpSkpKTuysq4EUAAAQSiCBAA4OeBAAJdTsCaVq+D08W0BgDsmvXYvGjXhgYK7AoAWr/mW4MOWuTvrzs3RHXyiEdGZfeVjeV7pV9qhknZf3z9x4HMgfF9CsxCXps1wOH1eEzhvnOGjDFf9q2BAf36f+7QsfKL1qMPreM7NLufzD76e1LZUG9OCVi+rzAoW6Atk9rcVC11e/8utbtfl4bylS1foTvSPAmSmDZcUgf8SNIG/5xggK2lT8rX3yG1u14LC6pYL0/KOUZyj3zKBFloPU9A64xoUb7p06eH7em3vq0W+NMFuX61D22jRo0yX/+HDm37cabLly8XPTrQeirBEUccYQoMagYADQEEEECg5wkQAOh5c8obIdDtBX67+l1ZtvebwHv8e5TCdg9/9aG8X/R14NozCg6RyaOPDzMIPSrwuH4HyYxxpwWuC60RoBX4Zx31PfN3/aKvX/q14n6kpgGABK9HfM3NZkF/cv6woMX8fwwda47002Y9tcB6FGFo8UPr13xN779z+VLZUrHPPEODIpoV8MHubVLRUGf+mf53LVCo2Q2xm0/qit+V6h2LpFEX/c0tRyN2dvMkpElq/g8lY8R14k1q2f5AE6na9phUbVso0twUlUP9ssf8VlL6fRe2HiygmQDXX3+97Nmzf6tRvK+r92mGQFu//uvztQ6AbjHYuXNnoDvdRvDMM8+IBhZoCCCAAAI9T4AAQM+bU94IgW4tELrQjVSsT18ydNGu/0wX2brYDm2hAYDQkwL0S/ptX/5dvm1d5OvX/PuOPjPwmJUlu2TumvekpnH/QjnR45WmZl9QET//ol2L9+kX+6rGeknyJpigxKkDhpvnTf3kL1JY07LPP/TIQut2A+spBaHjs76fPl8DDhcfcpSUNdTJ24WbjYHdkYOawl9T+LJUbXtCfHW7DthvxZvURzKGXyNpgy4Qkd59TGHdnjelfP1t0twU/jXXbkI0iyJr5O0HbK7oyB2BdevWmUwALRAYbxsxYoQsXry4XV//IwUA9J+/9NJLcvzx4YHUeMfFdQgggAACXVeAAEDXnRtGhkCvFAhNg7c7Ps8PE3ptsi60x5wguhc/VgDAmpKv1+pX/hs+fV1qmhrNrVp5X7cdDEjLNP99yY518sKWL80Xfv8if03Zblm47mOp9+3/iuvPVnh/97bA36yFCVeV7JJ7V/7LBA60Wbci1DY1mkwDf8FBf5q/Zhfo36766DWpbqw39+k/G5SeZY48/P6gUZKZlBzIVNB3sXOoK/6XVG6aLU21+7/2HdgfmcfUCMgeM6fXZgP46ndL6YpLpbF6/3GUOpup+edI+pBLpWzNNdJUG1yVXbcB5E144cBOFb25IqBH/elxe0uXLo2r/1NPPVXmzJkTODIwrpssF3322Wfy85//XBobW/7vnr8RAGirJNcjgAAC3UeAAED3mStGikCvENhaWSKzVvwzkNauX7HvGH+G2FW1D7022mkB1gW5Qmpg4Vcjj5bvDDhYVpQUynObvgh8lW9ZYIucPGC4XHXocbKypFB+t36ZlLem2n9v0Ei58tDj5OM922VBa/V9vSc9MUluGneaHJ47wBwNqLUM/H1dM+YESfB4gp6jf9MxTxt7kgxJz5GH1n4QKBrov0/7GZ6Za6r8+9P//eM7rv8QuWzUMZKbnCqf7v1GFm/83BwbGHbkYHODVG68R2p2vRoz5fxA/Mi0WGDO2PmmcGBva5Vb5kr1jsUmf8Xf1CH3yEWSkDZcSldeLvUlHwSxJGYdLnkTXqQOQC/5sdTW1sqCBQvkqaeeCluY2xHk5OSYEwIuuugiycrKiltJ6w88/vjjMm/evLB7CADEzciFCCCAQLcTIADQ7aaMASPQswVCF/XRqtqHXmtX2d+vpfvk71nxT3NkXqSmi/4Er9dU74/UtA8t8KfjCu3fms6vx/w9t/kLkzEQ2rSf8H/acpVmMWhKv24dsGu67aCxNXsg0hiHZ+bJnePPCGwBqNg4S2q+/UOUXkOf5BVvcj9zBF1S9gRT1d+bki8JqQdZLvRJU/XX0li91SxY6/e9I021uqUgsp21l+Tc4yRn3MJeVSCwsWqDlK68QjQLYH/zSMbQKyVjxHTzj8rX3Sy1RcHHsmlgIG/Cc+JNzu/Z//LzdgEBn88nb731ltxxxx1x1wXo37+/2c9//vnnS15e7GNAN2zYYAIH1v3/OoDBgwebbQUjR45kRhBAAAEEeqAAAYAeOKm8EgLdWWBbZancs+KtwNd2LcZ3z1GTTMp7aAtdgOu+fT3aT7+A2zUtFvjkhk+lpim84J0W0Dqp/1BzrN4zmz4XrUUQ2rKTUuSaMSfK0X0HmT+FbkE4of9QczSftrWlu+U3q98NW8gner2iGQQr9+0KKyqoi/+fDj/CZAUs3vSZNFgCEfr2o3P6y0n5w0xmgd34tF8NUFw/9hQZmd1SwVsXmyXLfyl61nzUppX70w+R1IHnmf94E3Pa/DNqOc/+EanfuzSOooIeSR1wrmSPua/X1ASwC8RooEW//idmjI4YACADoM0/xR5zw+bNm+WKK66Qbdu2xf1OKSkp8qMf/chU9x89erR4veE1NwoLC+WGG26QTz75JOy5p5xyijz66KOSnZ0dd59ciAACCCDQfQQIAHSfuWKkCPQKAS3sN3/tB/LRnh3ma/ilIyeKVva3a7oI1sJ8K0p2SXpCklw+6hjRwnnR2sbyYnlxy5eyqbzY7N3XBbl+Mf/JsHEysW9LSrr/mg3le002gAYUNDBw2ciJ5og/a9NjCF/Zvtp8bdeFtwYs/O3PO76S/9u2xgQBtB/d0/+Lg48yxwVqEcAn1y+Tr8p2m2/m+akZ8rMRE+Sk/JajvPTeP21bLbWNDZKdnCrfKxgpPx42zjwn9B00eKHbAE7NHx5W/K+x8ispXXmp+BpKbVk8CZmSNvA/JX3o5eJN3j/2jvzY9CjBio13SWPluugxB2+yZI68TdIKftqR7rrFvVp3oXTFr6Spdv/pFjrw5LyTzDF//sKIdhkASTlHS96E33eL92SQnSuwZMkSmTZtWrsfqlkBZ511lpx44omSkdHyf7tWrFghzz//fMTMAg0M6KkCNAQQQACBnilAAKBnzitvhQACCBiBxqr1puicr6Hl+EB/0yP50goukPShVziSht/cVC1lX10v9cXvRt160FvS26u/eVZ0/3/wsX8eyRgxTTKGXhWYF7saAFogMPuw3x7wX3RTXaFUbpwt9WWfSnOjnlrRsjUkreDHkj5ssng8SQd8TL2pw9LSUnMqwHvvvXfAXpv0/wNGTUcIIICAawIEAFyjp2MEEEDAeYFmX63Zd95Q9pnpTBdtKflnS+Yhtzheid8EAVZPlvrSZVFeNHgPvPMibvTgk5LlF0tD2edBnXsSsyTn8AWi9RC0+eqLpWTFxdJUvSXouvQhl0vmwTcc0IHX7fmrVGyYKb7GMpt+e9/2jQOK39rZu+++a9L/Qyv0jx8/XjTrZ/nyliKjndlmzJghV111lXk+DQEEEECgZwoQAOiZ88pbIYAAAgEB/ZJbtWWeNDdVSdqgC81RfHZNF3v1xe9IU81282ePN0WS+54W2J/eHlL7wnfBT0rMGCm5419wPCDRnvF3xj0afCldfY00N5YHPS4x41DJnfB8oN6CBkrK1kxp/drecqnHmypZo2dLav4POmMocT0j0nYF682ehDTJHvNbSen33bieyUVtF3jkkUfk4YcfDrpR0/ifffZZGTdunLzzzjty//33t6k+QLRRHH/88TJ//nzJz6fYZNtnizsQQACB7iNAAKD7zBUjRQABBBwT0KPpqrYtkOammuA+PAmSMfzaoDT1tg6iatvjov8JTn/f/xSPN1myRs00xQd7YqvaOl+qtj8ZthVCF8+aAeBvdtfpyQu54589oEcm1ux8QSo2z4l5ZGTmiOvNFhKaMwJaoG/y5MlSVrY/C+Pcc8+V++67T9LS0kyn9fX1JhDw0EMPyfr169s9kBEjRsjChQtl1KhR7X4GNyKAAAIIdA8BAgDdY54YJQIIIOCYQKQv1P4OO1qELp4vyi0nAsxx7B3de7B9+r+OxwRWhrUUWzNbNVb8UrSAorWl9D9TcsbOP6DDL19/u9TueiVmnwQAYhJ16ILm5mb59NNPZebMmWZxH22R3tTUJJ999pk8/fTT8vbbb4seIxhvO/bYY01Q4eCDD473Fq5DAAEEEOjGAgQAuvHkMXQEEECgMwQqtzwo1TsWRXxUZxShK1s7Xer2/C1iHz31qLvG6s1SuuIS8dXvCXp3Te3PHvOA6AJfW93et6R83YygDAy30uxj/R50vG5sTeiM33p3e0ZNTY3of7TpV3//l/9I71FUVCS/+tWvZMOGDTFftaCgQK655hpzZGB6enrM67kAAQQQQKBnCBAA6BnzyFsggAAC7RawqzwfeJgnQbIOuVnSBl/U7ufrjTWFL0vlxlnS3Nxg+xw9gjB3/DOSmG5/5GOHOnfx5kjvHfy+Pild9Wup3xdc7T0p5xhzRKAutg9kq939ulSsv91kJURqiZljJPfIZ3ps3YYD6R3al369/+CDD+Sxxx4zGQDaEhMT5ZhjjpFf//rXcvLJJ4vX67Udom4JuPPOO+Xll18O/D0hIcFsJTjuuJZik/rfhw8fbvb6R3qOm+9P3wgggAACzgoQAHDWl6cjgAACXVpAC/6VrrxEmmq/dXRh3lCx0pxGEFoIz99p6BfxLo3WhsFVbJotNTt/H3aHtQCg3YLbk5Bhjv5L6Xt6G3rrnEt14V+2Sk9v+Nj+N5GYI1mHzpSU/v/eOR3ylICApvI//vjjsmDBgrDq//6Lzj77bLn99ttlwIABtnJ2pweceeaZMnfuXL7081tDAAEEEBACAPwIEEAAgV4soGn55etuifi1NylnouRNeN6cAd+R5qvbJSUrfhk4YSD0WXriQNboWZKa/8OOdNPF7vVJyZc/k4byFWHjSs47WXKPXCS++t1SuuJS0a0C+5v7x+zpEY5VXz8qtUWvia9Bi9A1ix5bmJxzrGSOul0SUgq6mHXPGM4bb7wh1113XcTFv/8to1Xs37dvn1x55ZXy5ZdfBlD8pwccffTRPQOKt0AAAQQQaLcAAYB203EjAggg0P0FYu337qwz6COdcW8V7GlF5aJlV6QN/rlkjbxVytfdKrVFfw46ISAh/WDJPeLJA1r5v/v/krv/G+zZs0emTp0qy5Yti+tlLrvsMrn55ptNSr+1afHABx980FT1t7YbbrhBrr66pegkDQEEEECg9woQAOi9c8+bI4AAAhJt/39nF3orWf5zaSj7IqJ6TwsA1Be/I2Vf3SDNTVUh7+yRzINvlGZfjVRtWxh03J43ua/kjH1E9OQFWu8SePPNN2XKlClxv/TYsWNl0aJFtlsB9CSAyy+/POhZkyZNknnz5olmA9AQQAABBHqvAAGA3jv3vDkCCPRygVhp+Qmpg0yht4S0oZ0i1dsCADU7X5CKzXOCFvgKqYGV5LwTpX7f+0FFEbXqf9aomaJHItK6tkB1dbWkpqZ2WhE93fs/e/Zsef553W6zv/Xv3190z//evXvlb3/7W9DWgGgBgI0bN8oll1wihYWFgYeNHDnSBAyGDBnStXEZHQIIIICAowIEABzl5eEIIIBA1xWoL10mZWumSHNjhe0gk7LHS95RL3V4/78+XAvLlSz/hTRWrIkI0tMyACIVALQD0KJ/WlhPj1ykdV0BXfhrMb3nnntO9Bi9e+65R04//XTxeDwdGnR5eblce+218v777wc954477jDH+mlav54McOONN4puFdCmR/hNmzYtbAuA/q24uFh0i8CqVasCz+vbt688++yzooEDGgIIIIBA7xUgANB75543RwCBXi5QvWOxVG6ZG7T/3ErSsk/99k5R0mJ3Jcu1CODXHQ4A6FGCdbvfkNpdr0lj1TrxNZSLiM8EKrxJuSZ9Pn3IZZKUPaEDY/dJ7e43pbbwT9JQubY1SNIsHk+S6B799CGXSOoALVjYUhyxbs9fpWLjLPE17OtAn/a36jtlj35Akvv+m7mgoXylVG6dK43lq1qLN3oluc/JknP4I7ZHBvoaSqV6x1NSW7REfPV7zXzrMYQZwyZL2qALbDr1SfWOZ6X6m8Xiq9f3aRZvUh9JH3qVpB90ccT303mp3rZQagpfae3HJ57EbMk+9B5J6X+m7X169GHV9t+ZwJAGidQ3Ke9EyR4924wx3uar3yM13/5R6vb+3ZxooUUMtbXM1zBJHfAfknbQxea/t7fpV/pHH33U/MffcnJyTMX+k046qb2PNfeVlJSYlP3ly5cHPeell14SLfjnbzt27JAnnnjCpP1feumlkpmZadtvvM/r0KC5GQEEEECgWwoQAOiW08agEUAAgY4LlH81Q2p3L7F9kC6UMkfdIWkF53e8I12exwgAxHcKgM8s8nTffMtCNlrzmjT77DH3t2khqU+sK/6XVG6aLU21O6N04JHkvqdJzmHzpLmpMmZwo6OI/mKMpq7AuhlhWRsJacMlb8Jz4k3Ot3TV6vX1Y7aBCd1ykD36Xknpf1bQ8OyOJdQL7Pvw3+qTUj06cN97YQElu8yOppptUvbVja0ZIc1hPEk5x0jukU/ZBjSsF2two3LzAyYgpAGIaE0DNzmHPSiJmWPaPB36Bf6VV16R2267LaxCf2ccsRdpwf7AAw/I+ee3/d9BAgBtnmJuQAABBHqNAAGAXjPVvCgCCCCwXyBWSr5+udUFWFLWkZ3C1lj5lZSuvFR0wWbXYhUc1C+6GrDQxXnL1/74WkL6CMkdt1AS0obFvEH7qNhwh9Tu/mucfbQc15c2+EIpXXmlNDdqJoIzLWP4tZI+5FIpXXmFNJR9FtZJYtbhkjfhxcCCOd530S0H2Yf91vI8n+mjvuTDsD6iBQAiBQ3sAjsaxChff2vUbIl4fn8NZZ9L+br/lqbaHXGjt/eEhTVr1sgVV1whRUVFYX0NHTpUFi9eLCNGjIh7HKEXlpaWmqP7Pv/886A/tTe4YLcFQB8cmlHQ7gFzIwIIIIBAtxUgANBtp46BI4AAAu0X0HPnS1dcIpo6bdeif+1te791e/4m5etuaU1ZD79f09xzj1wsiZmHhf1RF7NlqyeL1ixoT0vMGid5458TT0J6xNtb+rhG6ks/ibglwu5mXaimH/RLqd7+VMR3a8+YrfeYL/VjfisJKQOkdNUVtkEUDURkj5ljbtMv4RXrbmvN7gj/um59tm6XyJvw+8A/iva7SMw4VHInPC/exJywVypfd3PrcYbBfzLzesRTonOgTTNOKjbMtDkZIfi+WAGh+pKPpXzdjaLHS7a1Wa3iuVcX59OnT5f33tPshvB21FFHyZNPPil9+vSJ53G219TV1ZnsgldffTXo74mJiXLvvffKj3/84zbVGVi7dq2pHaCBAH/T6v9aZHDChI5sjWn3K3IjAggggEAXESAA0EUmgmEggAACB1Ig8hF1LaPQFOy8CS902pBi1RvQkwZ0ke5NGRjSp0/K193auriMvpiNPFiPpA26ULJG3RHhko71kTrwJ1K/752IwZSOIXoldeB/SPboWVKz8/e2pwqIJ0GyDrlZ0gZfZDIX2uKV0u+7knP4gsAQawpflsqNs2zT6ZPzTpbcIxeFvY6vsUxKl18sjVUbwv5mzUzQIyDL1k6Na9GuAYDsMQ/Y1g5oqFhpgjWxt4HYy7fldAtN/X/hhRfk7rvvjjiNM2bMkKuuuqpNC3S7h2mBvlmzZoX9qT11Bl588UW56667gp7VGZkKHfstczcCCCCAQFcQIADQFWaBMSCAAAIHWCDWgrwzCwDqq0X6Qux/7UgBh+qdz0vl5t+EHaXXVi5vcj+zeE3MGB12a0f70IVxct5JpjaB1gPoeNNihtmSmDHGpP0n9znVPFJPbKjb+1bY463p8rVF/6/lC7uvNq5hhM5z+frbpXbXK7b3RvpNRDtNwv+1XesplK66Upqqt8Q1rkgZIfpeZVproPTjuJ5jd1G04ELo9Rs2bDDF+XbutK8Hcd5555mTANLTI2eXxDvQdevWmcJ+dtsM9DhAzQQ444wzYgYa9JSAqfisyqkAACAASURBVFOnyrJlwRkzp5xyiilgmJ2dHe+QuA4BBBBAoAcKEADogZPKKyGAAAKxBKIt9IK/KMd6Uuy/R/tC7L/bbnEZs3BgQpqkDfqZpA+9Qio33Webgm4dnb+QnvWf6akEpSsvj1jwT9Pd04dfbTIIGko+MoXrQo9NDE2j1+dH2hOvf2trCrreo6nuJSsutl1A+1PzfXVFZv++usXVgjIHoh/VGK0oZKRg0v57ftymrAQde6SMkKjBGk+CpPY/WzJGTBNvSr7UfPOCVG1bIM1NNUEc8RWcFKmvrzeL+z/84Q+2nBMnTjQLaq3I3xktVn+6HeDCCy+UKVOmSL9+/Wy7tDupwH/h5MmT5YYbbogZQOiMd+EZCCCAAAJdV4AAQNedG0aGAAIIOCZQsvznoinZdk3PpNdq6f5j5zo6iGhfiPXZkfZ7V22dL1Xbn7Tdk6/H0mWPvi8wxmjv4x9/aKE8/efR+vAkZEr2mPskpd/3zCMiBSTsUuNrdr5gn67fzgCApr3r4t6u0GBLGv8jUrZmutTt/Ufc0xU6z9H2/3sSs8xWgeTc48KeH+k0CX9mgq92p5Svvy1sIR5toEnZ4yXvqJcCxywa/4ZSKV15iTRWrgu/1ZNgjjXMGHaN5W8+KfnyZ9JQviLo+lj1BfwXf/jhh/LrX/9aqqqqwvoLTcvXhXdFRYWkpKRIWlpa3HMQemG0YoP+a7Xvyy67TH7yk59Ifn5+YEG/d+9eefjhh02hv9CmwQPd/289UrDdg+RGBBBAAIFuLUAAoFtPH4NHAAEE2i4Q68t6W/ZIx9N75ZYHpXpH+N5x/712/UU9pUAXe0OvlIzhUwPdR0qPt45Pgwa54xcHtgGYBeWKi6SxapPNa3hM+n3mwTcG/hZpgWyXvaBFASu3zrPlaU8GQO3uv0jF+juk2VcX8kyPGaM3ZYBUrL89JPXfKwnpw8RXW2i7JSDUPVqhxmg1GuwW2TpIU3F/3EIp++oGaaxYbRm3RxIzW7Zi2C7mNUgSdjpB9KyKpJyJknvEk2GFHjW7o77kgyCzeLYA6Nf4O++8U15++WXbOdSigFdffbUkJCTI7t275aabbjJFAjVV/9Zbb5VzzjlHvF5vPP96BF2jNQd+97vfyW9/az2ZIfJjtL9BgwZJbW2tbN68OeyIQv+d3/ve98wzs7Ky2jwmbkAAAQQQ6FkCBAB61nzyNggggEBMgVhH8tl9KY/50AgXRF9kt9yU0v9MyRk7P+gJ0bIGElIPktzxz0pC6uDAPRWbZpsiedGa/8tvSv/vS1P1Vqn+5jmpLXpNc9/DbrPrw65Anr9Cv36Ft7ZoAQC7rQixfKu2PS5VXz8adlnLO82Smm//J/h4wECQZIqULL/INtsjtKp/tLoQkWo0+Op2ScmKX0pTzfawsWlmhFpXbrpXmn31gb9rFkHOuIVmvuyDJC1BDQ3AWFukOhIeb7JkjZopqQPPC7re1B1Y8Stpqv0m6J/HE+D64osvTBV9u6//J554ovnS3rdvX9ttAvq1XVPt9f7k5ORYUxv29+rqahN8CD0RoM0Par1Bx/PEE0/I6aef3t5HcB8CCCCAQA8SIADQgyaTV0EAAQTiEYi2P13vj1TtPZ5nh14Tq8BepMVbtMVoaOV67bN216tSsVGL3+1faLZnvP577PqwW9Qn554gOUcsNNsYrC1aACBzxPWmbkFbWuRj9vpI+rCrzFaG/XvdPa11Bu4zHiXLfyGNFWvCugsN9JSuvEzqSz60HVakAoDRgklpBf8ljVVfSUP5ysAzvcn5knvkU6LBh0iZIXZbUKLVkbA/sjLyaQh2ASfrS2s6/5w5c+Tpp58ONwtZTEcLFGiBwNtvv11yc3PbMtXmWj2+TzMJli5d2uZ7Q2/QugEaUGhPMKLDnfMABBBAAIEuJ0AAoMtNCQNCAAEEnBWItjjVnjvrBICoe7ZbX1HPh9fj/zwJwVXUoxUpzBh+rWQMuzoIKZ5Mg/hV7b9A6xflstWTpbFqo1YukKSsIyR77LygTAR/H529BSBSjQNNzfcm95eGss8Dr6f/LPfIxWZc0bZ7mH39h82VxOzxouOt/uYZ22yIaAUAoxY7zD9b6orf3h+Y0KwEnbuhV5mxRqodYPeFvrFqvZSuuFR8DfvCpjE0O6G5uUEqN94jNbteDTs9QreBaL0E3TIQqW3fvt1U49+6dWvYJeeee67cd999Zp9/tECB/8bx48ebYMKoUaPi//m1XllaWiqzZ8/uUCaA7vmfP3++qRVAQwABBBBAQAUIAPA7QAABBHqZQPQj+ewXv+0hqtwyV/RLvkiz/e2eBMk85CZJH3xx2N/t9m6b/6flTTEp76n5Pwy7p2r771rS5Jub2jPcwD2xisRpSrlmLujX7EitMwMA0eohJKQOkeamClMgz7QQ01jbPeKBsh4zGHq93baIlnlKFW/qoKBTC6zBnmjvZFcAsL74HVNLoLkpvCCfv6aCLvzriv5sjmPUYE1Ysy0UGH7ZkiVLZNq0aWF/yMjIMKn0J510kvmbbg+4/vrrY36lb8sRfqGdai2CP//5zzJ37lzR4/3a0jTosGDBAhk5cmRbbuNaBBBAAIEeLkAAoIdPMK+HAAIIhAq07An/zBYm1uI3Xs36ko+lbO3UsCPzrPdH+vqv10T64h19fJHTvuMdt1m8Rql4H89zdCGqBftqdy+xDUbYbS+I9tzoRRu10JwGWFqCLKGmsQo+xvM+kQsAiskciFTs0PpsDZhkjrxN0gp+av6x1gzQiv5Ntd+GDcGuSGK0TAPNxNBtAw0VKyKfNOBJkPTBF0nmITOCThYI7bympsak3uuiO7SdeeaZZiGent6SrVJXVye33XZbXF/odR/+1KlTTfX+1NTg7SLxzIFW+F+4cKE5klD7jdXOPvtss/2gs44ojNUff0cAAQQQ6D4CBAC6z1wxUgQQQKDDAtHOk9eHe5NyTfp4YuZh7e7LFF9bdaXtmfX+h5rieaPvlZT+Z9n2074AgK63q6V8/a1St+fvkTMPYrxZRwIA2n/Z6mukvvSTiP3bfeGONqS4F/G2GRU+KVl+cdAWgbZObLSikPEGAEIDE5G/6NtnoMSqWxHtnTTtX7cepA26IOar79ixQy6//HLZtCn8ZAgt/KfV/a3tyy+/NNkCO3faZBzY9KaF+O6++24ZPHh/AcuYg7JcoFkAjz32mPz+978Xny+4eKXu8T/jjDNM8cGJEye26xSCtoyFaxFAAAEEuqcAAYDuOW+MGgEEEGiXQLQvr/rAaF974+kweJ98pDs8pmK7BgAitUgBAE1xzzrkZkkbfFHEeyOlpe+/wSuexHRpbqoTaW4Ie057syDiDT7EU4XeOihf/S4p/vTcqNkUen1ixkjJHf+CCeJYW03h/4ZV4o9nLv3XRDoBQP9etvZ6qdvzZvTHaWBCq/of9KvAdZGKPEY6oq8lAHBrm4o8apBJt4pkjLguyKShYqWUr71R9AQDDQxYCzK+/fbbJgAQ2kaMGCGLFy+WoUOHhv1t48aNcscdd8inn34aF6su/nVv/6mnnioejyeue6wXaW2AKVOmyEcffRT4x5ph8MwzzwS2J7T5odyAAAIIINBrBAgA9Jqp5kURQAABEV38lK68Qpoby2059Oz2vPHPize5b5u5tBBd+bqbbNO6rQ/zHwMXWvjPek2kAnF6TawihWVrp4ueaR/atPBb3oTnTQp4rK/qbT2qT/fga22F+n3vxcw8aFuAwScV6++Sml1/ijEfHskYeqVkjJhuc51PKjZoUbw/xaiPoIvR8HoNdin52klD2RdSuuryyGn3rSOxO1IxUpHHSBkodXvfMltK7I5sDH5hryl+mFZwvvmdhP7GQrNTQrMb5s2bZ76whzZr8T+7iaisrJSHHnpIXnzxRWlsbIz5744u2HU7gC7k/VsKYt7UekFzc7M8+OCDZkuAtenRg1dfHVwcM95nch0CCCCAQO8RIADQe+aaN0UAAQQkVip1Us7Rkjfh922S0sVv5eYHpG73G6L736M1DTDkHvGkbeV8632Rzr3XayJ96da/mWrxKy8XX/3ekGGELpB9UvLlz6ShfIXtcKP1EXqDHnNXvv6/o255CL0nuc+pknvEE1H3o4vEu3DXugXZkjvuMdGv9ZFaXfG/pHrbQmms2iBahE+bLpAT00eKjqfm29/vLyZoeYjdsZC6+C9be50JpMRqdgGESHUo7DJQfPV7pHTVVaIFDSM13bKSNvA8SRlwrngTc2wvM9kpa6dLY8XqwN+tRwhG2/8fz+JaU/L/8pe/mBT/srKyWCzm78cee6zZqz9u3Li4rvdf9PLLL8stt9wSdM+kSZNEAxharJCGAAIIIIBAJAECAPw2EEAAgV4kULPzBanYPCfil+DU/HMk+7DfxiXSVPO1VH/znNQWLZHmpsqY92jqe/bYhyQp68iY10ar+q5H8KUPudSklVtby/77yVJfuizs+d7kfpJ75CJJzBgd+FvFptlSszNSsMMjLQvX+yIu0jXwUb19oeiWg+ammrA+tfBds08DIjanIMSoSN+WjALt2JrdEBPX5oJopwUkZhwquROeDyysW1Lor4uZ6aHd2GU7RDsBQPfr545fHJgnu0W73fslpI+Q3HELJSFtmO3rN1auM6cINFVvCfq79d1KSkpM+v/y5cvDnrFo0SLR/fvxNN0ScPPNN8uKFfbBpdBnpKSkmNMELr74YtF9/PE0uwCAVvvXcQ4ZMiSeR3ANAggggEAvFSAA0EsnntdGAIHeKRCraFtK/+9L9uj7w1Kn9UtvU90uaShbLg1ly6ShfLn46vVM9ghH/IXw6pf/nMMelMTMMXHB+xrLpHT5xeZrtW3zJEhq/7NNVXdPUq7UF78rVV8/EvH6lP5nSs7Y+UGP0rTy8nUzoqSweyQxc7RkDP21JOWdYBbAGmTQAn+1hX+S+tKPot6b0vc70lCxyiYboXUYngRJzjtJMoZeJUk5R5lAgy5QNaBQW/Sa7df4CBiSMWKaeU57m+6HL1nxS1OdP6xpsGLolZI+9CqpKfwfqf76cdH5iadZv7D7r4+6/UKr9Q+5TDKGTxENAlVsutfs1Y+nafBA0/7TCn5ijmjUbJTGiq+k5tuXpG7v323nyvq70MJ/l156aVhBv759+8qzzz4rY8eOjWcY5hrdp6/7/F999dW479FsAD2B4IgjjohZG0DHM2vWrKBnFxQUmDoAevwfDQEEEEAAgUgCBAD4bSCAAAK9SCDS3mvnCDwmvTx7zJyw4nSx+qz+5lmp3DI3xr71WE8R0a//OZoeH5J5oF+itR5CpCMRYz854v9rleS+p0nOYfNaTyQIr0fQ/mfbrM87eGxhyxM7flqA3TvZHXkY6ySKzrSJ9iw9OlCzXVL6tnzZ1y/3l1xyiRQWFgbdpkX7tACgfmFvS6uvrzeBA92vH09dAH221ga48MILTW2Afv362XZXUVEhM2bMkH/84x9Bf9d79XSAY46JvA2kLePnWgQQQACBnilAAKBnzitvhQACCNgKaKG62qLwM86d4NIFVsaIqZI++Bcx9rrb965p8HpWvKZvt7vFSLWvK35btOBgc1NVu7sIvtEjLVkU95ksCk2X12MBw2sSdFJ3enJDBwo3WkdRueVBqd6xqB0Dsy8eGO3Ehkg1AGJ17vEmSXNzUxzFAGM+KWyLxyeffCI/+9nPwm5sbwBAH6QF+15//XW58847464LoPfl5OSYIoE//elPpX///oExaZ2BP/3pT+bUgdCgQkfGGUuLvyOAAAII9BwBAgA9Zy55EwQQQCCmwIEIAHg8SZLcb5JJz09IKYg5pmgXtBSbmyr61bjtzSupA/9DskdrqrQ34u1V2x6Tqm0LO5xpoPvd9ai7jBHXBvXX8ed7JSFtiDTVbLN9B7uv7G23ErOto2z1FPE1xG+dkJJv6hz4GkrCuoxWmLA9wQbdgpF16F1SV/xOaxArvu0ndhZ2J1E4EQDw9611BW688UbZunVrm6dGCwSefPLJJjtg2bJlEY8b1K0DTz/9tOiWBRoCCCCAAAKRBAgA8NtAAAEEepFAzbd/MPuqRb+idnLzJGSKLkZ1P3pHF/7Woele8PL1t4qvQWsOxNc0CJF20EWSefANcWQf+KTq68dE6yPEOsXAvnetFTBGskbNlKRsuwKH7X++nmWfMexq8aYMlIr1dwSq9/vHoYUGtd/UgefFBxPjqoqNs0R/I/HUdkjMHCs5Yx8U3VaiR0CGNrXIHf+cKQQY2tqaGWGtIWGKPX51van7EM84g/v2BLZnhB4R6GQAQMewY8cO0dMEPv883KozJk+LCOqJAgkJCZ3xOJ6BAAIIINBDBQgA9NCJ5bUQQAABOwFdPFVsuFNq9/y1U4IAukBNyhpvvrSn5J8tuvB2ouk2AA0CtGwHiP7lV8+Bzxx5u2gRvrY0XcRWbLxbGqs2xeyj5bneliKBw6dKSt/TYgYa9Bi+yk2zRSvbx25eUxgwa+TtJrig86ZF+qxH2Okz9G+5Rz7T5voKkfqPZ3Gtc542+CJTqE/nu6bwf6Vy073S7Kvf/1hPgmQecpOkD7444qtW73haqr5eEBbUsN7g8aZISv4PJGvkbSGFKX1S8+0fTeAm3sCQ1oLIGDZZ0gZdYDtX+pVeF9FVVeHbQV566SU5/vjjY09bjCuKi4tNob+lS5d2+FnWB2h2wFNPPSWnnaa/QxoCCCCAAAKRBQgA8OtAAAEEeqGAVnGv2/2GNFZtlKbqzeZIt+bGCmn21dkuyPRrqS72vKkF5qi1pOyjJaXPKWb/+YFs9SUfix5l2FC+QnyNpa1BDI94ErMkKXOspBb8RFLzz4q5GI82Zk2F10r8DaXLzOJSF8UtzSuexAzRs+pT+vybpA78T9FgQ9uaT2p3v2mq/GuF+v3v0HJkni5Sk/NOMJXwtYK+tZkgyIY7pLFirYjHY94369B74j5ZIf5x+qS26C9SveMZcyqByYrwJJixpfY/yxzB6E3evy9dCwjqQr76mxfMcZCa+p8++OcmQBBt64WOp6F8pVRunSuN5asCvzv9remRkSn9vm8W68F9Bb+Fjk1/x7W7XpPGqvXiaywPBLb09+pJypbEzMMkreAC8+U/WoAq0ikA2uO9994rF1yggYOONz0h4K677pIlS5Z0/GGtTzj11FNl/vz5kpub22nP5EEIIIAAAj1TgABAz5xX3goBBBBAAAEE2iCgX+e18N6qVavC7urs9Prq6mpTGLAtxwRGehX9+v/EE0/I6ae3nGZAQwABBBBAIJoAAQB+HwgggAACCCDQ6wV0UX7LLbeYqv2h7aijjpInn3xS+vTp02lOlZWVJhPgtdde69Azr732WtH/sPe/Q4zcjAACCPQaAQIAvWaqeVEEEEAAAQQQiCSgR/bNmTPH7KUPbU7tsd+9e7dMnz5dtABhe9ovf/lLc7pAenp6e27nHgQQQACBXihAAKAXTjqvjAACCCCAQG8S0LKRr6wrl+dXl0p5fZMc2idFZp6SL4MyE4MY3nzzTZkyRWsXhLfzzz9f7rnnHklOTu5Uuo0bN8rkyZPbdERgQUGBOVHg3HPP5ct/p84GD0MAAQR6vgABgJ4/x7whAggggEAnC1TU++TBZXvl3R3VkpzgkWnH9JWzDs5scy/fVjbKnI/3yIrdtdInNUFuP6m/HD0wrc3Psbuhs8bYKYNx8SG6+F/webG8sr5cfJYDJE4anC6zTs2XpARPYHTr1q2TSy+9VIqKisJGPGDAAJMdcPjhh3f623z44Ycm8FBWVhZ49iWXXCI/+MEPZPXq1aL1CbT17dtXTjzxRBkxYgQL/06fBR6IAAII9A4BAgC9Y555SwQQQMAVgW1lDfKHr8pk2bfVsq+2ySzAvB6R/PRE+f6ITPnZ2BxJT/K6Mrb2dlpS2yQ3/nOXbCzZf+xdbkqCPDRpoBySG//X4a2l9XLj20Wyp7oxMJRhOUnyyKQCyUvt2FnunTXG9hp1pfve3VElsz7YI3VNwcdHZqd4Zf53C2Rk3v450yMAr7/++ojH9F144YWmeF9nZwE0NTXJ448/bir5+5tuO3jggQfkvPPO60qcjAUBBBBAoJsLEADo5hPI8BFAAIGuKLC9vEF+8/FeWb23Nuira+hYB2YkypzvDJARbVg4u/m+uoTU93p9c0XQMDSocfMJ/ePOAqhvapYZb++SL4tqg56jwZD7/22AHDUgtd2v2VljbPcAutCN1Q0+mf7WLllXXCcpCR657aT+8ta2Knlne5WkJnpk1qkD5PhBwRkXL774oinOZ9cyMjJkwYIFctppp3X6WxYWFsqVV14pa9euDTx71KhRpvjg0KFDO70/HogAAggg0DsFCAD0znnnrRFAAAHHBP65rcqkx2sKejzt8H4p8uAZA7tFJsCnhTVy27tFUtvYLCcMSpNTh2TIvGXF0tTcLD8Zky1TJ/aN55Xl1Q3l8shn+8x9Px6dLWmJXnlxTam596bj+8k5I7Pieo7dRZ01xnYPoAvd+NctlTLn473GeeLANPnNdwbIKxvK5fEv9kW03r59u9kGsHXrVts3GTt2rFmU6z78zm52wQfNSLj66qvF49m/VaGz++V5CCCAAAK9R4AAQO+Za94UAQQQcFxAF7aPfbFP9Au3vw3NTpIrJ+TJsQVpkprola/21sm9H+2RHeUN5pIkr0fuOiVfThvStSuZNzQ1yx3v7ZYPd1abr8l36/5xrycQEIg3AFBe75PpSwtlU0m9+LcOqMlvPtnb4QBAZ43R8R/KAehALW76V5F8vqvGbDu54bh+8sORWSb48tCnxZLg0YyAfjJpeHDtBk3H19MAnn766Yij1LR8LQjY2dX37YIPut9/8eLFZAEcgN8MXSCAAAK9QYAAQG+YZd4RAQQQOAACq/bUyi3/Kgp8+ddFl37dvvroPmaxZW1aPO/u93dLQ2tVtgsOyzHXdeWmC/bpbxVKeZ3P7BufP6lA1hfXBQIA8X65t767ZhHMOX2gvL6pwgQANC393tMGmGBJe1pnjbE9fXe1e6wWfdIS5NFJBTIkO0ke+bxY/rSuPKr1mjVr5IorrrAtBuh/z2uuucYU7uvMegDV1dVyyy23yOuvvx7E+fDDD8s555zT1YgZDwIIIIBANxQgANANJ40hI4AAAl1NIHRPu3/xP2ViX7FLXLYuzvRd9MvsjOP7dbXXChrPMytL5JlVLWn6WvH/v0/sL3/8qsykk1sX7rrf3J/hoCcE/NdhOXLpkXkBh7ve2y1vb68yz9GghwY/7v9oj7y5pVKsC9X2YHTWGNvTd1e7xz83Oq7x+aky74yBpuK/319PXXjszAIZnJkUNnTNAtBF92OPPRb1ta699lrR/yQkdKxoo7WT3/zmN/K73/0uqN8LLrhAZs6cKUlJ4WPtau6MBwEEEECgawsQAOja88PoEEAAgW4h8I+vK+X+j/ZKY+sX/YNzk+Wh7w6MWM3euk9dXzDe9Hm3MDSd/Pp/7jLH9fkL/k0alhFIMfdX79dAwHVv7ZK1e+sCQ+2XliCPfX+QFGQmyr6aJrl2aaHZ/uAv+Dc8J0mmLi0UPTHBv0/dejRdvO/cWWOMt7+ufJ1uQLn57V3y8bc1Zpj+35d1+8XYfinmN6r1F+yapuNrUb6NGzdGfVXNFJg+fbqkpra/cGOsAMDEiRNN3YHc3NyuzM7YEEAAAQS6gQABgG4wSQwRAQQQ6MoC1r3WOk5N9596TB8579DsiMNe0pryrhfoglq/hP90TE6XfU1dsOvCXRfwmcle+e3pA01huZvfLpKqBp9cNC5XrhifZ/73qf8oDDoi0Hq0nzXwoScgLPh+gXyxq9YUqtN28wn95N8PDt6THi9KZ40x3v668nW7qxtlyt8LZVdVY9Be/zV768zpC5X1vriCTm+88YZcd9110ti4/6hGu/fW9Py77767wwt0zTyYPXu2PP/880HdaOHBRYsWyYABA7oyO2NDAAEEEOgGAgQAusEkMUQEEECgKwtYF1U6Tv/CNj89MeKwl35dKfd+2FKdXa9/5HsF5n921Wbdt6/j1FMLHv282HxhDh2/pvIv+LzY1EIYkJEoNx7XL3DUnDUtXb9A33Vyvvz3O0WypbReOnoaQmeNsavOQVvGpccrqqseA5id4pX53y0wdRv8/v4ijicNjl54UhfkDz30kCxcuDBm93pk3/333y8TJkxod8X+0tJSU1fgo48+Cupv8ODBphDgyJEjY46DCxBAAAEEEIgmQACA3wcCCCCAQIcErItafdDpQzNMhfxoTVO0lxfVyvbyBjmmINV2H3aHBtXJN1v31uvC/TtDM+TJ5SWS4BG54+T+ctqQjLh6tO7/12f0T0+QV9aXS1ZyggkqHNonOa7n2F3UWWNs9wC60I0ahJnz8R7RHSla+E8LAOr2jOlv7RKt0TCmb4rM/258R0/u3r3bpPh/8sknMd8wMTHR1ATQYwTbc0LAu+++a4oPhmYcaFBBMwDy8vJijoELEEAAAQQQIADAbwABBBBAwDEB66JWO/EXtnOsQxcebH1H3TOumQu6uLz6qD7y4zHZtoUOQ4dZ0+gLqg+Qlew1Wwb0ebef3F9OjvE1OtZrd8YYY/XRXf7ur/Sv4/UXAPxqX53ZsqHzoEUZLx4X/356rQMwefJk2bp1a1wEw4YNM1sHzjzzzLhPCYgWaPjBD34gDzzwQLuCCnENmIsQQAABBHqNABkAvWaqeVEEEECg8wVCF7WRzlZvS8+6uH51Q4X8cW2Z7K1p2XutX3EvPzJPThuaEbTY1tMH5i7bK0u/rpL0JI/5ij66T4pJ/V68slRe31xhFnznjMwy58CHnkigmQiLV5bI/3xVJvqssw7OMvvwten58be/u9ss0uNpWsBvzncGmGPmtMZBRpJXZp82QL6paDDnzvsLJMZ6lp6IcPn4PLn1nSL5qrhODu3TUqxOn6fjfWhZsSzZckNW7gAAIABJREFUXGEKLP76qDyZt6y4w2M8akBwAbvVe2plwRf7ZMO+ejPu3JQEY/iLw3NM8UJ/s/o1+UTuOqUlG0LnUI/a+/2aMimvb5LjCtJk5in5gXs7Mm86ty+uKZM3tlRIaW2TeD0e80X/xuP6ihaf1HbjP3fJssKWAoCa5n//dwbIne/tlne2V5ltGY9MKjBFGdvS2hoE0GdrIGDatGkmEBCtSODevXtl1qxZsmTJEtsh3XDDDXL11Ve3ZbhciwACCCCAgK0AAQB+GAgggAAC7RawVlXXh3T0HPuS2ia5+V9FJk07tCV6PXLtxODigtZaAv5q+7oo1cWz7qv3N2slfutzN5fWy3VLd0lpnS4kg4sRWr8ixwOkAYCrJuTJjW/vkvI6X6D43F+3VAYWo/E8RwMAuakJ8sLqliMHrdXqrfUW9J2OK0g3C+F4W6QxThreUnhQ7fRYw5fXlZkMh9B28kHpcvcp+aLHG2qzjsd/qoHutb/r/d3yWesCXK/z/80faGjvvOmWEd3brwUPQ5u/FkNOijco00JPANBtKbf8q8jUZejIiRPr1q0ze/TjzQTwjzElJUX0K74GArSgX1pamvlTUVGR/PWvf5U//vGPsmfPHttpzMjIkGeffVaOPvroeKeZ6xBAAAEEEIgoQACAHwcCCCCAQLsFOjMAoF+FdeH4wTfVEcejafMPfGeAHNG/5Yv1/R/tEd3vrU1Tve88ub9Z6G0s2b/4179FCgBYF/n+veJ90lrOdNdF6gMf7zWZAdGaBg6G5yTLLSf0M/0+uGyvWTz7TwvQyv/PriqxXVBbn6sBjiP6p8i0Y/rJbz7ZEzhK8KyDM+W/T+xvLg0tInjuyCyZ92lxh8eoBQi1vbqhXB79fF/EbAV9V02d1xT60PGo39zTB5oMiNA5DA0AtGfeNDikX/ZD59ZvqGPTLI9/G5oh05cWyqbW38B/HZYje6ob5Z/bqkzNhXlnFIiezNDetmXLFrnxxhtlxYoV7X1Em+7ToMHcuXNJ/2+TGhcjgAACCEQSIADAbwMBBBBAoN0C+qVbj8fb2vq1vSMZAPqlXI/D0/RxXcydfUiW/Oeh2WbRt6+2KTBG/UI+4/h+JrX/urd2BRbKFxyWY75g2329HpWXbE4a0DR6fyusbJSpSwulqKplm4Gmqc89Y2CYxc7KBrnmb4WBMdx0fD+TDm/XrAvb0ICC9QjAaE66cJ3+VmFQFoF+oQ89294aGOiMMYZ6aDr9PafmyyOfFQdlMFiPNbTWHdBUe80QsNvuYA3AtHfedKvG86tLTSBF/a6d2FfUQFP7328NGunX/fNH58g1f/9W9ta0/Gb0d/TPbZUmSGINXrT7Ry8ixcXFMnPmTNFjAp1sOTk55gSC448/3slueDYCCCCAQC8SIADQiyabV0UAAQQ6WyA0A6C9NQAamprlpn8VmX332vxV2kvqmoIW3/o3Xcw/NKlAvi6rN1/79Ux37ffnh+fI/9tYIRX1TXLmiEzzpdj/FVgXp5o5YG3WBaX+c12kagDAv4/cf228i+vQhe0xBWmmJoG/7kC8AQBrerz1CDvrdgUd23XH9pXzDs02w+yMMf7vujKT/q8LbA2UzDl9gBzZPzVoP7325f+aPzAzUa5fusv0rU3HovOnafonDk6XBl9zYBuANQCjgQb/Aj3eeQv9nf3gkCy56YSWmg4acNDMBX8GwNEDU4N+M9qHBpV0XrWWgtZO6IxWX18vzz//vMybN0/q6sK3rHRGH3qigP4nIaFzxtwZY+IZCCCAAALdW4AAQPeeP0aPAAIIuCqgX6Vv+OeuoP3e7dljvbu6Uab8vVB2tX6N16/5eppA6KI60svqovSQ3GRZtadWdJ/57Sf1N7UE/AGAS47IlUta09b1GdrP1H/s78//3BMGpZnCff497m1ZXEd6B/+z4w0A6CJcU/21WbMIrAv00JT6eAMA0cZo/ZpvXbBbjxeM5K+L76MHpskXu2rkoKwks9DWbA5/IT7r0ZBfFtWaffxazE+3SYzIiT1v1loDSV6P3HVKvpw2JN3UILjj3SLztd+f3p+YIGFBo5QET5uOa2zLv1SrV6+W2bNny6efftqW22Jee95558k999xD6n9MKS5AAAEEEGiLAAGAtmhxLQIIIIBAmIB1X7r+0ZoiHi+XfjXWAIAW49NmTbP/+Nsaufv96NX4tSZdgtcjujjUL9d90xICi0DrglGfrTX9536y15wQoF+HdXHor/SvC9nzx+TINUf3CQw93sW1NXVfn3PzCf1Nirq/vbOjSu79cI/UNjZHLZYYuj9+3hkDpaapOWhfuxa8W/D9AslPb6lkv7mk3mxn0CJ3oX7WOYg0xtBAjnU7RKy99/p8fV+tYaAnAegpCicdlB40XuvRkNZAiPoneCXmvL27o9r8BjSrQIMGevyiPueDndUmtV8DNjpnmoWgGQZX//1bKW7dAqDjs2YMxPubbMt1mg3w5z//2ezVj1TMry3PmzRpktx3333St2/fttzGtQgggAACCMQUIAAQk4gLEEAAAQSiCYSmputi8Mejs2XKxL5hx+5Feo71C6/dAvbFNaXy5PKSwO3ahy76dDFtbZrqP+vUfPmiqFbueK/I/F2PsNPF8tDslsJv/pRx/d81W0AXp7e+s9sUitMWWmjw2VWlQUX8ImU4aA2D+z/eI82te9TvPW2AHFvQUu1dayRMW7rLHInnr64fqZbAr//2baCugX8hrkfqPfbFPpPKrs16MoAugDXb4YuiGtO3traOUTMtrv5boehcajtmYJrM++7+egjr99XJ9W/tCgQY9BoNnNT7mgN96j/TEwDmTyowx/P5Azq6X3/WqQPk+EEtFo98vk/+tK4lw8HfYs2bbouY/eEe20KKOq9agHFca2HIbysb5dI3dpoMA22azaBbOzor9T/avwvV1dXy0ksvyaJFi9oVCEhMTJSpU6fKZZddFvXYwGhj4G8IIIAAAghEEyAAwO8DAQQQQKDDAro4tRbf06/Bvzoi1+zL16+80Zouat/YXBlUPM5a4E7XtP4z3K2L2yWbKuQ3n+wNPNpaf8D6txG5yfLopALR/fT/t6FcHv6s2CxaNYCgqep6ooA1vV4f6O9fvzDP+mCP1DT4TBE+bf76BJqG72+66LzurULz9Vmbtcif/s1/LKFmI+hXbG1arV6L7Fl1NBAybWlhoKq/1hHQowWtAQq91x8Y0Cct+LxYXllfbp7pDy60Z4zWRbOm8S/4XoH4T0SwFmj0L/LXF9fJbe+2BFn8zb/VwvqV3xqA2bCv3jj5MxX0vnjm7YU1pbJoeUlgDjRIo0EDDTSN7psSMNSjH2e+v1u+Ltt/TKCeDqFZFEmtRxdqwEQzPpwMCNTW1sr7779vAgHxbA3Qhb9+9Z82bZqMGjVKPDH+nenwv7A8AAEEEECg1woQAOi1U8+LI4AAAp0nEClNfHBWkvxkdLapDj8gI9Es1HTBr3vwV+6uk/d2VMlnu2rCvuRrETo9+u6kwWny0toy0a/wjb7moOJ0evzfnI/3fxW27pe3Hu+nafL6NVuzAuZ/2nJEn7afHpYjU1pT/fVceT3NYF9r2rh+uf/O0Ax59PNiMzb92l3XehygZh+cdXCWyRxIT/KY4+UWfrEvUHXev6jVlPTjBqWZ4IUuTDUoclBWYmBxqv9dq9L/bGyOGY8GJ/Q9/V+uQ2dHF9L+LRJanG/2afmyaGWJaLBD30kXtDoP2to7Rn+fev+PRmWbtPq1xXVyz/u7A+930bhcuWJ8nlj38ut91oKF1gCMzuW9p+WL1+sJeo6/r1jz9lVxnQkOWV30XdVfawvoFoJ1xfWiWSKffFsTdoShOmsQRYMF64rr5MFlxaLFJTUopH073UpLS+XLL7+UlStXmv+UlLRksqSlpcnEiRPlqKOOMv/Jzc11eig8HwEEEEAAASEAwI8AAQQQQKBTBHTxqYXklu+u7ZTn2T3Eupfb+pVZr7UWmotVuE7T0acc3VfuMl+L681XaI0LaJDBv4DW/6n/VReQ/3VYtizZVCllrTUK7Mami2b9ylwXsi3B/zxdgB6ZnyqzP9gTCCbYPUeDJMEbG8RsY/j+iEyTqWDXtCbA5KP6yLxPizs0xrREb6Aegl0/mm6vWRP90xPDTh6wbkuwnmQQ+hy11g/cfut4500zNvS0iFAbu3EekpcsFXU+0aKHdi10W4hjP1gejAACCCCAQBcTIADQxSaE4SCAAALdWUC/7ut+9WeifMm2ez9N6daUeG1vbG75oh3aNB3+7lPyzR59bdav9rr41i/CPx3T8jX9w53VJhjh/2rvf5Zep9kId52cL4tWlASq7Ucy10WnLqz/c3S2vLahXB79fF/YF2a9V5977shs8z/1S761+Wsi6Pi8Hk8gZd/uHbW/s/Tc+q8rA2ny/sKEulC+6W2tI9Cyt93fdI/7rNMGyKDMRHMcXkfGOHFgmtny4C+KaO1Hj0nUfg7vl2L+cejRfD8cmSUzju9n/hZaF8L/HH0/PeFhyeYKk20R77zpnGtxwXe2V8tb2yptfx/ahz7/R6Oy5LIj8+RvWyttLbTPsw9pGWv0zSnd+d9Exo4AAggggIC9AAEAfhkIIIAAAp0uoPus/7W9Sv7xdaVs3FdvUtf9C179op6Z5DXp18cMTDULf92n7//y/e72KpPargt8bf3SEuWCsTly3qFZQfUENEagR+Zp7YFD+6TInO8MCOzr1r8tXllighG6mNU09FMOSjcp7bmt58CH7vu3Iuj1E/JTZfLRfQLFA/Xvq/fUmmJ8G0vqA9XndQGuz9UidLq3fd6yvfLeN9UmUDA8J9kEJnTPvr/p2PQdF68slR0VDeY6/fJ+9ID9/en2Bt3brwGM/xiVLVdOyDPZBfpO//NVmelbXc4bnS3njcoSaz2Cjo5RT2TQLQ2f7qox/djZ+d9FAw7q0Sc1wfjrPPqbvoM+R+deF+bHDkwznjrv7Z03tfvk22p5blWpbCltMMdE6oJe5/SEQely0bgcGZy5P63/vR3V8uSKfYHfUkFmkvzi8BwTAGDx3+n/2vNABBBAAIFuIEAAoBtMEkNEAAEEEOh8AV3cPrWiZQ+9Bgk0LVyLFmoF/ViFCzt/NDwR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IIIIAAAggggAACCCCAgOsCBABcnwIGgAACCCCAAAIIIIAAAggggIDzAgQAnDemBwQQQAABBBBAAAEEEEAAAQRcFyAA4PoUMAAEEEAAAQQQQAABBBBAAAEEnBcgAOC8MT0ggAACCCCAAAIIIIAAAggg4LoAAQDXp4ABIIAAAggggAACCCCAAAIIIOC8AAEA543pAQEEEEAAAQQQQAABBBBAAAHXBQgAuD4FDAABBBBAAAEEEEAAAQQQQAAB5wUIADhvTA8IIIAAAggggAACCCCAAAIIuC5AAMD1KWAACCCAAAIIIIAAAggggAACCDgvQADAeWN6QAABBBBAAAEEEEAAAQQQQMB1AQIArk8BA0AAAQQQQAABBBBAAAEEEEDAeQECAM4b0wMCCCCAAAIIIIAAAggggAACrgsQAHB9ChgAAggggAACCCCAAAIIIIAAAs4LEABw3pgeEEAAAQQQQAABBBBAAAEEEHBdgACA61PAABBAAAEEEEAA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IIIIAAAggggAACCCCAgOsCBABcnwIGgAACCCCAAAIIIIAAAggggIDzAgQAnDemBwQQQAABBBBAAAEEEEAAAQRcFyAA4PoUMAAEEEAAAQQQQAABBBBAAAEEnBcgAOC8MT0ggAACCCCAAAIIIIAAAggg4LoAAQDXp4ABIIAAAggggAACCCCAAAIIIOC8AAEA543pAQEEEEAAAQQQQAABBBBAAAHXBQgAuD4FDAABBBBAAAEEEEAAAQQQQAAB5wUIADhvTA8IIIAAAggggAACCCCAAAIIuC5AAMD1KWAACCCAAAIIIIAAAggggAACCDgvQADAeWN6QAABBBBAAAEEEEAAAQQQQMB1AQIArk8BA0AAAQQQQAABBBBAAAEEEEDAeQECAM4b0wMCCCCAAAIIIIAAAggggAACrgsQAHB9ChgAAggggAACCCCAAAIIIIAAAs4LEABw3pgeEEAAAQQQQAABBBBAAAEEEHBdgACA61PAABBAAAEEEEAA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IIIIAAAggggAACCCCAgOsCBABcnwIGgAACCCCAAAIIIIAAAggggIDzAgQAnDemBwQQQAABBBBAAAEEEEAAAQRcFyAA4PoUMAAEEEAAAQQQQAABBBBAAAEEnBcgAOC8MT0ggAACCCCAAAIIIIAAAggg4LoAAQDXp4ABIIAAAggggAACCCCAAAIIIOC8AAEA543pAQEEEEAAAQQQQAABBBBAAAHXBQgAuD4FDAABBBBAAAEEEEAAAQQQQAAB5wUIADhvTA8IIIAAAggggAACCCCAAAIIuC5AAMD1KWAACCCAAAIIIIAAAggggAACCDgvQADAeWN6QAABBBBAAAEEEEAAAQQQQMB1AQIArk8BA0AAAQQQQAABBBBAAAEEEEDAeQECAM4b0wMCCCCAAAIIIIAAAggggAACrgsQAHB9ChgAAggggAACCCCAAAIIIIAAAs4LEABw3pgeEEAAAQQQQAABBBBAAAEEEHBdgACA61PAABBAAAEEEEAA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KbAqnzAAAAL0lEQVQIIIAAAggggAACCCCAgOsCBABcnwIGgAACCCCAAAIIIIAAAggggIDzAv8fvT2XMNoIeg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228003"/>
            <a:ext cx="9144000" cy="957262"/>
          </a:xfrm>
          <a:prstGeom prst="rect">
            <a:avLst/>
          </a:prstGeo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  <a:t>Un sésame vers les ressources documentaires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1252930"/>
            <a:ext cx="9067800" cy="2162886"/>
          </a:xfrm>
          <a:prstGeom prst="rect">
            <a:avLst/>
          </a:prstGeom>
          <a:solidFill>
            <a:srgbClr val="34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/>
              <a:t> Plus de 100 000 ouvrages</a:t>
            </a:r>
            <a:endParaRPr lang="fr-FR" sz="2000">
              <a:cs typeface="Calibri"/>
            </a:endParaRPr>
          </a:p>
          <a:p>
            <a:pPr algn="ctr"/>
            <a:r>
              <a:rPr lang="fr-FR" sz="2000"/>
              <a:t>Presse et revues de vulgarisation scientifique, dictionnaires de langues, méthodologie universitaire…</a:t>
            </a:r>
          </a:p>
          <a:p>
            <a:pPr algn="ctr"/>
            <a:r>
              <a:rPr lang="fr-FR" sz="2000">
                <a:cs typeface="Calibri"/>
              </a:rPr>
              <a:t>Collections de loisirs, DVD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" y="3233498"/>
            <a:ext cx="9067801" cy="784551"/>
          </a:xfrm>
          <a:prstGeom prst="rect">
            <a:avLst/>
          </a:prstGeom>
          <a:solidFill>
            <a:srgbClr val="44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/>
              <a:t>En prêt : 10 docs pour 21 jours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018049"/>
            <a:ext cx="9067800" cy="1422775"/>
          </a:xfrm>
          <a:prstGeom prst="rect">
            <a:avLst/>
          </a:prstGeom>
          <a:solidFill>
            <a:srgbClr val="6C5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/>
          </a:p>
          <a:p>
            <a:pPr algn="ctr"/>
            <a:endParaRPr lang="fr-FR" sz="2000"/>
          </a:p>
          <a:p>
            <a:pPr algn="ctr"/>
            <a:r>
              <a:rPr lang="fr-FR" sz="2000"/>
              <a:t>Une très large documentation électronique (bases de données, presse et revues, e-books, vidéos)</a:t>
            </a:r>
            <a:endParaRPr lang="fr-FR" sz="2000">
              <a:cs typeface="Calibri"/>
            </a:endParaRPr>
          </a:p>
          <a:p>
            <a:pPr algn="ctr"/>
            <a:r>
              <a:rPr lang="fr-FR" sz="2000"/>
              <a:t>Travaux universitaires (thèses)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5440825"/>
            <a:ext cx="9067800" cy="1308338"/>
          </a:xfrm>
          <a:prstGeom prst="rect">
            <a:avLst/>
          </a:prstGeom>
          <a:solidFill>
            <a:srgbClr val="F47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/>
              <a:t>Accessibles en ligne </a:t>
            </a:r>
          </a:p>
          <a:p>
            <a:pPr algn="ctr"/>
            <a:r>
              <a:rPr lang="fr-FR" sz="2000" b="1"/>
              <a:t>sur place et à distance 24h/24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C8CB6A-0B6A-7E2D-2B30-C011AB6609D0}"/>
              </a:ext>
            </a:extLst>
          </p:cNvPr>
          <p:cNvSpPr txBox="1"/>
          <p:nvPr/>
        </p:nvSpPr>
        <p:spPr>
          <a:xfrm>
            <a:off x="2971800" y="4167884"/>
            <a:ext cx="531773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 i="1">
                <a:solidFill>
                  <a:schemeClr val="bg1"/>
                </a:solidFill>
                <a:latin typeface="Arial MT"/>
              </a:rPr>
              <a:t>Via le catalogue :</a:t>
            </a:r>
            <a:endParaRPr lang="en-US" i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939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EDBB355A-AEE1-67FF-50A1-71FD019B8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776" y="891910"/>
            <a:ext cx="8921350" cy="441047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2390"/>
            <a:ext cx="9144000" cy="499434"/>
          </a:xfr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catalogue des BU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39030" y="5532468"/>
            <a:ext cx="2123465" cy="707886"/>
          </a:xfrm>
          <a:prstGeom prst="rect">
            <a:avLst/>
          </a:prstGeom>
          <a:noFill/>
          <a:ln w="31750">
            <a:solidFill>
              <a:srgbClr val="449A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/>
            </a:lvl1pPr>
          </a:lstStyle>
          <a:p>
            <a:r>
              <a:rPr lang="fr-FR" sz="2000"/>
              <a:t>Services à distance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51520" y="1556792"/>
            <a:ext cx="2767422" cy="954107"/>
          </a:xfrm>
          <a:prstGeom prst="rect">
            <a:avLst/>
          </a:prstGeom>
          <a:solidFill>
            <a:schemeClr val="bg1"/>
          </a:solidFill>
          <a:ln w="31750">
            <a:solidFill>
              <a:srgbClr val="449A9A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400" b="1"/>
              <a:t>Accès aux collections : </a:t>
            </a: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chercher des documents, les localiser, les lire en ligne, les réserver, les faire venir ...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2E654F6-0D06-A623-549B-39EB6587DF70}"/>
              </a:ext>
            </a:extLst>
          </p:cNvPr>
          <p:cNvSpPr txBox="1"/>
          <p:nvPr/>
        </p:nvSpPr>
        <p:spPr>
          <a:xfrm>
            <a:off x="7103252" y="1263397"/>
            <a:ext cx="1754841" cy="1169551"/>
          </a:xfrm>
          <a:prstGeom prst="rect">
            <a:avLst/>
          </a:prstGeom>
          <a:solidFill>
            <a:schemeClr val="bg1"/>
          </a:solidFill>
          <a:ln w="31750">
            <a:solidFill>
              <a:srgbClr val="449A9A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2000" b="1"/>
            </a:lvl1pPr>
          </a:lstStyle>
          <a:p>
            <a:r>
              <a:rPr lang="fr-FR" sz="1400"/>
              <a:t>Compte lecteur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(vérifier les dates de prêt, prolonger vos emprunts, gérer vos recherches...)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C684552-5B1B-6BA3-77B5-87F0BB091EE4}"/>
              </a:ext>
            </a:extLst>
          </p:cNvPr>
          <p:cNvSpPr txBox="1"/>
          <p:nvPr/>
        </p:nvSpPr>
        <p:spPr>
          <a:xfrm>
            <a:off x="7092280" y="5532468"/>
            <a:ext cx="1754841" cy="707886"/>
          </a:xfrm>
          <a:prstGeom prst="rect">
            <a:avLst/>
          </a:prstGeom>
          <a:noFill/>
          <a:ln w="31750">
            <a:solidFill>
              <a:srgbClr val="449A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/>
            </a:lvl1pPr>
          </a:lstStyle>
          <a:p>
            <a:r>
              <a:rPr lang="fr-FR" sz="2000"/>
              <a:t>(Auto-) Formation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995936" y="5532468"/>
            <a:ext cx="1754841" cy="707886"/>
          </a:xfrm>
          <a:prstGeom prst="rect">
            <a:avLst/>
          </a:prstGeom>
          <a:noFill/>
          <a:ln w="31750">
            <a:solidFill>
              <a:srgbClr val="449A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 b="1"/>
            </a:lvl1pPr>
          </a:lstStyle>
          <a:p>
            <a:r>
              <a:rPr lang="fr-FR"/>
              <a:t>Infos pratiques</a:t>
            </a:r>
          </a:p>
        </p:txBody>
      </p:sp>
    </p:spTree>
    <p:extLst>
      <p:ext uri="{BB962C8B-B14F-4D97-AF65-F5344CB8AC3E}">
        <p14:creationId xmlns:p14="http://schemas.microsoft.com/office/powerpoint/2010/main" val="2512648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0" y="118240"/>
            <a:ext cx="9067800" cy="442157"/>
          </a:xfrm>
          <a:solidFill>
            <a:srgbClr val="C00000"/>
          </a:solidFill>
        </p:spPr>
        <p:txBody>
          <a:bodyPr anchor="t">
            <a:normAutofit/>
          </a:bodyPr>
          <a:lstStyle/>
          <a:p>
            <a:pPr algn="ctr"/>
            <a:r>
              <a:rPr lang="fr-FR" alt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compte lecteur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E7EEBB-6D53-48F8-AAA1-49D36E0ED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4657815"/>
            <a:ext cx="8115299" cy="18191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b="10803"/>
          <a:stretch/>
        </p:blipFill>
        <p:spPr>
          <a:xfrm>
            <a:off x="466726" y="775514"/>
            <a:ext cx="8210548" cy="375707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6CAECFE-B687-44C9-9616-4D5EBD024B80}"/>
              </a:ext>
            </a:extLst>
          </p:cNvPr>
          <p:cNvSpPr/>
          <p:nvPr/>
        </p:nvSpPr>
        <p:spPr>
          <a:xfrm>
            <a:off x="7042541" y="3175005"/>
            <a:ext cx="1628774" cy="30523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rgbClr val="FFFF00"/>
                </a:solidFill>
                <a:latin typeface="Arial Narrow" panose="020B0606020202030204" pitchFamily="34" charset="0"/>
              </a:rPr>
              <a:t>Accès à votre compte lecteur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>
                <a:latin typeface="Arial Narrow" panose="020B0606020202030204" pitchFamily="34" charset="0"/>
              </a:rPr>
              <a:t>Prolonger ses prêts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>
                <a:latin typeface="Arial Narrow" panose="020B0606020202030204" pitchFamily="34" charset="0"/>
              </a:rPr>
              <a:t>Consulter les dates de retour et l’historique de ses emprunts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>
                <a:latin typeface="Arial Narrow" panose="020B0606020202030204" pitchFamily="34" charset="0"/>
              </a:rPr>
              <a:t>Faire une demande PEB</a:t>
            </a:r>
          </a:p>
        </p:txBody>
      </p:sp>
      <p:sp>
        <p:nvSpPr>
          <p:cNvPr id="10" name="Ellipse 9"/>
          <p:cNvSpPr/>
          <p:nvPr/>
        </p:nvSpPr>
        <p:spPr>
          <a:xfrm flipV="1">
            <a:off x="7820700" y="890752"/>
            <a:ext cx="761324" cy="252248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56" tIns="47279" rIns="94556" bIns="47279" rtlCol="0" anchor="ctr"/>
          <a:lstStyle/>
          <a:p>
            <a:pPr marL="0" marR="0" lvl="0" indent="0" algn="ctr" defTabSz="472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9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 flipV="1">
            <a:off x="301234" y="3436489"/>
            <a:ext cx="1813315" cy="742512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56" tIns="47279" rIns="94556" bIns="47279" rtlCol="0" anchor="ctr"/>
          <a:lstStyle/>
          <a:p>
            <a:pPr marL="0" marR="0" lvl="0" indent="0" algn="ctr" defTabSz="472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9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B6C06FB-EC54-4DF3-8C76-E12AD8D4342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614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37BEC6-D374-C8DE-C0E9-89021E598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627ADE-3FC7-4660-B923-AC5FC6CE1B98}" type="slidenum">
              <a:rPr lang="fr-FR"/>
              <a:pPr>
                <a:defRPr/>
              </a:pPr>
              <a:t>28</a:t>
            </a:fld>
            <a:endParaRPr lang="fr-FR"/>
          </a:p>
        </p:txBody>
      </p:sp>
      <p:pic>
        <p:nvPicPr>
          <p:cNvPr id="5" name="Image 4" descr="Carte mentale Catalogue.png">
            <a:extLst>
              <a:ext uri="{FF2B5EF4-FFF2-40B4-BE49-F238E27FC236}">
                <a16:creationId xmlns:a16="http://schemas.microsoft.com/office/drawing/2014/main" id="{B2D87B9C-2C4F-EF5F-504C-8CDB9F60D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415496" cy="47052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catalogue des BU (2)</a:t>
            </a:r>
          </a:p>
        </p:txBody>
      </p:sp>
    </p:spTree>
    <p:extLst>
      <p:ext uri="{BB962C8B-B14F-4D97-AF65-F5344CB8AC3E}">
        <p14:creationId xmlns:p14="http://schemas.microsoft.com/office/powerpoint/2010/main" val="2126188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601595"/>
            <a:chOff x="0" y="0"/>
            <a:chExt cx="9144000" cy="260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26014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806195"/>
              <a:ext cx="2712720" cy="98907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3843528"/>
            <a:ext cx="375285" cy="775970"/>
          </a:xfrm>
          <a:custGeom>
            <a:avLst/>
            <a:gdLst/>
            <a:ahLst/>
            <a:cxnLst/>
            <a:rect l="l" t="t" r="r" b="b"/>
            <a:pathLst>
              <a:path w="375285" h="775970">
                <a:moveTo>
                  <a:pt x="0" y="0"/>
                </a:moveTo>
                <a:lnTo>
                  <a:pt x="0" y="775716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6328" y="822960"/>
            <a:ext cx="5754624" cy="9875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47800" y="2971800"/>
            <a:ext cx="6477000" cy="23634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algn="ctr">
              <a:lnSpc>
                <a:spcPts val="5830"/>
              </a:lnSpc>
              <a:spcBef>
                <a:spcPts val="835"/>
              </a:spcBef>
            </a:pPr>
            <a:r>
              <a:rPr lang="fr-FR" sz="3200" b="1" spc="-25">
                <a:latin typeface="Calibri Light"/>
                <a:cs typeface="Calibri Light"/>
              </a:rPr>
              <a:t>5.</a:t>
            </a:r>
          </a:p>
          <a:p>
            <a:pPr marL="12700" marR="5080" algn="ctr">
              <a:lnSpc>
                <a:spcPts val="5830"/>
              </a:lnSpc>
              <a:spcBef>
                <a:spcPts val="835"/>
              </a:spcBef>
            </a:pPr>
            <a:r>
              <a:rPr lang="fr-FR" sz="3200" b="1" spc="-25">
                <a:latin typeface="Calibri Light"/>
                <a:cs typeface="Calibri Light"/>
              </a:rPr>
              <a:t>Les ressources spécialisées via le catalogue des BU</a:t>
            </a:r>
            <a:endParaRPr sz="3200" b="1">
              <a:latin typeface="Calibri Light"/>
              <a:cs typeface="Calibri Light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5" smtClean="0"/>
              <a:t>29</a:t>
            </a:fld>
            <a:endParaRPr lang="fr-FR" spc="-5"/>
          </a:p>
        </p:txBody>
      </p:sp>
    </p:spTree>
    <p:extLst>
      <p:ext uri="{BB962C8B-B14F-4D97-AF65-F5344CB8AC3E}">
        <p14:creationId xmlns:p14="http://schemas.microsoft.com/office/powerpoint/2010/main" val="200462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601595"/>
            <a:chOff x="0" y="0"/>
            <a:chExt cx="9144000" cy="260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26014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806195"/>
              <a:ext cx="2712720" cy="98907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3843528"/>
            <a:ext cx="375285" cy="775970"/>
          </a:xfrm>
          <a:custGeom>
            <a:avLst/>
            <a:gdLst/>
            <a:ahLst/>
            <a:cxnLst/>
            <a:rect l="l" t="t" r="r" b="b"/>
            <a:pathLst>
              <a:path w="375285" h="775970">
                <a:moveTo>
                  <a:pt x="0" y="0"/>
                </a:moveTo>
                <a:lnTo>
                  <a:pt x="0" y="775716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6328" y="822960"/>
            <a:ext cx="5754624" cy="9875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33400" y="3066288"/>
            <a:ext cx="8001000" cy="1775486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4330" indent="-354330">
              <a:lnSpc>
                <a:spcPts val="4000"/>
              </a:lnSpc>
              <a:defRPr/>
            </a:pPr>
            <a:r>
              <a:rPr lang="fr-FR" altLang="fr-FR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	</a:t>
            </a:r>
            <a:r>
              <a:rPr lang="fr-FR" altLang="fr-F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1. </a:t>
            </a:r>
            <a:endParaRPr lang="fr-FR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lnSpc>
                <a:spcPts val="4000"/>
              </a:lnSpc>
              <a:spcBef>
                <a:spcPts val="1088"/>
              </a:spcBef>
              <a:spcAft>
                <a:spcPts val="1088"/>
              </a:spcAft>
              <a:defRPr/>
            </a:pPr>
            <a:r>
              <a:rPr lang="fr-FR" sz="3200" b="1">
                <a:solidFill>
                  <a:schemeClr val="tx1"/>
                </a:solidFill>
                <a:latin typeface="Arial Narrow" panose="020B0606020202030204" pitchFamily="34" charset="0"/>
              </a:rPr>
              <a:t>Un rapide coup d’œil sur les services proposés par le SCD-UM</a:t>
            </a:r>
          </a:p>
        </p:txBody>
      </p:sp>
    </p:spTree>
    <p:extLst>
      <p:ext uri="{BB962C8B-B14F-4D97-AF65-F5344CB8AC3E}">
        <p14:creationId xmlns:p14="http://schemas.microsoft.com/office/powerpoint/2010/main" val="1220110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AutoShape 2" descr="data:image/png;base64,iVBORw0KGgoAAAANSUhEUgAABAAAAAMACAYAAAC6uhUNAAAgAElEQVR4XuzdB5iU1fX48TOd3vtSRKoiRemiJkaJJjZM1GjsiiUIigIGBBuKEAWVIvYeS0R+Yk2MRmNUBKQpgih9YelSlzL995w7zDA7O2377M73Pk+ef7Iz8773fu7L7/nf8957jiUYDAaFhgACCCCAAAIIIIAAAggggAACVVrAQgCgSs8vg0MAAQQQQAABBBBAAAEEEEDACBAA4EFAAAEEEEAAAQQQQAABBBBAIAsECABkwSQzRAQQQAABBBBAAAEEEEAAAQQIAPAMIIAAAggggAACCCCAAAIIIJAFAgQAsmCSGSICCCCAAAIIIIAAAggggAACBAB4BhBAAAEEEEAAAQQQQAABBBDIAgECAFkwyQwRAQQQQAABBBBAAAEEEEAAAQIAPAMIIIAAAggggAACCCCAAAIIZIEAAYAsmGSGiAACCCCAAAIIIIAAAggggAABAJ4BBBBAAAEEEEAAAQQQQAABBLJAgABAFkwyQ0QAAQQQQAABBBBAAAEEEECAAADPAAIIIIAAAggggAACCCCAAAJZIEAAIAsmmSEigAACCCCAAAIIIIAAAgggQACAZwABBBBAAAEEEEAAAQQQQACBLBAgAJAFk8wQEUAAAQQQQAABBBBAAAEEECAAwDOAAAIIIIAAAggggAACCCCAQBYIEADIgklmiAgggAACCCCAAAIIIIAAAggQAOAZQAABBBBAAAEEEEAAAQQQQCALBAgAZMEkM0QEEEAAAQQQQAABBBBAAAEECADwDCCAAAIIIIAAAggggAACCCCQBQIEALJgkhkiAggggAACCCCAAAIIIIAAAgQAeAYQQAABBBBAAAEEEEAAAQQQyAIBAgBZMMkMEQEEEEAAAQQQQAABBBBAAAECADwDCCCAAAIIIIAAAggggAACCGSBAAGALJhkhogAAggggAACCCCAAAIIIIAAAQCeAQQQQAABBBBAAAEEEEAAAQSyQIAAQBZMMkNEAAEEEEAAAQQQQAABBBBAgAAAzwACCCCAAAIIIIAAAggggAACWSBAACALJpkhIoAAAggggAACCCCAAAIIIEAAgGcAAQQQQAABBBBAAAEEEEAAgSwQIACQBZPMEBFAAAEEEEAAAQQQQAABBBAgAMAzgAACCCCAAAIIIIAAAggggEAWCBAAyIJJZogIIIAAAggggAACCCCAAAIIEADgGUAAAQQQQAABBBBAAAEEEEAgCwQIAGTBJDNEBBBAAAEEEEAAAQQQQAABBAgA8AwggAACCCCAAAIIIIAAAgggkAUCBACyYJIZIgIIIIAAAggggAACCCCAAAIEAHgGEEAAAQQQQAABBBBAAAEEEMgCAQIAWTDJDBEBBBBAAAEEEEAAAQQQQAABAgA8AwgggAACCCCAAAIIIIAAAghkgQABgCyYZIaIAAIIIIAAAggggAACCCCAAAEAngEEEEAAAQQQQAABBBBAAAEEskCAAEAWTDJDRAABBBBAAAEEEEAAAQQQQIAAAM8AAggggAACCCCAAAIIIIAAAlkgQAAgCyaZISKAAAIIIIAAAggggAACCCBAAIBnAAEEEEAAAQQQQAABBBBAAIEsECAAkAWTzBARQAABBBBAAAEEEEAAAQQQIADAM4AAAggggAACCCCAAAIIIIBAFggQAMiCSWaICCCAAAIIIIAAAggggAACCBAA4BlAAAEEEEAAAQQQQAABBBBAIAsECABkwSQzRAQQQAABBBBAAAEEEEAAAQQIAPAMIIAAAggggAACCCCAAAIIIJAFAgQAsmCSGSICCCCAAAIIIIAAAggggAACBAB4BhBAAAEEEEAAAQQQQAABBBDIAgECAFkwyQwRAQQQQAABBBBAAAEEEEAAAQIAPAMIIIAAAggggAACCCCAAAIIZIEAAYAsmGSGiAACCCCAAAIIIIAAAggggAABAJ4BBBBAAAEEEEAAAQQQQAABBLJAgABAFkwyQ0QAAQQQQAABBBBAAAEEEECAAADPAAIIIIAAAggggAACCCCAAAJZIEAAIAsmmSEigAACCCCAAAIIIIAAAgggQACAZwABBBBAAAEEEEAAAQQQQACBLBAgAJAFk8wQEUAAAQQQQAABBBBAAAEEECAAwDOAAAIIIIAAAggggAACCCCAQBYIEADIgklmiAgggAACCCCAAAIIIIAAAggQAOAZQAABBBBAAAEEEEAAAQQQQCALBAgAZMEkM0QEEEAAAQQQQAABBBBAAAEECADwDCCAAAIIIIAAAggggAACCCCQBQIEALJgkhkiAggggAACCCCAAAIIIIAAAgQAeAYQQAABBBBAAAEEEEAAAQQQyAIBAgBZMMkMEQEEEEAAAQQQQAABBBBAAAECADwDCCCAAAIIIIAAAggggAACCGSBAAGALJhkhogAAggggAACCCCAAAIIIIAAAQCeAQQQQAABBBBAAAEEEEAAAQSyQIAAQBZMMkNEAAEEEEAAAQQQQAABBBBAgAAAzwACCCCAAAIIIIAAAggggAACWSBAACALJpkhIoAAAggggAACCCCAAAIIIEAAgGcAAQQQQAABBBBAAAEEEEAAgSwQIACQBZPMEBFAAAEEEEAAAQQQQAABBBAgAMAzgAACCCCAAAIIIIAAAggggEAWCBAAyIJJZogIIIAAAggggAACCCCAAAIIEADgGUAAAQQQQAABBBBAAAEEEEAgCwQIAGTBJDNEBBBAAAEEEEAAAQQQQAABBAgA8AwggAACCCCAAAIIIIAAAgggkAUCBACyYJIZIgIIIIAAAggggAACCCCAAAIEAHgGEEAAAQQQQAABBBBAAAEEEMgCAQIAWTDJDBEBBBBAAAEEEEAAAQQQQAABAgA8AwgggAACCCCAAAIIIIAAAghkgQABgCyYZIaIAAIIIIAAAggggAACCCCAAAEAngEEEEAAAQQQQAABBBBAAAEEskCAAEAWTDJDRAABBBBAAAEEEEAAAQQQQIAAAM8AAggggAACCCCAAAIIIIAAAlkgQAAgCyaZISKAAAIIIIAAAggggAACCCBAAIBnAAEEEEAAAQQQQAABBBBAAIEsECAAkAWTzBARQAABBBBAAAEEEEAAAQQQIADAM4AAAggggAACCCCAAAIIIIBAFggQAMiCSWaICCCAAAIIIIAAAggggAACCBAA4BlAAAEEEEAAAQQQQAABBBBAIAsECABkwSQzRAQQQAABBBBAAAEEEEAAAQQIAPAMIIAAAggggAACCCCAAAIIIJAFAgQAsmCSGSICCCCAAAIIIIAAAggggAACBAB4BhBAAAEEEEAAAQQQQAABBBDIAgECAFkwyQwRAQQQQAABBBBAAAEEEEAAAQIAPAMIIIAAAggggAACCCCAAAIIZIEAAYAsmGSGiAACCCCAAAIIIIAAAggggAABAJ4BBBBAAAEEEEAAAQQQQAABBLJAgABAFkwyQ0QAAQQQQAABBBBAAAEEEECAAADPAAIIIIAAAggggAACCCCAAAJZIEAAIAsmmSEigAACCCCAAAIIIIAAAgggQACAZwABBBBAAAEEEEAAAQQQQACBLBAgAJAFk8wQEUAAAQQQQAABBBBAAAEEECAAwDOAAAIIIIAAAggggAACCCCAQBYIEADIgklmiAgggAACCCCAAAIIIIAAAggQAOAZQAABBBBAAAEEEEAAAQQQQCALBAgAZMEkM0QEEEAAAQQQQAABBBBAAAEECADwDCCAAAIIIIAAAggggAACCCCQBQIEALJgkhkiAggggAACCCCAAAIIIIAAAgQAeAYQQAABBBBAAAEEEEAAAQQQyAIBAgBZMMkMEQEEEEAAAQQQQAABBBBAAAECADwDCCCAAAIIIIAAAggggAACCGSBAAGALJhkhogAAggggAACCCCAAAIIIIAAAQCeAQQQQAABBBBAAAEEEEAAAQSyQIAAQBZMMkNEAAEEEEAAAQQQQAABBBBAgAAAzwACCCCAAAIIIIAAAggggAACWSBAACALJpkhIoAAAggggAACCCCAAAIIIEAAgGcAAQQQQAABBBBAAAEEEEAAgSwQIACQBZPMEBFAAAEEEEAAAQQQQAABBBAgAMAzgAACCCCAAAIIIIAAAggggEAWCBAAyIJJZogIIIAAAggggAACCCCAAAIIEADgGUAAAQQQQAABBBBAAAEEEEAgCwQIAGTBJDNEBBBAAAEEEEAAAQQQQAABBAgA8AwggAACCCCAAAIIIIAAAgggkAUCBACyYJIZIgIIIIAAAggggAACCCCAAAIEAHgGEEAAAQQQQAABBBBAAAEEEMgCAQIAWTDJDBEBBBBAAAEEEEAAAQQQQAABAgA8AwgggAACCCCAAAIIIIAAAghkgQABgCyYZIaIAAIIIIAAAggggAACCCCAAAEAngEEEEAAAQQQQAABBBBAAAEEskCAAEAWTDJDRAABBBBAAAEEEEAAAQQQQIAAAM8AAggggAACCCCAAAIIIIAAAlkgQAAgCyaZISKAAAIIIIAAAggggAACCCBAAIBnAAEEEEAAAQQQQAABBBBAAIEsECAAkAWTzBARQAABBBBAAAEEEEAAAQQQIADAM4AAAggggAACCCCAAAIIIIBAFggQAMiCSWaICCCAAAIIIIAAAggggAACCBAA4BlAAAEEEEAAAQQQQAABBBBAIAsECABkwSQzRAQQQAABBBBAAAEEEEAAAQQIAPAMIIAAAggggAACCCCAAAIIIJAFAgQAsmCSGSICCCCAAAIIIIAAAggggAACBAB4BhBAAAEEEECgWAJer1f27dsnW7ZskSZNmkjt2rWlevXqxboWP0IAAQQQQACBshcgAFD2xtwBAQQQQACBKiMQCATk66+/lqeeekoWLlwoPp8vMja73S5nnnmmjB49Wlq1alVlxsxAEEAAAQQQqCoCBACqykwyDgQQQAABBMpB4J133jEL/OiFf+xtGzduLFOnTpW+ffuWQ4+4BQIIIIAAAgikK0AAIF0pvocAAggggAAC8sYbb8j06dPl5JNPln79+knz5s1lz549MmvWLPnyyy8jQpdeeqncd9994nA4UEMAAQQQQACBDBEgAJAhE0E3EEAAAQQQqMwCO3bskMGDB8sPP/xghnH++efLQw89RE6Ayjyp9B0BBBBAoMoJEACoclPKgBBAAAEEEChfgWAwKLNnz5axY8dGjgbccccdMmTIELFYLOXbGe6GAAIIIIAAAgkFCADwcCCAAAIIIIBAiQTmzp0rQ4cOlb1795rr9OzZ0xwTaNq0aYmuy48RQAABBBBAoHQFCACUridXQwABBBBAIKsEli5dKiNHjpR169aZcbdt21YmT55sFv/vvvuuvP/++7Jy5UrzWefOnWXQoEFy0UUXSf369bPKicEigAACCCCQCQIEADJhFugDAggggAAClVAgdvGfk5Mjt9xyiyxatMgs/hNVCggHCXr06FEJR02XEUAAAQQQqLwCBAAq79zRcwQQQAABBCpM4Ntvv5URI0ZIXl6e6UP16tWle/fusmTJEnG73eZv7dq1k1q1akkgEJDc3NzIEQH9rE+fPjJt2jTRkoE0BBBAAAEEECgfAQIA5ePMXRBAAAEEEKgyArGL/+iB1a1bV66//nq55JJLCizud+7cKffcc498/PHH5ut2u11ee+016dWrV5VxYSAIIIAAAghkugABgEyfIfqHAAIIIIBABglowj/N8K9l/6KbLugvu+wykwywUaNGcXs8a9YsGT16dOSz119/Xfr27ZtBo6MrCCCAAAIIVG0BAgBVe34ZHQIIIIAAAqUioKX+/vOf/8idd95ZYCu/Xly3/t93333StWvXhGX/Dh06JHfddZe89957pj/t27eX5557Tlq1alUq/eMiCCCAAAIIIJBagABAaiO+gQACCCCAQFYL6OL/ww8/NFv4w6X+FETf+l9xxRVy++23m7P+iZrf75c33nhDHnjggUhiwFGjRslNN91k8gNs375dNmzYIC6Xy+QNqFOnTlZ7M3gEEEAAAQTKSoAAQFnJcl0EEEAAAQSqgIAu0N9++225++67C2T117P+9957r5x33nlitVoTjjTe7y+88EIZMmSIzJkzR/7+978X2lEwcOBAGTt2LLsDqsDzwxAQQAABBDJLgABAZs0HvUEAAQQQQCBjBOK9udfOabm/Rx55xGTyt1gsCfsb7/fHH3+8dOnSxRwFCFcLiHcBrQ7w6KOPysknn5wxHnQEAQQQQACByi5AAKCyzyD9RwABBBBAoAwEdNv/7NmzzZt4n88XuUOHDh3k8ccfl86dOye9qy7+X3jhBZk8eXKB34d/pNv9zzrrLDnzzDOlXr16cuDAAdGkgF9++WXkuv3795cZM2aYz2kIIIAAAgggUHIBAgAlN+QKCCCAAAIIVDkBzfavGf2jz/z37NlTpkyZknJrvsfjkaeeekqeeOKJQot/Xfjrda+88kqpXbt2AbctW7aYEoI//fST+XvDhg3lpZdeEt01QEMAAQQQQACBkgsQACi5IVdAAAEEEECgSgno1nx98//OO+9ExqXl+nTx37x586RjPXjwoHnr//LLLxf63u9//3sZN26cNG3aNO41Vq5cKdddd51s27bNfK73evHFF0V3HdAQQAABBBBAoOQCBABKbsgVEEAAAQQQqFICun1/5syZZqu/tlNPPVUmTpyYcvG/Z88ekxjwgw8+KOCh5/m1BOC5556bMGGgBg60ykB00EGPCGgwoUaNGlXKl8EggAACCCBQUQIEACpKnvsigAACCCCQwQK6jf+zzz4TXdSff/75KRfhun1/zJgxBc7w6/C6d+8uf/vb35K+xc/PzzclArXaQLjVrFnTnP8/7bTTMliJriGAAAIIIFC5BAgAVK75orcIIIAAAghknMDatWtl5MiR8t133xXom5b70y3/yZL46XZ/ffP/6aefFvjtsGHDRP9js9kybrx0CAEEEEAAgcoqQACgss4c/UYAAQQQQCADBFavXm2S+q1atSrSG7vdLjfccIP5e7Vq1RL2Us/8Dx8+vNBv9XdDhgxh8Z8B80sXEEAAAQSqlgABgKo1n4wGAQQQQACBchPYuHGjjBgxQhYtWlRg8a+7ATSZX6K391pi8Ouvvza7Bnbs2BH5rVYIuPvuu+WSSy5h8V9us8iNEEAAAQSySYAAQDbNNmNFAAEEEECglAQOHTpkEv7Nnj27wOJfz/JfdNFFCZP9aYLBt956y5z512oD4aaJAjXh34ABA8RisZRSL7kMAggggAACCEQLEADgeUAAAQQQQACBIgvo1n99y5+Xl2d+q9v+J0yYIH/84x8TLuA1seBTTz0lTzzxhPh8vsg9tcyfVhzo3LlzkfvBDxBAAAEEEEAgfQECAOlb8U0EEEAAAQQQOCIQLhWomfo1Y//48ePlnHPOSbj41zJ/+ob/5ZdfLmCYbolB4BFAAAEEEECg5AIEAEpuyBUQQAABBBDISgE9y799+3bRs/vJMv1rsGD69OnmP9FNjwromf9atWplpR+DRgABBBBAoLwFCACUtzj3QwABBBBAIIsENEigeQLGjh0b2favxwVuueUWufnmm8XpdGaRBkNFAAEEEECgYgUIAFSsP3dHAAEEEECgSgts27ZNbrrpJlm2bFlknMOGDRP9T6IqAVUahMEhgAACCCBQgQIEACoQn1sjgAACCCBQ0QKBQx7ZOXmO7H76Y7HWri4tnv6L1DytS6l16/PPP5fBgwdHrjdw4EB55JFHpHbt2nHvsWfPHlmyZIksX77c7Bho2LCh9O/fX4499tiElQVKrbNcCAEEEEAAgSouQACgik8ww0MAAQQQKKFAMCjezbvk4JcrJP+zZXJ48RrxbvpFgl6/ubC1ulOc7ZpJzTO7S50L+ki1E9qIWCtHGbvA/kOSd/OTkv+vJREkHUvr/xstjpYNSwgX+vmsWbNk9OjRkWtppYBLL7200LU3btxocgS8++67BSoEhL+oQYCJEydKq1atSqVfXAQBBBBAAIFsFCAAkI2zzpgRQAABBFIKBN1e2fvW1/LL1A/Es25byu+Hv+Bo1UiaPni51P59z8wOBASDsvPx92XHg7MKjs1mldZv31lquwDmz58vV111VWRRf/HFF5uKAeGz/5oj4LPPPjM5Anbs2JHUWfMG3HHHHWnPBV9EAAEEEEAAgYICBAB4IhBAAAEEEIgWCAblwH9/kM1Dnhbf9r3Fs7FZpf41v5Em919mdghkYjv8Q67k/mGS+H/ZL/WvP1NqnXWibLrycdHAR9OJV0qDG39bKt3ev3+/jBo1Sj755JPI9XQHwJVXXilNmzaVjz76SCZNmiRaJjDcOnXqZD4fMGCAuN1uee+99+SZZ54RLRl47733sgugVGaGiyCAAAIIZKMAAYBsnHXGjAACCCCQUODQglVmYaxn48PNWqeG1Dmvt9QZ1FdcXVuLvWGd0Nv9YFD8u/LlwBfLZedj74l7xcYC121w01kmCGBx2DJKPOjzy/Zxr8uuZ/8ttro1zJZ/sdsiAYHSDADowFevXi1Dhw6VVatWJXXQXQHjxo0T3SUQ3iGggYHJkyfLyy+/bH7buXNnefrpp6Vly5YZZUpnEEAAAQQQqAwCBAAqwyzRRwQQQACBchPY8+p/Zcvw5839nB1aSJN7LpFaA3ukXMRrToDdz3ws2x94K5IfwOJySM7zt0jt3/Ust/6ncyPvxp2yYdBE8a7fLrUGdpecF4aJZ+22SACg9aw7peZvuqZzqbS/o9UApk6dakoCanK/2FarVi2ZMmWKnHHGGWKxhHIoaEJAfeP/wQcfRL5+4YUXmiMENWrUSPvefBEBBBBAAAEEQgIEAHgSEEAAAQQQiBLwrNsuW0e9JLXPPlHqXflr0UW8edO/54CIPyjWujUSBwPinKuveerx0vLV4SbDfnm16Mz++ra/7mWnSdPxl0X6sPfNL2XzLc+Y7jS+6yJpNOIC2ffeAsm7drrYGtY2OwKqndC6TLq7b98+WbNmjezatUueffZZ+fbbb8199Hz/bbfdFikNqEkBR4wYIYsWLYr049xzz5X7779f6tWrF/mb1+s1/93hcJRJf7koAggggAACVUmAAEBVmk3GggACCCBQ6gJ6Jl53BGhCQG21zj5Rcp4bmvBsv3/nfsm9+GE5/P16830NIGhSvRondy71viW6YPQC33wnKrGfBgS23Pqc7P3HV5G/a9+2jnhR9vz9CymvgIVu7dfqAB9++KHpYrg6gCYFXLp0qYwZM6bAkYGrr75aRo4cGXnz7/f75a233pIHHnhA6tSpY/IMDBo0KBJAKDdsboQAAggggEAlEiAAUIkmi64igAACCJS/QHSyPL27lvpr8eRfxOKyJ+zM9vH/MNUDwq20z9SnUtj9wn/MLoZwC5/zr9ajrUlsmDtoorh/yhNHTkNpPWe0iD8gGwZNEt/W3dJ86mCpd8WvUt2ixJ/rQl/P8j/yyCPmWo0bN5azzz7bLPoXLlwYOSZgt9vN7oCbb745khcgPz/fHBd45ZVXIv048cQTZebMmdKkSZMS940LIIAAAgggUFUFCABU1ZllXAgggAACpSIQ+zY9ncV8eDt9uAP1r/2NNJt8ban0J52L+LbtkS3DnpX8//5gkvw1ufdSqffn00ziwkOL1oSSHOYfluonHistX79Ddk6eI7uf/1Sqn9ROWr05whwDKI+muwD0Db6+yU/Uhg0bJvofmy2USDFeXoD+/fvLxIkTqQ5QHpPGPRBAAAEEKrUAAYBKPX10HgEEEECgTAWCQdn611fM4libtVY1cz6+es92SW974LNl5hhAuNW76nRp/ui1IkeS25Vpn1NcPDqgobsZag/qK1uGPC0Wp11avTVKqvdqX67dCwQCsnbtWlmwYIF5e69lA3Wrv7Y//vGP5sx/9eqh/AkaMLjnnnvknXfeifTxqquuMrkCNLHgTz/9JD///LM0aNBAevToIS1atIgkFCzXQXEzBBBAAAEEMlSAAECGTgzdQgABBBCoeIHAvoOy8fLH5ODclaYzrk450nrOGLE3qVukAECqvAHlOdLo4wn2RnUk4PGJeH3S4tkhUvvskyo8SDFr1iyTG0DbOeecI3fddZe4XC7ZsGGDTJs2Tb744gvzmR4N0J0B7du3l5deeimSTDBsqZ9r6cEhQ4aQF6A8HzDuhQACCCCQ0QIEADJ6eugcAggggEBFCnjWbpXcQZPEm/eL6UY65//1e7E7AKKPALh/3CSbhzxtkgQ2Hv0HaTTqQnNtz5qtsm3Mq3Lgf8vFdVxLyXnhVnG2PXqeXT/fMWGW5P97qWiWf2fbptLwtnOl7iUDQpUKotqhxWtk0+WPiX93vjSddJXU6NNBci9+xJzxT6dpDoBmU64Viz207b48myYA1Lf6Bw4cSHrbnJwc0dKB+tY/UdPvvPDCCyZIQEMAAQQQQAABygDyDCCAAAIIIJBQQBfjuRc9bJLkaQuXzEtFFps3oMENv5Wmk66UoNsnm//ypOx7d4G5RLNHrhENDuz/12LZfMNMs7APN/PZdWeYEoSa1G/b2L9L0OsvdOsGN50lTe6/LFKasECWfxETJLA3q2+CC+m2igwAaHb/l19+WSZPnixutztll08//XS55pprRBf79913n3z11VeR3wwcONAkGaxdu3xyGqTsLF9AAAEEEECgggXYAVDBE8DtEUAAAQQyV2DXk/+SbeNei3Sw1RsjpNZve6TscGwVgPBi3rtxp2wYNFG867dH8gn49xyQvKunFlj86w1aPHGj1L30VMn/eInkXT+j0OeRTtis0mLqYKl72anmT9FZ/sPXcbRubI4y6JGGZM3isEnN07pI079dXWD3QcoBl8EX9u3bJ2vWrDE5AT766CPRowHRrXfv3uZ4QNeuXcXr9cqMGTPkiSeeiHylZ8+eplJAq1atyqB3XBIBBBBAAIHKKUAAoHLOG71GAAEEEChrgWBQttzxoux55XNzJ1uDWiYBYIe05X8AACAASURBVLWubZLeOTZvQHTiQM0loDsKgm6vySfQ4qmbZcttz5vjANFNt/S3fvtOcXXMMckEw5/XOqObNJ82OJS1/8XPIj+peerx0vLV4WKtXb1Alv/YpIW+HXtlw3kPiWfVZvPb1rPulJq/6VrWkiW6/u7du2Xw4MGiRwO01a1bV8aMGSMXXHCBKQuoiQF1t4DuGgi3U0891VQFaN68ufmTlhxctmyZySGgxwY0aSCBgRJNCz9GAAEEEKikAgQAKunE0W0EEEAAgbIVCBw4LJuuniYHPl9mbuTs0ELavH+X2BsnTwB4eOk6U2bPvzf0tl1L7bWaNUps9WuZrfxbR71k/q75BJydcmTnw++Is31zqXf5r2TnlDmmPJ/jmCbSZs4Ys/DfdM10kUBA7E3rSZt3x5h+bB35YoEAgPZJkxM6WjeSXU/8U3ZMmh3qc7tm0ub9sea32ipjAODQoUNy7733yuzZs6VDhw7y8MMPS7du3cx48vPzzWdz5syJPAwXXnihjBs3TurVC43Z4/GYJIG6G0ArBWjr27evzJw5M/Kdsn2SuDoCCCCAAAKZI0AAIHPmgp4ggAACCGSQgG/bHtlw3gSTnE9brYHdJeeFYWKt4UrYSz1/v33c67Lr2X9HvtPknj+Zc/jato1+NfJZ7XN7iSYE9O/cZ8rvaYlADRyYAECrRtL6nTFmIb/v7bnmtzVO7my+Z63ulNgcA4k6FFt9oDIGAHRsmhcgLy/PvNF3OEIJD3VhP378eHnjjTciw7/hhhtk+PDhUq1aNfM3DRA88MAD8vbbb0e+07hxY7NjYMCAAZQIzKB/b3QFAQQQQKB8BAgAlI8zd0EAAQQQqGQCh5dtCL3J35Vvel7vqtOl+aPXJi2Tl/+f7wuc59cs/q3/L/RmXlv0m3stwefbuU80QWCTB/8sB/+3wmz3T9TqXjzAHBnQFth/SPJuflLy/7UkqWo4+WD4S97NuyV30EORoEZlOAKQaICLFy82yf/C1QJuueUWU/ZPjwWEF/+xuwM0L4DuIDjmmGMq2dNIdxFAAAEEECgdAQIApePIVRBAAAEEqphAbCm/VBUAtGTgpqummrf6ptms0mzilVL/+jNDi/aDbsm7brrkf/JdRMpWt0Yor0CPtuLd9IsJOIR3HMRyRpcS1M+8G3bIhgseEk0sGG72hrXNefdw0KLpxCulwY2/NR9rBYFto1+RPa//T4Ke0Fb4cKLByjh1mhRw9OjRpuvVq1c32/x79epl/rcGBTRB4AcffBAZ2rnnniv3339/ZNu/On377beRa0yaNEk0saDFYqmMHPQZAQQQQACBtAQIAKTFxJcQQAABBLJNYNcz/y5QOi9Sli8WIhiUg3N/ks1DnjKL+HCLLc8XLwCgxwBynhkimvRP28Gvf5Sto18V94qNYq1Tw2TiP/xdKEGgOQLw2u3m7+a7X62Q3Esmm4SC4eMJ+vfoIEM4AKCL/10z/ynbJ8wSq9MeqSjQcNg50uTeP0V2Nej3goc9JplgprclS5bI9ddfL3v37jVd1a39LVq0MMcFVq9eLYcPH44M4aKLLpK7777bJADUpp89//zzJilgOC/AOeecIxoEqFEj5EtDAAEEEECgKgoQAKiKs8qYEEAAgRII7HYH5cttfvlqW0B+3heQfd6gHAq9MDbNaRWp77LICfWt8ruWNundyGb+VtXazinvyo6Hjp4dj94urwtlPbt/4KsfZfcz/5ZDi9cUGL6W72s26coCC+nAIY/kDZ5RYNt+qjfw+z9cKJuunS7iD5gdBU3vv0zqDx4outtASwOGdxs0nzpY6l3xK7Owj76H7j7QHAS7n/tEtutY/AGp+asucuCL5aa/9mb1peUrt5lEhe5Vm02CwuBBTyRpYSbPqb7B1/KAesZ/x44dCbuqSQE1V4Au7MPVAB566CHz9j/ctGqAHg1o0qRJqQ1ZAxHLly8393G73XL66adLp06dxGqtgv9YSk2NCyGAAAIIlLUAAYCyFub6CCCAQCUQ8ARE3tngkzfW+mTH4aAEgul3uoZd5KJj7HJ1e4fof68qLTbTfjrjsjhs0njsxWbbffitfvTvoq/pyGkoreeMFuexzRJe2v/Lftl46ZRCAYboH9QY0FlavjJcbPVqmj9vH/8P+WXq0a3v0d/VpIBNxl0im658TDzrtse9b3TVgnTGXNHf0TKB//znP+Wrr74ygQBdbOvCW1vr1q3lhRdeMGf+N2zYYDL/v/vuu5G3/vqd2KoBJR2PliXUezzxxBOyZcuWApcbNmyY6H9sNltJb8PvEUAAAQQQKJYAAYBisfEjBBBAoGoI+IMib63zyYurfLLfW4RVf5zht65pkYd6OaVd7arxhjPZQjp2+LrwrzOorzT66x/E2bZpwocj+lhBzVOPl5avDk+53f7w9xtk42VTxLd1d6Hruo5rad7gRwcRDv+QG0pe+Mv+At+v/fue0nzGjaJ5B3Y//6lsHfNqaGdBdNNdBhMulwaDByZNdpipT7+WDNSz/++9957pot1ul3bt2okuyjdu3Fig2/qZJg68+eabI4kDw9UG9Lu6SG/btq3ZFZBOXoBAICBffvmlyTOgwYZw08oFen89qhAOSOh1aQgggAACCFSEAAGAilDnnggggEAGCOQdDMr9SzyybHfMIrAEfWtSzSIP93ZKp7qVPwjg350vu1/8j+x//1vx7dgnvi1HF+Bais/RprFU79NRap3VQ2oOOC7lQl5ZfZt3yaarp4l79RbJefovUuu3PdLS1sW/vtXf8+ZXEth30Gzdr3/16dJgyO/EWitU8i7SgkHZ/6/Fsv3uN8SzbpsJSGgCw9rn9RYNVJgWDEr+v5eaMoOHl28Ui9UiNfp3Nt+r3qtdpVz867C8Xq/cd9998uabbxYg0SSB+ln4vL/L5TLHAv7whz+YLfm68NddBI8++miBxbte5LTTThOtJpCscsCePXtkypQp8vrrr0fuqwkF//rXv0q3bt3kkUcekWeffVZycnLMjoT27dunNe98CQEEEEAAgdIWIABQ2qJcDwEEEKgEAj/sDsiYRR7Zebhkb/3jDbVjXas83sdp8gTQEChvgbVr15pdAHr2vm7dujJ48GBTJeDBBx80XdG/6eJfk/7pm319Oz958mR5+eWXE3ZV39g/+eST0qFDh0Lf+f777+XOO++UVatWmc90Z4EmJ9SShJp3IDc3V2688Ubz+VlnnWXuRaLB8n4quB8CCCCAQFiAAADPAgIIIJBlAvN3+OXuxd4Sb/lPxvantnYZ3iWU2Z6GQEUK6Nt5XYx/8803phv6Nv/KK680i3998z99+nTzn3Dr0aOHCRp06dJFXnnlFXnxxRfNR1dddZWMGzcucn5fEwp+/fXXMnLkyEgSQg0uaDLBM844IxJcuOeee+Sdd94xgYGnnnrKJAOkIYAAAgggUFECBAAqSp77IoAAAhUgsHZ/QG6f75HtKd78V7OJnNLUZpL7ta1tkTqO0Nt8rQjw2Wa/vLbWJ5sOJN490LS6RWb2d0mLGuwCqIBp5pZRAloS8LrrrpO8vDzzV13En3/++Wbrv1YR0DP7GgjQFlsuUN/aX3vttSaZn/5GqwfobgJd/H/44Yeii/twGULdJaBv9zWAoE13FmiFgrfeesv872uuucbsTCABII8nAggggEBFChAAqEh97o0AAgiUo4Au3m+b55GVexOf+bdaRM5vbZdhxyXP6H/QJ3LPEo98vS20cIptep07uzrkgtZVqCxAOc4Vtyo9gf3798uoUaPkk08+SXrRBg0amPwB+oZet+jr7zSTv57d16bb+vVMvwYOZs+eLWPHjo3kFOjevbtZ/B977LHmu7rrQHcafPBBqBrDueeeawIN9erVK72BcSUEEEAAAQSKIUAAoBho/AQBBBCojALTV3jlzXW+hCX+7BaRocc75JK2dknnvf36/KDcOs9tygbGa79pbpMJPZ2VkarIfd7jCcq0FV75elvA7JLQAIjugri0rV3+eIxdbOmAFvmu/CBdAV2QP/744/LGG28UKAGY7u/DOQA0eV/s4r9v374mAaBm+9edAUuXLpUxY8ZEcgKw+E9Xme8hgAACCJSHAAGA8lDmHggggEAFC/y0NyDD53tEF6rxmi5YLz7GLrd1caS1+Ndr6JVGLPDIN9vj7wLo0cAq0/q5xFH5CwIknb2FOwNmN8Rud2Hb4rhW8KNSpW+/b98+WbNmjdmer/99woQJZnu/LvAHDhxodgmsW7eugEGbNm3Muf5evXrJ3LlzTT6B8Lb/6MX/zp07ZcaMGZEgg575v+GGG8z3q1WLqdRQpZUZHAIIIIBAJgsQAMjk2aFvCCCAQCkJTPreK+/m+hJe7YT6Vpna1yU1irhj//HlXvnHuvjX7VDHKjP6OyP5A0ppKBl1GV30D/nGLbobIlGraReZ0scl3RtU8UhIRs1M6s5s27bNJPtbsWKFNG3a1JTn69ixo2zfvl3Wr19v8gLUqVNHOnfuLA6Hw7zR/8tf/hIJEIR3BbRq1Uref/99swtgx44d5sYaNNDjBKeeeqpJBkhDAAEEEEAgUwQIAGTKTNAPBBBAoIwENh8MLVK3HYq/SHXZRO470Sm/bnakRnwR+pHtAYB/5/ll/FKP+FNUUxzTzWFyK9AyR0AX+FOnTjXn/LUNGjTInNOvVatWoU5qUGD48OEyf/5881lOTo5J8Ld582bze91FoM3lcpk3/prwj1J/mTPX9AQBBBBA4KgAAQCeBgQQQKCKC+ib/4eXeROe/T+unlVm9Cv6239lm/yDV2avz94dADN+9MpraxLvrAg/WgQAMvMfWezCvlOnTjJkyBA55ZRTIgn7NFCg+QNmzpwZGYRWAvB6vZF8Arrw10oDuvBv1KhRZg6WXiGAAAIIICAiBAB4DBBAAIEqLJDqnL4O/fqOdhnc0VFkBb328PluWbAjflWBvo1t8njfqp0EUBf/GgRI1qrbRCb2cknfxhwBKPJDVg4/2Lhxo4wYMUIWLVpU5Ltp4r+rr77alA+sX79+kX/PDxBAAAEEEChvAQIA5S3O/RBAAIFyFPhFz6jPdUvugfh71EuyON3r0aMFHlm7P34A4PJ2dhl6XNEDC+XIU+Jbzd8RkDEL3XIofh5Ec/3i5lcocedEZL83KJ9v8cvnWwKyen9A9nmC4omarup2kQZOixxf3ypn5dikdyObOEspTqHHIubv8MtHm/zyw+6ASZIYvrcmR6zntEjHOla5sI1NBjS1lUqlBL3+vzb55J+b/LJmf1AO+IJm54ver6bdIp3qWuScVnbRChXR49SkgC+99JJJ4ud2u5PS161bV373u9+ZRX+3bt3EZiv60ZnSmFuugQACCCCAQHEECAAUR43fIIAAApVEQBdety/wSL43fgCgdU2LzDzZJQ1dRU9UlncwKDd+7ZZdcbLfZ0viO29AZNxij/xva/wIQH2XRcaf6JRejUppVZ3mc7chPyha9lEX4L4U+QmiL6lJIK9u75BLj7UXOxBw0Cfy8mqvvLPBbwIQ6bRG1Sxy2/EOOaOFLe0qFNHXDd/z7fU+0f+equk4ddeLlryMLtGogQBNCvjdd9/J/v375fDhw/Lxxx9Lbm6uueTkyZPl/PPPT7no14oATz75pKkIoJUCxo8fL5oskIYAAggggEBFCxAAqOgZ4P4IIIBAGQqkSlLXp7FVHu/rKtaiS5MK3jzXLVvjJBfUN7oTezqrfAlAnTp96/zmWp+8tc4nuz2hN851HBYZ0NQqtx7vMG+6y6vpW/dnfvKa/kS/6S/q/TUvxJTeTtEARlHakl8Ccv9ST8KEk8mupW/pB7awyV3dnUUKPmgg6q5FHvl5b/ydKInuqfc7palN7u3hTFj9YvXq1eZsf15enrRv316ee+65pAt5DSC8/vrr5nvhigB6fw0CaA6BevXqFYWT7yKAAAIIIFDqAgQASp2UCyKAAAKZI5DqjPofj7HLyBOKv01f3zK/uc5XIMFg8xoWmdzbKcfWLt+33pmjXjE90QX/3Ys98tU2f8KEj0Xp2UkNrfJYX1dai3F9z69v32es8JYo8KCL8ouPscttXRxpBaV+2huQO7/1yPbD6e00iDf+U5va5MGe8YMO0QEALRX47LPPSpcuXQpdRhf777zzjiklGL3w1y8OHDhQRo4caQIINAQQQAABBCpagABARc8A90cAAQTKUCBZmT69rS7+NQhQ3KbLrm+2++XDjX7R7fBa6/781jap7Sjam+Pi3p/fhQR0HqYu98qs9QWDMSXx0cX4sONCxwFSNV386/2Lctwg0TXTLUupuSdun1+yxb/2Qcc5pLNDNGdFbNM3+rp412MA2tq0aWOqBPTv318WL14sn3/+ucydO7fQoj98nXvvvVcuv/zylEcGUvnyOQIIIIAAAqUlQACgtCS5DgIIIJCBAmMXeeSzLfHPp+vC565uTjmnFUnMMnDqitSludv9Mm6RJ2kywiJd8MiXu9SzyvR+LtFkgYmaBoB058GBNM7ep9sHzZnwaB9XwiMkuttBx/vltiTZF9O9mYg0rW6Rmf1d0qJG4cDVkiVL5LbbbjPHAJI1TQ7YtWtX+eqrr8zXcnJyzI4A3vwXYSL4KgIIIIBAmQsQAChzYm6AAAIIVJzA8PkekwguXitJBYCKG1HVvbO+xZ+93ievr/WZM/SaS0Az1Q/MscmdXROfi9edF3cscMvCnfHPwOs1ftXcJlcca5d2dawm6Z0uoDVB5FMrvbJ8TyDhkYEGLos8M8AlOXEWxjoTOw4HZeg8t+Tmx9+Cr0EmzfR/dQe79G1kM4GEQz6Rjzb55KXVPtmZYOu+JqXU5JSapDJeU6fHlntFcx7ENr1n1/pWub2LQzrWtZqdKfO2+2X6j17ZlKAahl7j6vZ2ublz/OMwWipw0qRJ8umnn4rPVzDSoQv822+/XX7961+b5IF//vOfTZd69OhhcgFQHrDq/ptlZAgggEBlFCAAUBlnjT4jgAACaQokCwDUdVpkej+ndKhT8Wf1NVv8v/L8pnzbxvyg5B/ZS66LV120/qGNXX7XMr1ScboofXKlV77eFpB9R7LQ17JbpGsDq1zbwW7K8sVbVupi8uttfrONXhfFulDVxaS+Fb6pU/wM9br+/GijX5792WsWw7po14z2txznkLNz0t9ZkWwLf6pFuJZ41FKPWvIxtmk1hgdOckr/JvH7ooGA2+e7ZfEv8YMHqYJEyY6Y2C0i13V0yFXtC2baD/cx2Rb+ZPfVcoJDvnHL+jhBB52vP7YJ5RCIzu6v99TfDV+QOFlgOrsdDhw4YMoE5ufni9PplMaNGxfY3j9//nwCAGn+3ya+hgACCCBQMQIEACrGnbsigAACZS6gi+hbvkm84Em1sCzzDoqYkm2atf6dDamz1uvb3Id6OhO+jdb+frrZLw8v8yYsP6cLxB4NrHL/iU6zUA+3ZbsD8uB3nqRvsnVR/+eY8/DzdwRkzEJ3oa33GlSZ0d9pqgGk077fFZCR33ri9jvVwjRRH/S+yd5qh/uVLFFksoW4LsBvnec2gY/Ylm4yv1dW+0ywJt7vEx1P0QoH+jZfgy2xLVXiwv9u9ct9SzzijrMppqgBsUOHDskDDzwgs2fPlkGDBsmYMWNkzpw55m/a2AGQzpPPdxBAAAEEyluAAEB5i3M/BBBAoJwE9O330G88smpf/Le7mqV/Zn+n6MKnItqa/QFzdnzd/vQzuGsQ4PE+8cvTaUZ43fGwx5P6euHr1HNZ0s5ef0yt0DnxcGk8vYvmWPg8To6FogYAJn3vlXdzCx+i17fYupU9WaLGRAGAWg6LPNbHaXY8JGvv5fpk4veFF+H6mxp2kYd7u6Rnw8LX0OMDL6+Of/Bf7zm1rytheb1wfxIFETRw8mhfp2jwI7rproxh89xmh0Zs0+SBE05yipagTNSS/Zsoak6M6AoBer+TTjpJ9u/fL6tWrTK3P+WUU2T69OlSp06divjnxT0RQAABBBCIK0AAgAcDAQQQqKICez26VdojutU6XtNF8BP9naLb48u7laR825/a2mV4l4JntZMtxhON7cwWNunWwCrT0sxeH7ug1nP6N891y9ZDhQMOqd7aR/dp88HQlna9XmyLDTrEG0uiIwDH1bPKjH6pF+GTf/Ca3APxmp7B17P4eiY/uiVbSGvQYmx3pzmykU7Te0+LKh+oxz4Gd3LIFe3shY5qaN6C2xd4JP/I0Y7o66c7Xt3poVUr4jWtBDD0uPTKYmpegMGDB4sGAuK1UaNGyU033SQWS/n/+0rHne8ggAACCGSnAAGA7Jx3Ro0AAlkgkHcwKDd+7ZZdcc6G6/D7NrbJ432d5S6hCeNunR9/wZtOZ+ItSvX8u56D18Vwuk3f+GqLt5U83jVit8N/sTWU/V6TzMW23zS3yYSe6dkm29IeL9gRr29P/Og1yQPDY0l19j98jVRJ/C5obZfR3QoviJMdO0gnaBE7Bg0o/LQ3KLXsIsfUsiasOvDcz155/uf4wQpduMcr5Rd7Lw04aNAjXtOdFloaM50WDAbN9v+xY8cWSgx44YUXyvjx46VGjRrpXIrvIIAAAgggUG4CBADKjZobIYAAAuUrkCoAoOX/xnVPb5FaWj3XxfK4xR7539bil2+Lty1dgwo3zXWntf2/uGOJ3QEw40ev6Pn5eO36jnYZ3DH1QjLVm/R7ejjlt2kmE9Tt9Et+8Zvkd5r0r3FUjoN4fdQEgPo2/JO8+HOhpfGm9XVJ61qF32AnW4iX1XOloZ0RCzyiZQdjW7KjCrHf/XeeX8Yv9cStIFDUoJgGAZYtWybTpk2TBQsWSMeOHeXqq6+Ws846yyQJpCGAAAIIIJBpAgQAMm1G6A8CCCBQSgJ69n/YPI/oUYB4Ld23y6XUHXOZj/P88uBSjxxJ8l/g0noS4cI2dpOpv47TYs7Ez1jhLZRgr5pNZGIvp/RrfHSLeaI30u1qW2VqP6e8utpnsvunetuv58fHdXfI+KXeQgtNTRr49MmhWvEayNAEeEt3FX7977CGMu//qlnqLfBa9WDCd/EXo0W5TlHnSPMkaN6BL7f545roXGgm/YuOsRe6tD5Nw+e7ZcGOwmOPPkevCR613N9Hm/yyPj9UVUGbbvHX4IT6XHqsPWWgItyBZLs8mlW3yFMnu0SDFqlast0LRQ0ApLoXnyOAAAIIIJBpAgQAMm1G6A8CCCBQSgLJFjp6C93qnCy5XCl1I3IZXRDeNt9t6s/HtngLzkQLzXiZ6ePtdtDF6LDjHGaRmeycfbgvuiid1s8luoU93jbxXo2s8mgfl+jCPNn5/3Szyacqwaf9SrQFvzhzo/dbuSdgAiFfbfPL4QSbMHQuhh7vkEvaFj6Dr/dNlltCd0lM6e2ULYeCMuWHxNUYwv3XOfp1M5s5ZlA7RcWEZLs8ipJzgQBAcZ4efoMAAgggUFUECABUlZlkHAgggECMQLKFTlEznpcGbrL+6Jb1Sb2c5u1wdNMs+5/FZNmPt91b38jfscAtC3ceDS7o22DN2p/qjX34ftGL7dhkc5ph/r4TnWaxqm3RLwG581u3KWMY29KtrvD1Nr+MXRy/JF34mroontzbaZIVFqdpEOWtdT55aZUvreMRer87uzpEEyQmasmOltRzWqR/E6s5VhBvl0eia2peh0d6xz9uEP5NaS3cS+s6xZkPfoMAAggggEBFCxAAqOgZ4P4IIIBAGQkkO+ucrL57GXVHHl/ulX+sK7xiTlS+TRfXQ+e55ceYkm+JMtPrG+K7FnlkXX5AatotctvxDtHz6OEWL5gQ/izWQxfOk5d5RUvkOW0iN3Yq+EZcs8g/9L0n7vZ5PUagi/ZkLZ23/+HfJyt9mGqukmXNj/6tBl5Ob24z1RV0EZ+sJQt+FDWxYvR9Uo0zmXlRkveV1nVS2fM5AggggAACmShAACATZ4U+IYAAAqUgkKy+e7rb1EuhG+YSyeq3J1rQa7Bg+gpvoWRtxd0WnygAof1L1IdE4092rXQSACbLhRDvnue2ssld3Z2FyuKlmp9ki93o3x5fzypnt7TJ2Tm2lFvxUx0tSdWnRJ9r8ODStnYZdnz85InJnuei5LMoresUd5z8DgEEEEAAgYoUIABQkfrcGwEEEChDgWQLnQYuizwzwCU5NVInTSuNLuoZfM3Sv/Nw4YSEsW/M9Rt/X+OT537yir4pj26aiE9LF2pyv6K2ZIv2oiZ/G/mtR3QLf2xLJ3HfbnfQJGdcsz9O/cAEg0qWlC+Zw7wdfhmz0JPwvH/sb3UngOZM0B0PWk0gXiurAIDeK/rYRuy9S2vhnuw5GNPNIee3Lpz4sKjPGt9HAAEEEEAgUwUIAGTqzNAvBBBAoIQCyRY6HepYZUZ/p9RJkXithF2I/DzZVvTw21td+C/9JSDTVnjl532BQtvri7sIDndi+HyPzN8RP/NdUd4gJ9vNoNvntVJAvNJ52g8d49Tl3kIVCWraQ1vw/7Up8dn5JtUs8lhfp2iOgXSblhm8bZ5HVu5NP9igb+JPaWozlQxiczLofdPJXaDX0MR8N3d2yAn1reY66qZVAZ5f5RMNgsRryXJTlFYAIFHwpiKOxaQ7j3wPAQQQQACB0hIgAFBaklwHAQQQyDCBZAGAHg2sJuO9vrEuy6bLvB2Hg/L9roA89J2nUEk/vfepTW3mze9/t/rj7hDQ7+ji//J2drmpsyPuNvhf3JrszmvedF/V3iENXQVHlWzRrt8cepzDXD+dliwLfqoEgHO3h97Ix+5s0KR7mmRw0vce+WBjgvT8IpIoWWKyfuu9dNGuZfTcfjFVGH7YE0horddKth0/1Q4A/e3Fx9hNGcF4mwh+2hsQDcZoKcJ4LVEwpjQCABoQGfqNR7REZmyLLvOYznPAdxBAAAEEEKiMAgQAKuOs0WcEEEAgDYHJP3hNObt4TZPjjeuePFFdGrdI+hVd3s1Y4ZU31/nMG+BAUAotfNO5VMESnQAAIABJREFUh2amH3GCQ36bYyu0oNTF7cTvPfLxJr95u65NdzX8/VeuAvXlk5Xt098UZeu3ZsG/4Wt33LfYyQIra/cH5Oa5HtnvLbjwjT7WoG/Ghy/wyM8J3thrIGRcD6eclZM4S386ptoDDUZM+M6b8G287maY3s8p7esUjBKlCgAcV88qM/q5RKs1JGrJEjImOo6RLJ9Bukc4ku1EKa+gWDrzw3cQQAABBBAoKwECAGUly3URQACBchLQ8/VzNvhk/s6AbD4QlPw06q9pjfer29tFcwGURdMF5tMrvfLaGl+kHJwuXtPoWqQ71Wwiv29plxs62eNmptd7PLDUI//cVPCNue5qeOPX1QrkN/hiq1/uXuwRLRcYrxVlB0DugaBc/b/Dcc/VJ6oAoIGKId+4Zfnugh2wWERu6Vxw94EuzMctir9bQvveq5FVHu0T2r0RLvOnORMO+YKii+/R3Zxp53ZQuwnfeQolWgwbjTzBIZphP7pptQXN55DoDX46GfmLk48hWeAh3SMtT630ysur4wfF0kneWBb/VrgmAggggAAC5SlAAKA8tbkXAgggUIoC+iZat9Uv3VX4vHy6t9E38y1qWKRbA5v8uplVejSwSfX0dsInvIUudvWc+5xcX4Fz/FruT7egJ2u6fVz7M6i1Xc5vnTwj/X82++WeJYVL8cULAEz63ivv5sZf+Gl/0t0R4Q+KWZzrcYV4Ld72dV2kj1/qMef7Y1vX+pqLwVXgrL1+X9+Qf74l/j2it6prgGXmSm8B5+gAQarnIFlyRv1tvPHoUYIhc92igZB0DWK/l2x3SqIjAPq83/i1W3bFyR9Qy2GRx/o4Tb6BRE2PomhZSQ1gxLZEux1S+fE5AggggAAClU2AAEBlmzH6iwACCIjIwp0Bs/hNlEytuEi6AK/vtEiPhlY5ralN+jWxFilR4LLdAXnwO0/cRVZDl8WcQ4/X9M31oNY2kw+gfopdCboIf2udT55c6Y37Rl/7/+bprki/1+cH5dZ5bpOLIFHTpH26bb1xtcQ7IjSw8egPXnl/Y8HARvQ1f9PcJhN6Fjxa8fRPXnlpVeHggwYqnjrZJVqCL7b9O89vggY61timW+sf7u2STnUtcss3hY8LpLMYDl+zOIt57dKIBR75Znv8AIXmKZjSJ3HJQn1mdTeEzku8Fm/XgX4vVR6HVIkcn/05NA96FCW2aQJGnbey2Q9T3H+N/A4BBBBAAIHSFyAAUPqmXBEBBBAoUwF9g3nrfLfoufbyaHqmXhepJze1Ss+GVmlZM5TVPbwoW58fkK+3+0Vr2+sb5XgLLL1Gx7oWE7iI19LJcK+j1UXn1BXeuAGG8HVb1rTI86eEAgD6G90lkSyxnv4uVeI6LV+oRwh0t0Wyppnvp/dzRXZRfLUtIKMXuuMu5DWnwf0nxs/DkGybfThbvY4z0RtxPd6hGfhTte92BWTEArccSLA5ItGi+s21Ppn+Y8GdB+F7aUUDrSCggYDYpgEN3R0ye0P8hXiq4EWyowPJ7vvVNr/ct8QTd5y6M2XCSU7R4xs0BBBAAAEEqroAAYCqPsOMDwEEqpxAsnPMmTjY8OJat6aPW+xJeAxA32zrmf/zWtmkXR2rqUOvb901eZ5un//PlsRVAqLHrdu5J/Vyip4L17fv/7f+aB6CZD7azwFNbHJTZ3uk1N6mA0GTSFHf+h9MfIIgclnNczD0+NC5eT2ioMGH2Iz/+mWtevDKaS6pabeY3Qy6lX+3JxQ8qWW3SG2nmK3u8Y5MaN6GZwa4TGWEm+e6ZWucQFA6ARVNRqjzsWBH/KCG+t/Tw2mSL8Y2DfToW/xEQSidyyvaOcyuDt3RoQaagE+f3eV7Eh9ZSXV8IVXAQu97XQeHnNfaZgJA2s9X1/jko42+hAkoT2tmkwdPcpZ5RYxM/LdJnxBAAAEEsk+AAED2zTkjRgCBSi6QrJ59pg1NF9UDW9jkru5O8QVEbpvvNgvBbG66gH/1NJdZGOvb8FnrEx8piOcU3mVgt4o52pBoV4IuhjXZ49k5dtHdArqg1zfwGtT4ZLNP3tngj3uePnzPY2pZZGb/UD/jtWRv44szv/omXksh/rpZ4jfxmsRxzCKPKWtYGi2dQElp3IdrIIAAAgggkCkCBAAyZSboBwIIIJCGgG5pHz7fnfCtbbJL6BZpzRCvb5r1rbgmcYu3XT+NbqT1lejFf/jIgB4B0C3xibacp3XhDPiSZu8PFuMERk2HyNMnu6Rdbaus3heQYfM8CbPpJxpm9PZ+TWw4eZm3SNUV0uHT3QUjuzrkgtaJM0JuORiUW+a5Rf/f0mjntgoFilKdw/9+V0BGflu4nGJR+5DsyEBRr1WR39fdFVpxQ5+FQ/5QlYj7ejhT5tKoyD6H712Z+54JfvQBAQQQKI4AAYDiqPEbBBBAoAIFUmW0j9e1eGfcNSmeLhrezU1va31Rhqz300z+t3VxFMhwr9d4e73PvPkuSknARPfWxWJRlp+abPCUpjZ58efi31+DGbrF/9PN/qSJBWP73MhlMRn/29QKLXGTlbVLNF5NUjitn0v07bw2XUBpVYIvS+mNuF5TF/+Xt7PLTZ0dKRfjmpNBcyOUNKCj5+/Hn+gU3bWQTivpM6Rj1GfzopgSh+ncO5O+k2j+z2xhk/EnpQ6mVORYKnPfK9KNeyOAAAIlFSAAUFJBfo8AAgiUs4Ceib99vke2J8lqH90lXYyf18oud5xQeDGu39Nt4bqlWs+i6xnrki7MdRE3/HiHnNvannAB+eFGvzy63JPWufp4vLoI17fTmw8F094Orov/Kb2dUk8X4iu88ua6om29137o2f17ezjlxIZWSZZVPrbPPRpYTWI8LeEXbnoU4vYFHsn3phfCSLRo1YXUpO89JgljSXd01HZYZMQJDnPuP9Wb+PA49Nm5f6lXNKdAUVt4l8idXdNf/Os99E5/X+OT537yJjzbn6gvOsY7uzpEF8mpmlYqeGOtTxbtDAV7wvkcdC70aIS+bddEiZ3qJi4/mOoeJfk8XhlIvV50qciSXL8sf1uZ+16WLlwbAQQQKGsBAgBlLcz1EUAAgTIQ0MWjJnBLVQlAF+M3dnKYs+DpLOh0EfevPH+xjgjoolzLqQ3v4hBNxJeqbcgPmoz+83ekv3DVhZe+wddEezk1LGbRee+S5NeIt8jUBaQm6dP7a4b/VK2aTWRQG7vc0NEReUuti0FN8vfJ5sT9V//BHUP+egY/uul5dp3D/21NfZ49VZWCcIWE6VohoRhHO3RR/PuWNrmmgz2tuYv1yjsYNBaajyCdIISOp3VNi9ny37V+8RfPycpOxvZR76n5BUZ1Tf186nV1POlY6nX7NtaKDg5Rx/Jq0Ucw9DiDJmx8fW0oiBeuFNG3cfFty3IclbnvZenCtRFAAIHyECAAUB7K3AMBBBAoAwHNSj8n1yfv5/pk2+GgqZOurbpdpGk1i5zbyi7nt7YVe1Gi1/vvVr98vsUvP+8LyD7v0XvofXTBr29BO9axym9a2OQ3zW2FtvunM2ytC//pFr98ttlvasPrfcKLyPCb1s51rSa4oAs4HV9008Xvf7f4TbZ3LUmo/dZFWX2nRfo3sco1HULBgngtvPtBE+LpGPccycSv39Vs/O3rWMzYzs6J7xheeL+4yic/7w2YN8Ta5ybVLWaHwoVtkvvr2Ed865Ef9yROjKjOgzs55Ip26QVxNPO9ztmCnX5Zuz8oB3wF501ttPpA8xoWObGB1bwJ190RsQGKdOYu9jt67zkbfOZIws7DIvlR20nUs1E1kZOb2OS81vbIMYbi3Cd2/jUg9o91PtH8AGoavm3438KpTW1ycVu76BGKZE3nT4+n6L+rdAIZ0dfqWNcqj/cpv7P30aUY9d/GhJ5O03d10MDTw71dpmxnJrbK3PdM9KRPCCCAQFEECAAURYvvIoAAAgggUMoCuuh8L9dnciPkHQgtXnWRrtUCzmhuM+fxUy1cS7lLpXI5z7ptsuvJf8neWXMlsO+g2JvVl0a3nyf1rvy1WFyOUrlHaV5E50HzGXy17eiODp0DDeIMbHG0koIGmObv9MuTK72Sm39094jOme6g0F0iZd00+Dd0ntsEjrR6woSTnKJ5FB78ziN6vCZcKjJR4Kus+5fs+pW57xXpxr0RQACB0hIgAFBaklwHAQQQQAABBEx5hD2v/U+2jX5FAoc8hURqn9dbWky/Qay1q2eMli7jo0sy6i6Oy44NJUJMtDNCdxoMX+AxOz/CrUMdq8zo75Q6ZXwUIDqBpB6lmHmyy9wzXBYyXCoydrdMJoBX5r5ngh99QAABBEoqQACgpIL8HgEEEEAAAQRCAsGg7H7hP7Jt7N8l6E2c26Dh8POkybiLRbSeYga0udv9ppqCltGLTrYYPuKhb9UbuixyQyd7gSM1/9zklwnfeUwiTW3l9eb98SNb/fWeevRGt/9Hl5WMLhWZAbwFulCZ+55plvQHAQQQKI4AAYDiqPEbBBBAAAEEECgkcPj7DbLxsini27o7qY4eB2gzZ7Q4O7SocEXdkn7bfLdoHgFtFx9jl9tPCJVA1AoHYxd7xH0kljH0OIc5khFuq/YFZNg8j+z1hCIA5REA0CMIw+a5ZfmRvBHhPj210isvr/aZJI6P93VWWGWCZBNamfte4Q8qHUAAAQRKSYAAQClBchkEEEAAAQSyWSBw0C15102X/E++S4uhxRM3St1LT03ru2X5pehFviZGfKKfyyRI1Bb9tlr/98gTHPLHY44GAGJLOZZH+T3NO3DTXLdJWBlO9qfHADQngH6mSR3Hn+RMq+pHWbrGu3Zl7nt5W3E/BBBAoKwECACUlSzXRQCBSimgixjP6q3i/ilPDi/bIJ41W8z/Fr9fvJt+Sbit2d68vlhrVhNH8/riOr6VuLq0kmpdjxFn2yYZdda5Uk4Kna4UAvs/XCibrp0u4k9c0SB6IPWv/Y00m3xthY5N39uPXeQxVRO0RW+d18+Gz3fLgh2h8WgpyIm9nNKvsS3S59gjAL0aWeXRPi5xlGHy/S+2+k2yQi0jGQ44zF7vkzfX+cwOBH373652GXagBDNWmftegmHzUwQQQCCjBAgAZNR00BkEEChvgaDbJ4e+/Vn2vjVX8j9eIr6d+0q9C/ZGdaTmGd2k7kUnS41TjxeL4+gCotRvxgURqACBoNsreTfOlP0fLCxwdw2AtXprlOx7d4HseHBWgc9qDewuOS8ME2sNVwX0OHTLbYeCcvNct2w9FJRaDos81scpJ9QPLZ51W/+Qbzyydn8oABC7vT/26IDmDhjXwyln5ZTtv+/X1vhkxo9e0yctPXhtB7s8uNQjh/0iw453yJ/axtTJrDDdwjeuzH3PIEa6ggACCJRIgABAifj4MQIIVFYBfZv/y/QPZe9rX8TNVF5W46p+Ujtp+fKtYm/RoKxuwXURKHeBw0vXSe4fJol/78EC925yz5+k4W3nyqFFa8zngfzDkc9rnNxZWr12u1jr1Cj3/oZvOG+HX8YsDC2eYzP4R29X1+9Hf64lAx/9wSvvb/RJ4EgCwFO1DF9PpzjL+OV7uNSf9kmDFdoXrURQXvcvyWRV5r6XZNz8FgEEEMgkAQIAmTQb9AUBBMpcQBcgO6fMMfXJk2UpL8uO1L/+TGn2t6syJgN6WY6Va2eBQDAo2+//hwmoRbfoRH++bXtkw3kTxLNma+QrmgCwzft3ib1x3QpD0q3zk38IvU0f0NQmk3s7I32JDg7oH/s2tsnEnk6Zv9MvT670mvP24XZcPatM6e2U+q74VQ2W7Q7ItBVes1DXBbsm6tNkg1d3sBcoM6jVBPRYwWtrvJJ7ICgaS+jewCpjujslp4ZFYo8laIlC/U3rWhaZ2tdljjK8ston+7xBOaWpTR44qWBAQr8bPi6gux+0af6AESc4RY8vhNvCnQHRxbp+53ctbXJPj5CLjuNv33tlXX5AGlezGA8de7hpYsLnf/bJop1+8QVFmla3iCYp1EoF5dX3CnuYuDECCCBQSQQIAFSSiaKbCCBQcgE90583+AnxrN5S8ouV4AqZsPW5BN3npwgUEPDv3C+5Fz8sh79fX+Dvtc/tJTnPDBGLyyG+HXtlw3kPiWfV5sh3XMe1lDZz7hJbo9oVJhqd5E+3zg/v4jBb/kd+65EtB48u8BN1ULf9n9/aLrcc5zAJ+WKbXuHplV7Rre+6II5uVovINR3sckNHh/nzfm9Q7l3ilfk7/JFdBeHvn9TQKo/1dclhf1CGfuMRrT4QbjXtIqO7Oc1uhHC+Av0snCCwZ8PQAn23O2gqGiz5pXCOhtoOiwl+dGtgldhM/Vr1QMf31jqfzFjhLTAO/UwX+Dq0v6/xyXM/eU2AI7qFqxJoYsWy7nuFPUjcGAEEEKhEAgQAKtFk0VUEECi+wIH//mDOKPt/2V/8i5TSLwkAlBIkl8kIgYNfrZDcSyaL5gGIbk0fvFwa/OVs86d4AYBM+HegC32tAqAtnOH/vVyfTPy+4FhioV02kfNa2eWq9nbzJjxRe3u9T6YuL7hojv5u+FhBdZtFxi32yP+2Hqk3GHPBcH4CzUOgFQB2Hg5FE3TxP7yL0/zuyyPjCP80OqeBLsrHLfIU+k70bcIBkOjShprMUHcRaMWBycsKj+P6jnYZ3NEh7+b64n4evr5+7/ct7WXe94z4B0EnEEAAgQwXIACQ4RNE9xBAoOQC7hUbJffiR1LWJi/5ndK7gp6J1rPRNASqgsD28f+QX6Z+UGAo+ta/9dt3ip7zTxgAOPtEyXluqFirH912X94ew+d7zBt3bWO6Oczb/HR3ALSoYZH7TzyaNDC277qD4JZ57shOgh4NrGYxvT4/KKMXuuWA72hiQV1037fEI26/iO4MOKOFTf7a1SlTfvCYIwHVTQUCl7SsaZEbv3bLLnfQHB3QpH9anSDe4jy6JOHHeX6TKFB3IeiuhcuOtcuNnR3yzEqvvLrGZ7quRxy0gsC/8/wyfqnHHC1o6LLIXd0d8vAyrzkOEN30/no04MSG1kgJQv1cjxQ81Msp6/cH5f6loWoFGly4uK29zPte3s8P90MAAQQqowABgMo4a/QZAQTSFtC3kptveUb2vTMv5W80GVmNkztJjd4dxHVCa3G1by6Wmi5T3i9RpvLA/kMSOOyR4CGvbBn+nBz4YnnS+9T8VRdp8eTNYm9aL2V/+AICmS4Q2HdQNl7+mBycu7JAVx3HNJE2c8aIo1WjUAAgTg6ATCgDGC8AoP3VM/TR29V1MX3fiU55ZbW3wDZ7PeM+ra/LnMGPbfpWXBfOmiQwvA2+U12ryR2gb/H1rbruAJje3yn3L/HKN9tDgQi91ox+LvObW+e5ZemuQKTc35ZDQbnzW7doBQINCtzZzSkvrgrlIxjQJHTOfu6R62iFgCf6O6Wm3SIjFngi1w8fJ9BkhdE5EMI7ALTCgB5Z0NalnlVa1bTIv/L8Jr/Br5ra5MNNPrOor+u0yPR+TlmxJ5QXQO+t17z/JKf8upnNXEOvpQGNu7o5pVkNS5n3PdP/vdA/BBBAIBMECABkwizQBwQQKDOBRNuTwzfUknz1Lv+V1L/pLLPgN/+/1WK0wEG35F03XfI/+S7ur6t1ayMtXx4ujtahBVGVbMGgHFq4RnZMmi2H5v9sqitoCcQ6f+hnMsFrUjha1RI4/ENuKPt/zNGamqd3NdUuNHimLd73oo8IVJRKvCMA2pe8g8HI22r93+HFtFdL7c3zyJojpQH1s3Nb2eSu7k6J/b8cYxd55LMtoUW9vv2f1s9lFsnR1QN00a1v48OlCPW7fzzGbo4j6Fn8Ed+65btdAfnzsaFz+PN3BGTMQrcc8ocCACc3tZnEf21rWc1i/P6loRwC2jTx3oSezgKlDvXvemZfz+7rGP/6bWgs4R0GfRtbTf6D8LEITfCnOxkO+YMmAKJjvHtx6K2+5g2Y2tcpjy73yg+7Qwf/m1e3yIunukxw4OXVPnnmJ690rqv5C5zy455gifsePqahfda+6xii8xdU1HPEfRFAAIHKJEAAoDLNFn1FAIGiCQSDsvWvr8ju5z+N+ztn++aS89wtUq1rm6JdN863451xjv5aJpx3LvEgk1xAKyrsnDxHdj72noi/cJIxNW71+h2UPyzLSaiAa+97b4HkXTu90J1j3+4f+N9yyb3o4QLPRqs3Rkit3/aogF4fvWX02+7wwls/jV5o6/+OrhCgW/InfBfaIq9N39Tr4rt9naPZ8HWBHH57r9/REn29G1tNIr1NB0I/DFcO0EXs7Qs8ku8N/T28yI0Ho/3S4wNatlC34IerAIzt7pRTm1nllm88ptKAtvBCP/pMv90qcmMnh2w/FJSPNvnMTgKNeV7a1i5Dj3eYBX70rojqdjGBCB2/Zvz/56bk+RG0LOEzA1yFgiFh05L2/dr2DhOw+Gqb3yQbjO17hT5M3BwBBBCoJAIEACrJRNFNBBAouoB/d75svPgRObRkbaEf69toXYDom/nSaJ61WyV30CTx5v0S93L1rjpdmj96bZUt/bf/w4WySReCcRb/YZCGw86RJvf+qcoalMZzVNmusW30q7Lr2X8X6nbTiVdKgxt/G/n77hf+I1tHvRT531r6r/WcMeLqnFOhQ44+7x5+S6+J72ITAYaz3WtnddE8dJ5bftxzNNB1QWu7jO4WyuavLTaTfvQgdZv8hW3sZiGumfp1Ua/b+sPZ85MFAF742SvP/hzanh9uGkjQIwOaGDB8tEDzAkzs5ZR+jW3m7bwGI3TXQGzTow23He8wOQd08b/THZQrvnDLXs/R8/6a8HDCSU4TBFi9L2B2QOjxhXitT2OrPN43fgDgkzy/3LfUU6DCQUn6Hi4xqH1fsMMvuz0iZ+fYKvR54uYIIIBAZRAgAFAZZok+IoBAsQTcK/Mkd9BEk4E8tpX2YlRLDJqt0Lvy4/a18V0XSaMRFxRrHJn+o6DbJ5v/8qTse3dB0q5W9V0QmT5Ppd2/wIHDsunqaXLg82WFLt161p1S8zddQ38PBmXLHS/Knlc+j3yv+onHSqtZo8RWv1Zpd6tI19t8MChDvnGbbfKaUX9KH5d0b2CV6PKA4TPs57Q6uriM3QUQbxv6DV+7I1vjdXGtxwj0GrpI1e9r010Ek5d5ZE7u0dX56Ue27kcfKdDltgYlHvvBK+6YDTbhTPzRuxZ0V8LTJ4dyE+jb8r8uPLrw1uBAn8Y2uaC1zST+010E2jSAoGUCv99V8AbhRXq4zKHmA3jiR6/5vgYztNqAJiXUpovymf1dogkSo5u+tb9jvke2H6leEP6suH3XYxNd61tN3zV3gh5LaFHDKjP6O6XOEdsiPQh8GQEEEMgiAQIAWTTZDBWBbBM4tGiNWZQH8g8nX6CUAsyBz5aZWuiJWosnbpS6l55aCnfKvEtoHfgNgx4S94+bknaOAEDmzV1JeuTduFM2DJoo3vXbC1zG1qCWtP6/0ZGjNfESBWbKjhhdtj70nUc+2BhagOtb7lEnOGT0Qo+sPLKVXhe+D/d2Sc+GR7f4xyYJ1N9q9ntNgKeJ/T7d7Je/LfPKIU27L2Lerp/WzCa3Hu8wi+Pd7qBoZv431/kKZdfXLP3XdnDIFe3tZoG7bHdAZv7oleV7AgXenut1w4n49J7RuxbCwQw9uz9+qdfcL9z0vP+1HR1yURu7VLOLqXowa51fPs7zmaMFsS28SE/0rDy10mvO+4eb7gIY191pyiNqgEWrDHy00RfZ4RD+XnH6ruO6vYtTzm5pM8GTWet88vzPXrO7IZynoZYC0hBAAAEEEgoQAODhQACBKiuQbFFe4A1lKQjEbnEuuCKympJoNU/rUgp3yrxLJMoEH9vT+tefKc3+dhVHADJvCovVo0QBttgKAPESAGZSQEwz6N86P7QLIF7Thf3Mk12mJF5002z74xZ54m6tD39PfxH/qgXvpGtWfe+uFQOSNQ0I6I4EzTGgTbP0T+/nEj2r/+FGvzz0fcEt9uFr6e8sFhFf4fQchW6nW/61HKE2fbv/WJ/EpQ71O1rWUI8Y7Ih5ux9vHOGcBUXtu7Iks1GTazrY5YaOR49hFOuh5kcIIIBAFggQAMiCSWaICGSrQLIdADkvDpM65/cpNZqdU96VHQ+9Hfd6toa1Q29ET2hdavfLqAulSLaofdVa763+MUpqDAjVhadVfoG9b35pSmzGttjt/bHf0/wbbeaMFmeHFhmDoJnz717slf1HEvGFO5ZsYamL0qdXhkrmHXnRX2A8us3/omNsZnt/9Bv42EHrNv2/dnWaN/ifbPYnXOjqeX2tOPCPtb5I0OHq9na5uXNo0ZvofL6+8b/jBKdsOhBI2Ffzb9QipnxfHYdEjiQcUyu0pV9LACZruoPi0R8SB0P0qIBWLJi33R/ZZVCUvuvYZq33xbXRfg9sEarEoPehIYAAAggkFyAAwBOCAAJVViBZDoB6V/xKmk25Viz20kkatXXki7L7xc/iWupCp837d4kmPquqzb1io+Re/Ij4tu4uPESbVRrdfr40GjlItOwirWoIJAp6RR/1CPr8suXW52TvP76KDDpTj4LoDoCZK72mBN4Bn5icAJrc76bOjoQLSw0C/HeL35S7yz0QNAtUPYM+oKnVbPfXs/iaMO+lVT75zxa/OSuv39GFars6VvlDG7v8rmXoHH74Ws/9rJUCAmbLfPh7g1rb5OyWdjngDZokfOvyA9K/iU3u7eGI5BNQYN0FoJUN9J66K6BnQ5upBtCmVmgBr8cInv/ZJ8t2BST/SNRC+9ujoVWuam83Owr0SICWAvzlcNCMQasjpNM25AfNvZf+Erq2Lsw1J8DpzWxy6bF20V0Oxe17tE1ufsAEXNRGt/1f+//sXQd0VNXW/jKT3hNSICEBBNFHF5Cior+IYkFEEWkiHaT33jvSO9IRpAhSxIoNFanSUUTpKaT33mb+tU+Y8c7MbZNMQhLOfsv1IPeUfb5zbxa7ffv2+1gKAAAgAElEQVRxe4YFT/xXc0t8DEeAI8ARALgDgL8FHAGOQIVFQK4LgC2j8tTvPrLfGqR/d1EUS/Oe6BUV8LyweMR9dBBp35wHlQVQ1N+leW34T+wIl6Y1eep/Bbp4McPecDxhfX9eRALj4ci9FW08vXmHgAoECz8KR4AjwBHgCHAEyjwC3AFQ5q+IK8gR4AgUGQG9HrGzPkPC6q9Fl6g0oh0Cpncu8vKGiUo18F6dn0OVVf1slm1QbIX5AhyBYiIg1wFA+F2Zt4e0peOtmEfg0zkCHAGOAEeAI/BIIsAdAI/ktfNDcwQeHQQyT1xHeOfFoCi9ufj2fwWBC3sUG4z8mGTce3OeSZRTuKitHA3FVpQvwBGwEQLUWvPem/ORe+O+xYqGCD9lCUSP2YbkT381jvFo1xTBGwfDzomTtdnoKvgyHAGOAEeAI8ARsAoB7gCwCi4+mCPAEShvCOjzChA1agtS9hw3Ud2haiVGSuf0ZHCxjyTGci5ctCwxnhf7sHwBjgAAOX4NA8Fm7u1ohHVYiLzIBCNmtibf5JfBEeAIcAQ4AhwBjoB1CHAHgHV48dEcAY5AOUSgICUTsTP3InX/Caa959st4D/lXRAbuS1Ert0gtBW7BaAt8DNfIz8+FQlLv0DqwdOgPxOGTk8EI2j9hxW3k0JJAFlSa+r0yDz9DyJ6rkRBYrrFLoYWmxT5jxqx2fjcsWZl1g2DnG9cOAIcAY4AR4AjwBF4OAhwB8DDwZ3vyhHgCFQgBJK2/oTocdtFT0TM/6GHJ0lmGpgbu8SS7939BQTM6QaNq5PomllnbyBm5l5kX7gFynAg4zh46zDpbAadHmlHLyBh2ZfIvnqXzXGsEYiqn46SnJN7JwaJ679D2hdnmRGu8XSFb982qDTmLUbuZy7kZIlffAjJu34zEgB692oN/wnvQOPhovq28+8nIrzbMmRfvWcxp/LiXvDp85KqtXTp2Uhc9y2S9x5H3r04pnPAnO7w6fWikYyQcMj46QoS1n6DrD9uMFzIKeT1bkv4DnpVvYNIr0fWuVuIW3gAWWf+ZeUmWl93BG8aArf/qyeqL6XQJ236ASmfnzTqxxxTMzrD3s9T/N4v3ELcvM9N9gic2x3EMSEmdJ7kHcfY+QgDerc8OzRH5WV9JN8tKXALkjOQeuAUUvb+bnyHxMZq3J2Zke9UOwgRPVYg4/g147BKw95AwIzOsmSQtE/6D5eRsutX5PwdUegAAhgm7m2fgk+/NnCuX02RUJK6USSs/MroRKKz+w55Hf6TOopycehz8hh5ZeK67wrPp9PDpWENBM7rDpdmj6t65wyDiAyTWh+mfvkHK5GgezAQYhIGbs/XLey5p1JshYnK7SrEMD3xv8TcQUpKLGrWagKtlpecVIiL5YfgCHAEbIIAdwDYBEa+CEeAI/CoIkDGXuzUXUjaLt4C0Ol/VVHt8GRo/TwsINKlZSHyw/UW3QPknAbZV+4i7N1FKEhIM1mvyoq+8O7xf5bXoNcjbsEBxK/4EijQmTw3RGqFPyTDOX7pYWb8k+FiLr6DX2NGnLB9ItV6x07djcRN31uMF9tD8l2hf7TP3Y8E0tVMtF6uzLB0blRD8VWTciII74LS0yP7rgXhKSbk8AhaPxAebZ9SNDZT9p1A1PBNFniJsd2ToZm04xji5h9gjhJz8XitCYI2DrIw0LOv3EN416UWbRbdX30KwZuHWjpl9HokbvweMZM/NdmCHByhhwoNdDVChnT8siPMkSD2PljcUyUPdk+65HSEvbcEdF4SpftTeu+M+2g18OnVGgGzuoo6omgcKz3otBh5d2NN1BNtP6jXI+OXP3F/8Abkx6ZYvncPzuNcL1QRLsKKMo1SDp62+NaEk726tELlhT0UHWO2xERR+Qo0ICszFVs3j8Yvx3ayUzV9+g0MH7kdLq7ijrUKdHR+FI4AR4AjoAoB7gBQBRMfxBHgCHAEBAjo9ci9TRHyb1lEVIxg0DDa861mCFo/CHZOlr20zVOkDXOknAZipGqGOVKGthQ/gSFS69KkpvFgSkYxDaQ07mpfToF9oPd/827cx70OCy2MUxpgjQNArGWcYRNryONiZ3/Gor/mYnCsEI4R3ZeB9pMTitoGfzIC7i81kByWH5WE8C5LQDibi3m9O0WzKSVeql0kzafMAebooCj3AyEjOnLAOqR9dc5iDykiSyksHR8PQrUvJ4OwkBWdHqkHTyFq3CeijgqpuQ7BlRCyf1xh9oVK8j/K9iADPOdauOpfM74D2zInAEX2hSLnjBK2J6Q55NAgPWPn7Zc12CnLgjJCJEWvR+rhM4gavU01VlL6G/awJSaqQa0AAynyv2fXdBw6sMjkNN17zEOHd8ZWgBPyI3AEOAIcgeIjwB0AxceQr8AR4Ag8Kgjo9Mj47S/ELTrE0rDViFQHADmjTsppQBHKsA4LkPNPpMnWcq3VWBR4UmEkTChUNkClCfYBhYYgpS1HfLBCNPVeOE9sL0p3vj9ko8UexPQe+vl4uD7zpBqomMEorBk3TtJqUHXbMHi80VTVOtFjtyFpm2VGBuketKo/S9UXKzEQW9ylcU2E7B0Dmism6T9dYZF58+wKc5yoROL+oI+RfvSi4hnMnSaURi7lYJEimJTSSzQKbqYRvZuxc/axDALzcykpTw6GKkt6InLgx0aHEL0HVbcPh/srjSymZ128jYj3V4g6j+T2klpT6huhtYQZGWT8k6MoccNRxTP69G6Nykt6i6uj14NKgGKmfKoqQ8KwiFxGhK0xUbqz8vScovsajRZOzm6iakdG/oNZ09siJTkWz7/QDZcv/4ikxCjUqdsKEyYfgKurguOrPIHBdeUIcAQ4AkVEgDsAiggcn8YR4Ag8Qgg8qKGPnbVPtO2ZHBJSrOdiDOmGdfwnvwu/MW9ZLJt58jpL/zekVRsGSEV19Tn5uD9oPVK/OGuxltDJIFd3bz7RoXoAqh2eBIcQP/aIIq5Rwzcj5bPfLfagaHDo4YlwfKyy4stC5RDmNeOGSc4NqrNMArEyCrGFpRwAZDRqPVyMdeWKStEArQZBawfCq9MzosOlsg1cnnqMRcK1Pu6QKvUQW1AsM0PKwSI21rCmlF6yxuyDqHjsjD2FhnERhN5FtxfqImnzD8bZbq3qoOrOkRYp7xTxp1R9Sp0vihD3QZVV/UzKUaS+EROsqDxi8w+ImbJL0fgnveTahZJDJ7LvGtksIKmziX3nJYFJUbAta3PI8N++dRxL63d2dseosbvQ6KmXLdQ8fHAJdu2cglq1mmLKjC9x9NsN2Lt7JgIDa2DGnO/h769cylHWzs714QhwBDgCtkaAOwBsjShfjyPAEag4COj1yDxzg0XQpWrF5Q4rls5tGJ965Cwie6+2mC4XNY9f+gXi5n9uMUeqDjwvPB73OiywqIWmBQxpzRQJpehl0pYfVd2b0LClCQXxabjXYT4jbDMX87FyG6R/fwkRvVZZODdojpihJ7eWlANA1QFFBkllZFANf3j35SCj01yM6eaAaC2+lC7mThM5B4sUvnJ6yREpsvT5WZ+xtHg5YSSQGg10GdkWw4g7gbIGjM/IgbKyH7y6tjIZq8vMwf0B65H27fmiXgvESmWkvhFhxou1RrsYlwMpnXszCmEdP1IsJZE6oPl7VVKYFBngMjTx5x+3Yf3aD40a1an7PMZP3Ac39/86ueRkZ2DZkm64cP47tHymI4aN3IarV37Ggrkd4OHph+mzvkX16tLlPGXouFwVjgBHgCNQoghwB0CJwssX5whwBMorAmoJveTOJ0kAqNcjesIOUaPbPMJuWF8uQi5VZkDlCpQxYJ7GLXQypOw5jvvUqs2MIFCt0ZJ1/hbC3lkIIiwzF7WGu1w5BK2pdh3D/mocAGSo+k98B2SokxB5mzBqLTyL1D3mXI9kJRnE6G8uhtT8zBPXEd55seoIsblRL5fSLoVL9qU77E6o7EAoSiUZSoYxGf5+499hnRhiZ+4RLbMwx0GqhELuvaPyicoffQCP15sytnwqDYmdtssCQ3M+CuLiiOy3RpRjwYBVQWyKZJcJqXc+ZM8Yi/IFcpxFjdoCOoeYsDMs7gWP15uwDBBqmWjuKDIvx7AGk9RDpxE9eqsiJuX1969Qb6Fhb2/vCJ2ukJx05JidzNA3SFxcGGZNewUxMXfwStsB6P/haly6+APmzW4HL+8AzJh1FCGhdSoCJPwMHAGOAEegWAhwB0Cx4OOTOQIcgQqHAKX7f30OUWO2WTDtm5+VEZBptdBn54rCUJTIsVQ0X8qoo42lygyIyT9m6i4L3QxOBuiBsHcWIPeOKVu63J2aOxuk0tNpDalSBvP1lYxkxxoBCD04CQ6hhWUHSqLkACAm/OBNg024CSiTIazTItFMDymOBcpaYPX/ZmJINycDlXgV6HxqxfydkXOwSEXziQCRSgDMRcq5ROPkyAzpuUPVSqj6yQjWhUEuK8FkT4noP3WwCO+yFFkXblnoSHdDBrdzg/9IECmbIKLnKmQcu2oy3rz0JT8mGffenIfcW9EW61LGi0//l1VlOAgnS2XxyH2PVN9PbTmFLSDF3knhXZcUJmrfu7I8zlDXT7X8XbvPwvHf9iIi/G+YZwHcvXMZs2e8hrS0BKMDgEoG1q7qh9DQupgx5yg8Pf3L8lG5bhwBjgBHoFQQ4A6AUoGZb8IR4AiUBwQois0imzt+kY2IUyTUp28b+PRpg+jJOyVZ3aXYw+Uix1LRfCmjTrLMQK9nrOTUvs1cmJPh40Gsp7x56z4yquwDPCWNVnNnQ8zEnaLt/2hPscipuS5KkVTDeCXWdOG6cg4Axuy/ZSjrKW8iMnhJOQCkHCyGjIGUg6csCBiJdJGMaCLpE8u6MHeaEMFc9LjtFncoFc2XyxRxe7E+qn4yHBo3Z4uzU5vIuLn7RT9Tc6OcUtUj+6xG+g+XZT9rqei/FEEhLRY4/334DnjFpPWiFJeFeWYGETuyzIfEdFO9tBpGRqlxdUL4e4tNMiPoPrx7tUbyjl9EuQjEul6A2lXO+gwJq78WPb//1E7wG/mm8QxS+gu/9ZLCpDz83lXS0WDEu7h4YOrMr3Hm1GEcObyMkQEKswAM0X5az5ABQHwAxAvwwovvY9CQDdBqLbuxKO3Pn3MEOAIcgYqGAHcAVLQb5efhCHAEioSAmhZ4FPGnlHG/0e1BRpFcxFEu3VoqNZ8UF2N1lzPqpNLTpaKmtAeRmnm9/0KhsZSQZsSLjOKg9R+CuAPMn9Eg8zOxlOu+a0SZ7Q0t95yeDJa9j6xzNy2MMrEJtHfwliHweK2J4v3KOQDMjTM1jgNRB4CCgyVwTjfG8SBsD0it/aruGAk7Fwfce3O+KKGk+f1LOVikCBblItPWtgw03Lk57qocABLRfzKepcpfyNimFoiUbSAUqewM8xIIqYwM1ppw3zgkrPnaJGXf4NhwrFVZ0qEhlpEjV5YhdgYxLg72Le0bC9fn6qAomEi1ebS2XEbxY3rIA/LycrB6RW+cOnnAGMWPCL+OubPaIS8v2yQLwNwB0LnbdMyb9Sbu3r2CMeP2oFkLS2JVOl5OTib+vnYC2dnpeLrZm9xJ8JDvnG/PEeAIlDwC3AFQ8hjzHTgCHIEyjgAZTVSjK9cX3vXZJ1FleV/QP/ANIsU4Ts9FI4cPJkq15pNidc/8/RrC3lsiSpAn2TIwLkXSyKy8qCcz8oURTDJOQ3aPhn2QL6TSzs31IwfInRemitbAqyEApNp/ah9I9cxqRCw9XGyeXBtAMjCd64kzgVszT84IJkPbqV6oSUtDoe5y5IzCDAty4txrPx/0fpoLtVYM2TUKjHTPIAqRaamWgZLtF4l/oWsr9t6zcpcHosYBQN8LOTu03qbt2gqS0hHeaTGo1Z25iBqvxNhPrSwnf2o6XKQ1pNR3Re+i36SOuN9/7X/Rf4GDQo40USwjR+67FzsDOYHMHWrkyAraOIhlJchhQplGxIcAO7v/rplaGIp1arCyXaaab+5hjxHW9Rui+Lk5mVi0sBP+vPoLywKYOuNr1G/wIusQQOn+JJQBUK/B/2HF0h6sW8DosbtFWwdGRd3EvFntGG9A4yavSo572Djw/TkCHAGOgC0R4A4AW6LJ1+IIcATKHQL0j/nI/uskW5FRyrj/tPfg06s1i4ALRcrgoDFShjk9k4zqmrXYY3sppRtLtAwUMzoMulN0mtq8GRwe5tH1jJ+vsnp4MfGf1BF+o9ojLzIR0RM/QfrRS6Lj1EQiiQE+su9aUceG1IskZVgKx1tjyBvmyRm1Ys4cIv6TiuITPhm//mVS4y5MbZe7G4bb8j7QpWUjbskhJG3+kb0DaoxlOR4DKeeSXKtIqmWnyLlL01om2ys5AOh9qrp9uAVxHi0iV/5izmlA5SFJG48ids4+0J+F4v5SA1bKofFwMf5Y6t5prH3VSkj+5L9yGKEBLpfJI8avIVWWQYqI8TKQ7sTJwForFuhYm0TKtLEP9Ga6W4VJTh7il3yB+JVfWpSQiGFS7n4hmyl89vQXWLq4KyP+691vGV5/YwgbcfTbj7F182g4ODhh2sxv8MSTLXHh/LeM8Z+E2P6zstOREB+B194YjNTUeFy6cBSubt6YPvNb+PmHsHHff7cBmzYMZ39u83JfDBi0FnYCZ0t5x4/rzxHgCHAExBDgDgD+XnAEOAKPLALZV+4xEjepPuSUihy0YTBcW9S2wEiJCK3Kyn7wfv8Fy3k5+bg/aD1Svzhr8Uwsqpt74z7udVgoqaNUnb1UFJ84A9yer4vUw2eM+3u+3YKVHhgcHHKODbUvixT/gWF+/v1EUTZ26lOfdz9JtKzAMLfSyDcRMLWTSVRUqFdRHAByRqBY7bxcFN+7+wtI3nvcaKCZ18LLOVjU4itGsCgXyZfKSJE7h1urOqi6c6SJkW3QT67Mwvx9Ep5JLnoeun883FrXB3R6ZJ69wYzmrDP/WkAilgki9z2S0yg/OtlIDmju2JD7VljGSP3/CAlJGTneC+MZRC6SHCfkABA6LWiYGkzIiZDx65+MeyDnWrgqTNS+S2Lj0tMTcef2Zfx97XdE3b+B27cvsmH+/qHoO2AlqlQxdQoVZy+5uVs3j8K3X6+Dm5s3M/Rr1iosAdLrdYiM/BeenpWMxH7CEgCpNSv5VcWM2UeN+hvWp/EG3oCSOgtflyPAEeAIlBUEuAOgrNwE14MjwBEoVQTI4CMm8uwrd0X3pdr6qjtGwPGx/1L+hQPl6oClSONovlz01CJrQK+HLDmbvxdCD0+CWJ29pJGp1cBOq4E+N58dRyzKawsDVY4AkIyZ6PHbGfGaUAxs/3b2GtlWbVKRacNa94duFG3PJncvckaYWBq4XBSfHClU3lAIsAbBm4awjBCDyM1V+xGYp/MXJGfIdhyQ6i4hd265Lg6SThaJrAHDueTerYBZXaHPzEHy7t9YiYqY0B0GbxxswrCv9F2Zr2Ne1pB65CzjazAX8y4DhudSZ5fKslC6UzlMyNlVEJeK1C//AJUqiIlYVwulPcWeZ6Qn4bdf9+Cbr9cgOsqyQ4NhjjASX5R9rJlz/e8TOHRgEV55dSAaN3lNNDp/9coxkCF/P/JfY4tAsT3IeUG6N326HVuHav6XfNQZly/9yIZXr9EQE6ccQqVK8rwl1ujPx3IEOAIcgbKIAHcAlMVb4TpxBDgCJYoARQspkpa47lvRfRxrVWEpzOQEkBI5w0kucipb79u7NSov6W3cMi+MyPik2/RJEQDSAhk/XUHYe4sVcRSL1hbXQFUyhAj3mOl7TFPbtRpUXtCDdVcgIVb0yJ4rLfqcGw5k3kPd8HNybNxpPQ05f0dYnF3SASBXZqHVFHYzeKmByXoMo7cXWDLOm+0qxoQv5zxSvLAHA8wjzZRREtl/rWT3CikCQLk2jlLtJUkFqQ4IUvdiOFdxnEvODaoj6OMP4fSEpYFGjrWID1ZatAo0x1PMeUSZBtRlw1xEnSYy5I9K773U3RYHE8ZNsrI/yHlWVMnKSsPBzxeySDsR4smJg4MzJk87gnr1LbObirq/NfMKCvIQHv43qCUgtfZzc/fBymU9cO4Py44MXl7+qN+gNRo+9TLq1n2epf3b2WmM2wn5BQw/fOyxpzBy7KelluFgzdn5WI4AR4AjYCsEuAPAVkjydTgCHIFyg4Ac8zzV/Id8Ng70D2s5iV/6BeLmfy46JGB6Z1DUWEzkaseFafNKTgpaWyqqS8/iFx9C3MKDsmcwYSIXjFTbmk9qcbkOAFkXbiOsw3zoMnJMppvXL7PzT90t2WJQzNhieo/eipTdv4mqJuUAkHO0kNFJxrbWz8NkzexLd3H3jTnQZ+fKYixaCqKQ2aH0IZm3flTKZqH1xGrT6edShjw9k0tnl3IcSEXNDWcqirHrEOLHSj483nzagofDsG5eVBLuvDiVRcvlxKNdU5ZBYCh3YZ0s+q0RbeUp5TSJHrMNSdt/Ft1GDjMpvdQ664TzCeeAGe/Bo21jQPMfQSA5viIHrGPZAvR7TKkLxz/XT2HdmgEsem4uZECHhNZFaLV67BG10KMofN16L5R6nTyl/B/76RN8umMK0tISmD5EAPjOuxPg7OyOvbtnwtPLDynJcSAnAcmkqYeZvlJy7a/jxm4CwjHkKBg7/jNjuYHS98ifcwQ4AhyB8oYAdwCUtxvj+nIEOALFQkCJeV6uTZxhYznWcIowsrrhRjVE9ZRzAAhTrtOPXmQt9shAkRIpA4UY1sPfXYyCZLN+6GYLyWUqkFEZ2W8tq0+WEjtHe2MpgblxUu3LySBHgFDyIxNw59XZoPp/oWjcXUDjydgWihL/QeCCHoU940l0eiR+/J1lZoFgQal2frFz9yNhxZeixxR15uj0iJm5B4lrxTNIDAtJtbVj6qZlIXriTpAhLYmvvQb6fJ3FY6HzgxHMiTHCC2dpNQj9fDzjfjARnR4RvVch7atzoirIGbNSLfeU2j+m/3AZEd2XQV9geS6hEtR1wL1NQ/j0aQPXVnVMuhCYK8taePZajey/wuR/N4iw5BNx4r0O80UzRkzeL8HK4Z2XIP3Hy6J7yZVNiE7Q6ZmjLn7ZYcCS69H0O3FxZMSKvsPegEvDGiaGPw0059WQ00Wv1+PcH19h5bIPTKL+lCb/5luj8GyrTsbaenlQbfeUdIqNuYOEhAg8XrsZKNuAhAx6Mvy/+WqNRYq/MCPBPKW/Z+/FaNe+kOBPTA7sX8AcB4GVH4O3dyDIGWIQH98qmDTlMGo81sh2B+QrcQQ4AhyBMoIAdwCUkYvganAEOAKlg4Bcn3Q5g02onVz6v3mE0fxUcg4AFgXfPASZf9zE/UEfoyAhTRYUMQNFidhQuKBcpgKNI2dJyucnkbz9GLKv3mVM7JQh4VQnBMRWr0vPQuzsfRY6ivWop5Z2d1+bjZy/LAnMyIgnlnxhq7PC/aUJE+k5EQZSyQTpRWUFZMhDJ21YijkAMk9cR3jnxaKOFgMngUOon/GMaveiCUQCWXlpb9jZ/9dCzwQsnR7pP1xCwrrvkH3+JtOBDF+K7nq+3RyOof6IHLhe9B0gvHx6voj4pUdEGeGFk6QcH4mbfyhsr6cTtzylSgCkCBzZnhIlE/SI5lFZilh5Bj0nh5J3t+fh2bElXJrUgp2Tvez7T+9n0o5jiJt/QLI+XrgAlQ4QZ4Z9wH+OKTkGfjEeC/r2w7stYw4cMZHKGBEbq0vPRuzMPUgiLgwJhwhh4tP7JXh1e56VPgjbMQrXFHPYGb4Psb3Pn/sGy5d0Nxr/Tk6u6Pb+HLzctp/R8KZyADKSyfDOz8/D0BFb8FyrziXyizorMxXbt45jrfyI8Z+Y+8mAp6yDSxe/Z7X6pI+Hpx/ebD8Cd25fwqmTB5guNLZPv+UgB8LG9UPw4w9b2M9bPtMRw0ZuY50CzCU+9h7Gj23JsgnavvYhPui1EJ/umMzKIAzSuk1vDPhwDdOBC0eAI8ARqEgIcAdARbpNfhaOAEdAEQE5hntV0bsi9lo3KCbnABBTnlKV6T8xAjBzfcm5EdFzpbG9nxwYcoR4iiA+GCCFJSst+Hw8qKsBE50OkR9+jNQD/0XYDHuQMVbjl7nGlmjme8ulqFMGRKWR7RAzbTdSD55WVNv8zGSIRvRahdybUZZzzTgJaAAZnFIt2CwWkDGEFRV9MMDadHmNpyvT0UhA+GAdi3IJypbY8gNip+22aK8n1E3MgUHlEhEfrED21XuSxzAn2aOBFKWnGn0p49+wGCtr+XiQaOcB44bkODl2FbEz94oy4kspRvwSlT/6wMTRJNUBgNYwL5vI+OVPll6v5JjzHdgWRGgoZayTw8Ua/ek9D5jVRbL8gWVA9F1rQWgqRl5J5wq79yfmzm7H6uhJyKgeOXoHGjR8yQQ68xR5W7DkGzIPdmyfAD+/EIyfuB+OTi7YsX0iczQYpFatppgy40uQY2Llsp44c/owc0yMnbCXpfXfvXsFs2e8hrTUeBP2fnIgrF3Vjy0TGFgDM+Z8zzoXmMvOTybiyOHlrIxg8rQv0LDRyyAnxLIl3ZnDgYQ4BmbMOVrqmRBqfz/wcRwBjgBHoKgIcAdAUZHj8zgCHIFyh4BcRNnCaJU4nWy9eL1QhOwdC/sqPpLYyKUci02iqJ9L89pI3vFfD3PDOCIBDNk1GtoAL2ZckyEsxRRuvrYSWZuay5VKA6e57m2fYr3OqYc9Ef6l7PrVYknqRhC0dRg82zVlbQ7jFhxA6pFCtnPKNHCo5s+MNSmjkbCh2m+1ZxZmJmSe/hf3B66TdJa4tnwCQRsGgebQe8NasM3Zp9rgFIs2q8FUOCbjt78Q9u4iyeiw+XqeHZozHOls5uLT5yUQx0RBYjriPjrImPalos6GuXQHlZf1ARFFklCtevSETxQdTPQtBc7pBu8PXmQcCbQXpbmrvSfKgPAb2Q5uLzWAvZ8newfoDvLCYpF66IxslwBJjCUcMnJOFmr/GLxlKMtMoEyhRA0AACAASURBVO8vbs4+2ZIc4d7EIUIZNpQto3F1YlkWeREJSDt6AUlbfgKVt1gjhvWc61dnmRGUiUIZFdT6kTI5LLAVKXeg/fLysrFmVT+c/H0/254M7FFjd6FJ09ct1BEa2fTQWvZ/sZT+qKibmDW9LRLiIxAc/ARmzf2Rpd4vXdzVJL3f8CwzK9U4vkrQ42y8j09l3Pj3LObMfB1EYNjhnbHo3mMe0//2rQuYO+sNpKUVlhkNGvIxKJIvlPv3b2DiuGeYwU88B8tWXSL3Hm7fuoQzpw4ZMwi4A8CaN5SP5QhwBMoTAtwBUJ5ui+vKEeAIFAsBOePboXoAqh2eBCIckxQF8jallHpaVymt3XzvSsPeYA4FlqptQ1GV7aCwX7G6BWjsELSqH7y6Pm9Ru2zDY5os5VgjEFVW9GFGU+rhM7LR7+LqQCUSVVb1k07/V7EBRXbDOixEXmQh6ZmckNEdvHUokrf/DKqzLxUxaylZKnsWcROp79taJ0sRty/1aWLdJ0iJC+e/xZKPujBHAAmlv/fuuwRarYOFjsVxAEil9IeH/VUYuU9LYA6ACVMOsrT9P6+atgQ1OAAiI/9h44kHwD+gGhZ89DscHZ2xakUvxvzv5uaNaTO/YYR95HD4fN98fHFoibG0wby1H5URLF7QCZcvF7b+69JtJptrKDEQgiBXQlDqF8o35AhwBDgCNkSAOwBsCCZfiiPAESjbCMgZVErs5XQyShUP6/iRaARUrF5cCg1qOUatx5TEQChYkJppVSTYsK6ds6M4S70UKZySQmbP5cgQZZeyswNzQIx6k0V31eJhpXolP5zY1yXq56VY961RiurMI3qsQMbxa4rTDISOcfM+l+ycILUIZWIokfKJzfUd/BocH6uM6LHbFPUzH+DSqAay/4mEXobk0tpFJd93AJ5vNUPQ+kEWvAJyHABK+1P5CrV0tJW4tKiNrD9uKmZmKO1HmRuUuUBZOEIho9+QTk8/J6K7GbOPMkNcTNQ4AKxN6b954zzmzS7skEL7vt9zAdas7AON1h7vdZ6Kgwc+YqUJZNgTi/9ff/6KPbtmsPG+lYIxbMQ2fLZ7Jq5fP8nS93v1WYJXXx/EuhIQL8CCeR3YfGr3R50DDPu83LY/iCTw+K97QE4FkspVamLxsjPY/el0k9p/ekaZEVQaUKfu80pw8+ccAY4AR6DcIcAdAOXuyrjCHAGOQFERkItYKzkAqM/4/QHrkfbtedHt1XQPMExUYrc3jGO1v3O7IT86GWHvLETurWh1R9dq4N21FbKvhiH78h2LOaqyHdTtBDlOBbElqC46cN77oJR0A+kfGZBJ28TbqqlUo9SHUb09lWBknbFMty9qP3ixQ1C2QtSIzbLno+h/1e3DGUN82tfnENF7tWojks7hN7o9Ej8+ysoH1IqhVl+fm4/wLkuRdeGW2qnweL0Jqqzuj5T9JxAzZZdqXeU2cHuhLqisJWbqbtFhUtk5RXJiaTXwG9WeGdjkoLEGNzHlyGD3n9EZ3t3/D3Fz9yFxw1HVWFoM1GoQOK87fPu9bEGqSYYvpd8bav9fePF9DBqyQZLkztwBIEy1N+xrbUo/6TB3VjuWgUAOgKbN2uGLQ0tZmj5F4+fOfB1hYX8pnt/V1Qs9+yzCi617MuM/ISESC+e9jbt3LqOSX1UEBT2Oq1csy6YMCxP/wKRpX7A6/0sXf2CEiJmZhc4cWnvgoLVo+ey7pd7uUPHgfABHgCPAEbABAtwBYAMQ+RIcAY5A+UBAzgEgaxTr9azOVspYIebvkL1jJInsLNAhIkGZ1nM03rl+NYTsHg37IF9WR6803rCHwZjw6dkaMVN3IWlLYaqrUBTZ6a24TiJEU2sAEgkf8QK4t65vYpxQNgRlAdhCqJODfWVvELt/SQnVdQetG4jMU/8gZtJOi23k2itaq5MafIWkc2rGG3RwrFUFQav7w6XZ41DTdtIwz8DvQBkqJOk/XUFkz5XK9fFkOI94E35j3yoktNPrWT0/Ge1q+QHM8aMoPGVbkFMh+1o4c5SZk/QpteakbySa7lGhNSHtTQ6TKst6g/gWyIFlDfGm2N1TbX+V5X1B7y2JmvaQUu8QffuBCz+Ad/fnLYx/mnP65EFWa2+QIcM34/9e7CH5Spo7AMRIAMngtialPyk5GtMm/R+yszPg5x+K4ODazFCnaH/dei9g9YreRnZ/g2LCaD5F/Z997j306LmAZTCQkBNixZL3cfv2RWNWQPOWb2Plsh4gIkNzadCwNYaO2Ma4BAySkZ6EGzfOwcXFHY/VbCzaOcDab5eP5whwBDgCZRUB7gAoqzfD9eIIcARsjoASA79o329iTN/0PSPYEzMQWO31liHweK2JVfrSP/QjP1yP9O8uWswjhwKtSenVBpFtvfZgkLkxkXXuJsLfW4yClEzjOmQkhHw2DjTWViLLpk+baDXweqcFAmZ2gX1lS4LEHDLcOi22KpJK56Cyi4K0bOSFxxuPQq3P8iITQQSFaoQMSCKsIwdQZN81sgR3lL3gO+hV+I3pAIryixJCErHhSuI2aKVme1VjJFs7ajXw6dWaMc4THgZRMubNz8Hm6fWMFyFq9DZpY5wyS7q0YhFmjYfLf7rr9Ug7ehH3B22QnEtOEzLUXZs/bmGcUmZL7Iy9SPv+oiojnL1Svu7wG/kmvHu2ZnfBjpBXgKhRW5Cyx9ToIxLDoLUDJFn0VRndWg3cnv0fI0Wk904o9H3FLzyApG0/qeOVeLCW//T34NKwBkClJELR6ZH2zXlEj9uursTAoNuSXkZHgtiLtWvnFBw+uIQ9cnHxYLXzj9duJvkOqnEAUPTcmpR+ygD4eN0g6HU6lqZPLfYqVQo2svUL0/hJMUrTr/1Ec/z2S2FmBzkAXmnbH6++MRgpybE4cXwffv3lU2PNf5tX+qFXn8UshZ+yDC5f+gmnTx1kpIP/q/McyzioUaMh25sLR4AjwBF4VBHgDoBH9eb5uTkCjyAClMYf2We1JEkaRffIGKQ+5BonB+TcjEL84kNI/eKspGGi2PJLBmdq15a88xfEL/+SGb9kHFNvd6qtNhg1wun58alIWPoFkvf+zgwtMuQcqgfCvU0DeHVpBee6IabGFRlm311AzKRPmZFMJHgBc7rC49XGohHC4rwS1NM8ec9vSN72M8ONnCVEXkiRWcLI8bFA2T3JYKee93KRYM93WoCcNIwZHkDm79cQ9t4SY9s7ivRW3TECCWu+kSXCI73cWzeAV+dn4dKstrFdG50hafMPSNl3wngGeidcGlZnTPgebzWD1tvNBKasszcQPWEHa8FG90fp9MR+L9kCroggsy4J8z5H6qHT0OXms7v2G/82PNo2tjQgAZaSHzdnPzJPXWdGKStZeDIYhCFFr+39vUQ1IScZvZOpn5/67x79PFm6u0+/NiwzxVC6Yb4A6UiZHNSSkd5VckpQB4tKQ16Ha6s6ipgQSSe1x0s9fBo5f4Uj736i8bsz6O/2XB14tGsCpzqhouvRvtQeMPXzk4yAke6N0usN74wk/GR0H72AhGVfIvvq3ULMyMlUszI83mgKz07PwrF6YVcKKSlIzmDvnYX+Wg0cgnzhVDcEnh1awP3F+tD6eSi+CaRD1tl/kfLZCWSe/Js5p+hnJHQeh8cC4dH2KXh2eoatL6dbXl6OSXSdWv9Nn/UtqldvIKmHkGmfBollAAhbBRY1pb9hozYYO+EzODu7M11ysjMQHvE3KvkGw9snEImJUcb0fjnQhMa/Irh8AEeAI8AReIQR4A6AR/jy+dE5Ao8iAtbWrMthJMW0/Sjiaoszk4GTtOl7pH75B/LuxRkNHdfn/gfqaS40PvX5BYges40x+huEasCptjxq2CZRB4AtmPltcU6+xsNHQA/gzyQdPr2VjyuJOqTm6Rmfo6MGqO2lQe/H7dEyQAtpc1/9GQr0wImYAuy/m4/ryXqk59PugIs90MhXi7617VHXu2Qj0mRUL1vSDRfOf8f2NrDse3mbZjMITyWM7tPPGzd5FaPH7oaT839OMGGWALXpCwioppjST1F8na7QkUGixEVAY4Rp/ubIe3sHot/AVWjWvD2P7Kt/LflIjgBH4BFGgDsAHuHL50fnCDyKCJCRaRWhngRIZIxW3TESDqEybQMfRYBL6cxiRIpVVvZjEW6pLA8qD6i8xLQneCmpy7cpQwj8nazD7Eu5CMsoNPrFhLLym/trMespB3g4FN0N8HNUAVZdy0NMlsRGlNZuB3QItceIug7MAVESYu4AIMN/xqyjCAmtI7mdOWeAeaTeYJgTsSCl2JNhT/8ppfQ3bvIavvlqjXFfscwCMaWoFSBlJVy5/DMyMpJRuXJN/K/ucwgJ+Z9oG8OSwJGvyRHgCHAEKgIC3AFQEW6Rn4EjwBGwCgGlGmmlxYj9nVLNhTX6SnP4c9siYN460EDiaOfsgHtvzgc5CMyFtR4c85ZtFeGrlRsEyASniP/mf/KQW9ghTlFaBWoxt4mj1YY5rb/yrzwcDsuXdDIINycnQKfqhU6AorsbpI9j7gBQUwLw1ZFV+GTbOOOiFOGfNfdHE/K8tLQEjBv1NGPhN4hSSv/NG+cwZ+bryMpKY1PUOgAUL4sP4AhwBDgCHAFVCHAHgCqY+CCOAEegQiGg1yNp60+ImfKpOtIuweGp/RlFmhVriisUYGXrMGKt2wzp/QVJ6ZIOAFGSx7J1NK5NCSFAxv+aa3nYe0edQW5QgwzzXo/bo39tB9WakfE/7UIufo8pUGX8Gxa2twOmNnJE22Ct6r3UDtTr9di4fgh+/GGLcQox71M0XkzExosRB4bd+xOTJ7QykvDRWkop/VmZqVi0sBP+vPoL27pn78Vo13642qPwcRwBjgBHgCNQTAS4A6CYAPLpHAGOQDlFQK9Hxi9/ImrUVhMWeanTOIT4IXBud0ZqZ8HaXU4hKK9qZ568jrB3FxnJ/+gcwduGwbN9M3aX9zosQN7dWIvjhe4fDzdqQcjlkUKgqMa/ASR/ZzusauGE6u7KsfmiGv+GvR731GBNS0d4FqPsQOpyD+xfgL27Zxofd+k2Ex07TRIdnp6eiHmz3sTNm+dMnnftPhtvdxwPOzs7kCG/akUvnPvja5MxaiL6f179lXESuLl5YfzEz2VLER6pl5UfliPAEeAIlAIC3AFQCiDzLTgCHIGyiwCxamcev4aUz0+CDEsj87hWA8dQf7i9WI+1dHOuX12RxVzNKTMzM3H16lWcPn0aZ8+eRWRkJMLDw41T/f39UbNmTTz33HNo3bo1atWqBa3W9hFBNbqW1TGxsz9jbPMGMaT/k5Mm+88w0V7w1K4x9PPxcH3Gdu0Pyyo+XC9TBH6JLsDMi7nI+Y93zmqIetayx4dPKmcB7LqVj3XX86yK/AuV0doBUxo64rWqtv/mL5z/FgvmdjBuV6/+/2H8xP1wcS3sqiEUMtDnz2nPWukJhUoHevVehMDKj+HQgUU4f+4b9tjBwQnUaYBEjQPA6gvgEzgCHAGOAEfAZghwB4DNoOQLcQQ4AhwBcQQKCgpw4sQJbNiwAefOnUN+fr5qqKpVq4ZRo0ahbdu2cHT8r9e76gUq2ECx9H/Pt5ohaP0g2DnZI+v8LeYAoJZ+QqG2d6GHJ7FWeFweHQTC0vUYfiZHloRPDRr/89ZgTQsnuNpLjz4Xr8PEcznIUP95iy72YhUt5jVxtDkXQFxcGGZNewUxMXceGO3OGDX2Uzzd7E0TPYSRfWL+T0y4D2L7lxJqJejs4o7rf59kQ3hKv5o3io/hCHAEOAIPDwHuAHh42POdOQIcgQqOgE6nw/Hjx/HRRx/hn3/+KdZp27Rpg9mzZyMwMLBY65T3yWIGvrC2P+PnqwjrtMjimI6PB6Hal5NBjoDSksQcPcIz9Kzd3LVkHeIf/F2vh7HtnLku1BrOWWsHVy1Q3V2D2l52qO+jwRNeGvg6Kaegl9bZysM+eTpg6oVc/BZdjND/g4N6OdphdQtHUIq+mFAbwRGnc3E9RSW7oAyAoW52WPeMEyrZ+L4LCvKx8eOh+PnHbcbdfXyrYOTonahTtxX7GRHz7dg2gXEFODg4Y/K0I4iPu4f1az80ad1nWMDPPwQTJh9EeloST+kvDx8F15EjwBHgCADgDgD+GnAEOAIcgRJAIDk5GUuXLsXu3btttnrz5s3ZmlWqVLHZmuVtISJvjB633ai2xt0ZoQcnwqVJTfazlL3HcX/IRotjub/cEMFbh0Hj6lQiR6ba7+vJOlDbtzNxBbifqVfNNK9WIXIOPOGpQesgLdpU0cLHxgaiWj3Kyzil1H8i+OtYzR5D6zjgwN18rPs7D/kybQEnN3DEGyHiqflKqf9E8Ef7vBVqjzV/5+HQPWkyQsoyWPS0E5pUsn1PQCLtmzu7HZISo/77hh607rN3cEJiQqSR0I+i/6PH7oajkyt++XkHdn4yCcT6T6LVOqDVC13RrftskBOBC0eAI8AR4AiUHwS4A6D83BXXlCPAESgnCFBN/5gxY3D+/Hmba/z222+zTABXV1ebr13WF9TnFyBq+GakfPa7UVVqyVjt8GRo/TzYzxLXf4eYqbssjuLb/xUELuxh0yOSkX80sgDfReQjIlO6p7xNN32wGBmvFCnu+pg9Xq1qb3WbupLQqSytmZkPjDiTw7IvpKRlgBYLmxa2+KPxQ0/n4O9k6fGda9hjZF1LHoCoTD2GnM4B/b+UUIu/UfUKW/zRezP4lHxZwqQGDmgfKlNvUAywqW5/+ZLuJsz95suRUT9pymHUeKyR8VFBQR4yMpKh1+nh6ubF6v65cAQ4AhwBjkD5Q4A7AMrfnXGNOQIcgTKMwM2bNzF06FDcuHGjxLRcuHAhOnXqVGLrl9WFqcVfeKfFyLp426iisP6ffhg9dhuStv1scYTKi3vBp89LxT5aWp4eh+4V4OC9fMRll67RL6U8RYwpkt2jlj08SoA9vtigPYQFKKK//K88FEjY5ITTkqcd0cD3vyg7ReYpki8lzwZq2RxzWfFXHj67Iz2viqsd1rZwAv2/Qcb+kYsTMdKlCd1r2mPo/5RJB4sCLbX4u3L5J6xZ2QfJyTEWS4RWq4dhI7aieo2GRVmez+EIcAQ4AhyBMo4AdwCU8Qvi6nEEOALlB4HY2FiMHDkSZ86ckVWaUvjff/99vP766yDWfxcXFzY+KysLV65cwaZNm3Ds2DHJNVq2bIk1a9bA29u7/IBjA01zrkcirMMC5MelGFfzn/wu/Ma8xf6uy8pFZL81SP/uoslutugA8FeyDpv+ycf5+ALJNHEbHLFYS5AjoF9tB7xXwx7EJv+oCtXjDz2Vixup0tF8MaK9I2H5WHAlTxK25v5arGhu6gC4SySDp3OYM0hKxDoIKDkNpLINbHmnOTmZuHr5Z1y7dhzED+Dm5o0GDVvj8drNWIo/F44AR4AjwBGomAhwB0DFvFd+Ko4AR6CUESDjfcaMGThw4IDkzk5OTpgyZQqL3ssx+ufm5jIDf+3ataJr2dvbY8eOHSBOgEdJxAj+gtYOgFeXQgIzsQwB+rmwTaC1eF1N0mHZn3n4N1VX5NZu1u5Z3PGh7naY2cgRxFz/KMq3EQWYdzlXMvrvpAXmNXYERfSFciZOh0nncpAlEZgnAsA1LR3hKciy+Ph6Hj65KR39935AHljLjDywKM6GR/EuS/LM5DCMX3IYSRuOQuPhgqANg+D2fN2S3JKvzRHgCHAEygQC3AFQJq6BK8ER4AiUdwQOHTqEiRMnSrb48/LywooVK9CqVSvY2SmHZ+Pi4jB8+HCcPXtWFBriGBg8ePBDhY0cFUePHsUnn3yCq1evMl3q16+Pnj17lkjbQnMCQNovdP94uLWuz/bOvR2NsA4LkRdZSFRmEPdXn0Lw5qHQuKhvo3gvXY9FV3NxKbH8GP7CM1Nde78nHPB+TXubt5N7qC+dwuZqav+lWvpZ6wBQU/sv1dLP1g4AfV4B8u7FIvPMv8g6/S8rk9Fn5yIvIgH0TEzsq/hA4+YMOwctXJ56DI5PBMOr87Ol2injYb1LurQsRH643iRbyLFmZUYo6lC10sNSi+/LEeAIcARKBQHuACgVmPkmHAGOQEVGICoqCgMGDMC1a9fE/6Ftb4958+ahY8eOqox/WoTqdInxf/369aJrfvDBB5g6dSq0WnFW8pLGOyEhAZMnT8aPP/4outWwYcNA/9lSv/ilXyBu/ufG/bSVPNg/2J3rhbKfZZ68jrB3F0GfY5rGLSwTUMKFasapnnvzP3mSkWClNcrKcyIKfDlIi8kNC4nuHgWhuvopF3KRI9P5r29te1YqYS7WOgD23s7H6r/zJDNDqAxjeiNHvBJs+Y3aygGQeycGiWu/Qcre31kJTHGlJMgyi6uTzefr9Yhf8SXi5u43XVqrQejn43kWgM0B5wtyBDgCZQ0B7gAoazfC9eEIcATKHQKffvopS/+Xkq5du2L69Omyaf9ic/fv38+yCsSkffv2mD9/vpE/oDRBKygowEcffYQtW7ZIbuvm5obt27ejcePGNlPNnODP3AGQuPF7xEzaabKfNfX/STl6ZjxeTCh+L3ebHbqYC5ET4LlALeY0rvhOAKrCn3I+F8eipK1/rwcp+ZTOXxwHgJquAdSlYd0zTqgk0q6xuA4AcnLFL/8SCSuOSEb4i/LqBEzvjEoj2hVlarmZk/1nGMLeWYiChDT49G0D97ZPIaLHCuY4DFzQA74DXik3Z+GKcgQ4AhyBoiDAHQBFQY3P4QhwBDgCDxBITk5mrP+nTp0SxSQwMJCR+tWta31taVl1AFCbw379+oE6HsiJrbsVmDsANO7OLAPApUlN6HPycX/QeqR+YVoy4dygOisTMLQJlNI3VwdMPZ+L4zLM7Na+9NT7PcDFDrU9Najno8FjHnYIddfARQv4mhmFWflAYq4e8dl6XEjQ4VJiAa4n60GEdraQVoFazG1SsZ0AN1N1GHY6F8m50pjV9dZgdQsnuIh02FPKAKjtpcHalo5wt7djDP5KmQatq2gxr4l42YmSA0Cq4wC9C9QOM3bWZ0hc963x1XCqEwLv7s/D9Zn/wc7RHhHvLwdlB5C4v9wQwVuHQeNq2bZPl5kDXXIGiGBTG+AF5zohAHmNKqgw7KbuRuKm76H1cmW/P2CvNToEuAOggl48PxZHgCNgggB3APAXgiPAEeAIFAMBYvyndPz8fHEiMCL8mz17ttXRf1Jp7969jDRQTB5mBsC5c+fQvXt3yTMb9C1pBwDtE7xtGDzbN0Pujfu412Eh8qOTTOCqNOwNBMzoDCjwLigRx6l5Rchuqupqh1er2qNNkBZV3eyKXX9P7PJfhOXji7AC5hwoqpBu1It+RN3CXvQVUZRS8unMUun/9Ozr8ALMv5IrmdIv7AKw8EoeuxcpkUv/pzlKLQflugBkX7pTaLCmZDJei8rL+8KrY0uj4W7OhWHeKrMi3r3aM+WFx+NehwXIuxtrdIzk3o4xOgCEnCJq1+TjOAIcAY5AeUOAOwDK241xfTkCHIEyg4BSnT77h/6aNXjttdes1pnWpjR7yh4Qk4EDB2L8+PFWr2uLCcR10KtXLxAPgJSURKcC8wwA2tv9pQYI+ngQY/NO3HDURB2W/r9vLFyfq6N4bEod/1kmdVxqATKsKZ28Q6gWbYPtRSPLipurGECm/y9RBVh3PQ8RGUVzBFBGwtRGjmgrUpOuQoUyPYQyKIadzgG1a5QSyrxY0NQJzf3FCRHURuVjsvT48GQOorOk74HS/in9n8oAxESpDWD3mvYY+j/xVnxCMkyPdk0RvHEw6F03iDDFnX7m07s1Ki/pXabvr7SUS9l7HPeHbGTbGbhBUo+cRWTv1RCWFGWdvYHoCTuQfeUuHEL8UGVVP84NUFqXxPfhCHAEShwB7gAocYj5BhwBjkBFRSAjIwOjR4+WJMILDg7G1q1bUatWLashyMzMZPX/X3/9tejcJUuW4O2337Z6XVtMSExMZKSHFy9elFyOuh1Q1wNvb29bbMnWEKvxl1vcrVUdVN05krX4khM1xqP5fA8HO7xeVQsy1PydSy+mTiSFO2/mY9uNPFDZgrUS6GKHVc2dQK0CK5JcTtRhzNkcZEgH5ZkxLlWTT1goGeWGqLyabJFGvhqsauEEBwnyxZFncnEmTpqrYFIDB7QPFalTACB0hIkZ9+ZkmFTTT7X9j7pQ+n/U8M1I+ex34AHhn+szTyJ6zDYkf/orDL8vaFx4p8Wsk4JBitJJ5FHHm5+fI8ARKLsIcAdA2b0brhlHgCNQxhFQqoVv06YNli1bBiLEs1aSkpJYnf2lS5csptaoUYM5FkJDC9nvH4bItT0kxwd1MHj66adtqpoUy7/oJloNqm4bBo83mirqQHX2Q0/l4kaqskVNBnTPWvZ4I8T+oTLr/5mkw6TzuUUqC6DyhNmNHStUKcDmf/Ow5V8Z6x+AXE0+vSRKWSBj6zmgY3V7xXG0llypgZLDyZllKjiihb94h4/E9d8hZuou9l6L1fdn/HwVYZ0WGd97XtdeCEV+bArCOixAzj+RcAiuhNDDE4ECnbF0qMrKfvB+/wUUxKfhXof5yPk7wogh/bzy0t6ws384XVcUf4nxARwBjgBHwAoEuAPACrD4UI4AR4AjIESAjHOq/6dMADHp378/JkyYoLr1n3CN1NRU1kbv999/t1h6yJAhGDFihE1b7Fl7s1SiQFwAGzZswMmTJ5GTk4OQkBC89dZb6NGjB/z8/KxdUnE8/cOcDBtKy1USz7dbIGjtAJPUaKk5lMg98kwOzsZJOwD8nO3Q93F7vBlqD6rvLgtyO02HsX/kgvrRWyNKqfDWrFUWxioZ1KQjlWqMr++AtySi6kprGIzyGu4axfR/JXyVSgi8He2wgcoHJLI00n+6gvCuS5nxShwAjAiz2ePGqxCmudMP6Tvw6tKqLFzVQ9Uh6/wtVuuvS8+Gy1OPoeru0ax0KGnLj3Bpc5CsTwAAIABJREFUXBMhe8ewMgDo9UjecxyxM/YwngX3/6uHysv7MKcBF44AR4AjUBEQ4A6AinCL/AwcAY7AQ0Hg2LFjLEovJfPmzUOXLl2KrJtYlJ1S6xctWoSAgIAir1ueJ9I/1qOp1V+BtLHuXL8aQnaPhn2Qr+qjShHIOWqAt6vZY8ATDnAVz8hWvUdJDCQnwKgzuYi1kiCQWOYXNHGUTFEvCV1Lak3K3CD2/xQZ9n93Bzssb+bIujGIiVqj/E66DtMu5CJPJlmksosdPn7GCZQtIiaUvTHqbC7SJTo8POahwbqWjqCWhWJSkJyByL5rkPHLn3CoWgkhn42D05PBxqHmpTKc2K4QGqFjhIgRPTo0R9TgDaxrQsi+cXBpan2pVkm903xdjgBHgCNQkghwB0BJosvX5ghwBCo0AnJt+ujgO3fuxDPPPFNkDCjKfuPGDcYxkJubi4YNG6Jly5ZwdnYu8prlfaIuLQvRE3eyf8yLCbVDI1I0p/9VteqoSTl6jPkjF38LSOTq+2gwpaEjqpXxevmTsQWshWGWdEm5BRZu9sDSZk5o6CtRpG4Veg938K5b+YxVX06UjGq1Rvnqv/NYtwA5aeavwYrmTpIlFt9HFmD2pVwQn4OYKM2nOfq8AuioC4CHC+ycTD1TMRN3sjZ3JMJWmQ/3lh7+7rGzP0PCyq+YIvZ+ntDl5gN5+QjaNBgerzZW7BTy8E/ANeAIcAQ4ArZBgDsAbIMjX4UjwBF4BBFYt24dq3UXE2LB37VrF5o2Va5BfwShK9aRyfhJ+/ocElZ+iey/wtlaTrWqwLt3a3h3fZ4ZPUURItWj/u4JOXpQv/gnvTWq6+TvpuvxW3QBriXrTNrIhbjZsbKB6iXoRCA7cvmfedh/V74G3hwTSoef2ECcab4o+D2MOXT2MWdzcSpW3ihXqv+nln6LruZJtgCk+RMaOKjiipCr/yeMlMgGleZb4KzXI2n7McRO2wVdVq6qa9B4uiJoTX8jR0burWjEzduP9O8vsTUcawSCyAO93nvWooyGauPvD97ASnH8J74Dv3GFZKS0Rsykncj47S/mgAveOhyONQKYs4K+1YQVX0Ib6I1qByfCoZo/8uNTEb/4MFJ2/Qo7F0cEbxoCt/+rx9aiNP345UdAHQ9IgjcMgvsrjSzPptMj/YdLSFjzDbL+uAHHxyoj9PPxxuyfnGvhCOu02KI9qBRIVOsfOP99xM76DEnbfy4sFdgxAvaBAjJTnR5pRy8gftEh9vvHTmMH15ZPsq4CLk1rmjoSBOUE+tx8hB6YUJhpQGt8cx6xM/ciNywOPr1aI3BON8uSJbNyBBrjO7CtqjvmgzgCHAGOgBQC3AHA3w2OAEeAI1BEBCgVn2rgxaQ4HQCKqE65nUZtBT/++GPGd5CSkgIvLy+89957GD58OFxdXcv0uSIz9Swl/J8UU8NfqDTVn1PrvUkNSi7lnngAhpzOsYoPQClVvUwD/0A5pdR9wxmopR51bJCSuZdzZSP7NJ+yJeRS92ltYv2f09gRL1QWJ4uj0oHhp3NwKVG8hkBpvpj+lBUT0WMFMo5fs+rKWHeAae8xIztmyqfMUDcXMjYDZnWFnUPhefQ5+bg/aD1SvzjL/l55cS/WZjDtuwu433+diQOCPevzEoTkneQYqHZ4MgpSMxDxwUoToj1DR4Pc29EWz8RY+MmBEDViM9K/E3Qj0WrgEOTLDGmfni8ytv+YyZ+qxoUcAF7dn2ddAMgJYSALJMcCCWF9f9gmpH35h8WaxMcQvGUo3Ns+ZXxGZwnrsBB5kQmw9/dC6OFJzPlBeCd/csw4zvBMWMpBD/MiEhhvATlX6CxqiU1VH5gP5AhwBB5JBLgD4JG8dn5ojgBHwBYIyDkA6tSpg82bNyMwMNAWWxVrjbi4OPz666/49ttv8ddff4H+TlKzZk288MILeOedd/DEE09Ao1GfDn7r1i3W4YB4EIgAkOaPGjUK1PnAzk49Sx4RCA4dOpQZ/kIpDw6UuGw9hp7OQVi6Mgkf8QcsetoJTSqpx9jaS9/0bx6238iXjGKbr0dkhtMbOeKV4PLLbH46rgCTzuUiWyYBQIlVPz1fjyGncvFvirhRbri7u2k6LPlTvtRAicDvfqYeA0/mSHZvILJJIgAMclX/DVHbOkptj198SNSIF3uPXJrUZKUyxIhPfAKSmQNaDYJW9oNX10ISwbzweNzrsAB5d2ON5QWMk6DnSos1DOSD8Uu/QNz8z9l8r87PIWBmF0R0X46sC7dMVCOHhG+/lxHebRmyr94zeUY1+0HrBxnLHfLvJyKi5yqLNYSTaI53z9aI6LUKutRM2c+JHBxuz9dF4Ec9WUYBZTKQUAZAyP5x0Pq4M2yJGDBxw1HJtYiTgaL8jrWqsDGpR84isvdq9mdqOVh123DEL/vCYg0pB4CQz8G1RW1U/XQU04ULR4AjwBEoDgLcAVAc9PhcjgBH4JFFgIzeKVOmgIj6xKRRo0bMAeDj4/PQMIqPj8f69euxZ88eZqTLycsvv4xp06aBDG8lIQcCRefPni2MAhrE2jMnJydj5MiROH7csp7/ueeew+rVq+Hp6amkzkN7rqb1nEE5JWZ4WxyCjMvBp3JAUXG18kaIFlMbOqodXubGqbkDJaNaiUQw1M0O655xwrI/8/BzlHypQW0vDda2dIS7vbgB/2t0gSyJYCNfDVa1cCoyOWPO9UjW6i4/rtChRgZ3lVX9RNvXmXfVcH+pARvLmPG3/Wy8a7dWdVB150jGN2ASzX8iGEEff4ioEVssOnNQBJ5S8V2a1DLNGFjUE3n3E1k5gLlUWdGXGf5E9Gkuvv1fQeDCHuzHZIhTBN04TquBd7fn4T/hHeYIMfAfCOcQHvfenI/cG/fZGlLEiORMiRq+GSmfFXZfEeKX+fs1hL23BPqcPBaND5j8Ljw7tmQlBoZ1aU7A9M6sfIJEyDtA+ri93FDUWWLIjND6eRiPbn4/hgyJMvcRcoU4AhyBcocAdwCUuyvjCnMEOAJlAYGsrCxMnjwZR44cEVXnjTfewMKFCx9aCju16Bs/fjzu3TONpMlhV6NGDaxZswZPPvmkLMRfffUVa0NoLtY6AH777TdQq8T8fMvadcKuU6dOZeGqRXVQSuU2n6TEQm+Lg5LZT73sjykYqcK9lAxWW+hVUmuorf8nPofVLZzgIlEBYMv6fyWuAZvX/5uBK2x1R4+ERrD5PRCPRgRFpwt0sK/sg2qHJ8Lx8SBEj91m4gAwpq6H+iF+6REkrCj8nUcRdscnglktPEW8vbu/gPilhwtT56sHoNrhSdC4OOHu67NZCjs5BQKmv4f4ZUeA/AKWCZCw6mvk3olh2QSVhrdDwvIjjJVf+Iz2ErYyzDxxHeGdFxszDgxlCvrcPJYVkHHsKtNPOEetA6AgKZ2l/2ddvM3WCJzbHb6DXgU5BqLHbEPyp7+yn3u0a8oyKApSM00cC/SMlStsGgJdYjoi+q5B1rmbhWvN6cZKJUh/n34vQ5+XbywDECtxoDKLyP5rjR1PnOuFImTvWNhXeXhO5ZL6lvm6HAGOQOkiwB0ApYs3340jwBGoIAhkZmZi4sSJ+Prrr0VP9Pbbb4PaADo5OZX6iaXS6tUoQqULGzduRJUqhSms5pKXl4eZM2di7969Fs+sidpTV4Pp06eDOimYS/369Rm3Qlkon5DCLCxDj8EncxhhoBohEsB1LZ3g46Q+tVvNuuZjlBjmzccrpawXRYfSmkPY0x3QXciJXJaDktOEyiSoE0QtTzvFVoOkgxzXQGY+WMmIsNOEUG9bdGYgEr/wrv8Rkxrq8MXwEUanhQaosF2eHK5kBBMhYEF8KmujBzs7Vq/OHAAhfgg9NAlZZ28gathG6At00Pp5wrlOCCMJ9J/aiTkM7rUvjMrTeIdqAaAoO5Hweb7dwvhM2MnA3BB3blCdRfMpci4sTzBkIFDaPYlaB4CwZp+i/JTFQKUB5o4BA67mnAhSeJE+Xl2eYw4Elsq/YyTi5u4zOloYH8P0zsbpVFYR8cEK5iwQijknQ2l9a3wfjgBHoGIhwB0AFes++Wk4AhyBUkIgKSkJ/fr1w6VLl0R3HDhwIIvAl7ZQ28BBgwbhzp07Rd66a9euzDh3dLRMDY+JiWHnJuI+c+nSpQtzDjg4KDPLX79+HX369AGtZy6k/5gxY6ziEijyYYs40VpDu7RS7YmPgGrMk3PVOSaKQjpXRMhsPk2pdZ9hQzmjXIlEsJJTYfr/9WSdbOs+2ksJSyV9H/fUYE1LR3g6FN1JJKy3NzeCTS5Ar0fU6G1I3lFIRCdMLyeiu8gP15uS64ncHrXSIyI+yjIImNsNmb9dQ1inRdL3rNHAzl5T6Bw4OBEUsTcQ5FHUn5wELg1rIGTvGFYmQM6EgsR0ONasjGpfTmFM/JQWf6/DfCN5oDDdnhwLYe8uYhFzQwYC7UWi1gEgzKAQ1uXnxyTj3pvzCsn4zEoIsq/cY06X/OgkybPTXdB/VD4Qum8snBvXRGSf1Uj/4TKbE7xtGDzbNyucr9ezrgaxc/ZB42gPjbcb8qMerG3GyWDzj4ovyBHgCDwSCHAHwCNxzfyQHAGOgK0RUHIAUD19r169bL2t7HpyNfXWKOLm5obt27ejcePGFtOotKB79+6iaftktA8ePFhxq4KCAqxcuRJr164VHUtlCK+99priOg9zAJHBHVDZdq80yfaUCO3EMBtbzwEdq0sz5D9MnOX2/jq8APOv5MqSHioRACo5cloGaLG0mSPW/p2HXbfk2ywqZVMo8RV0rmGPkXUlnGd6PRLXf4esy3dReVFPaL0su2NQlDri/eXIPP0vg83piWDGOm8f4GUBo3nk2ry+PO9eHO69NZ9F1Q1iX8kDer2eGeUGIT3ImHduVMOUsV7m4ioNewMBMzoj+88wo5FvGF5lZT8QE78wk8H95YYI3joMGlcnZP95D/denwNdRg6gsWOEexShJyF8YqbuYn+myH/IrlGgdodkUCdu+B6xM/cYSRIDF/SA74BXLLRMPXyGkSKSUFlDta+mMPZ+ygy498Zc5McWciuYcwikHjxdmK5vBEYDe39PFCRlFHIGPBDDWcjJYnAoaH3dCzGsX42NSj1wmjlgoNMx8kX/cW8joudKIzGiOdFgWf0+uV4cAY5A2UWAOwDK7t1wzTgCHIEyjIBcJJzUfhg17JROT2UJYkKlCMS2361bNxA5IEXfIyMjJRH+4IMPMHXqVGi1pgzx5BiYM2eO6DwiPXzxxRcVby0sLIztL5WloHYdxY1KaEBWPjDsdA7+ShZnjTffNtClMP3fGmb34qg+8kwuzsTJk9UJ15c1PIujSAnPVeOEkTPK1ab/v1pVi5FncnA2Tv6+H/PQYF1LR3g5Wkbwi5v+L4x8U+p84EcfgNrOGYWM3M0/IGbKLmPNuE/fNqj80QemfekFdxIzcaeRMM/EYAZYKr6B8M5gtNJUYdSa/m6ohafoNknmib8RPXEncq6FM+Pb/cV6xpaB9FyYzp/x81WTjAGK9JMhTAau0Jg3Oif0esQtOoz4xQcBPRgpIWUGkOFMRnbkgHVI++oc00PoNEg/erGw00FOPjOqxfSmn1E2Q0TnJci6VJg9JXQAUGYAGewGY95/8rvwG/NWIZp6PWJnfYaE1YXlYAbngtHBkZBmRN3ASyB8JsxwyPrjJiNx1GXnMqxq/DSb6WHOByDlwCjhT44vzxHgCFQQBLgDoIJcJD8GR4AjULoI3Lx5U9aI3rlzJ5555plSU4ocElR2cPVqIQGWULy8vEAtC1966SWWVn/mzBnmCJATsTaGcvX/lSpVYlkDNE9OKIJI2MyaNUtyWN++fTFhwgQL50OpgamwkbVp9s38NVjR3AlFT+y27uRKRHPmqz0bqMWSp8tXJwAy3otrlCt1TTA4bqg2f/CpXNxOk3cAyN3z5UQdxpzNQYZEEsH/vDVY08IJ1HJQTMxr0N3bNGS18o6PBUKXncdS+ePm7DMS4wkj81Jvj5AEkOrdA2d1ZeR0FO0mg5nq+0kMUXlqFRjZb41JaYCQaE9sH2FaPj0XOhrMuQaEjPtCIkJyMgR9PAip+06w9nw6QUQ9cHZX+Axoi6StPyJm2m6j88NQZ5/+81VEj9rCcHGo6oe8iAcZDVoN/Cd1hO+Hr0Lj5IDMU/8geuIO5rgwiLaSB+MAIOdGZJ81yLleiAcJkSZW3TECLo1qIOXgaeMeQjJF844MwrIEofOD5tA+5FygFouUHUASMO09VBr5JvszZR6QY4DaNpLwjgDW/U7kozkCHAFTBLgDgL8RHAGOAEegCAjIOQDs7e2xa9cuNG3atAgrF23KsWPHWG2+mFBN/ahRo4wGNdXvU3lCQkKC5GZiZ6ASgwEDBuD8+fMW84i4b8uWLSBHgJzIOSoM88hhQWs99dRTRQOjhGcppY2bb9+3tj361VbmRbCV2kqp5ub7NPfXYkXz8uUAUEsAKGeU772dj9V/50mWEBgY/ZXaBBrwpDIKKqcQk4VX8kDdBqREzTuSsu8EooZvMqaxy70vZDgGTO0kGf2nuQUJaQjvshRZF25JLuX67JOMsE7r7cbGCA1zh+BKCKXOAY9VlpxvHgUXkt2lHjmLSOpC8ECEzgRhdoL54hQZJ6JBi597urKaeYrkmwtlFVRe2hsxE3cg906sNHRaDcusEF2favjpf5RJICFEbuhHRrudnQXvAHVNCFo/CHZO9ibtFMWWotR/ajMYNXIL0n/5k5V86LNyjQ4ekwwEW/3i4OtwBDgCjwwC3AHwyFw1PyhHgCNgSwSI/I/S5DMyMiyWDQ4OxtatW1GrVi1bbim5FtXUz507Fzt27LAYQ0z6pIuwtV94eDhzFpATQ04MZQx0RnIW/PTTT1i+fLnomdV0PVAT/Tfo07x5c6xYsQIBAQGlgqE1m1gTYXfRAguaOqG5v8aaLYo19khYPhZc+a/uWGmx4vaeV1q/JJ4X1yinNo6jz+bgXLx4VN9JC8xr7AjKjvg1ugDTLuSC5siJFJdCEnUrOJWDu+nixIxUprC6BXUaUHhH9HpQjTqR9+lSM8VV0WrgN6o9/MZ2gJ2DafmO2AQ5AjvqTU9RbqGBn7jxexaFJ3FrVQdVd45kqfhSYhK51mpQddsweLxR6BgVEu6xaDvVwdcLZc9MshMEi1MGgee7LREzYYepI4QyGOZ1ZzwBUaO2GjMBaKrwHMZygKxcC5UJr4ApnZAbHo+kLT+aPKdyhqB1AxknAuMZKLB8Gbx7vojAee8bSzN0mTkmJRNCwsK8iATGf2AgFTRsZmevhVfX51B5US/WMSB63HYLPdVkd5TEN8fX5AhwBCoOAtwBUHHukp+EI8ARKEUE5NLoxdLnS1I1uch8mzZtsGzZMhCxn0GoheHYsWNx9OhRm6mlhgCQav8pg4A6FagRylKYPHlymSoFICNw+OkcXEpUV/9f2cUOHz/jBEonLy2x1gFgC/b50jqbYZ/iGuXWpOQT+d+av+UdKnJkg99GFGDe5VwUSDRmeLGKFvOaOKouESFG+6RNP4CI53LD4pgxSr3h3Vs3gO+Q1+BUO0g28m9+V8Ren7DyKyTv/Z05Figl3afni/Ad/BqrQxdK/v1ERPRchZybUQjeMAjurzSSv3q9Hklbf0LMlE/h/mpjBK3ub3QY6PMKQK0Ikzb/wEoPyEA2OC3oWcKqrxgbvi4jG061qsB30Kvweu9ZUMeAtO8uIHbaHuTeiYFjjUAEzOkKj1cbQ5+vQ/InPyN23udML58+LzGHiPAcZHTHzf8cVB5A52VcBa3rg6LqVI9PGQRxsz5D6qHTbA2P9s3gP7EjHEL9WL1/1rlbbH7mqevQ6/RwrhsCv/Fvw6NtY0ZMKBQiM4wcuJ7pX/WT4bAP8jU+pvKI6NHb2BlIB+8uz4EyJAh/ElEniFbDMgNoHGUZcOEIcAQ4AkVBgDsAioIan8MR4Ag88gjIOQAaNWoEIrLz8Sn8h1xJC5HpEakeGdjm0r9/f1ZPT7X/Qvnqq68wYsQIm6mmRNxHWQqUPbB+/XrVe1IZwrx589CxY8cy0xKQ6sapzV58tro2e6Vd/0/gPgoOADVGuVxbPrmUfLLhhv3PAV0eKyzIn3s5F9RxQE6I+I+i+ORMEYo1mQaqPww+8JFAgJwgxO0Qv+wIazHIHB0zu8Dj9SYWjoZHAhB+SI4AR8BmCHAHgM2g5AtxBDgCjxICcoz77du3x/z58+HiIp0aa0us5MoRyIDu0qWLxXaU0k8OgFOnThVblSpVqmDbtm14/PHHJdc6efIk60KQklLYRouEshLGjRuHTz75RLIjQI0aNZjTQG7tYh/AigVOxxVg0rlcZKsk2VdT223F9qqGPgoOADVGORHqLXraCU0qmRrlasn/qGuD2owPP2c7bHjGstODNZkGqi6XD+IIcAQ4AhwBjkAxEeAOgGICyKdzBDgCjyYCcg4AqRZ6tkaKaurT0tJw8eJFlgEgJnLtCCkVnwgCpdrxqdVXiQBQiviva9eumD59Ok6cOIEPP/wQ+fni5Frt2rXDggUL4Opq2ftcrY62GmcNwZ5cBNpW+oitY60DoLxxAKg1yn2d7LDxWScEu5pmvyiR/70Vao+JDQrJ/NSSDUqVUViTaVCS7wRfmyPAEeAIcAQ4AgYEuAOAvwscAY4AR6AICOzduxdTpkwRnTlt2jTGsl+SQsb/4cOHmQ6+vr6Iioqy2gFAEyh7gPgAiuMEEOMZMChDfAPUgeDHH01JtYgokcoGateuDSoPWL16NftPTKgUgMoHXn/99ZKEVNXaY//IxYkYdeH/Sk52WPeME0LdSrdW1xonBR3all0AqDDierIORyMLcCauAPHZQHp+YbmEvR3Q2E+DmY0c4eNUdExScolUT7ktn5hRnpkPDD2dg7+TxTkcqOXf0mZOaOhbmDWgtuWjGIbWZBqoevkeDIrL1uOr8AJQNgrpl5qnN3YycNSAYVvbU4PWQVpQJwP6mbVCJS5zLufiQrwOD66PLeFubwfiFtTaAdXc7OBqbwfKlKjqZgd3BzvU8dJQR0H4OtrBRaSlIfEgRGTocTa+ACdjdPg3VYfkXD1IxZeDtRhbz1GyFaK1Z+DjOQIcAY4AR0AcAe4A4G8GR4AjwBGQQYAI9n799VccP34cV65cwa1b0i2zDMtQ1J2MVSHxni1BJuP/66+/ZtFzYUq92B5K5HzE8D969GgLA124Vs2aNREUFIS4uDhcv37dYhupDgCkJ5UGUDkE/VkoM2bMQI8ePYy1/ZQlMGzYMNEWgzSvbdu2WLJkyUPNAlBreBrOWddbg9UtnEQNIVu+D+ZrWdOlgObawgGQlqfHzpv5OBxWAPqznHSuYY+RdYveFjEyU48BJ3KQmCO/jxj+5JiYeynXxKgV6kqs/wuaOIKyN0jOxOkw6VwOshR8PoaWgcK1Nv2bh+038iXbDFqDA530VGwBNv2Tz4xmnToKChA5IZEMDq/jAOo2oEZydcCoMzm4kKCO6FLNmmrHWIOJ2jX5OI4AR4AjwBEwRYA7APgbwRHgCHAERBAgw58i0nv27EFOTk6RMPL390fjxo3RsmVLtGjRAtWrV4eDQ9ENH1KCouX79u3DnDlzTPTy8vISdQZQ/f/MmTMl9yWDnsoHyAAXylNPPYWNGzey7AISwmPw4MEg8kNzGThwIMaPH2/x82PHjrESg7w8Uwb1559/HqtWrYKHh4fJHDliwtDQUNbOkDgBHpaobT1n0O+NEC2mNnQsdXXV1McLlZLrX6+kPEXUydA9fC9fNS9CdXc7rGvpVOQsgPMJOoz/Iwe0t5yYOzaKQshH5H/zr+QqGtzmhqvNWv8BuJeux4IrubiapN7wN8fFw8EOY+o54JVgrWK3AcpwmXIhFznqEl2UXhGrnj+MrhlWKcgHcwQ4AhyBCoAAdwBUgEvkR+AIcARsi8Dt27dZWvzly5dtujClslO9/EsvvcScAk888YRVRIHh4eGMFf+HH36w0IucC3fv3rX4ORnMZDiTAW0uFJVft24daxNoLn379mXdA7Tawl7iWVlZrCXfkSNHLMaKORkoW4K4EIijQChEjLhz506Qg8Fc6Hz9+vXDzZs3LZ4Rdrt27ULTpoU9xB+GfB9ZgNmXpNu5mesk1Re+pHUfeSaXpd+rlaJGXSmNfualXJaGbo04aQGqz0/PAzLyC9PXiXmfWiV2qWEPckhQirmUqL0Hc8eGkmHbuJIGy5s7maTMqy2nML9rJZ6BdiFaTG6o3Prvx/sFWHQ1TzGrQg3+hPH/s3cd4FGVWftNpiUhJIQQQiihdwhIBwELuLu6u5ZFXV3rr2IDFBUUVBARe0NB7G3Xfy3o6rquq/tjQ6XXEEKoCaGGUEJISDIzmfzP+01uuJnMzP3uZFII33keHv8/+e5X3u9Ods4573nPFZ2smNLHFhRfswwSmbVlx7CM4MVhdvRLCKFuQXYRNU4hoBBQCJzhCKgAwBn+AqjjKwQUAtURCKc6vgy2vXr1wrnnnlsVEGDGXXO6mTkn7Z6BiM8++0yUIfgTymMggSr5zKD7M+oR0HnX5tXG+FPm5+9YuvDee+8J9oJmwQIAo0ePFmyJuLg4Mfzw4cOi84A/XYErr7xSlAT4tiXkc9QLmDFjhihv8Gd///vfMXz4cBlY62QMe8Gz/ZyMBVKgl3m2NmNYDz55uRNkK8jazDQbLk71U7AdYAK6+x/sdOOtrS6QLh5Oo5N6Y3crJvYIzJSRFTnUBzZksv9zzrLj3DbegJdmss6wHkOZ7P/84Xb0jA/s5BLjT7LdWJjpCliuEAruWhDg7r62gEwAswGkUPYR6JloC/DkEAeGJ6kAQDhxVXMpBBQCCgE9AioAoN4HhYBCQCGgQyAYDb0xAsXMOFkBdNrZZi+Q/eUvfxG/T05OFnR+OtnPP/+837IBf/X2ZAs8/fTTePPNN2sswT2wJGHChAlgFp+uYe8gAAAgAElEQVTtBTMyMmqMo5YAnfjExERs2rRJlAEwCMESiw4dOoh/+/btw+7du2s8S9FAMhm6devWINdAh2zqyjKsypfzeAO1havrzVN47rZlZaCIm4yxRvzJIXaMSKru+AZ6liJuCzJdWJwTuLZdZt1gY4w0CWSdcn1WPpTsP/co4wz7YhiO7P+nOW68tDm8zr+GOcUYGQC4vJP/oI/ZEpLa3rf++YYKnIXzDGouhYBCQCHQ2BFQAYDGfkNqfwoBhUC9IvDMM8/g9ddfr9c1Q12MjjdLFVjDT6o9Hfzly5eHOp14jloCr776qt9Me7DWh0aLsgSBzn9KSopw+rlXIwFD/Zy+LAOj9cL9+9NFAFC2Pl7DJ94egQUj7KBivpHR+adT+tnuunP+uQejAMBzGS58lmPMxNCy8qFm/2WDPvqsdTiy/xT7m7XOiWLjIxpdWcDfUxPguaF2pFV2O9AP/GeuW5QdyAoNhrwJPw8qDYBwoqnmUggoBBQC/hFQAQD1ZigEFAIKgUoEgmW5jUBirT1r6QsLC4VwIAXwQhUPNFqLv9c7/xq1/+uvvxYt9/yVCcjMyTFU4uc/33IB/i4zM1O0N2SZhBljxp91/yxVIM2fQYtvv/3WzBSiUwFFCP2VDpiaKMTBp4sAIB1jOsiyxhaFbFXIloXBjM4wnf+6zPxr61OJn85pIJPJylNDYPZAuxC9+/FgOeasDyxq56/2n2vLllPo69ZZIrIoK7DzbFT7f+BkBSatKAP/W9fm2/FAW4/nvnuFE1nH5dgu4dzn+LYWzB1krI0QzjXVXAoBhYBC4ExDQAUAzrQbV+dVCCgEgiLwwQcfgC3qzJhGwycFXnNQmZH/5Zdf8P7772P16tVmpjMc63A4MGvWLLCeXu+os0MAa/H5LxTjfJw3JibG7+PBdAACrUfaPxkF/C/t2LFjQuhvw4YN0ltsaPo/NyorPKcdanJvG67pKl9XLw2GwUCz9O1hSZGYP9xhqAwfCiWd1PjRyRZBNWdf+q/3ygUngokSms3K90+IxN0ry5BxzL8zG6zmXJb1QUHDN852iF72wZz3pKgIvDzCAXZB8Gc82xMbnfhqj7yAY23eG4oxPj7IDgYCfI2tFrmXDUdD7zxgdm+toyLw4nA7ujQ3ZqOYnVuNVwgoBBQCCoFTCKgAgHobFAIKAYWADoFDhw5h6tSpftvd+QOKzj+d5quvvtpv1tzj8WDr1q1CxO8f//iHKdq7v/U6duyIp556CkOHDvWbDS8tLcX8+fP91uoHumieYeLEiYKWHxUVFfR9WL9+PdghQIa+P378eMydO1foDmhGhgQZBgyOyJi/4IrMc+EeI6sGz3XN1tWHa6+yGWv9ejf3sOKWIIJ7HLv1uEfUwhc45bLSFJqjmN70/tV7z8sGJ4KJEsqeUXPs9xZ78OJmF1i+4M+CZZzpBN/6axmOlgU/txYAWJztxsfZ/nn7MuKG6Uc9mLbaKa34z7KNW3pYMaK1Raj6s03goi0ubC6Qd9rPS7Hg8cHhybhzfXbJ2Fss957o74OaGU8OVur/4fpboOZRCCgEFALBEFABAPV+KAQUAgoBHwQoZDdz5kzDeno643PmzMGYMWOkqOl0ztesWRNSiUBSUpLInFPML1CGXjsGmQBffPEFnn32WdFFIJjxDGQ88AyRkcaZN5ZJUEBw9uzZAYMA3Ctp/hdffDHs9ppU7s8//1yo/cuUKgQrSajPF5eOGYXkZKyFPQKvj3IgNUCmV2aOUMYwy33PKieKXHIOmC0SeGyQHef4KN/r1z7pRtAMuu8+6XhTYI5dBfR57hI3MGVFmXBOg5mRCryZAMD9aXa8u90VsE0h7ymYGr+ZAACDHU+nuwIGSfguLBzhAFkA/ow39tBaJ344YPyOMZgwoaNV4OzbLtGsTgNbLy4a6UDbmOAlIMHujGu+sdUFih+a7QoRKFgUyvuvnlEIKAQUAgoBOQRUAEAOJzVKIaAQOMMQcDqdQqzuk08+EbXvDArQqFTfp08fXHHFFaJ1n1HGPBBsbPFHJXy29lu1apVQv9fW4DN0okmbHzZsGMaOHYu0tDS/DINg18J6e2baGQzwPcOIESPwxz/+UTAJ/DnpRte9d+9efPTRR6L1IPfNsgTu8fLLLwe7CDRv3jzgFAxQLFq0CAsXLgwYBAhU5mC0r7r4fZG7ApOWO7FNsiaamdmFI+2Is4XuVIVyDtafs1WhrMkIrhnVtOvXamYF2EqPtH9fk+1OYNQ9wUwAIK2lBasPlwcUswtWasD9ywYAGEggrZ90eX9GJ/2evjZMCKC6z2d2FHowZYUcy2JMsgXzBtthDxCvoxN+z8oyrDtiXMOv10qQfW/04064KvDIehdW5gfG2d+8dPxZnjGljw19WxgHHkPZm3pGIaAQUAgoBPwjoAIA6s1QCCgEFAIKgXpHgKURbBXIzgA//vijYCqQ7t+rVy/84Q9/wKWXXiqCII3BZJ1Xba9GKvZ1cSbZDLt+7ZGtLXh+WGD6txlBOqPWcivyyzFzjROlBgnuHvGReGWkHbGc0I/JOuV0MGmBlOxTYiLwyggH+N9AtjLfg5lrylBisGejtfolROKl4Q6wxV0gey3Lhfd3GMv+G+kIaPMbtT3U7+P3HSx4eEBg0cVAe955woMH1ziRa5LyTzYE12MAQJlCQCGgEFAI1D8CKgBQ/5irFRUCCgGFgELgNELAbGs9o8xyXRx941EP7ltVJt06jk7r/f1tuCQ1sFcq65TyPEbq9rLshPMra9IDYSQbAAiGsUxGns/LBgCCrWVU0sBnzQRveF8z0myGrxBLNyavKMMWg5ILTjSwZaQQJ2RJiKytOezB7PVOsO2hrJGx8D/dbbium7VG6YLsHGqcQkAhoBBQCNQeARUAqD2GagaFgEJAIaAQaMII/HtPOZ5Id0r3RQ8mYldXMD2V7gL7t8uaUe03WQ93Li9DXomxg2dU3849sb79e4n6diNRwnAEAAK1/fPFLhwBAKPACNeUbTEpE0zQn0FWdFG2FaQ29y953raKxfKvG9o3i8Dcs+zorej+sh9RNU4hoBBQCNQZAioAUGfQqokVAgoBhYBCoCkgwLp6ZrBlzKyTJjOn0ZicogrctaIM+aXGzro2l1GmnYJuC7YE7mevzUMmwZTeNlzVJTCTQFZDQUaUsLYBgOa2CDw31I60lsbp7toGAGTKDIijbIDJrKP+WY5c20Wti0E7CSFAtsN8ZpO888/3gyUxj55lA7FXphBQCCgEFAINj4AKADT8HagdKAQUAqchAvo+2fwC/chAO4a0MnYqTsOj1vuWD5UWYcPRA9hWeBh5JUU4UHICbo8HpeVs51bTyY2yWGGNjES8LQqtopqhe1wiBrVsh86xCeLntbXG3gFg/mZXwPZz/s4erP87x7s8EAGFQKJ2+jkpfkcV+QRHYOcut6gCty0rM2wjKNM9oTYBADqjV3W2CuE5GatNAIASBtMMSiy0Pcje37CkSMwf7qjWXSHYOWQDC7IBALOZf2JwdRcrbutVs1uBDP5qjEJAIaAQUAjUDQIqAFA3uKpZFQJNBgFmFz/c5cbaw+Uiw6i1eeKXO37pp9PLmuee8eYdLdapfrffDWtkBMa1tQRUtW5sYO464cE9K504pMu4yjhCje0cjWU/RS4nfjy4C7/m70ZuUQGcHuNWaDJ7t0REICUmDmNad8Jv2nZHrM280Jls9lrbT5fmkVg00o54e/1kO7ce92DqSjn1eG2P/My+MCxwzbcsJZ3z3dDNitt7BXeofzpYjlnrnCKwEMxksGNJwu3LynBQojTBdy0KDM4fZg8arNA/Y7atov5ZI6V+/VjeH1X0jYxdBKb1kwtecC7ZAIZMAGD5Ie8dytL+We8/uY8Nl3eq3g7S6Izq9woBhYBCQCFQ9wioAEDdY6xWUAiclghsOubBExu9Cs+BlLS1g4VK89TXLcuKWzU0mIFabFHh+5mhDgxONB8IaegzNcT6zOgvzcvGv/duxb6Tx/1m9sO5LwYD+rZIxrVdzxLMAFkz2wEgFEE12b34juO7OGONE3TOZI2Bu4cH2vHbdjVb9WlzyAr2McixYIQdbHsYzN7a5sLb24xLKGS6J8i2AfTdD0sz2DpvVOvA5/Z9JlS2AVsZzh9uR9fmxn8LzASYrulqxeTe9R8A8BfwDHbfbAd5f387fhPkHZN9X9U4hYBCQCGgEAg/AioAEH5M1YwKgdMaAToVL2124Ytct6Hj73tQMxk2X5ExmS//jQFY1tW+uJlUdOCKTlZEW4G/Vrbvagjxt8aAiZk9nHCV4YvcTPxwcBf4f9e3RUREIC2hDW7vMUyUCxiZ2SywUW290Xpmfv9pjlt8Vt3ypf+QEcCTFexj//YFIxziMxDMZEsoZLonhBoA4Gf1nn42afo8zxNKAIAdBlhiwLPImJnzmP37Isu8CMYAoMr/1FVObDtuQN+oPCzr/B8bZBN1/8oUAgoBhYBCoHEioAIAjfNe1K4UAg2CAJ1/0jxZ66ll/fnl8LKOFlzQ1iqUnPkFl22rVh4ux6tZLrC+VzMyAW7sbsXEHsZZKr3ImJl62QYBpnJR/Zd11isz+5lZ4MGT6S4xwuwX9IY8S32vzYz/Jzmb8M3+bShxe/FqSIu22HBV5zRc2L4HIoK4hbJOlHYWs1naUDFgD3ZSxw+bEP6TESg0k5GWoaQfd7KbgBPMIhuZ7OdHljKvrWcmMKnfoxnnXHvODPWfz5hhmMjio+3ly1x31d+mYNgHEhfk/x48vNaJn/PkGCbK+Td6w9XvFQIKAYVA40BABQAaxz2oXSgEGhwBuvHMJi7O8Wb+ZQSc/GWHSAdeONKOuCCKz75frM1+aW4osPTO4MjWFjw/zI5/VX7JlnGuGmrfDb3u2iP78Pb2NcgvLW7orVRbn2UB57bpglu6Dw0oFiirpK5NbNZJCwUQs1lZbQ2ZlnSyWW8G+x5Ms+P3HYJnemX1BMx8fmQZCjw36eiPDbKDn1ezxkDnHcvLQJ0FGWsdFYEXh9tBLQNZk8Wb85l9t2RLORggeWWkHbH8o19pvv97YHSe2uBsNLf6vUJAIaAQUAiEFwEVAAgvnmo2hcBpi8CyQ+Ui21NS7nX+7+7rFXDiF0HWGFNROtERgYk9rdXaOf1nbzke3+gUlHiajKCU/plQs3MNAbTe8WAtLrO9Wq9tYrNolAPMppm1LQUezN3g1VugeNZfulhxS09zdGWza9bH+NJyN97avhq/5OXUeY1/qOfhbY1t0xmTeo3wywSQVWjn+mac2FD3e8JVgYfXObEqX84p1daRbUm39ogH968uAwU6g5nsWdk2ju+29vch0JwyHQC0Zx9c68QPB4yz0mZV/333xgz4Zd+V4miZcY1FqCwmMwwACgCSdSFr2t8mo/FnJ1tEa0S9mRH9o/M/5yw7RiebD7IY7U39XiGgEFAIKATCj4AKAIQfUzWjQuC0Q4Bf9u9eWQbWO9P09bK/5pXjoXVOlFV+39YcX+2Qvhk+owAAlcDvXVWGNYc9IpAg25O7oUE9UlaBO5eVCSddE/zrEhuBO5eXgZ0SjJTVA+2fWcYpK8qwueCUQ0cRsddHOdBWoi93Q+MSaP2comOYn/kr9p0sbKxbrNoXmQATOvbDFZ3619irGbq5rCheqICE6vyz7R8dtHPbGDtossrxsg67bABFtsc91fJnrHGh1CiiAGBAy0i8PMIRUncRLQP+SbZbBEGN7ML2FswaaDelMcA5yYaatNyJHYXGAR0ZjQRtn/7+rgQ6w809rLhFV7ZFhsmUFU6wzMTI9MFio7Hq9woBhYBCQCHQOBBQAYDGcQ9qFwqBBkVA7+T7Zgp9v8D7ZqF8RdKMnNeNRz24b1WZCChoLIMGPbzk4nrHqE10BF4b5cC6Ix7BfqA9NMAOOgFmzV/N9eneUnDdkf14JWs5ChtA5M8s/tp4h8WKO3uOwKjWqVVTmKmH50NG736oe+NzpIo/sFrOKdOvwyw4A3r8rMlwU2Trxo0CfZpzO3m5EwwSGpk/GrrvM2bV6GXm9LcvOvx0/Bdmygss+suiG52Zvy9yAX/+UY5lYEYotTalFwsyXfgo21gE1uy7JYOHGqMQUAgoBBQCdY+ACgDUPcZqBYVAo0aAX3ZJbdcotfq+3vzd1JVlVXTjKAvw5BA7RugUnn1LAIwy4QwYTF/tFG3IZJ2SxgCgvp6W6udzB9lxf6VD1i8hEi8NdwhmQCjG8oqXMl1ghjc5OgIz0mzVMA5lzoZ65seDu/DO9rUoKQ9N6M8aGYnkqFjRsq9jbAt0j2uFFrYoJDiiq45EQcH9JYXIKynChqMHkFGQh7ySE7UuM+javCXmDByPKIv3IvWsDxk8ZfQvZObRj+Fn8KtcN+Znugxp+f7mNquvEc4AgC97KNjZjZxbih3eu0oumKCtEyojI5TuCrIMBt+7pe6KLMvAzBp6kdVguPvOmX7UA3Zt4N8iIzP7bhnNp36vEFAIKAQUAvWDgAoA1A/OahWFQKNFIK+kArcvK8PBkgrE2iLw4jA76NDSfBW8fbN+vqUDMj3GGy0QBhvT1/+z1VtSVIQQTKTYIXt+94yXF/46XTEw2vfSvBy8sW0VysqNe77r57JFWtC3RWtc2K6naNHHIIBZo97Av/dm4eu9W0NmHrAU4Pqug3BR+55ieTMCbRw/sJJybjO/fb/HJS38uQwXNh3zmG7JyQlD0deQDQD4/q3wPQDr5+9ZWSZYMjIWLAAQqughM9RTettwVRe5yFwomX/tbCyzeHyQHWQCyBgrGOj8f7bbONOuzccOLDJMo/zSCkxeUVatQ0ugPV2SahUBRxrLs2audYKBGyNjoPLl4Q6kxsrwSoxmU79XCCgEFAIKgfpEQAUA6hNttZZCoBEisCK/HDPXOFFaDvhmMNni77ZlZShwerNB+t/zC/4LGS78a8+pL7BNNSPkW09L7YJid4UQfVPiV96XOhTnP9pqw2/bdhf191rWvbYfkROuMry3Yy1+PbQ7JEZA97hEPDJgHFgSICuIp+3ZKIstczZ+0siSeXubC6sPh+b4a5/VF4bZRVmCGZPVAKBzfX9/G+hA+jOzWfRA2IWS+dfvR5aVQYf89SwXPtzlhts4+e33zHT+nxxsh1EAiIHTpzY58d3+U+1WZe/IKKhjRr2f4n3PD3MIrQSa7N035UCv7D2ocQoBhYBC4HRGQAUATufbU3tXCIQBAX2bM986Vn1wgEvxSzq/4K48XI5Xs1zVMky9W0Ti+aF2JDj8OxzMYr6c6cK24x4weEARMdYm39DdCma2aMz0zdngFAKBfVpEipZaKw55sHCLC2Qq0JmZ1NuG37WrmWXjF3iehbWrHEsjvfW+fnYh0KcZ56Y6Nsfos1/c39PpLmQXeUQ2n2dZmleO5zbJ1wFr82l7+fsuN5iN0/Zya08bzk2xVKvF5m+f2eQCM6/NrBGixGJwone/xOnpdCeopN6skmnQKz5SUMHf3OYSLQjZteHiVKtwxjTk+fv3d7hE54ZjzgpwNt7PA2k2dPXTooyBHiqr8+wt7RFYONKBjiYye1nH8/Hc5p9x3Fkq9UYyw3926464oesgNLc5pJ4xO+jTnAx8lpsBlguYsWiLDVP7nI1BiW3h+/4bzWNGpE0/F98B1rf/K7cc3x0oB53e2hid3lCcf67pq+kRbB+BnFEzCvLa/Hw/F46oXkZDEboH13i7Y4RqDFRM6OjVQND+zvjOtbuoAk+mO0NmWmjz0TGe3MeGKztbA+ot8O8M//7wMxeqBQq0csa/7XDjza1yf7P05Vq+pWDB9iYb6Aj1fOo5hYBCQCGgEKhbBFQAoG7xVbMrBBo9AnqRP82BoTPCOtADJ42/pPJLLx1QOub+auA5AzNrrKH3zazxy/mN3a2YWKlA/dY2F97e5qWPs9zg9+0tNTJy/hTNGThgp4L1fujG+k4Dvpl8tvFjVwMGDhicoMNNo6Mwe6AdX+8tB1XHZY0BgNt6WnHfaifY2s/X/Clm68W6tHV/Uxng0LdQ0wTm2CbQtxZaLz5Hx2L6am+3Al8L1AruqXQX/pnrxd2sAOGxshI8uvE7abX/REcMbu85HANbpsjCGvK4j7LT8XnuZngqjN9j/SKXpvbBNV0GiqDMk+nyWgZ/6GDBjd1tghnC99fX+H7RuaeCPR3tzQUVyDruQc4Jb1AsHDYsKRLzBtmrteo0M69Z3QPqYdDp7Z/AwFQFFmeX44OdLhGYMmP8W/CHDlbc3ceGsvIKvLfDjS92u8OCC+fmPu/s7d0nP2ds7ZdZ4MGnOeVYe7g85Ky/7xm5Ftvh3drTii6VwTYGAdce9oiSoa3HQ2d16Nci9X5SLxtGtLaI8zCw+vpWedaIb8kCy02o/K+xvQLd3enUucXM+6fGKgQUAgqBMwkBFQA4k25bnVUh4AcBOvpazaem8C/j+PAL5B87WHF9N6uohw9kRlRgPUVXL7THL9I0jx/fTZ+5ouP08Fonfg5St6oFNvw5281twKx1ThTrytY1R3xvcQXe3u4yrL+mY08a7bT+diza4gq6F98v0HS8yQDgOX3rqvV9vFlfPm+wHdNWOYXTqDetKwGDA1NXOYUz4M/80bbZwvCuFWVVTIU7etnEncpYBSrwStYKLD2YbdgqjdfZMz4J9/YdjQT7KUE/mXVCHUNdgDkblmDniaOmpujTojUeHTheBK3IPjkdjHd7aao30833IFTjx+2+VU4wi9/YjZ9Tvukm4zshHYsCqCyTaio2vq1FCJlqf7n1wdeGOCPx/V07K6b08R9Ibog9qTUVAgoBhUBTRUAFAJrqzapzKQQkEdD3OZ+ZZhPZfFkGAPvUP3rWKdFA3yXJIJi0oqyKSUAn9rFBdtDpnLGmTDjdemFB38ADM6nMLl7Q1oLZ61yCkk3TZ7y/3VeOeRucIoNHR/zqLlbc2suGN7Jc+NtOr1ev1RfrM+pUCGemlAwI337Xvo64vjaWe3pyiAPDk2p6WfqOCFpG8/JOFhBjZhw105ce6J18vSK3L1uBQQw6PP7aczG7uWCEAx/scuG97V5NBu6TzuDvO1hFl4elB73Y+dLUX8ty4f0dXpyCnc3f67Rk/w68s2MNXAY0ezoZw5NSManXCOlafzIL2EYwOTpW+hl/e2RXAgoTGu1R/2y7mDgRAHh3uwUfZ5sTNJT82IV1GMtuGLyjOGU4TFZB3sxarItnaYy/gJ6ZebSx/HwxALnxaLn4e1KXxlp5Bsbe2uY2zJDX5T7CNbevgB/F/xgE3HA0TDSUWmyULJoHB5wKTNRiKvWoQkAhoBBQCARAQAUA1KuhEDjDEfAXACAkha4K6Ht40+mm4N1fd7iq2gJyXDA1aH12mzX/mlq+XlxQzwDQBwB86fL6UgUtaMAAhD5bOSiRugEOkQHVaxtoTi+zuczq0li/zPFsweWIBDo1jxSZczopNJYz3N/fLtoVygQA+CX63lVlQr+AptU0swb/1l/LqgUAuPaCEXYcKQWmrS7D/spSC9K35w93iKwcf0YBRlLG6fizVOKznHJxL2e3toiMvcYE+H0HC+7qY8Ok5U6QykvTf5Gmkjzx8GUA+FMLl61jzy8txtyN3+NgyYmgnyBZ559sgqUHc/Dlni3Yd/J4NQG/ZlY7ftO2O67s1N90hwAGEh7ZuAQHTgbfp/4QZCjMHjgOn2ZHN+oAAO/z3DYWTO9vE5oa4TK+e3cuL6vS0qjtvHSg7+lrF7oVmj5HbebUnP97+9nwjxw3FmwxZumEuh73zqDlyNYW6EtlQp0v2HOJlWUjLMOoK9OfR1tD3wmmrtaVnZfvMf82dourBY1FdjE1TiGgEFAInKEIqADAGXrx6tgKAQ0BfyUA/J1vCzQ6ra+MtMNVDlErqs+aB8ra6FvnaS3S+NVW3z1A73DqAwC+LQf1AQCNAUDHWGthyD2znp91/dz7A6u9e9RntfVnZavDIlcF9hRXCNopafQsBaAjr5nGHJAJAPh+idb0BXwz+cHePO0ZjtEr0JOR0KV5BNijm0GLZ4Y6MG3VqYzdhe0tIKX3gTVOuD0Qjv4Tg+04p41F1JqztRcDCSzVeHmEQ9T50xgMWZRV3Xny5yD42/OirBVgdt3IVenbIhkz+p8TNItPqv6Lmb9g/ZH9Aefjjn/brgdu7j7E9If32YylWHV4r/RzFCacNeB8/HN3bKMNALAG/OEBdlHTXhdGZ11jk9Rmfr6LFPskG4Uim5rWRKhz+or6+bYiDXVef8+RWTH3rFMior6MpnCuRfbPs0Md2HLcU8VoCuf8nMufBgl/bkb4Mdx78p2P9/tgmh0MaipTCCgEFAIKgbpBQAUA6gZXNatC4LRBQJ8Vn9DJKqjENN+WUPoOAXqqO8f6y9r40kqpXD00yZtxZ209zbdzAFtwUYyPpg8A+NYla5T3vSe9wlXHnRWi9dbEnjYcKqnA13vdQimfXyav6mwVZQR0IPVsBzpQ+4orRO0+WQPf7K0p+KZR9WUCAL4tE7VyCp5FRhU9gj2+dV98uSbLJFh3zECH9o/lB71bRFRjZ/i+bMSC98g5fskrF0JqZEWQJcA7plGMjHoCh8sqEGuNEMJ0mkhjILFAbZ1Nxw7i+c2/oNjtDPqeJ0U1w6y085ES0zzoONlgAudjiz6WBZixt7evwTf7tkk/ogUAluU1b3QaAO2bReC2njacl+IVf6sro7BmMD0J2XX1ivX8jNy1MnRmAR1YBslu63Wq4wX3wcAYg3snXEbhKNldezuIPDHEXqNrhr7kSH624CO10igGNoOJptZmPWLHv4/XdavZoUC2/V9t1jfzrP5vp5nn1FiFgEJAIaAQkENABQDkcFKjFAJNFgF9XbyWpacD6VuPr89O07mevKKsmtK9vq6dYAXLfNMZvayjFWyLp3UO4D5YD69l4PUBAF+Fao01wMwVa1f9KY7zyzQVxce19bbdo6N77U9lIkbWoUwAACAASURBVFigmb6jwE8Hy6sxAPSlDb794P19QeVe7l5ZJgIPNN8xf93hFq0TNWNwwmGJEIrnWs2+XluAfeBZc6w3vfihGTqyb7aYFOPrfioTLQJ51yztoBNFlXKtRttXJEzbB6n6T6T/iA1HDwT9TNgjLbi1xzCc06Zz0HHbCg/jmYylUi0EY6w23N9vLMgqMGNf5Gbif3dtkH5ECwCUe+KllNGlJw5xIN8Vtqa8pYdVUNHr0O+vtkNqgdyz0olDIbYl9Nca1EgUNBBEFM9kq0u+l/6Mfz+e2VRdzDMUuIn12GTWodv8dlIw22ov2B7olDMgx+4EeuHGcK7B9Y2wa0wBAIoBshXqiCTFAAjl/VXPKAQUAgoBGQRUAEAGJTVGIdCEEdDX+5L+/fwwh8iK6yn3/miZviwAf+2hJv5aJuilNDotLCMgtfN37SxVX65Zc//GVpdo96en3+vr/J/Y6MRXe7widnotAWb65210VamA88vjsCQLLkm1COE/LUNK+jvbBNLJ1Zu+9ziz5HPWe8XyOjSLEG0A+XuaL72f2dfHB1cXqvrxQLlYQ3OgeU5StGm+Pba1AEYgZgFLGO5YdkqZn3PwLA8NsIN0fxoztE9tcmFZXrlQQk+wR4gMqNZOjvcxOjlS0K97tYischp3nPBg0vIyFFYm7wcnRmLBSIcoEWBQR+tPznrkRaMcIhOqtzVH9uHlzGUoKQ+ujj8muROm9B6JCAN39R+7N+Oj7I2GpQTcg8NixeReIzAiKdXUJ9JsACDO5sDsAePQMbZFjRaRphauxWB+5trHRAhRzovaW0A6ekOYvoREdn3unZ+/R8+q6USHkuHu3DxC1OF3rWyrF2gfS/YzCOAKmQngGzQMtA7P8MFON97aeqp1qCw22jiZEo7vD5Tjxc0u8dkMxXgPLBGZmWZHx8qyH3/z6LujhLJOOJ/ROpowABvIdu/eDbvdjpSUum8lGs6zqbkUAgoBhUBjQUAFABrLTah9KAQaCAF+tdQ72KT6T+9nw4w1p9rNMUvPunM6i5r5igTy53QWHx1kB4X9+GX86U0ulFTyyvl1bmwbr1gdxfvowJJOS1V7f8JgDAC8OtKB7w6U451trip6OpkDFP9iKQG/gOuz/6z3/58eNlze0YooK0Q3A/Yl/3af228Lr5t7WHFLD2/JQzDzLUFg5u5/uttwbWW7vMXZbryz3VWV/edcDKbMGmgH8fzbDnfVGfRBFj2zgA4+tQiY+aJ2gm9nAqMvxsSTwm2aIjodxim9vQwIzr2lwAOyEH49VF4VpGDA5H/PiRL3QdMHffx1BGD2n9T/lfl7guKV4IjGw2nnIbVZCyNoYaY+X8vMd45NMJxXP+DTnAx8nJMu/YzWBSDeHiWeYUCGQSq2y9S3i5SeUGIgnTUGcQYmRooMNKnz0XLdGCVmr90Q9oZ/dpMLPx489e4EmpF/K/iZurKya4W/cfw8fZXrxvzM6p8Z37EMYv1Pd2vQuXyfMbNX7Vn+rbmqixUTOlqrGEkyiO0uqsCT6U5sOuaR7m7AEo4butlEIE+mhINBvbe3uYV2gmwbQr5LPeIiMbGnHGPE399ymfOHewz3TbHTiUH+Jm/evBkTJ06Ex+PBCy+8gFGjRoV7G2o+hYBCQCHQ5BFQAYAmf8XqgAoBYwSManP17en0sy07VI6H1zr9UvC1cXQtQ8lfkZ7P2nQjRWx+iWb9PMXvjIxzllX28jbb8o7ODxkC2vP+1uI+eN5grc70gonB1Lc5F3P9Wl0+W7yRdRDM/In6BRpP6v8LwxxYf6Qcf9/lFswBBgS0Ega2SaQaN4M5mmUWHBJ0/WC1/zz/xal9cG2XgUbXgSKXE49sWILc4gLDsRxALYFHB4wHAwxmbMGW5Vialy39yICWKSKA4c9Y2sLuCZnHPaK9JbUUWEpBMUlasY6F4fs8HfooS4Sge3eKjRQdNPq2iAAFKds3i6xGA5febD0OZHDpi91uoStBDDS2CT+nHWIjcGmqBb9rb5U+B511Cg0yWEgMRSmM1YuN2bl8YeD+yBr67z438korREkSjU5mM2sEEh3AqNYWXNTBgi7NTzFkQoEzEC5cK84WgdbREaJbAzuKaME2s+sQa7KT+HeIrAwG/DT8tXUo7jk62YLftLMIwU8zFi7RRzNr6sfybw+ZUdQpCBQYcTqdmDt3Lj788EPxaOfOnfHqq6+ie/fuoS6rnlMIKAQUAmckAioAcEZeuzq0QqAmAivzWQNfkz4bLCtjROdlBu/yThZ8kVsuvrAGMmYN6Xjyi5/Whk/mjrRe93TE6PxqzrLvs1q7tDgbxF5o/LK8aKRDmlrN3b+02VWtTl6/Dp26W3racKS0IuAYtvmbN8herbZYn3XX5uN+WSaxIt8j2gfy/2c2n1nKYEaHgGyO/9sfOFNLjOkAMZhAZ0RrNeg7r15vQPudjJhe66hYzBk4DhTsM7LdRQWYu/E7FLrKjIaK3/dp0RqPDhwvNVYbRNbCw+v+D9QakLVLU/vgGokAhux8apxCoLEjwL8d7ILC4I4+gMm/PQwmMIDBUpSucZFSzIW6OG9WVhZuuukm5OXlVU0/ePBgPP/88+jQoYPhkmQNFBYWwmazoVkz479PhhOqAQoBhYBC4DRFQAUATtOLU9tWCNQFAsxIsy2cRnUmXZ3iflTd1otU6demY8z6d1Kkc4u9WTxmvc5OjhR0f9bsa5k+0vnp0HIM5+OXSWasSKF3eSrQKz5StL/TjFT71NhIkKpPdf93trtFfS+zhIMTLaLtn1bburnAI6iym456UFQZCeA+SKm+vpsV7BzAkgCqhdNJ1yviy2KpnZXifLlFHhFw8N2LLx6cm1+g/0KKcSdrjS/PPA/p1RQh5HydYyMxpY9VaBkszHSJEgkKwD0/1C4VrOD67Drw7na3KCNg5lOjl49sHYkbu9vQrpLy71s2oOHQyhGBZ4ae0kDgz0+4ykS2fk/x8YBwmcn+c5IV+blYmLUCZeXVxQ4DLXB+Slfc0XO47HWJcQwyzEv/HgXOUqnnoi02TO1zNgYltpUarwYpBJoKAvzbkVXgAf+W0vh3YmDLxlOK8vnnn2PatGk14CYD4PHHH8dZZ52FyMhIVFRU4Pjx49i6dStWrFiBVatWYefOncjPz696NikpCX/+859x3XXXoVWrVk3lCtU5FAIKAYWAFAIqACAFkxqkEFAI1BUCr2W58P4OtxDcY92q1iecgoGvjLSLMgBldYcAtQEe3+hCdpEHJPtTAHJ6/5qiYb8c2o1Xs1bA6amsofCzJdboP5R2Hro2bym1YTPifJEREbih6yBc1L6n1NzaoK/2ZOFvu9bDUyFXiNKleUvMHTheCA4qUwgoBMwjQAf82LFj2L9/P1JTUxEXF2d+Ej9PLF68GDNmzAg4F536li1bCmff7ZYLKvKZ6dOn49JLL4XFojoPhOWi1CQKAYVAo0dABQAa/RWpDSoEmi4C+gw0s/kHSiqE6jqNKuLzhweveW+6yDS+k8nU0acltMHDA84zVP7XTvfSlmX4JS9H6rChZObJWpi78XvkFB2TWoOhpss69sXVnQdIjVeDFAIKgeoIFBUV4cUXX8QHH3wgnHCHwyGy9jfccEOtHexNmzaJeZjdD6dZrVZMnjwZd955Z633GM59qbkUAgoBhUBdIaACAHWFrJpXIaAQMESAtHfWnTosEXhxmF30vacWAU3fRs9wIjWgThGQof+bzdCbrc2npsAjA8YhOTpW+qxsMfhJTjrKJbP/ZvQLpDehBioEzhAEysvLsWjRIsyfP7/GiR955BFBt4+gummIxvkXLFgg/oXbGARgGcGECRNqtcdw70vNpxBQCCgE6gIBFQCoC1TVnAoBhYAUAvM2OvHvPeWiPn/BCAdmrnVWBQCu6WoVNf7KGh6BdUf2Y37mrygpdwXcTII9GrMHjkP7GDm675Gyk5iz4TscLDkhdUCz1Pys4/l4bvPPOC5Z+88AxhUd++PyTv2k9qMGKQQUAtURIO3/lltuwYYNG2pA065dO7zzzjvo1q1brWA7efIkZs+eDeoBhNuoJfDGG2+IsgVlCgGFgEKgKSOgAgBN+XbV2RQCjRgBfe9piuPd2tOKycud2F7oEaJ1D6bZBQugMRg7E+ws9AhV/rVHyrHrRAVK3agSG+Qe9e3F0lpaRBuzXi1q116sMZyde/g0JwMf56QH3U6w1nn+HtxckCdaCp50Bw4q6J8bndwJd/eW6/mdX1qMx9N/wL6ThdIQUrdgzsDxiFK1/9KYqYEKAT0CR44cwc033wxS9f3ZpEmTcPfdd9eaZn/o0CFMnToVK1euDPsF3HvvvaIUoDZMhbBvSk2oEFAIKATCjIAKAIQZUDWdQkAhIIcAHf0pK5xC1Z/O/ojWkbhzWZnoJMC2gM8MdWBw4qke9HKzhm8UnX52Q1ic40b6UU9Vz20zK6TGRuDhAXb0T2i4c5jZb6Cx89J/wMajB4JOZbZ13pIDO8C2gm7Pqa4PwRb4c6c0qez8MWcJnsv42VTbvzibA9P6jUHv+NbhgEvNoRA4IxEgRf+JJ57Ae++95/f84WIBcPLt27fjjjvuQHZ2dlixHj16tCgxCJdwYVg3pyZTCCgEFAJhQkAFAMIEpJpGIaAQMIeAVv9vi/Q6+0kOb096tgxsEx2B10Y5kBwder2oud2cGk3Hf8n+crya5QLbItbW2O4wlJaDtV03XM+TQs/2f8Gy6VTMn9xrBEYkyVNn/3fXBrALgIzZIy24o9cIjG7dMehwiv2xVMFM5t8SEYEJHfvhik79ZbaixigE6g0BBsf+vTcLP+VlI6+kqKoDB9/ZeHs0ft++J/7YoZe06GZ9bNwoOx8uFgDPkpWVJcT7fIMArOcfMmQILrjgApx99tlo27YtmjVrJo5fUlKC9PR0EajIyMioAQnp/yxV6Ny5c33ApdZQCCgEFAINgoAKADQI7GpRhYBC4MtcN55Md6GlIwJvnO3AnmIPZq5xorQcGNgyEi+PcIDBgfo0diV4aJ0T64/UzEq3sEdgcKtIjEyyiIx+UlQEonWd4o6WVSCzwINPc8qx9nA53LrYQXNbBJ4bakday3o+UBjA21F4BGQAFLudAWcLRaDv2YylWHV4r9QO2V5w1oDz0Tk2we94Okqf5GzC1/u2oqxcrv0XJ6IjdX5KV0zsMbROnagilxM/HtyFtUf2Yc/J4wJLjflAqnGs1Y52MXE4r00XjE3uDGuk/HtCgUYGUtim8bizRAgecs4W9ihckNJNsCYiYC6QRoHGpQdz8M3+bcgtKhCOJ7FqFdUMl3Tog/Ftu5qas7TcjW/2bcNSH0eW5+zfog3u6DUc1JCQMZ73o+x0rD6yFwXOUtHznaeLtTlAFsrFHXrLTBN0TF3el+zm+Lmbv+VX4fgHsmZWO+7vNxZ9WjQu5kqw7Hw4WQDEZdmyZSII4NsZgCUCgVT9Az3D+cK9P9n7VuMUAgoBhUB9IqACAPWJtlpLIaAQqEJg4RYX/nenuyoA8OOBcvBntJt7WHFLj/oXAOR+tD1wH1EWYGwbC/6nuw2dYuWdqNWHPZi9zinYDJqdrl0Nfs7LwatbV8Ll8XZn8GdmBfropM/esAS7ThyV+kTQOX504HjE26OqjadjyQwpnUs6g2asPpz/zIJDQjth6/F86U4ELEcgG+G37bobOtlGWgd8Yy9O7YNruwyUhoYsileyVgRsncjgwrnJnYXTLhNY4B6f2vQTcosLAu7hd+164ObuQwz3SKf4hcxfwDn9mVkhSt856vq+DA9YOcDoXrV5Yqw2EQDo2yJZdup6GxfMyQ4nCyBQZ4D4+HgsXLgQo0ZV1w2hTgF1CJYvX+4XCxUAqLdXRC2kEFAINCACKgDQgOCrpRUCZzICmrPNLP/9/e34x243thR4EGvztgTs1wB18x/tcmPBFhesEcClHRmEsILZe5rTw38ViOUvJey1LBfe33EqG90jPhKvjLRLPy+xRL0MkREAHNaqPab3Gyu9H2Y1H934XUBHznciZjgZADhUWoSDJUXYcPQAKCJIp1JWQ0A/JzPPzBZf2am/lBMrfbDKgYdLi/HatlVIP3ZQZKjNGt+w4UmpmNRrRFBRwje2rcL/7d8RdPpAwRN/D8l2TmDw5Pqug3BR+55B12aAhs4/7yqYkfUwpffIoGMYNHoq4ydkHAs8lxFTJNAC9XVfsu8BtTG+3bcNRm9OarMW4nMRa7PLTl1v4/jef/bZZ3jooYfgdldn5YTbyQ7UGWDkyJF46aWXkJiYWHXuxYsXY8aMGQFxUBoA9faKqIUUAgqBBkRABQAaEHy1tELgTEbgv/vKMXeDE6y519uQVpF4YVj90/+5B+5lw1EPusRGIMHhdfTZrWDaKic2F3jgqaBjFolnhxrvb0V+eVVJA+fpHheJhSPtiKsMKJwud79gy3JB3Q5mRgKApL6/t2Md8kqLQnKIw4kVM+w3dhuMMcmdwjlt1VxkTLy3Yy0KXWW1mp9v39g2nUUQwF+mXZZFIesUM7v+dMZP0kyK7nGJeGTAOFD/IZCx7IFBCpeB0KOMwOPqw3vx0pZlQUs82kQ3x5yB45DoiJHGvr7uS3ZDzP6zPSaDXUZ2QdtuuLXHMKNhDfb7QNl5biicLADOt3PnTtx222019ACmT58ufk7mCuv/H3zwQXz55ZcBMVFdABrsdVELKwQUAvWIgAoA1CPYaimFgELgFAIHTlZg0ooy8L+aNcZaeU2s0FUpCyCrT/BZjhvPZZxqcTcsKRLzhztMVmM3/Bsza/3/gZnhQBYZEYEbgmSDv9qbhQ93bawSMGuoE9EBSEtog9t7DBO17HVh/8zNFFoErJkPhwXLtB8rK8EjG5fgwMkTQZeSCQDIZNd9F2EgZfaAcegY28Lv+tQRmLfxB8GCCGayAo/MirPUI5iZLUWpz/uSfR++2pOFv+1aD48Bc4QaDw+nnR8Qf9n16npcoOx8uFkAPIe/7H6bNm3w/vvvo1u3bjh27BhuueUWbNiwwe+x62JPdY2vml8hoBBQCISCgAoAhIKaekYhoBAICwJrDnswb6MT+aUVQvH//v42jEiyhGXucE0yf7MLH2eforBO7m3DNV0DZz25LsUEp65yYttxb9QgMgKY0tuGq7oEfy5cew7XPDJZ5mAOnJlsZrj27G8eihSyxnxwYrs6W2ZxziZ8tjtDutZfdiMpMc3x6IDxSHBUF8kLZwBANlOv37NR54e9Jwsxd8N3YFvGYCZTty/zHnINM6Uo9X1fMvfNc7I0ZnvhEcPhMmUThpPU04BAnQHCzQI4ceKEEP6j/oDe2A2AegAsS5gzZw4++ugjvyd/8sknccUVVwi2gDKFgEJAIdCUEVABgKZ8u+psCgGFQK0QKHEDU1aUCfo/TUaf4HBpBWatc4pSAs1Y/z9/mL2qrKBWm6rHh2WczGBCZCvyc7Ewa4UpZf5wHY9f4dvGxOGy1L4Y26ZTndT6a3tdmpcjqO5mOhDInpN6BQxejE/pVu0RmbvhA0YMADNOp34DRpn7r/duxfs71xlmsmWy9jtPHMXj6T+AHQCCmVEpSkPel8x9ywZioi02TO1zNgYltpWZtlGM8dcZwCjjTvbA1q1bwf/GxcWJLH50dPBuEV9//TXuuuuuaqVGkZGRePnll3HhhReK7P/tt9+O/PxTrCa2DWQwgj+32xufnkKjuEC1CYWAQqBJIaACAE3qOtVhFAIKgXAisP9kBW5bVgY69bTUZhFYNMqBxEp9AG0t6gSkH/Xgy9xyrMwvF4KBmqXEeFsAdmku39otnGeozVwyWdxgDiZb072atSJslHiZs7A12pBW7fDH9r3rhR4tK5wns/dAY0Ynd8LdvaurmYcrAEDl+2cylgZt8+hvX0YBANk2jzIdAGSCCbZIC+7oOdxQ26Gh7svo/mVLJrx/hxqv+F+wc/rrDPDUU0+JrLveCgoKsGDBAnz44YcoKzsV9HE4HLjkkktElr9Dhw5+l2Kd/1/+8hekp6dX+31aWho+/vhj4eDv2bMHr732GrZs2YIePXpgwoQJGDx4MBgoUKYQUAgoBM4EBFQA4Ey4ZXVGhYBCICQEfOv/z062CGee9mWuG89nuKo5+/pFSPs/t40F0/vb0MJenVJKscHPd7uxONuNvScrkGCPwMsjggcJcosq8OBaJ7KLPEJIcP5wO3rG+//CuumYBy9nukQJAoMRXP+KTlbc0N0Kiw+7laGNt7a68PddbjF2Qkcr7u3nbcGYXXQMj238PmjmNVgteH0yAGyRkRiX0g0UlKsvVXQztfOEvWNsgmjxN6hlW7grPPh0dwb+s3erYYCkR1wrzBt0QTUWQ7gCAF/u2YIPdq43VJz3/QAFC/zI7k3WaZcJJhgxHbj/hrwvoz9AZgIx/gJCRvM3ht/76wxAaj4z85rROb/vvvuwdu3agFtmIGDWrFm48sorYbHULBmjFsDMmTOrsQDIHGAAoG/fvo0BCrUHhYBCQCHQoAioAECDwq8WVwgoBBozAm9tc+Htbafq/2/uwdaAXud46kqnyPb7GrsHXN7Rij+mWpAUVbOWdN9JryOv6QPweQYLmlkjYI0Ezk+x4L5+thpigU+lu/DPXO9eOsVGYNFIR42SAjrzr2e5wBaLbp/uClzjxu5WTKzcv7bvHYUeTFnhRIGzooZWgUwAIFCNOudvCA0AOpUDWqbg5m6D60zsT8OOmem/7lxnWPdPMb8L2/fE9V3PqlGK8FF2Oj7P3RyUKu8PY1knm4yIh9POQ7e4U63Q9O+sTJcHf5/RYIr7647sx/zMX1FSfkoE098cMvX/si0jZdodNuR9Gf2dM3MPMl0TjNZrqN8zCLBkyRJ88MEHOPfcc3H11VcjKipKbIdUfzruX331leH2SNufNm0abrrpphpBAIr9XXrppdi7d2+1ecgcYHBBmUJAIaAQONMRUAGAM/0NUOdXCCgEAiLw0Fonvj/gdfKZOZ890I7ftPNmnB5Z7wRbGfqz1NgIzBloR+8W1TP0u054MG21s1rnA9/n+7aIxIIRDkTr9AJziipw14oyIZZICyRE+GmOGy9tdtVw/rU1/LUi1Isctm8WgVdGOtC6MnAhk8EPFgDguv/YvRmf5KQbOsnhfg1ZJ/2XLgNAinldGOvR5278HjlFx4JOb9TOb3dRAeZu/C5o28DaBACMqPpGXR4CHa5Pi9aiB70/+zQnAx/nVKdg+xsnU/8vWxfPoA8DHYGsoe8r2EvCd2Be+vfSLRjPT+kqyh2amtHxv/vuu6WP1axZMyHuN3bs2BrP3H///fjss8+q/ZxlAJ9++qlf1oD0omqgQkAhoBBoAgioAEATuER1BIWAQiD8CBS5KzBp+alMfbw9AgtG2EEnWm+kzWcc8+C1LJcQC/RUZt59Wxpy3Iw1Tiw/5A0aMCM/ODES9/azY+EWF37N8/5cX2agrcO539/hzf5HW4AnhzgwPKn6PnzbKrJd4WOD7GDwYMaaMhS7gZaOCLxxtgPtYrzMBGoc3Lm8DHkl3k0PT7KI0gLNZGr4jQIAnOv7Azvxj9zNOFxaXK+BAGbeJ3TsJ2j34TbZbDI7EMxKOx/EyZ/JZPIbYwAgmODevPQfsPHoAUPIZRzZ5zf/AgaijMwoK97Q9xVs/x9mb8TnuzdLl2F0aBYvgi8se2gqVlhYiClTpuCXX34xdaSRI0eKIECLFtXbUX7zzTdC2E9v7du3xxdffIGEhARTa6jBCgGFgEKgqSGgAgBN7UbVeRQCCoGwICArAKgt5uvg8+ek8z8+2OtQf7uvHPM2OKuy82OSLZg32I4SN51wJ8gOoOnLDPj/+zr2/Bnr+e/xKRNgecAzm1wiAMGaf00jgNoBFDIkxd+XAcBSgUVZ3mdoLFl4eYRDlBjQwhUA0F/Iq1tXioCAjMXbo3Blp/7YcjxfOJRGKvD+5qQ2wE3dhmB82+oq+jLrBxpDwbbZ65eAgnLBLDIiAld07I/LO/ULOExGaNGf6JtM4ICL1gUDIJgK/XFnKR7ZsAT7ThYaYnND10G4qH3PgONkS0iMWhI2hvsKdEjZM+qfZ2DregPsavN+N8SzVOe//vrrUVxcXG35+Ph4nH322cjNzUVGRkaNrbEU4M0336zBAlizZo0QAywvP8XSSklJwZdffomWLVs2xBHVmgoBhYBCoNEgoAIAjeYq1EYUAgqBxoTA2iMe3L+6DCcrJQCYUadzbAsiFM2SgLkbnKDIH01zuKMtEbh3VRnWHPY6+cnR3hr+tjER2F5Zg3/cWVGjzIBj39zmwnvb3VVOOn9GFgCDB6NanxLA0pcraHvlNl7IcOFfe7zP/7mzFVP7ejUMWE4weUUZGCDQmxaYsEfWTQCAziEFz2RMTxF3ezx4a/tqkBJeXuEjcGAwGQMJ0/qOQa/4JJllDcfICra1jorFnIHjQBZAIJMJsvijt4crAPDSlmX4JS/H8Mz6AcFU6HcUHsFj6d/jpDt4/b9MKztZ+r+RlkBjuK9AALNcYvHuTYbtEn2fN2KWmLpQg8Gs2z906BCys7OFQx0TE4OuXbuK1nzhso8++ggPPfRQtek6d+6MV199Fd27dxeCfqtWrcL06dOxb9++auMYOHj44YerUft37Ngh9AH0Y7t06YJ33nknYAeBcJ1FzaMQUAgoBBo7AioA0NhvSO1PIaAQaBAEfJ15fTY/0Ib+vaccT6Q7q5z1HvGReGWkHYVOVGsneEmqFTPSvI64/hnfMgOyAu5Z6cSh0grEWiNQWl5RxSBgEOHl4Q5Qb8DlgdAI2HDUG2AY28aCIa0i8Qm7DBR7nWXqETw/1C6EA/mTZygquMcNhhCiLBFgyQNNLxYo45zKlABoeMk6rdr4Ya3aY3q/6vW9i3M24bPdGaaDAP0SkjGj3zlgtri2Rl2Dj7I3GlK2/e1fvzYz06S4r8zfE3RL/uj2VLSfvWEJdp04GvRZshCCPZGregAAIABJREFUZdpl6/W1RcgNuaxjX8Fs2F9SKOrWyYTIPnEUucXHcaRMrsyDDuwjA8YhOTo24P5l1P/5sJGWQGO4L3+HNPt58J0jnO90oEtgS7558+bh888/rzFk6NChoiUfM/T+1PjNfM6eeeYZvP7669UeueOOO4RoX0TEKTHVr7/+Gvfccw/c7lPirKNHjxZtA/UBCX8BgHbt2okAQLdu4WMDmTmjGqsQUAgoBBoLAioA0FhuQu1DIaAQaFQIkB7P2nzNrulqFeJ7gSxYCcDKfA9mrilDSbnXwX4wzY7fd/Bm75/LcOGzHO+X2dRmEVg0yoFERwTKPMB1P5ViT3GFYB3MOcuO9KMeLM45xQYY39aCuYPsKHUDdywvw9bj3gCA3pjJv6yjFbf2tCGm0vd9ZYu3UwBd/kGJkZjSx4YHVnsDDTRNv8ASmS96xAfL5sq0X9P2I9NVQL93f44vneZXslZg6cFsQwdcP1c4SwFkatyNHG/ubWleDt7Ytkq0pwtkMVYb7u83Fn1bJNcYIivgd02XgSCW/kxWsT/cH04jp92MMJ5RW7zGcl++GH6wawO+zM009R7r56hLjQuuw2z/E088gffeey/o9TMQ8OCDD6J///7VnHXZd8bj8Yh13n333WqPPP7447jqqquq/YwBicmTJ2P58uVVPx84cCDeeuutarX9KgAgi74apxBQCJyJCKgAwJl46+rMCgGFgCECenV8Dp6ZZsPFqf6zxywTeCnTha8qqfYc77AAjw+yC1E/fQAgSoj42TEiySLKC0jD31Lgddy1kgE64FOWl4FlCLR+CZFCvK+gzCvaR2E/msYYaBcTiSt+KMXRMu/PmTDrERcpggy/a2cRDr34Ql8BPLPJiX/llgung20HXxnhQFrLSBEQ0OsBsFzgko5FeGzj90Fr780EAH7OywE1AFwe/90T9JdijYzEzd2HYHxKzWwdM6ePbvzOsM7c95I7xSZg9oDzayWeJlvjbtR+b9OxgyD9nvMFM6rtP9j/XL/MhXAEABh8IJbbC48YfibCOcCIHSErjMc3+9quZ+HiDr39bq8x3Zd+g7nFVP7/AXyXa2NktNzaYxjGJneqzTR+n83KyhI0+ry8PMO5WYs/ceJE4Zxrbf0MH9IN8McA8EftZynA008/Ler+NUtNTRWZfZYMaLZy5UqhAaA3xQAwcyNqrEJAIdCUEVABgKZ8u+psCgGFQMgITF3pxMp8r6Oqd+a1CQtdFcg+UYEl+8tFq0DN+ebvmeWnUN/dfW2gg+KrJ/Cnjt7fLcx04bPdpzL6bMNHWv/8TBeWHvSuzez/G6Mc6FXZUlAfmKAWwP1pdvxzt7uK/q+tz1r+u/rYhM7AsbIKIUL4913uqlaCHHdRewtmDfSKFOYWV+DOZWU4UhlEYEeAaf1LMXfDdzjmDOykGInM6S/ADN08WOabc/50MFtkz50SwQRtD8zKX9flLPyhQ6+Q3wtZFkOb6Oai/j/REVNjrf/u3w46uEUuZ9B9GGErGwAIppDPAMATm36U1mUIGTifB4N1EaDYI7Ui9hQfN1zOSEugMd2XdhiyWBZsWQ4GxMJhfNcY2AqmNRHKOqT9T5s2zdSj48ePF9n8xMREU88tWrQIzz//fLVnkpOThaPft2/faj9fvHgxZsyYUfUzUvrJAOjQoUPVz3zH8Bf+mAKmNqkGKwQUAgqBJoKACgA0kYtUx1AIKATCh4BvTb2Zmen8X5rqdfBJv6fRAddn7vXzcYwlEijxwwJnJv/+fjbhtNN5Z5kBx5dWJtC5Fk1T8efvOEbGSP2f1t+OWWudyC7yiHndHlRpDJA9MKlXOR7ZuAQHTp4IOKVRBlb/oBnBOaMacTpR8zb+gPRjB2WOWzWmti3U2JJuYdaKoLR9LtYuJk60aqMAoWZsg/jatlViz8xkGtmY5E6Y0nskIkQYqabRiVyal200DcYmdxbz+LMl+3fgnR1r4PJIvjiGqxkPCMbu4NOy4n8ca/SeNKb70pAxKv0Qtx0RIfWOaHMObJmCB9PODfiuGN9KzRH+svIy84wZMwZ8tnXr1jLDxZgffvgBt9xyS43xl112GebOnSuEBzXzde59HXun04nZs2eD4/T2+9//Hk899VS1uaQ3qAYqBBQCCoEmhIAKADShy1RHUQgoBMKDALP7k5c7hUK/rNEZJ+3+3n429E+o2SqADjxr7zVnnfNqTAHW5r+/o7rSvzUCeCDNLmr02cbvcGV9fqD9UOTv2i5WPLfZJQIOgYyMgtHJFqEp8MZWrxaAr+kZDzJZZpl+7rKiddpejGrEOW7NkX14OXMZSsqDK87rz0ctAFKmz23TRfZqq42TEUbkA+w48NhZF4hntxUeFsKFdPzZzUDGGEB4KO28oFnd2gYAmGmfu/F75BQdk9lS2MYEY3eYZST0iGuFeYMuCOj4Nqb7IoBs+0fMD5YEDqqx7IPvzz9zM6XFLqkHcGWnNPypY/VseW0u7YUXXsArr7xSNQUp9C+//DLatm2LtWvXiqw72/f5M3+Oe7C97NmzRwQAWLvvazfccINgImhBAN8AgK8I4ObNm0U5gm/pAgUFKVqoTCGgEFAInOkIqADAmf4GqPMrBBQCNRAgDZ50eNLiA1m0FWhmjUCX5hHCoR6fYhEK+4GMM1GVny39CpwVaGGPwI3drbiys1Wo+L+a5cI/KsUAqeJ/Xz+bGBOMPcAgQevoCNHeb0Inq2gjyLm5xneVZQkMODC73zUuEiw9uLC9RYyjfbTLjQV+ghJ/6ODtUsBhMk6mkRPGtfJKikStOR0gGTOqEeccZAE8kf4jNhw9IDNl1ZjucYlCgT6UjgBf5Gbif3f5d3r0myAtu32zeGwpOIRid3Cqv+/m+ex9fUeDmgXBTOZu+HwgkbzaitCZAl03OM7mwOwB49AxtkWNKVYf3iu0EYIJI+ofCsZu4LjGdF98X5/J+BlrDu8N/HfFYsNdfUZhcGJb02KXCY5oPJx2HtimMRzmWwLgW0NP8b6lS5eKbLtvaz6uz5Z9t912m19hwLKyMthsNkRGeoOlFBxkbf/bb7/td+ssLSATgGUBvoEJBhsoGOhwOHDy5EmxH9+uBc2aNRNihoMGDQoHNGoOhYBCQCFwWiOgAgCn9fWpzSsEFAJ1gYAvA6BTbAQWjXQEdfDrYh/anBQJfHyjS1D1+XV5QMtITO9vR8fYwAEHmf2wXOD1LBf+metGsRsi4HB9N29QQgsSfLlnCz7YuT6oUrlRH3buZXNBnmFHAf2eg9Wt68dRTI+t9Mw42bVhAcg6lDL4+xvDoAFV/1OimxtOsTgnA5/kpBuO07MRtMFkJbDDg5EIoeHkIQwI1DrSbPZfpvykMd3XJzmb8GnOpqCfpeFJHUTwh2UfpeVuPLXpJ/HZkTX987LPBBqXmZmJG2+8EUeOnBKIZGs+tuHTt/07cOAAZs6ciZ9//rnaVPHx8cKhP+uss6r9nKyB22+/XWT058yZA5YMsNVfoMy99nBSUpLI7K9atQpLliypmnPSpEm49957Qer/woULq7EWtEG//e1v8dxzzyn6f21fCvW8QkAh0CQQUAGAJnGN6hAKAYVAuBHYdcKDdUe8tfHMyNM5PhNNpk2cUU03cft671a8v3MdPBK177ZIC+7oORysgTcyZlUZAFiZv8doaLXfd23eEnMGjkeUxX9nh0CTmTmHmQ0Rw9GtO4nOBzJ74rkfWPsNsk8Y0/d9AwChMifMnCfY2ECMEbN6BGRwTO41AiOSUgMu11juK+v4ITy28YegopX+MvhZx/Px3OafpQM1FEUkg2BIYrtaXxez6aTef/vtt1VzUe2f2fYJEyZUy+yzPd8jjzyCr776qtq6F198sRAFjI6OFj/3rc9nkODVV1/F8OHDhebB66+/jmeffdbU3jl/p06dhGAgtQR8jXt+8cUXcdFFF5maVw1WCCgEFAJNFQEVAGiqN6vOpRBQCCgEwoAA25QZCQFymQEtUwT9OJC9vX0Nvtm3TWpHRi30fCcJRQsg1Jpp2ZpyqYNS6w0QVP+JPYaBpQkyRgf+rzvXi6CKTECFlHAKEsbavB0fZB1tCuzd13cMth7PB5kWucXHccJdhlK3q1oWm90KGLSg83m4rNiwbt0fIyGU1o7BSgk0HHlfi7KWh03kMJT7OlRaJII1wbo+8H2c0LEfrujUv8YrwO4Zi3dvkrprPsyACFkE4bCvv/5aZPzd7lNaIXTa58+fX5W519Y5dOgQpk6dCrbg04zONx3zsWPHih+tX78eN998M44fP9XhgWUC999/v/h9IAp/bc5ywQUXiKBC8+bGrJrarKOeVQgoBBQCpwsCKgBwutyU2qdCQCGgEGggBJhhp5p6MKPaPanrzO76M/Y83yhZq2+k7O47f6gZ7Rb2KDzQ7xx0k3S8ua4MI0Lmmkh57hATjz937o+hrdpLq7fzrG9uW43vD+w0dLS1fegp9zIidHyODun1XQfhovY9ZY4jxsgGR/wxEl7JWoGlB7OD0uN9NxKolEA/7oeDu/Dq1pWmFPX9HTjU+/LAg6mr/h20kwbXIyYUffTH/jAr1mj28xPsgpnZp1Pvj95Ppf9x48ZVYwJs374dLBPIzj7VneKKK64Q9fssG2C2nrX4erv++uvx8MMPV5UV+AskSL+EPgMDlSGEOp96TiGgEFAINAUEVACgKdyiOoNCQCGgEKhDBGTbsgUSZJNlEWhHkOkA4Htcs+Jx2vN9WyRjRv9zpGj3fGbvyUI8tO5bnHTLdx7Q75XshiGt2mFCaj/QgTVjrAmno7wyP9eUo0xRwTkDx6GlI1q6/3y/hGTM6HeOKaFE2QCAb4vExTmbRJeEconyED1e/pgE+t8Tr0c3fIcdJ07VsJvBm2Nre18z132LvcWnst3+1ieTYXq/sSIIEMi+2pOFv+1aL8UCIBNjap+zMSixrdnj+h2/bNkyUbNfXFxdwJOie3Ts//SnP1WJ+XEC0vA5XmMNULjvnXfeEXPfdNNNUur8gXQFzBwoULmCmTnUWIWAQkAh0BQRUAGApnir6kwKAYWAQiCMCMg68IHqj81mzWU6APgej5nxeRt/EK32zBgp3WPbdMakXiMMs/BcQ9CxczJEBwIZY+aYTIO0hDYYl9JVOHkUeDNr2wuP4JWs5dh3stDso2huc2DWgPOxp/g43ti2ylBhPxRmBDclGwBgycBVndPA9pEUxvvv/u3S7RH1hw8WAKDz/3TGT9h8LE/yprwzh/O+ns1YimPOkqD3xTeBWPypY7+g48x00ZDR5DDzElGhf8GCBeKfr9HJpjDf5MmTERUVJX7NOn8GBj788MOq4RQJZGbfV+Xft0RAP39RUZGo3f/ggw+qlSDI7J3zUr+AAQe9YKHMs2qMQkAhoBBo6gioAEBTv2F1PoWAQsAUAvuL3Hh6RT425ZfBGgnc2D8BV/eJD8FlM7Vs2AfTPf0sqxDvbjqGYpcHI9rG4KFRSWhOVcMQjDX83+7bZuhM+WthJ9uuTtvWpal9cE2XgaZ3GSoLgE7YWYltMbnXSOEs+zPSsN/avhrL8/dI08nZbeCmbkMwvm0302fRHnB7PMJJ/nrfVkPHPdAiPBMzwu9sX2MYQAhVG4FrywYAjMAQ4ZGICEOcAwUAQnX+w3lf/96bFVTwT8OA+gzPDb1QKihkpoyGnx9+jsJlRrR8fZs+rumr6M8WgnTo9bX/HDdy5Eih3N+ihf/WhRQG3LRpkygdWL16tdRx2C3gwQcfxB/+8IdqzASph9UghYBCQCFwBiCgAgBnwCWrIyoEFAJyCGQXODHthzzknzwleBVljcDjY5MxNMWrYn262OfbCrFg7VG4Pacy1X/s1hzTh/uv0Tc61+6iAsxL/x4FzlKjoSLjfVP3IRia2B7f7N+Gj7LTpZ3X2mQvQ9UC0A5ER/mcNp0xPqUbSFPnfFTZp/O96vBelIRA+6c2wrS+Y4LSu/0ByrUZ0Hhvxzqwbr82RrX89jFx2HXiqGEAJxTqv7a3cAUAYqw2MJDE/QYzvmcPp52PjrGnnMfDpcV4MfNXsM1hKFaf98V7eW7whWgjWQoiK6QZGRGBG0zqN8hg5a++X/9cx44d8dRTT2Ho0KFwuVyYPXs2Fi9eHHTqRx99FNdee63h8h6PB2vXrhXBgl9//dVvcIj1/pyLmgKtWoX2d85wI2qAQkAhoBBoAgioAEATuER1BIVAOBHYfdyFL3cUYtneEuSXuOEs9zqQdksEkqKtGN0hBtf0iUeLKEs4l23wuXjO6T8cxPq8mg7uhV1iMXNk4Prcut48a6OX7jmJgtJyjO8Ua5jFP1Dkxl1LDiCv+FQgg3vs3MKOBeNTEOeoWxZAbfCg80cxQdbmh2JUq6doYbHbGcrjdfIMHdWJPYZiWKsOhvMz4780Lxtf7tmC/ScLDR12wwlNDAiV+q8tsaPwCJilri32zIozALPcQHiS61J08p4+ZyPKYhNdJv6zbysKXWUmTl1zaH3cF5107ltrYagFfD7PzURuUUEVe4ABsRiLDa2jYlFe4UF2kXHbR5ZY3NFrBEa37lgrHPw9TD0A0v19M/naWOoC8Pek3i9fvhy33HJLwD306dMHb7zxBlJSUqT3WVJSghkzZtRoNzh9+nRRiqDo/tJQqoEKAYXAGYyACgCcwZevjq4Q0COQW+jCMysOI+NwKXRJY78gkUZOOvmodjFNBsRvdhXh6RWHhRDZWclRuK5fC8xaekjQ54ekROP589s0WBnAJ1nHsWjdUXEvg9tE45lzk2GzBK4jf3PjMfwto0DczWU94nCkxC0CCC2jLHjltyloF2sL6d5kFeRDmrzyIRlld6P5F2WtAIUL5ar0jWYLz+95WykxcRjVOlUEAtgBgM4djW3iNhccEo4/a/3LyqsHbsKzg+CzhKL67zujmTr1YLshdZ00ftm2kXWBT13eF3UG/typv2j7R6Pz/2rWSvyYl21Y9iBzVpn2iDLzBBpjFATgc6T233nnnXjyySeRmZnpdyo67WwBSDzMGFkFDALo7aqrrsKcOXNgs4X2t83M+mqsQkAhoBA43RFQAYDT/QbV/hUCYUBg2b6TeHxZPk44PdKzxTsswinu0dLbW/x0tpMuD6Z+dxBZR8rgsETg0TGt0aulA1OWHMCeQhe6Jdgxn5nzEOvna4ONfm+cx2gv+vHM9M8fl4I1B0tEAKG2AQCu/9PBbCEk5/SU1+ZYAZ8NRQDQd7JQesrXyWHqYVJHpAVltbwLM0KIwY5ER3b2+iXIOp4f8sm1dpJkE7y/c52U6n3IizXAgxSAvLbrQFzcoXfV6qF2QQi0/VC6aJiBgnX5bAvI9oCBmACcj0J8dMiZtfe17t27i+x/amqqmaXF2A0bNgiav74rQf/+/YXAYGJioun51AMKAYWAQuBMQ0AFAM60G1fnVQj4ILApvxQzfsyr5vzTUby8Vxx+2zkWSTFWkUndd8KF+auPCGdSYwicl9pMOMunuzEA8sjPh1BWXlHlYPPQDABQF6BPKwdeHNcG0VQFrGfT7y0yAriiVzwmDWoZcBfp+aV44Ic8wVzQ9v1dTjGeWXk4LAEAOnmh9GyXgY0ibLf2GIZz23SRGR50zLJDuVi0dUWDZNNrvXnJCUiTP6dNF3yas6lWARnOwx707B9fW/sweyM+3705ZPYFKfH39R2NzQV5eCZjacjtFv2do0OzeBx3lta6RCBUjEj7v6X7UFygE4Ukq2bOhu8ECyQcxmDOZR374urOA8IxXfDP2LJluPfee5Gfbz7gw+fIEDCb/eeGduzYIUoM9u3bV7U/lhG8++67YGBBmUJAIaAQUAgER0AFANQbohA4gxGgYz/750P4KfeUyFj3BDueO78NEvzU+FMc764lB0UwgGaUjT5doH1yeT7+s8v7BZyBj7sGJ2JfkQuTvj2Ao6XlGJYSLTCpb3OVV2DWz4fAIAAt2N1oe3s3/Rje3eSl/2vaBS+vPYJPswprrQGgrUF69lObfhJOWjitU2wCZg84P6ASv9m1wp1Z9V2fzkvPuFaiLrs+aftcd2RSB+FM8i5q40CGKnoX6C7MiEX6zqFl/1nXz64Lj2xYIloX1tboFPdNSMa9fUZj/dEDUq0Qa7um7/MU/GPN/+DEdtV+tSI/Fwuzwheo8ieMGO6z6OfLysoSTAAKBMpa586d8c4774SU/eca/gIA/Pnf//53DB8+XHYbapxCQCGgEDhjEVABgDP26tXBFQIAxeIm/Xc/Dpd46dxGivdm6einA8ZHS8qrqP62yAg8Mro1xnaIwebDZUIUsMjpqQoK1Pd59Nl8MjGeOy9ZOPGBjAGd+74/iDUHvJTbe4YmCg0Asht+yC3GgNZRuG1gAp5eeViUNlDY8c+943FTWoJpfYNQW60F2ns4atB95w53bbV+ftbvX9Sup6Bzf5m7RbTqq6uyCP26rO++sdtgjEnuVPVjs20WtQfplJJxMVY3Vzje8VD2w/tnTfwVnfpXbYGlJv+3f0ettsRgyaikVNzecziiLFYx1z9zM+vtvshqGZPcGRO7D63SfNAfKFydEzgnAx2/bdcDN3cfUivMzD6cl5cnFP+XLFki9eiYMWPw9NNPIzk5NKHPNWvW4JprroHbXV0rQwUApOBXgxQCCgGFAFQAQL0ECoEzGIHVB0rw0NI8lLq9cmltmlmx8DcpaB3j/aLsa4VlnipaPH/XFBgAegxaRluESn6HOBv+teMEnl91WPTnfmhUK6G+X9/27MrDYh/WyAjMHNkKFxjswV8wY3CbKNz1fwew/ZgTl/eMQ+aRMmQePqWS3iragld+0xYpsf7vPNiZGQR4betKLMvPrbV42cCWKXgw7Vypfuhm7oFBgDe3rcb3B3YKgcdwmD8n/Oe8HLy3Y22d0csZcDi7dUfR3o3tCvXGlneky5PeLmtUir+yU39cEsZe8draB06ewGPp35tqX8iuDzP6n1PlpHOuUM6lPz8DHJd37IdLUnvXeK8a8r70e1x3ZD/mZ/6KknIvq6o2Fs5SDrP7KC0tFS363nzzzRqOub+52LKPHQKuu+46NG/eXHo56g8sWrQIL7zwQo1nVABAGkY1UCGgEDjDEVABgDP8BVDHP7MR0Ge5iUQLh0UEAFLj/Csp62nxHN8UNAD0lHl9rb+WNdcHBerzbdFa+bHsYkLPOEwenGiYpdffZ6w9Es+e10aIGk797gBKXBV4YEQSPt5SIIIBmnWMt+Hl8Sl+Sz5kzksH+9t920G6fajt10j5ntZvDBLs0TJLhjTmv/u34+Ps9JD3yEWZTU5LaINJvUb43St70L+2bRUyjh0MW7CBjv+AhBTc0n0IWgWp0TdT7kDH+C+dB+Ci9j1DwlLmoaV5OVJUe42e/0C/6s6/toaZc2nPcE6Wk0zsMQzd4wKLwjXkfWl7DVepQ7hLOWTu2HeMx+PBd999h1mzZknrAiQlJYl6/iuuuAIJCQmGy27btk0EDvT1/3yoXbt2oqygW7duhnOoAQoBhYBC4ExHQAUAzvQ3QJ3/jEbgWGm56Be/+7g3+0SRudsGtsTVfeL94lLo9GD69wex5UiZYAs8fW5wSvrpAC4FELUae61mXp9JH9E2Gk+fV/8tAA8Wu3HPdwfRKd6GR0e3FnR9I2Orv0d/OQSXp6JK8O/XvSdFB4B2zW2C3bDyQAkWrj0iRB+Tm1kxbVgrDG9be8ebjsxnuzfj+4M7UeKWy2bSuR3dupOgLGv0bKMz1ub33ONfd67Hr4d2w2VCOZ/09J7xSfhzpzT0aWEseskM+F93rcemYwdD0gbgTcfZowTNn2rxMoERBmLe2rZG4O/2BO7mkRwdKwIYveONz1EbrPns8vxcvLVtdcCgi8z9m2FwELe2MXG4LLUvxrbpJM0maYj70mO7ZP8OvLNjDVxB7i3YXURbbLi1x1CMDnMph7bmsWPH8J///AdHjx7F0KFDMWTIEFgsloBb2rlzJyZOnIjdu3dLv0IOhwOXXHKJUPfv2bMnIitbZOonOHDgAO677z6sXLmyxryjR4/GggULEBcXJ72mGqgQUAgoBM5UBFQA4Ey9eXVuhUAlAqSYv7j6CNyV0v6km1/UJRZX9o5Hu+ZW0PnRG0nUx0rKER8VWeN3pxuoVMrX6PHc+52DWuKq3vH4ZlcRnl5xWBzngRGt8Lsu9U//DwXLz7cViruksTzjufPa4LFl+Vh7sKRKEDCUec08Q+cz/dhB/HBwF3adOIpCV6kQqtOMjn6iIwZDWrXH79v3lHJuzawvM5b7ofgaAwEU8Ct2O6s5zdxjM6sdHWNb4KyWbUVXglACFHRe2RKPHQnY1o5K71xbrxXAT1eU1YYYi02sx2z/yKRUJDhCC8psOHoAn+3OQE7RsSrcuff2zeLxu7Y9TDnGMlgajWHQ5aPsdKw+shcFzlJRKhJjtaFXfBKu6jwAnWONs75cI7PgkDjXjhNHqjoDkJFB3BjU6J/QBuPadEVKjDyd3HfvDXFf3IOZIIfvnvlZor4BS2jqwpb5UfofOXIknnzySXTo0MHvkl999RXuvvvukLdDVsCFF14IrtOsmbczxcaNG/HXv/41ILOAgQF2FVCmEFAIKAQUAsYIqACAMUZqhEKgSSNAh/6zrEK8lX4MFPnzNbICSD9n/XhTM31JgyYAOKZDTFVnhNrS4+sbL03tn+uynGHK4ETM/DEPJW6PaNc4ql1MfW9JrdcEEaATf+LECZSXl4uyCNZwB8sIN0EIwn4kBgH+mbsFn+7OkGKN2CItQhPi+q5nha1rhu+hcnNzceutt/pV+L/gggvw7LPP1qjfLygoEF0Bfv7557BjFGhCRf+vN6jVQgoBhUATQUAFAJrIRapjKARqgwBLAP6aUYAfc4sFfdzXmBVndjyQ5Ra6hNOcc9yJ/klRomUea8/5cwrpbcovExT2h0YmgQ623hh0+Hz7CXy+tRCHS9xC8G5M+xjcO6wVmtsAffFtAAAgAElEQVQjxdDsAiceXHpItB8c3T4GT5zjVY/ms4/9mo/l+0+iR0sHXhzXBs1s3mdoFH1jNv+jLceF6j37cPdPcoha+LaxVugFAGNskXjynGRYIoEHfsgD2QHX9WuBiQO8GUrO9fm2E/go87jYJ41igbekJWBsarNq9fnrDpbgyRWHwfr96/u1EKyCd9IL8OWOQjjLK9A70YGZI5P8ai0Qs1fXHcW6vFLhuPM84zo2E/hzj76mjV99sETMrRlbF/ZMdOBvGQXolejA/HFtEG2LFPfx1Y4TYt55Y5NxVnJUtSkz8kvxyrqjQieA81EX4k8943Bdv3i/bJB30o/h4y3HxVh2HLh7SOCa69q8o+rZhkeAau8UWvv444+rZWIp6HbttdcK+narVq0afqOn8Q7IEPlm3zZRPnGg5ARK3S5on2oyOVjiMCixLX7TtnudsmeCie0RXqvVKgT/xo4dWw3tpUuXCvq/r0L/gAEDRLBow4YNYb+d6dOn47bbbhPzK1MIKAQUAv/P3nVAR1F97wshIQkJJAQSQu8gvQlSld78ISggIoqI+KeJSO8hVKUXAQEBlSqIKCKIBFB6J6H3HkJIQkhITwj/871l1tnJ7M7sppN7z+Eou2/e3PfNrMd773e/ywhoI8AJAG2MeAUj8MoigOBx1rFQuhAaRypxvzg3VOIxGg8j5MyZJJiH71Fl/votL/K7E0VzT4SJQFoy6Tvp7w+jkmjigWATUTrpu47lXGnUG4ZgAsmFf+9Fi3+XCw/iHtOPhIrgXDmRAD3uUw8/phNBsSnOhqAXAnkH7kcbry/oaEeLW3vTqnPhtO9uNBV2tqN5LbwJLABoJYz+J5iuhP2nni/5iYTFF3ULiuAXhqAdvfuS0n6dIk7klCcXoRdfbhBaRMIC4/0k+/PmM1p4Ksw4lUG+vkWpfOI5SP+Li6BgVUC4SG7IA3/pmqqF8lJUYrJIfCB50L1yAboRniAEATHNAa0d8ukG2O/7gHDaeCnC2A4i7QUWCBIZGBcot5tPE+grv0f0NP650I+Q7vPK/mDMHCwxMY4C/PfSP/t+oiuXD1NERIhYWaBAYapbryN1fncEeRetkG1hQaV/27ZtNGPGDIqIiDB7Dsx3nzNnDtWqVSvbnvVVc/zBgwe0adMm2rdvH6E3v1SpUkIor3PnzlS/fn1yc3NTPTIq+aj+nz592iwkX3/9tRDvk9uiRYto4cKFJp+Bxv/DDz9QtWrV6N9//xXtA9boA1h6Jg0aNKAFCxaQp2f6a1q8au8Gn4cRYARyLgKcAMi5z55PnsMRQJXa93CICG4lQ8UdgWzL0vmomIu9LuE5uWAe9kEQWLqAgxCjkwf/+E6eAICg4PC9j+jqk5RBNdZKIwnx74P/DiKI4kn7o6IOm3k0hHbdihL/joo3mAewxOcvaPLhx3TwvmnQLZ1TUsgHs2DWcUOvPxId8B099EgeSNV/BNc+hx6nCODlrw9wQ9ID7Afce9i+RxTw2DCSDYExTJlgUQbMxx7GqmIm3Uc+jQDBOoT8tl6NNJu4QYIh8FmS0HGQEg3SaEP4ImGARAEM+gGLTz9JEfxL91cb+ShvOYDI4KJWpgmNV/0nhirpqZM7aMWyQfT0abDZ49rZ2VOfvnOoTbvsV6VMSEgQ492WLFmi63EiCbBs2TKqUCH7Jjx0HTSLL8K7CUX+UaNGmU3aoIrfvHlz0TuP4FwuvHfjxg2hzq9U25cfWy0BAIG+AQMGmNyzU6dOInnk5GTQtcA7hUTA/Pnz6erVqzYjye+azdDxhYwAI5DDEeAEQA5/Afj4ORMBUNNRpQYDQApSW5RyoRH1PVRp5pZQko+eA0V9XMNCtPZChGpgL28lQKV5uf8TEcCiiv5+5fz0cXU3GrkvmM6FxBlV7G+GJxqV7eVBKxIIQ/2CRFUb1rVyfhpS10A/R2UfrQHxz1+IABxnG17fgxacDKPdt6PIMU8umt7MS7QAoIIOg9o+6O7+j+NE8mFRa2/xT0kQECwD7NWhnCu9WzE/jdj3iJ7Ikif/K+9KIxsYGAv4DswDydAqMKlxYfFX9OSHxhqSLlJCBK0Mw/c9ImAJw/qpTQ3K/0P9HtHjmCSjz697O9GeO1E082ioMVjH+mGvewjqvoSH9FzllXt5wgTXYCoAEgtIrkAMUUqy1PB0pMlNPOleRAKNP2BI5IAhsaStt0gMwaQxhcEvEzPyBExO+FU9f55If/y+kDaun0TJOiYK5M3rTCNG/0y1arfJNvCg8g9ldfyxxpo2bSqqsuaqy9bsxWttQwDVftDib9++rWsDJAK++uorqlKliqDS4zokAKADoGZIHkCUDxV4uSHxcPLkSZo8ebII7i0F6Xi/Tp06RatWraL9+/cTxgjqNUwjQFKhbNmyei/hdYwAI8AIMAIvEeAEAL8KjEAORGDzlQgxGk6qSkuUeD2j5pRwoQL/zbEQsRcC5jdL5qMtVyLIKU9u0TuOKjUCXATP6L3HqD1l8C7dPyohmb7wCxK09QruDiII33w5gtacf2oMjKWgFaP70HqAIB82qkEheru8q+iXHb3/EaGiDpOo9gjupco8qv1L2hSlLVcj6JcrkWKdVKnPRbloSD0DpR/V/FH/BAsVfZjUSx8e/5wG7Q4ySQDA3/mtvMVZoSFwO8KQmADFf05zw7hE5bmloFmuRQDthImNC1OzEvkEVR94gKkgMQAKONqZJD6k/T2c85h8jnvLExnK1oR63k40t4VhvKGcGVAgr534vGJBB5EgAvsCFH8lA0CewDGc87+WiZzwk9q96zta/f0wY/Dv7FyA3us2ht5q8RHlz1+YkCA4fHAzrfhuMMXHG5godeq2o2EjNlBeR4OyeVa3nTt3iqBQ2c+tx2/QwN9++209S3lNOiCwdOlSmjt3rlU7I6jv27cvDR48WFw3YsQI2r17t+oeWkkeBPORkZGE8X5S5d+cM2g36NOnD507d07TX29vbxo0aJAYGejszKKmmoDxAkaAEWAEVBDgBAC/FoxADkMAATKqzadkFeqvXvcw9rBbCwcSCVIVHf3yoMyjKvx/tQqKoHH8gWDR0y6v3stZA7ifdH8wE4bufSSuH1rPQwT0Y/4JJgT7MOgQzGtRhOztctHs46EicIVJFX1Ux1Etl7cMIJDH/giAEZiDXQAmQv/aBUlOYZfOLU+GKPeSGAzKYNoSZvLKuDIBIDEA1pwLT5HkcHeyo/UXnwrxQIxoxFqwAo6+bBWAWCP6+KUxhcq9kdDAM/igiqFdwtxZ8J1cw0HCGO8J9AigS4DkjpxhoWSQSOdvXNyZfJsYmAuvsj0MvEZTfTtQaMh9cUz3gt40dvxvVKasae87qqHrfhpH23+bJ9Z5FCpOPlN2k7d3+SwPjyUFeD3Ot23bVugBcJCmB620XRMbG0vjxo2j7du327QxBPumTJkihB779++fIgGEnn60hcgFAG/dukXffPONEIHENeZGBKo5ZE5wsHv37tSxY0fBSMCUidKlS4tef3mrgk0H5IsYAUaAEcjhCHACIIe/AHz8nIeAMlCUxt81U6jz60VGHkQj8HueTFShoINQnYeYntRjL6ecy8X7ELxPbepFDYqmnHuu7KcHewDq+ZhaMGxfEIXEGKj0cnq6SC7seyQE8GCWkhvy5AXWyqvf+Lu8Ao6/SywD/LtWz76EnzwBAGYDKvrQTYD1qe5GfWq4m2gZYEJApwqu9Nu1Z3Q9PN7IrPjmLQOLQI63pJPg6ZxH0PRB44d6P0xZsZcLAMrZGEqMMaWhjpcT/XI1UkxdgIH5gPu7O9oJhsWc46G04+YzkYAAY0HSejAnFqj3XcoO65RBvXiOn82jDh0Hqbq/888ltOb7YeI71/yFaJLvLipdukaWPiqo2aBXQ7jNVvPw8BDXg1LOlrEIhIeH02effZZCcR9VewgAHj16lK5cuWLRKUx2mDRpkgi+IdqHZAAMFX0kB959911jIB4WFkZffvml2BdWuHBhgjI/hAb1joeEP2g5wKQJyaAjsWLFCipZsmTGAsh3YwQYAUbgFUeAEwCv+APm4zECSgTUqtfycXfWIqbsd0dQKFHoIagHcTmYnHL+27VImncyTHyOpAH68dUSABEJydRnR6Bx7B6q0Jhtv+iUQQBPMinYhRjfCv8ntOFihHF0lqUEwIJTYfTry32Uav7YG8kE6Awo2wyk+667+JRW+Icb/UAADB0EJEGAM0yeAJC3XshZC5hygBGMSsN+aAVAf7+bo534uv/uh8YJAwjMF7YqItotYPJnITEfpD2RjJly+LFIKCBoxyhFMCbg58DdQQRFf6Xh2bxTwZX61nA3akN8d/aJmBSARADYEhBOHPfvYzHyECYXRLT2XbK0HlVNBCF37twRc8kxh15pmEePoAGVQlCF7e0NegVpaRD7853Ulh7cvyy29fIqQz5T/6bChdWDlK1bZtKmDZPF2gJunuTju5tKlMzaQfHZs2cFFdyS4j/wjYmJsbgGVeL27dunJfyv5F5oF/H7exVt/eVriowIpTbt+tGHH00n6EbYYtHR0TRs2DDy8/MzXl69enXRa4/EDJJYmA6AkY4//vgjxcerC7GiJQB0e7wLqPBj33LlyokAX247duwQCQCldenShcaMGaNrNCSEAZFw2LJli8k2vr6+YsQkGyPACDACjEDaIcAJgLTDkndiBLINAnL6PJzGTHiMmHtDpQpv7lAIHPfcjqZvz5iOrZNXpdUCUojpTTzwmA7JxuKpJSCwbunpJ6ISLc3BRlBbv6gTTTscYjJhAMmFyY09Bdvg0INoE2V8aBJMafrf+DycB/vtuGEYuSeN0JMH5NKZf7kSQYvPPKEXLx2QGAjSHvLxhBJFXtkbLyUAlLR5qdUA7Qz/99dD44hBjLIu6mIvtBLwRxoTCBd23nxGc46HibGHMEwdANMCe+AcEw4EG7UP5AkXfPelX5BRZFCeAMAoxk93BgrtAhjuDz2D9mVdqU0ZFxHQw3DPOSfCaOeNZwI/JEyQfIAPyjPL2wVs/VEguDxz5oxQModA2P37Brq9XkPwUq9ePeratSu1atWKkBxIC7t+7QRNndyBYmMNCYiGjd6jL4auIXt7wzQFuSHQwoQAvz2rxMdVqjal0eO2EvQCsqohEEOFd+PGjWZdBMUbAd/hw4dVKeLShQgeEYhmR4NuA5I3O3d8S05OrjTkqx+peo3maX4UBP8//TBG3EdullglWk4kJiYKET6M/5NMGsVXp04dk8tRccfUBjxvc1oPvXv3FnoAau0caveS3wAJOTAIMBoSbAJLduDAAerXr5+JH9xKovW0+XtGgBFgBKxHgBMA1mPGVzAC2R6BW08TRLVYUqPHgRDQ1fFypC6V8lNFdwcq5JzHOHMeAWRY7HO68iSejgXG0NngONFTrhxth32kIFnZatCkuLOg7y87+0QEsvJrkYAYUs+D2pTJJ6rnxx/GigkB0pQCNcAh6gdxOljdIk5CwV6irOP/M6WgHeeCEn7PKgXILjfRhZB4Wu4fTpdC44QP+F9SKcGAPnuo9UNXELoGP1+OMCYIcB/4iTM0KuZEGy5F0A/nDf35+Pyb5l4EKr5cTR/XIAEwoVFhmnIkxKi7gGQDEi5VPfLSnBOhdPBBjNFfXFOtsKPQQEArRVxSMv17L4bWX3oqxBHluKFlAeMHi7nkMdlf8hX3wHSDaUdC6NzLsYT4DiyNQXUKimQKkhh4HyQD6wDPalAdD/J2ySPGRGLqwM+XI41Vfvlzxr8rWxtsnQgA4TDMHQd1HEG/ucqktT9A0JZBL/7kk090VSMt7X/syK80d/YHxiU9ek6m97qNNXsJqv8IJDEKcODg5dTsrQ+tdT9D16tRseUOgNIPWjYYABBvg2CcRP1WOtqjRw8RiNrKxEhMjKerV47R0SNb6cqlQxQa+oBiYgxTO3LntiMPj2JU0KMYVa32JjVo2JnKlKlJuXIZElapsdiYSFq04BM6dfJP4zbeRSvQpMm7qFDhEqnZOsW1ONuCuR+lmCSR2mSRWlXenHAfElX+/v40duxYwa5RM1TzkRhSJgH06A3g9zdx4kRCT7+llgC194lbSdL0dePNGAFGgBEQCHACgF8ERiCHIoA+/Lknwkwq6amFAoHl+EaFqFVpF0Etx6jBSy9H2yn3RvAa8TKAt3Rf7ClVvKV1UJzH9fKRd9J3UP1HAIuAVXmd8j5IDtT2dKSTL1X+1fxAdf158gvVZIe0vmM5Vxr1RiH6PiCc1l4wTCyQLH/e3IRuAKnCbu6suA/68bVMFNFe/Je0kK9HYsHRLrcxMaLcC5R+ifEg/w5BP5IYzxL0jeECe+Gr1wvR5EOP6U5EgmjjwBmRDIHJmRJa58H3aTUXXOteoC5PnTqVWrZsabOQmLynH/cbNOR7eqv5R2ZvjQpv4IOrlC+fmwhWtaqgWmdIz+/NibHJ74mKPubG4xxYD+G3lStXqrqlnP+u1/fwJ0H069ZvaP9e0NMNAqBahoTABJ8/U12lx5m2bZ0lxjua/EbSaH/5npGRITTd939069ZZ8ipSlsaM30ab1vvQ8WO/ERIOvtP8yN29iNbRVb9HZR9jAM+fP2/yvaVqflRUlJgcgPF+amYuCbBt2zZB9deaFoHrJ0yYYHE8pNr0gq+//pq6detmEw58ESPACDACjEBKBDgBwG8FI5CDEUCFfe6JUAp4bKiGW2ugh2Nc3JngOFHBRlV+fqsiVM7NQWylbDWQ9kfvOtTrF54MI39ZZVp5fwTzrUu70I8XDJV2GILVrpUK0NngWKPgnfQ5pgYMrF1QsBm+ORZKe+9GmT0XRgGCdQDVe7AhJPE8uQ8QvUPF/2RQjNAcUMMIVHso32OE4RA/CBMaeuGtwRMCiajILznzRFTTzRl8hmggNBSU/iL4/7Keh6DsTz0cYtQtkLBBVd4rXx76/bpp7zzwfK9SfmqIKQOHQ0TF35whSdG4mLNgNCDZIU1/kK9He4FvU08xtUDLEGwhQIHgHGaHZ4ShNQBVawSxegXK5H7Je/rx+fhJO6hW7dYZ4Xq638Nc0CjdGDRyBIegc0sGmvn48eNVfYOCO4I3vZMAkCzZs/t72rjex1jp13toJFgmTt5J5crX1XuJ6ro7d87RFJ/29CwylNq270/1Xu9Is2Z2o8TEOItij7bcdJ/fGlq2pL+4FD3/nd8dIdgiYI2kVjASv63ly5fT7NmzU7iG1gz8BhwcDP+dlhsEIDdv3iwSZWoMHFTxUc2XP1Ncg8Admg9aSQCtloAjR47QRx+ZJtQ+/vhjkTiw5fdqy3PhaxgBRoAReNUR4ATAq/6E+XyMgA4EEPRBJO5wYAzdeZog5tXLK8UIEl0d7MjFPjeVc3cQ4m8Q7Svmak9P457T6H+C6dqTeOpWuYAQhZM6PbHv1CMh5B+MBMMLKuSUh3pUKUBdKroKGjoq9NuuPaMtVyKEoj+CfAjavVYoL3UVQakT5c6Vi1afCxd0fNj7rxUQSYFhex+JNgQYAuPRbxQ2ERJEuuDAvWhaff6paA3AeVCpLuvmQJ3KG/rbpXF1aIWYdyKUTgTFinX5HXKLgBhBOcT3pL2+PxduDNCVZ5EE/hDMo43hwUsFffiHM6G9olc1N3HWA/djBB7Yu0NZV+pVtYAQ2QNLYNv1Z7T9Ouj2BjyQzCjqkof+V95V/ME6+IvEDVolsA/uiZYBtELAdt2Kom9PG9gdcj9jEl+Ic6LlAHuXLuAgnheSAzA8y7UXn9L+u9H0JO65SGJImEEMsF1ZF/HcYHJBQ+kVw3vSoZwrjWxQyPgOmHv9QkNDRcBgqfdYx6tr85IvvviC8MfaoGLld1/Q37tXiPu6unoYVP3L1LTJD+gI7N71He31W0OPgm5S67b9qG+/BWRnl8dkvyOHf6HlSweKz74asd4k4XD/3iWa9XVXIR6n/A5U9u+WDqBjR7cJ/YFhI9aLwNKc7dq1yzgDXm1NkyZNaPHixZQ/f37j1xBtQ/VXzZAo+P7778nd3V0Tn+jop7R65Vd04N8NJmvLV3idOrw9iKpWfZMKuBUWrRQwnO1JeBCd899Ld++epwZvdKZatdukimHx/HkS/bhmJO36c6lgbCChYJfH3pgQSE1fvhIA+D/r62504fw/JsH+ju2LhA9pMTISCR2842irURp67YcOHUqOjo4pvkPyAPoO6PuX1P/li9R+O0gC4LeMxIFWEgAtAUhAoCVHmRy6ceOGaNcJDAw03hIaHvPmzSMkoNgYAUaAEWAEUo8AJwBSjyHvwAgwAhmIAJT5QT0PjjYE/0hCzG9ZhCA+mFmGwH3o3kdCyO/dSvlFv73UntDjNUNS5FUzJEpWBoQLMUUkGsD++LBqAYIAoJQkUDszggtU+xE03r17N9NgARNg+vTp9N5771kVNMoTAKlR9b9y+TAtnN+bQkP+EzeE6jvaBBwd89Hn/b8lBL/og1+8oI/og4fJg1BguWrlUJFEgLVp+zn167/YiKm8wly8xGvkM2U3ubl5qWKuJeaGi4YPHy6YE3KDVgNGzqmZWsJAbZ1az33RYhVpwKDvqFLlRibPB2d+HHyb7t+/TCVKvEaeXmWsen6WXriQkHvkO7ENBQffpjp129GwERso6NFNYwIgLdkecjFJ6V55HfOR9H4VK1ZJtADgHUuNoaKOYFttooOldgDcE7oASALcvn3bxAVzvx08m3379glGiFriQHmOUqVKCTZBs2bNjIk4TC5A64LcrEkkpQYrvpYRYAQYgZyCACcAcsqT5nMyAq8AAkcCY2j6kRCTXnW52n1mHRF++Rx8THnz5KIpTTxp4ekndPulsN6oBoUIrQlsRFr04ozGqEyZMoImjdFmegz96Avm9jKKw9kapJ05vYsWzuttkeYuaQvEx0XTvDk96czpv4SL8gQAkgdTJrenoIcG4TZ5AkBeYcZ3nToPo14fzzAbLGPKAgJ5VGDN2dq1a6lRo0YmXx8/fpx69uypeokeDQA1FXxU8gd/uZoKFDAdN4ebXLp4gGZMfUdoA6Dvf/jIjVT/jXf0PD7NNf/sX0tLFhmSGZK4oyT6KKfkX71yVLAV0LuP8Y8DBq+wWntA3koi3Uue7JEnBTQdt7AAvzmwNvBHzVBdRwsOxPbUDKKQSCAokwAFChQQDB7l+4A9ICQ4evRoCggI0OU6BCXbtWtHEAHduXNniuQBJwB0wciLGAFGgBHQjQAnAHRDxQsZAUYgMxH486ZhbF9ckqlYQVaosM88GiJo91UK5RX09+F7HwkKvX1ug9p/sxLa/fCZiW1G3DsuLo4WLFhgVjAuI3xQuwdoyOPGjdPVCqAMxsuXr0fjff4gFxf9DI+w0Ac0Y2onunfvonAHIwF79/mGqtdoQV9P7yI+lwvaWWIAyANW7CVPANy8cVqMKwS1Xk8/uRb9v3z58oLOX6KEqQq+pev0JAD+2feT6INPTjZoT6CdAmJ4UPhXM6UGAxIAbzR6N9WvD+j/y5b8H/27f50Rf7RNrPhuMIFJUa36WzRqzBZ6npwkhPtu3DhlvCd0AoYOX0dgcOgx+XuEZz12wm+ifeHp02DyndSWHty/LPQAoAuQFoaRmpMmTSKI9alZzZo1hZgj+vPVDAH9gAEDUiQBkEDDCEG167QEBa05l14miTV78lpGgBFgBHIyApwAyMlPn8/OCGQTBOQTCzAiD6PxQLGXTx3IrKM8iX1OX/gFCW2APtXdqE1ZFxq0O0gkANCvP/NNL6GZkJMNAQh6gyEulhaGir2Li4txK9DXb968adPYQC8vL1q9ejVVrlxZ07W4uCia8837FODvJ9ZaW6UFRRrq8lCZhyFgRN9+3Xod6M7tAAPV/FlYiv5vedtB+44D6dPP5gtROrAIoBgvmZQAwH3W/TSOtv82T3zVolUf0VKg1BaQrkOVeNq0aWbV37HOXB+2JQ0ALfG2kMd3ydenHQU/uiVcQaJigs8OKlu2tuqzkAfp0nqhwVC6huaz01ogD76l/nskJRCQYyoB2hGAI5T7fSe2NSZw9OCrvHdQ0A2xL5JB8l7/SxcP0jTftwmsCCkpoOW33u8fP34sev7B2FAzTMhAS0yLFi1UWSJo20ELiLw3H/s0aNBAJPY8PVO2KqCiv3fvXkHz19MSYO4sWu+RXgx4HSPACDACjIABAU4A8JvACDACWRqB049iacKBx6LPvJanIw2u60ETDgTTo+gkKuhkR4tbeQsRvMyyk0GxNP5AsLj91KZeYkoB/g6mAsQJl7QpSt4umadPkFm4SPdNi+AfFOFevXpRhw4dqFixYqrVegQbV69epTVr1tDvv/+uKUQmx0U+2s4SXhFPH5PPhFYUGHhVLGvVui99PmCJ7h50JWVfTsuXqObYV8kskCcApCBfXuGXfJa+g39S4Aoxu3GTtlPFig3MHg1icaD/X7p0yewaVIARACrHGFpKAKCXe9SoUWb3/O3XObR+7X8TBD74cAp1eW+UWTyjop6YVN9tYWCYc0bek499R4//lX7ZPEPoK0CLYdyE30SCAskVsBbW/jhWsCtq1GxJ/QcuE4G8Xjt/bj9N8+0oWA9gGYwet1UwQSR2g5Zeg977KNeZq+RL69DbP2TIEOrbt6+qOKA5PYEPPvhAMAzUpgpgb7xfSDCB3m+twSeMmYROABsjwAgwAoxA2iDACYC0wZF3YQQYgXRAAFMEpBF9UO+H2N/5kHjyPfSYEpNfiBF+81oUIYynyyzDKLylZ54Yg32M55P8q+DuQItae1M++9yZ5V6m3ler/1jLOfT+fvnll9S4cWNdFH3shwANVUcEnmrCZ2r31EsxViYApN5trXNI3xsCvw6i1zlfvgI0cfIu49i61d9/JdTnYW8270UDBi03VuyVCYBP+803qtXL740EwGf/t8iEZdCoSTcaPOR7src3z0JBVRhVVkvq7XPmzCHMcVfarFmzhI6Cmlma345KOqj06KOHufqMAeYAACAASURBVBf0FiKF0FUwZ5h44OvTlvAc1HDS+xzU1snbKRo2eo8aNe5K3y7qS3nyOGgmUKy9799/LaeVy4eYnCE6OtyIh5Zeg7X3k6/XSgJgbfPmzcnX11ck2+SG39bWrVuFyJ/8XdEjqIl3/uDBgzR58mS6d++e7iNApBO+ODkZJpWwMQKMACPACKQeAU4ApB5D3oERYATSCQGM//vpwlPRSz+xcWFqViIfzT4eSn/cMMyyB+W+Tw3tEWPp5J7YVur/l4L9v29H0fyTYeK75iXzkW/T1Kl4p6fv6bm3uWBBzz1BR4b6OHrIzVUVLe1j7b0hgPbDDz9QlSpVUgQ8t2/70++/ziH/s3tSiPahBaBh465UpUpT8igEZoJlJsrq74fRrj+XiHsg0J0yYy/lz1+YlK0F8sQCxPx8JrQm+AFDcPputzFCRwDUdO+iFUxEAFu362dUrddT/ceemOE+d+5cs5Bi/NpPP/1ESMjITWtygJpooHS9/9m/aea0zsbef2XSQ80ZiCfiGsl695lNb3cyBNKpNTARwEiAQXwwMTFBUPG/HPYT1Xv9bd0sDz1+yBM60rO+cP5f8UwdHBzF+MFy5evq2cqmNeaE/eSb4TeItp2WLVtS7tz/JTDNJfWQLIBGRMWKFS36BEbQlClTCMwRLYM2ARJPZcuW1VrK3zMCjAAjwAhYgQAnAKwAi5cyAoxAxiGA6v8QvyC6G5Eo5tvPesuLohKTjZ+5OOSm2c2LUNVCeTPOKZU7gaFwIiiW6ns70ZwWRUTwv+1apFiJ8X8QKcyJdvbsWUEl1luFlzBq2LChoAuXLl06VbA9ffpUqJcfPXpU1z4IXlD5lNv+vT+KMXtQnNcyBP9lytYiCMLVqdueihatQBjrhiAy+NFtQSX/a9d3xoC3WvU3afS4X8nR0UW0FEiUfdxHUvpXU8hH0gFCeb/+8o2YVY8AeMvP08W+LVp+QvYOjsaxgG+1+Jj6D1xqMTERGxsrRBC3b99u9ojmBACjo6MJ7RMY3aY0c0kVaZ084MZn0tQDSzjLr5ELJcqvCQ9/REsX96NzAXsJ55e0D5As2bjBh44c2kIlSlalEaN/puiocJo25W2RSNFj0ADo03cOrftpPO3ZvVK0aowYs5nc3YsYL3/xIpnA9Pjt19l06eIhypPHnsDCgKAfEgtKIcl+/7eImrfsbdRzaPBGZ/py2I+CsYG9Tp38Uzzr27cMCaAqVZvQJ5/OoZKlqqVwGe/Ltq2zxb2TkhJp1NhfhE6FmmHaA34fYARYMkx4AAunUKFCxmXmRAVbt25Ns2fPJldXy1NPMHEC/22AboeagVGAyj/uC40ONkaAEWAEGIG0RYATAGmLJ+/GCDACaYTA2eA4GvtvMMUkJosgGsH0xksRtNz/CSW/IGNSIDPp/9AlGLIniED7RwIAgn/D9j2igMdxlFUSFGn0OKzaRktwzNxmXbt2FYJhcoE/q26sWKxV2ZYvhwBajx49jB/JReFS44O5a9FPjr5yVPAXL+hDp0/91x/dvcdEevt/Q+inH8aQ355VJlug1zwhPlaIBSJYfKfLcJo5vQs9iwwVPeoJ8TEiYQFK/YRJO1QDRfmGesb/mRMAtKQdUL16dVq1apXqeDnlOEUnJ1dR9a5Qsb5ZqJUsiQJunuTju5tKlDRlbciTBJJg4p075+ibGe8SNBgkQ8IhJiaS1nw/TPfjRQKgRcveNH3K/yg29lkKsUacC9oASA5IUw2kzaVkDK6TTxEYP2kHOTjkFaMNQZMfMXqTSCCB+QHGCFoTlFaocAma6LOTihYzrbbLdSGQHNJiEuDZjx07VjNJVqpUKfLx8aGmTZsa2QBBQUH0+eefp9CNwLqPPvrIImPCnOgkAn78BpFAYMq/7teSFzICjAAjYDUCnACwGjK+gBFgBDICAYzV++ZYiAj225Zxoa6V89O4fx9TSEwS5bX7ryUgI3wxd4/E5y+MAX8xV3v6vKY7zToeKgQLMRIQmgVOeXJW/z/+5x6BN5TBrbHevXsL2r+zs75Ranr23r9/vxC302NKwTplv7l8D6j3Dxi8nLDm779WiGBcj4FKDaYARvspraBHUYqOeqrKNoBQHETq5NfBh3ETfyf3gkWNivLyPfv0nUvtOw7SpK7r6f9HUIbebXt70xYHiAZijGJYWMrzd+zYkaABoPY8lVoKXl5lyGfq31S4cEmzMMqV87GoZMmq5DN1t2ihkCwmJoK+mfEeQU0fhiBfGq+IKQtyw3eenqXFelxnyfDMqtdoTp99vpBOn95lTBrIRQgxoQCTF3ZsX6i6laT27+yU3ygkCRbDyDFb6OCBjYKZIFX/8TmSPzt3fGvWLYklIi3A/X9cM9KoI9GkWQ+h/aDVlgKmDBg35kYEyh1QsgHURAFRsYdoX9WqVS1iqjY+0tx7pue3xWsYAUaAEWAE9CPACQD9WPFKRoARyEAEjj+MpYkHDWr6SnujqBNNa+ZFDpko/if55HPwMe2/F23iIiYBgLHQvXLOo//bQv2HuBz6gtMy+McDQXCLoEWPKRMAoGovnN+bTp74w/TZ5rajrt3H0btdxwiRPozjO3n8D9q8aapxOoDa/RCIffChLz0MvEb79v5gsgTVesyz3/nnEhEIyq1Vm8/ova6jafbX3Y2Cefi+bfv+go6elJhA8+b0pDOn/zJehjaEIUN/ICfn/JpHh/YBer0tGdT/Bw4cmGKJWhAnLRo0aJBoD1CzkJB75DuxDQUH3xZfQw/Bd5ofoapvzuQifViDMw4dvk6MUpRMniQAqwAJkkMHNxtbIqR1oNdj3CASKzBlQgJV+Vq1W6dwRTmGUK5bcO3acZoxpZOYDIAAvvO7I+m9bmPo921zxbsBdgZGFtrlzmMUMsRn7dr3F9oDSA7B3ypVm9GliwcEIwCMApzvk09nixGE+/zW0PJlg4Rf0sQHyUlzbSSaLwARJSQkCA0M6EBYEoLEXnJ9Djs7O9Vk39tvv00zZ860+HtG60GfPn0ITALJ6tatSytWrCA3Nzc9bvMaRoARYAQYARsR4ASAjcDxZYwAI5C+CEQmJNPwvY/o6hPTammRfHnom7e8qIybQ/o6oHP3PXeiaObRUEoCVeGlQZdgbosi5JzD1P+fPXtGI0eOpD179uhEz/Iccd2bmFmYmgSACAwjQsSYOgTlCMaKeJejXh/PoPoNOlGuXKbMDvRr37x5hvb8tZL8/f+mJ2EPhVeo7L9ev5Og9ON67PPrL1/TXzu/E/8uVZa9ipQV9/tx9Ug6fGgzeXqVNrkX+sqXffs5PXkSRM1bfEwff/K1McBHwDh/Ti9BS2/a7APq1XuG0AfQMi0RP+l6cxMA5s2bR0uWGEQNlaamqSCtASV/ik970bYAk4/CU9tLGXhjjTIAxmfy8XpgCLzXbSwt/fZzsWXtOm3F9wjQYRi71+ezufRW8490JwCUYwglEUKITkIrAjoPhvM0o1FjNpOjkystW/J/9O/+dUbGAp6fdHYkCvAnKSmB0K6A/fB3+V5yHQe5CKKcAYD7b9s6S0x/kAy9/8NGbBA6FHoMe+zbt08o/IeEhGheIrUF1KhRg7766iuh8C8Zevjnz58vxnaaM2gQfPrppxQYGGhcAiHB1atXEzQn2BgBRoARYATSDwFOAKQftrwzI8AIpBKBe5GJQmX/clg85cmdS/TZD6tfSIzcyyqGsB/TCn6+HEFJyUS1vBxpXMPCWcrHjMIKc74RDGhVESV/ChQoQMuWLaMGDczPqE+N76lNAKTm3tnhWtC/0cd9+vRpi+5u2LAhxTOyJACoFcgpEwBqdH65Q8rqNr5TmwAgH69Xo2YLcs7nRseO/Epoh3i9/v9Eq4TEOsAeUpAcFxdtpOXjc3MMADnDQC5CaC4xgJaNFcsG0cEDm6hvv/nUum0/Up4d90Pyx8f3LyrsWYqUe4EZ8kajd0Vy6NuFnxKmJ0hsgtKlawiYQh7fJV+fdhT86JYRNvgHscB2HQZotoGYYh0o+v3RPqPHINqJSQHffvst4X2SDBM1UM339vZW3UaNAYDEwfr166levXp6bs1rGAFGgBFgBGxEgBMANgLHlzECjAAjwAj8hwD+53/o0KEmlUAtfMAWAPU+V65cWktt+h59zdAV0GNKEUA912T3Nbdv3xZVWEtz2c0F85bEA82JBkp4QanfZ0Ir4/hCCCGiBUCupi+tVatu4ztlDzw+QwuFJOqHiQwQcvT2riCq8SGh901YB1gPWj2mBEQ9e6IrAQAdhqmT21NsbJRoV5BECJX6BGMn/CaE/NRMaEtMaiMCehgC9aHD14rxjjB5e4SjYz4aMGg5AS8o++M8aCVB60ebdobfTVJSPK3+frgQHgSrwd7ewbi3pBMBRoI1hpYAjH0EwyM+PqVehd698N8DtI6gVUBpO3bsECr/SlNLNum9H69jBBgBRoAR0IcAJwD04cSrGAFGgBFgBCwgYG31v379+rRo0SLRU5xeZomirrwnKpjt26sHbenlX2bvq4chYU7N35LAojnNAOm8SkV/9OSPm7idMBpRadBMmOrbwUTBH2vUEgAzpnais2d2G7eQB9dK3QH5lITIyBDyndiW7t27KK5V2xufHzn0C82f+6FYAwX+KdP2ikQAqvqTJ7Q2thdYSgCggv/19C6EtgZYh7cHi3YOSawPyQQkR9RGE2L0H8YGVqrcSAT/GPv33ZIBxkkBH3w4hWrVaSP2l64vX+F1MW0CrAFrDImX8+fPC/HHgABTAUW9+5gTBDTXKgS2wJo1a6hChQp6b8HrGAFGgBFgBGxAgBMANoDGlzACjAAjwAj8hwDmgqPSvnv3f8GXJXz09AinFl898+2le2jNrE+tL1n1+k2bNomeb0vWpEkTWrx4MeXP/5+gIIJDCMahfUNpeLaoHmu1dWzdMpM2bZhsvFze6y59iFF4ixZ8QqdO/pniPp3fHUEffjTd+PntW/40cVxzkykKZcvWpvE+f4hJAfB5z98r6ac1o4Xo4Kf95lOlyg3F9aDqYxTj0SNbxd8lNX4kJiRDxX7m1Hfo5k1Du0TRohVoyvR9IgFw9cpRmjyxjejlh3XqPEzoN8iZLbh/gP8eWjj/E4qSTY1QJhsePLhCY0c2JiRJYC6uBemt5r2o6Zs9qUyZmkbtCWgZfLuwL506uUOsw5mmzthHLq4eJnoASIIgIVGrdhubXkP8tiEQiASZLWyAjz/+mEaPHk2OjgYsLQkOom0A2hFIHLAxAowAI8AIpB8CnABIP2x5Z0aAEWAEcgQCZ86cEePg0BeuxzBPHGMC01PtW29/O/ytXbu26FcuWLCgHvdfmTWzZs2i5cuXWzxPp06daMaMGSZz2YHt4MGDVefHgzGAPbWCOGVlH4Fqx/99Qe91HUPO+QrQ/fuXadWKoUIRH4KG6GWH0F1y8nPhL0YGjh73K5UsVZUuXjhASxZ/loIloEwSWDqovH0Avrz/gY/wx8HBkS5fOkSrVn5F9+5eMG6BijomCTjYO9K82T3p/v1Lxu9AvUdrQeOm3QXFPzDwGv3y83SRYID/efLYU1JSolhfukxNGjVmCxUqXIKuXz9J3383hG7f9je5z2f9FtDrDTpRnjwO9CQsUGgK/L5tDkVFhYt12G/CpB1Utfpb4u9KnQFzjAa9L7LEBsB7cPLkSb2XGdchKVSuXDlycHAQ7SYREepjF3kMoNXQ8gWMACPACNiEACcAbIKNL2IEGAFGgBEAAs+fP6dvvvmGVq1apRuQhQsXEkaFpacFBwfTZ599RphVr2UYV4de5fTSItC6f2Z8r5choRyPCF/9/f0JlV21hE/fvn1FxVet71t+TgSVf+1cRj+sHmEM6tVwkMTsGjXuSqD437p11ixczs75KSYmUnxvbeVbTUhPeSPsieAe0xaUZm+flzAJQgrszTmJ63v1nikmQajR/A2+5yY7OwcxYlLLMI2i/8BlVL7i67RkYV+BD1gJUc/CRYsATBIS1NpL63tU77dv306YCqFnUoDWfvLvkSRYuXIlNWtmnV6BNffgtYwAI8AIMAIGBDgBwG8CI8AIMAKMgM0IWBNo4yZ6K8Q2O/TywrCwMEIwij5mS4ZKNUaPVa5cObW3zFbXh4eHiwQJgnlLptbPv3TpUtECoDRrgzgEqL/+8g1t3fK1MViV74mA+92uo6lr93GiR/70qZ00f86HJjR/aT0q6J3e+Yp+WD1SJBQgLDhp8i5RWddrlvbH/Xt+OIVCQu+KEY5yg/jeoC9W0q1b/rRt6zdmExro4QczoGKlN8wmP5Ag+OTTWZQrlx2tWTVc9ay4d+7cecjNzZM+6DWF3nyrF61ZNYx2/bk0xVFtwUELr9S2BajtnxGsIK1z8feMACPACOQUBDgBkFOeNJ+TEWAEGIF0QMCSGJza7QYMGEAIKtO72q63wm1JqTwd4MoyW+qZAABnv/76a+rWrZvRb0vj/2xJ7oAJEPjgCm35eRr5n91DMTERospes1YreqfLcKpQsYHxXcHa69eOC+2ASxcPiaSBp1dpeqv5R/R2py+JXrygpd9+TidP7DBRyrcG9KCH18X+ki8I7mvVbk09ek4WSQVoAaxfO56OHNoitsWIvvd7TBIj/CT/Nm+aStevnRRnwfXVazSnVm0+o+o13jKK/YEtcPDfjbRl83R6FHRTrJPfB3vj8x1/LKKTJ7bTk7CH4n44b/0Gnahtu/5UxLuc8Wi//TpH+CU34Dhw8Apq1OS/52cNFlprQ0NDhT4AEmi26ANI+6f3OFCtc/D3jAAjwAjkNAQ4AZDTnjiflxFgBBiBNEIA9P9p06YJ0Tc9li9fPhEw1KlTR8/yVK+Byj1GjZmjK3fv3p0mTpxIzs7Oqb5XdtvAEo1ffpa1a9dSo0aNjB+lBf0/u2GVHfyNj48RbQVgJ0BAsGy5OtS7zzfGiQHpeQao+m/ZskUkAoKCgqy6FYL/KVOmUMeOHdM9KWiVY7yYEWAEGIFXGAFOALzCD5ePxggwAoxAeiLw5MkT+vzzz+nsWfN92fL7Z4bYHubVf/fdd7Rr1y6j+Fi1atUE/b1t27ZCmCwnmh7mBij969evp3r16hkhskT/16P+nxOxzo5nRnJvz5499OjRI6HXUaiQ9hhBXHPx4kWhAXHt2jXNYzds2JDGjBlD+D2yMQKMACPACGQcApwAyDis+U6MACPACLxSCOitIkuHhnDchAkTNAXiXimQsuhhULFF8GXJihUrJqq65cuXF8ssqf8jmMOouPSc7JBFoXzl3EIrw9atW8WIyKSkJCpcuDCNHDmSOnfurOu3e+TIEerfv7+JSGTx4sWpffv25OLiIvQ20C7i6enJVf9X7u3hAzECjEB2QIATANnhKbGPjAAjkC0RCE+IpaVXjtH58EeUJ7cddS9dnTqVeC3TzpLW/mzbto1GjBih+zxQD+/SpYvu9bww/RCYN28eLVmyxOINEPhjLnuJEgYhPbRUIImDoFBpaKXAKEi27I8AhD0x/UEpoInfLpJGWmwANZ0IawUisz+KfAJGgBFgBLIuApwAyLrPhj1jBBgBFQTinifRX4HX6EDwbQqOjaKEl3PBHXLbUUkXN+paqhrV9SiW6diFxEXT9HP7KfDlWDI4lC+PA42q1oyquHlmuH9p7Q+qhBj/h9FdeszDw0P0/1epUkXPcl6Tjgjo1W6oVauWSAC4u7tbHPeYUycppOMjytStd+zYIbQz1KxUqVJCGPL111+3WL1ft24d+fj4mGyhd0Rkph6eb84IMAKMQA5AgBMAOeAh8xEZgVcBgaTkZNp85zztDLxK8c9TViClM0Jd/i2vMjSgcgPKRbky5egv6AXNvXiIjofcN7k/vOlVrnaGswDSwx9LavBqoCPwRzCJYPFVNWCCWenyd9HV1VUXbTojMImMjKSbN2+K0X8///wzXb9+3eJtmzRpQosXL6b8+fPTvXv36NNPPyVMD1AapgRAyC21egpITEBQDsklGOji9vb26Q6NUO+/fp1+/PFH2rt3r4loZN68ealdu3aCDo8k1qtqaO/YuHGj0Mk4ffo0nTlzxuxRgcmwYcMEG8TcM79x44Z4XwIDA4372DIl4lXFm8/FCDACjEBmIsAJgMxEn+/NCDACuhAAdX3exUN0NSKEDKGBZbPLlYs+LleHOhSvpLU0Xb4/9PguLbtyTLATKhcoTLULFqWf75yj5BcvqJlXGfritYbpcl9zm6aHP6AJQ0jv0qVLus7SqlUrAu0ckwBeFUOwevToUUIrBOjxCJ7UDCJn7777LnXo0EH0U2eUIbB98OCB8G/79u2qwbslXzp16kQzZswgJycnMlcVTg21W8Lv77//pkOHDqlOa0D7AUTo3n//fUIfeVqPj0TSAToHaE9Ra22Q8PH19aVevXpl1KPL0PvgPVm+fDnNnj3bqvs2b96cgAu0IpSmNoZTTVTSqhvyYkaAEWAEGIE0QYATAGkCI2/CCDAC6YUAqOtfn/+X7kU/Nd4iT+7cVL9QcXqnRBUq4+pO0YmJtPbWWfr30S16/rJ6WNa1IE2p1Yry2uVJL9dU9wU7Ycb5f+jS08dknzs3fV6xvuj/lxICGZ0ASC9/EPij5zssLEwXvq+SAKCt888RAH3wwQc0ePBgzT5qXaCaWZScnEyHDx8WPf4nT560eSv0fE+fPl3Q/6H1sHv37hR72SL+h6QE2CCbN2/WPT8+vbBDcgR97ZaCfxwaAocQsXsVzVzPv56zIqE1btw4kaTJnTu3ySWzZs0SiQW54X3q0aOHnq15DSPACDACjEA6IcAJgHQClrdlBBiB1CMA6vqMc/+Q/5P/Zku753WiLyo3pOruRUxugEB3kr8f3Xr2RHye3z4vTarZkkq5uKXeESt2uPg0mGZdOEAxSYnk7exKvjVb0cWIx8YEwIdla1HnkhnXB59e/qDi3bNnT93IQFRs1KhRutdnxYUIhH/77TdRKQ0JCbHZRVRMsUf9+vXTvKJ94cIFmjZtWqoCf+lg0jMDHRzJHrQ4KM2aynhMTIzQgUAwHR8fbxN+FSpUENdLkwls2uTlRXoDX+U0hNTcMyteqzYSslKlStSvXz/RAnL37l1Nt1u3bi3aJCTBSFyglgB4Ff47oAkGL2AEGAFGIIsjwAmALP6A2D1GICcj4PfwBq2+cYoSk5MFDAUcHGlE1aaCVq9msy8coBOhD8RXENwbU/1Ns2vTC9dV108JkUIYWAojqzWj9bf86bd7lwhChQMqv0FNPEul1+1T7Jte/ugZIyd3BsJh6BXProYeaQTWqBinhRUoUEAESC1btkyTJAC0B3766SfRZmFrcK08F4K14cOHC7HHVatWpTh2mTJlBH2+ZMmSmpDcv3+fxo4dK1omUmsNGjSgBQsWiDFyqTFLYnfyfcHamDRpUqo1DlLja3peqzYRQmJ/SO/9zp07NV2ANgDYLV27dqVHjx4JnQClZoS8rURzQ17ACDACjAAjkC4IcAIgXWDlTRkBRiC1CDxLjKcpAfvoTlS42Cp3rlzUpWRV6lGmhtmtJ57dQ1ciDJVZV/u8NLFmCyrj4p5aV3RfL2chSIJ/bYtWIN+AvXQ9Mow8HV1ocq2WVNgxY/rg09OfTZs2iYqfXsvOCYCgoCARvB48eFDvcXWtQxIA1exGjRrpWm9uEdowQMP28/NL1T7KizHa74033hBibqiWKw0B3sCBAzUTGBAdRAuBmoCgrQ6DkYAz29nZ2bQF2Ajm2hrkG+IZIflRu3Ztm+6T1S9Csgi/Y2ViS16pT8vk0qvUCpTVny37xwgwAoyAOQQ4AcDvBiPACGRJBP55dItWXDthrP5LdHq0AKhZeHws+QT4UVDMM/F1RgfbuOfNZ0/E6D8kL5zs7Glolcb0/EUyLbx8REwuaF20vNAEyChLT3/U6L2WzrV27dpUB7oZhZv8Po8fP6ahQ4cKkb/0MExHWLFiBXl7e9u0PSrrqNJDuT2tDUkbnB8VYqXpHf0Hdf0BAwakafAPX1IbmB84cEBQ3LV6/9NqwkFaP5u02k9NrA97KwN1CAVCTwJ6CXpaAsz5h3cVSSM2RoARYAQYgcxDgBMAmYc935kRYAQsIDDt3H4KkPX+tytWkfpWqGf2iqjEBPLx9xNigai+t9VYnx7g+wXdIFDuMbLQ3cGJRld/k364cVqwEpC4mFCjOZXMl3GaBOnpj7UJgA0bNhCo29nJUCUG9TutaP/mzm5rNfvWrVuiih0QEJAusILO/e+//9L58+dT7K/H5/ROntgaTKKijeeKNhYte5XF/3B2cwkAc1M7wARBK4yelgAltqlN2mg9K/6eEWAEGAFGQB8CnADQhxOvYgQYgQxEIDg2StDmMQEAJlXT63gUtehFaFw0YeSdi70DveVVljAtICNN3m+PQB/+/nH/smhf+LR8PWpVtHxGuiOSEZIeQVr786onAFDxRIAI6n96my2BUXoH1zgz5rarBf96/LUleQJF+fz589PNmzd1QW7raMkrV66YbWuQ3xhCg5hWIBe20+VYNlqE9xwaDytXrjTx2hLDw9aWgC+++ILwx9a2jWwEK7vKCDACjECWRoATAFn68bBzjEDOROBM2ENacOkwxT5PFACgZ96nZkvycnLJ0oDIWQsQ/EumF4T/we5csiq9X6Y65RLchIyz9PLHXN+wpZNlNwbAtWvX6LPPPqPAwEBdDwxj6po2bUpvvvkmOTo6CpV/vSMScQNrqOa2BNfwr3v37vT555/TsWPHBJXbVtPjq97xetJ4P/ScFylSROgJQHhu4cKFQtTQkqF9AgE6glW9hkkO2BsjErWsSZMmQgUfSYlX2TCZYerUqSmOaEnjAf9dO3HiBI0cOVLzN4JnjHYLMErw22BjBBgBRoARyFwEOAGQufjz3RkBRkAFgZ0PrtKPN89Q8osX4ltUr31rtRKVfVsNInzrbp2la5GhgqKf1y6PGCXYt3xdKqQQ5Tsaco9WrJvPEQAAIABJREFUXz9FTxPi6PVCxWlUtWbitqfDAumHG2coOC5KjBkcXLmhGPe39Oox0eOvxyrk96DR1d6k5ddO0JmwQOHH8KpNqYZ7EaEd8NPNs4T7JyQ/p4aFSwgdAXniAL5vu3eR9j+6RaHxMeSSx0H4J01GOPL4ntX+ILkCP2Dysxd1zk8TazRPgY852rCl82enBACCxBkzZoiRdXqsYcOGghZdunRpsfzUqVP04YcfavaXy/fW21OPwGvr1q1CuE2rf13av2bNmjR58mRR0UeAbe0EB7mf+fLlE7jUqVPHLDQQTUSi4dKlSxbhQ2AIoUGo7CurwkgCIGC0NDXAlvF89+7dE9V/PYKEOUWxHvoW6PlXvk/AFwmWihUrmn2OYFPgOcnxBJOjaNGi5OTkREiivP3221S8eHFNsUg9vzVewwgwAowAI5B6BDgBkHoMeQdGgBFIYwQwMg+j8yRDcDu1dmub7/LLnQu09d4FEfgrrZhzfhpfo7lRmV+uJYC1LbzLUf9K9UVgvuvBVXr+MikhfYc9DwTf1u0bEgBvFC4pzocEBxIJk2q2JAc7O/r6/L/0MCbSuJf0XSkXg24AJiKAGREoWwNOgWMee7LLlYtquXuLdoMDwXes8kdKACCJIU0swAbwVZ4ckDZNTEwUASUmAei1OXPmEEaLZQe7ePGiqFiqKd8r/Udw4+vrS25u/2k7IKDq2bOn1UfFPr169bJ4nbXMBDX/rJ3gIHdIq/qPBMXy5csFA0LLIA741VdfmaWEq42nk+9pSwJg3bp15OPjo+Wa+N4WhoGujbPYIrznYGCotXvgNztlyhRydnY26/WRI0dEEiAiIkKsqV+/Pi1atIiQCGBjBBgBRoARyHoIcAIg6z0T9ogRyPEIpGUCAMEwpglYqtDXKuhN42q8JSrtF58G06wLB0RlHxoCEB7EhIGtdy+YBP94SEgOlMrnRmtvnVVNLsgfJCqvXo4uYr89D6/TidAH4uuyrgVpWJUmNPP8PyaBPb6DkOCkWi2puHN+ISQ479Ih4Ys5A1OiiVdp2nznnFX+4Pww6Ccsu3JMsA9w9k/K1aW2xSqo3s5aDYDp06dTjx49svy7jeq/ubn3SucrVKggFPxLlixp8pWtCQCtijN6rxGMbdy4UReOnTt3FskJFxfT1hlrn510Mz3Vf0vBpNxpPdMPtJgK1iYA9Pom+QmGwvz586lDhw668M6ui7Teea3efbX3Uk8yK7vixX4zAowAI5DdEeAEQHZ/guw/I/AKIoCK/c93zhlPZisDAJR6TAa4H22oTKGi/n+V6tPxkAcmVft8L2n0Vdw8Sd5+gPV9ytcV7QhoBzAJ6ImoV7na1KnEa+Lj21HhNDVgn6Dxwz4sW4s6l6yS4ukoGQbNvMqI6j3GHhoaHv4zqfUBwTjGCyIJAEPVv3x+D/qkfF3BJLj09LH4HP6jVcIaf6S7vaAXNC1gP50LfyQ+crXPSxNrtqAyLu6qb5i1QaR8rnhWfmWtCRIxJg8VcaXZ0gIgnp9GTzsqrf3796foaIM4piXDxIUFCxaQp6dnimXWPjtpA63qP9bt2LGDvvzySy33RGJCi+2g5WetWrUERd3dXf0dVTqhlVBQcxrtHdAM8PDw0DxTdl6gxXoZNGiQqPI7OKi3Ye3fv19oZkiWU/QTsvMzZ98ZAUYg5yLACYCc++z55IxAlkVAyQCwVQMAQTWq/4nJyYIa/1HZ2vR2icq0+PJRkwQAAmoE8y2KlBNV9vMvg2Dct5CjM0GUsICDI9X1KCZ670FzRs/84MpvCDo/TG8C4G7UU5oSsJciE+OFT22KVqCDwXcoJimBqrh50dOEWCMToH6h4jSyWjP6/d5lEegjSIdVdfOiMdXfpOikBJrsv5cexT4Tn8tHJer1R3oJcOa5Fw+JPWHwrVup6tS1dDXV98RaGnnHjh0JAbMlKnFWeCGVgYw5n9BPD6q7mgAd+qHRZ45+c2sMQSb665EIkFtycrIQWkPf/+HDhzW3hEr/smXLzI5d1Aqs1W6gR/lf73i9MmXK0OrVq1MwJ+T31aMBoMWYkO8XEhJCQ4YMEcJ11ppWBdza/bLiej26F2gHgHhkoUKFUhwByamPPvrI+Lm3tzetWbOGwJJhYwQYAUaAEchaCHACIGs9D/aGEWAEiERAvOzqcUpMfi7wQDUaffrlXAtahY98DJ68n14pMmhu0xL5CtCT+FhKSE4SY/yikhKM2gRyej6u1xtwHwu5R99eMYgGYrwhJhugtx9nG1ejuaj033r2RLhUr1Bx+rBsTRp/5m/RkgBzc3CkCTVaEHQB5O0KCNh7l6tDHYpXEuv0+oO1SCwg+D8ect8ECiQ9RlRtahQYlH+5a9cuURHUa1rVbb37pOc6JHbmzp0rgmcts6SQHhkZKcadHTp0SGubFN8jyK9UqRJBSA8Ca2fPnqXLly8TJi/otaFDh9LAgQPN9tbbkgD45JNPaNy4cRZHuN2/f19UgW/cuGHRVbSCQEPC3t7e7DokYsB2sCR0CAFB+KXHbKn+S/uiFeC7776j5s2b67lVtl2DhBXEG69fv272DOjrHzFiBCH5IrEBIAoKEUylJkh2Ev7Mtg+NHWcEGAFGwAYEOAFgA2h8CSPACKQvAsGxUUKMLiTOQHVGhb5Lqar0QZmaVt144eUjdOilIJ63syv51mxF7nmdKO55khDcQwBtyTDKD/3wUOifULM5fXv5mJE5gN79KbVaGdXzLz59TLMvHDBW0M21AMj77BG0iz+UiwZUfoOqFvAknwA/CooxVPTVDIyD4VWbiK+2379M626eFbwA5zz2YhoA2AEwaxIAe4Nu0pobp0VSAvvEJiUa2xFKu7jTpJotRBJGbv7+/kI5XA8dHdchiMJYN1DTs6rhLAjs/fz8NF1cu3YtNWrUSHUdEglLly4liNhltOnprbc2AQCWA+bEV61a1eJxlFVgc4vNtU5I6xGAQiDQklK/3qkJ2FPvVAJLhwNrAYmhV72ivXPnTiHMqDVhAhX+du3aCX0J/Lfg4MGDKeDjBEBG//r5fowAI8AI6EOAEwD6cOJVjAAjkMEIoCKNarlklqrR5lybdm4/BTwJEl/LEwD4O5T00bMfFh9jvBy99gje5Er/SAIgOG/sWZImnNkjxgjCILb35WuGABCJisn+fhQSF2Ok6aO3/4vXGqZwDYE2GAhyk6vtK88tXye1Kki6A/IER2HHfEKxH4wCVPTnXzws8JN0Bcz5czbsoRA9THqRLIL/L19rLBILUnIE92xbrKIQL5QbeuVR7dUa9Sa/xlLVPINfL9Xb6T2THvE5VO/RBqBnkkBanl0PxtYmAND/jb5+5ag+pd/m5snL1yERtH79eqpXz/R9ktYg+B89ejQFBARYhAWjAydNmmS2J1262JqpBFrPwZKugta1mf092kgwvSNvXtNEntIvtAIsXrxY/EmNmWtnSc2efC0jwAgwAoxA2iDACYC0wZF3YQQYgTRG4EZkGH1z4V8T8b0iTq405LVGYjydlqGKPuP8P8b+eEe7PKJvXqqQnwx9QAigUfWWWgwKOjilqMBL+gNoR5BX598vXUP0x0P0b87Fg0KID9V8jPaDoX0Agnzyyjmo/lNkQoFYJ9cmwN+RTFh69RhdfvpY7OVs70BxSUn0/EUy2SMZUakBNfUqLe4rFziUJzi23DmfYmqBmj9XI0Npiv9ewXKANS9SlgZWfkNoIMj1AJTJE6wF7ReU8O3bt2s9CuP3tWvXFqr5BQta18qh+wapXIhkBijlYWFhFnfSIz6np6c6le6muFxvVdwaOry5SQfKmyPQxvQEMAUsmbnkCfQD8C5hXCT69bX20JpPL12vJW5n7TPIjnoAeBeR9AFrBW07eMctaXHExcUJAUmtZ2kJOxYBtPbN4vWMACPACGQcApwAyDis+U6MACNgJQJqgSyq9Aji2xatQK8V8CQXe4MqNcbj3XgWRv5Pguh0WCA9iUc13tSgkj+0SmMKjYuhRZePGJMDEsU/MsEQVIMdIBmU/EHnV1LqW3qXo3dLVaWFl44YWQEF8zoJzQAYKuf1C5cQlXPXPHnp74fXRVAO8T+5KbUElBDJNQPwXWPPUtS/UgMhboj2BumMHnmdxShD0Pl3B14TLAYHOztKeG4I7tX8WXfL36iz4ObgRIsb/I+QKAGDYNJZP+PUAXMTAfRUfJXngaI6ZtNnRdM7vq9Vq1aC3o+xeJbs5s2bYr66JSp7WuKgVxTPmgSAj4+PEHfDGEtLpjchBPHEVatWGVX1EZyePHlSBJz4p5aBQYCRku+9956mTzExMTR27FgxmcCc/e9//6MDBw4YZ9jruX920wM4c+aMCPqldp2aNWuKcZLVqqkLfAIDJGRwziVLlmi2A6hhptXmoYUzf88IMAKMACOQfghwAiD9sOWdGQFGIA0Q+P3eJdp857yxSp0GW5psgRGA6Kmv7l5EfD7x7B5j4AuRPiQM6ngUpQcxkaJaHp5gCPCVVjF/ITFhYPnVE0YdALV1CKMQTElMgZoFvWlCDfPiYob2gr30OC4qxXZIhkA/QKrgyxfA9/bFKtLuh9ct+oNrMNHAt1ZL2nr3Ip0JCxTb5M6V25gckLcXyO9hrQ4Arm3atKkI9tzc3NL6UaZ6P70TAPQG2nAIffGoukZEGEZRpqfpFcXTK+BYv359WrRoEUH4Tcv0Ch+CPQEWCILzP//8k9atWyd69PWa3go8GAmoeGPcoDnDiD9Q3ffu3SsmLGj1vUv76GVF6D1Teq5DggXMDCRd5IZWALwv3bt3N9vagbYBYIN1WqwM+d6tW7em2bNnk6ura3oejfdmBBgBRoARsBEBTgDYCBxfxggwAhmHwPXIMFp57YRQy1dW9c15gSC7qJMr1S5YlA4+vkMRCXEpliLw7VmmplE5HwvkIwI9HV1ocq2WhAAYrQIQJoQvckNAX9Xdi4ZVaSLo/mqsBWk9fALb4OazMIpKTNAtbogRgL/fvyz0CYx7EVGzImUob+48tOfhdRNcMPFgUOWGInFhyR/shQTI2BpvUXh8jHE6gRIoufCg/Du9QZ9yP71V5Yx7wwx30lsZtyYBgGeGIGrUqFHpngSwJEwox1Iv0wFjDsF20GPh4eFCEwJJIUuGCj7U/8EYsMZwHbQIMBnA3Cx6+X5I5mC9uekJcmV/W9o19ExFsOZ86bVWi5nRs2dPGj58uMWEXGhoqGgh+PXXX03+G6TmMxJ8M2fOJIgEsjECjAAjwAhkTQQ4AZA1nwt7xQgwAioIQIDP7+ENguL+0wSM5zPQ22GgriOYxXi8mu7eBNE7qT0gNC6aVt04LXrbEcijco6Kfa+ytVPoCVyJCKF5lw6JHvv3SlYTff6SQZdg8ZWjFBRrUOn3dMxH75SoQq2KlqNcIpw3GFoQNt4OEK0EScnJ4n7FnPOLKQYIypddOU7/BN+mEs4FhC4BEgyWDJT8n2+fp78Cr4lqPs7ZrlhFer9MdYp//pww7vDQ4ztii2puXvR/FetTIdmelvyp61FMXAcNA4gBYn+5QVRwfPXmQkRRzVDBRUBvjWGm/LfffmtWRd+avdJybXokACT/MM4P7QBa+gK2nkePMKG0t16tA/TZ6x19pzcBYMv58L7gHQNdP3fu3JpbPHr0SFS2AwMNbBY1UyZxHj9+TBifiOSIHkP7Byjy5iZB6NkjI9aYYwDI742WALAELE04wD5gAvz888+qbiPgh+glRjxa0hfIiDPzPRgBRoARYAQsI8AJAH5DGAFGgBFgBAQC0Cn45e4FehofS3a5c6smE5RQ6ZkdrgZvVhyrtm3bNjHjXMtsETizpV0CfpQoUUIkDUCZt2TK3npLa+/fvy+q9Tdu3LC4pzV93E+fPhUz5E+fPq0Fn1Xfg04Oej5w0GPPnj2jXr160YULF8wuNzfWEME/xg/qbdewhgmix/f0WqNnrCLaPKZOnUotW7Y0m2SBVkK/fv1MWiXatGkjroOwp57kTHqdkfdlBBgBRoAR0I8AJwD0Y8UrGQFGgBFgBBQIpGbMWt26dWnu3Lm6g7v0Bl8vNb5KlSqE6jgCSb2mh10AcUToBRQqVEj0ZaOHGgH1hx9+qNmfrmcygeSr3tYNUOgxVlCPgWqONgfMkU8LQ38+qOmoTusNLNHDjxn2Wj6MHDlSsDGUwoaockOkEsJ3eiw7jbpDAgrJLUuClGiLQICPd9DR0TEFBGpjMq1JPOnBlNcwAowAI8AIpD8CnABIf4z5DowAI8AIvNIIQMQN1V9Qy6010I7RM4wAVktp3tq9rVmP4O+XX36hyZMnCwV0Swb6908//SR81mPYDzPrkQSwZGiLaN++vckSvUkJaxIACOQgpqdVre/SpYtQ3NeaHQ+HUXmHMj8mH9hqoPrj/AhCS5UqZdX7gNF1Y8aMoT/++MPi7bVEKMFoAZVd7+QGa1gStuKSVteB+YGkitZzR/Jl2rRpVLp0aZNbq+kJgPq/Zs0ai+0DaeU/78MIMAKMACOQNghwAiBtcORdGAFGgBHI0QiAPo8ATK+SuhwsBJh65pOnNcAI+kGD//3332nTpk26qd/wQ6/iPtbqmUVvrodfbwJAbyUWZ4byPf5omV6mQ2rmxiPoB80f/f316tVTrTxr+YmEBgLbo0ePWlyKij2C1apVq5pdB0bL0qVLxZhHPQYmAZgP2cWgdQB/Dx48aNFltASMGzdOjOyUGBhoQ8FvHNMb5LZhwwZq0KBBdoGA/WQEGAFGIMcjwAmAHP8KMACMACPACKQeAQQHqHIjEWCroZoI2jmCjvQaIZaYmEjnz58njMJDtdia8Wbyc+kdkYfqP2aub9y40SIs3bp1E+uUCvd6tQP0VGIR3G7dulX3yDtQwleuXEnNmjUz67utwT80CNDagMQH2h1sMYypQ186NAIg/GfJwC4Bvh988IEms+DMmTMElf/o6GhNt6xhSWhulkELoNcAUcUdO3Zo3hHJGQT9JUuWpJMnT4oWCyRcOAGgCR0vYAQYAUYgyyLACYAs+2jYMUaAEWAEshcCqWkFkJ8UjICOHTvSO++8QzVq1KD8+fPbDASCuFu3bgna8549e+jUqVM2sRTUHNCaSW9NwI3ecyQ+lAaGAijplhTtpWvUWgjk+x05ckQwLfSK3OFac4kJfBcVFSU0HNAOYa1BSBFndnNzs/ZSsR50drQn4JnqsXbt2tGiRYt0JRvUet3N3SM7JgCkZ4ckwG+//aYHPotrmAGQagh5A0aAEWAEMhQBTgBkKNx8M0aAEWAE9CMgjf/bGXiV4p4n0WsFCtPQKo3J3cFJ/yYZvNKWIFPLRSjAg46OPxUrViT04KsZ6O1QPIdqfkBAgOhHt7XCr+UTvkeFHAroXbt2TSFUh+o0GAa+vr6aATd6rhG8qwXD1ozXQ7V29uzZquyJK1euiOBfb2+7dH6cEYE2+vsljQYkNsCimDFjhqgK22pIeKCVAqKHeu3BgwdCgHHz5s0UHx+v6zJUr6G/oLwPetrBYJBMEl4EmwXih35+fpr7W9sCAOxAw8dzwPuKkXnlypVLVZJL7qRE8cd7Az0LS9oa1jABzAGhh3miCSIvYAQYAUaAEchQBDgBkKFw880YAUaAEdCPwJY752nr3Qv0/MUL40VvFC5Jw6s20b9JJqxMjyRAJhxD1y0RIIOp0Lt3bypatCgh8L98+TL98MMPtH//fs09cP38+fOpQ4cOqmvRsoBADhoFegwCekOGDDHOYkcLwvbt22nOnDk2J0PgIxgZSDCg8r5v375UBf7yc+hp+8DUAjA41q9fL3rXrdGZAHsE1yF5JBnEKsEGwPNR2wsjKp88eaKZuMF+1mhBIOCGuJ5am8zrr79OAwcOpMaNG+tiKai9C0gurF27ViSdYGDSwL/u3bub3RMJg6FDhxK0JmwxW0Zi2nIfvoYRYAQYAUYg7RDgBEDaYck7MQKMQBog4P8kSAS9N56FUVJyMrk5OFK30tWpTdEKJruHxkXTpjvn6FRoIEUnJVAeC3PrsXbVjdN06WkwxSQlkl2uXFTGpSB9WqEeVcjvkQZep/0Wd6Oe0rRz++hpwn8VStyliJMrTa7VkjzyOqf9TdNoRwQihw8fFmPH0rMCn0buZuo2lqr2kmN6RgjKDwFhPVS9Id728OHDbPMMUAkvX768YHkgkQLxRLA4kHSwxRD8Q/RPPq0hLZNTSIyg/UGPAB6q/WBMIDFkyZAIgPgeRB2tnYqBpAWmcZw9e9bkFkgKIchXG+2HhWDNDBgwwGp2CK5FsqFXr162PB6+hhFgBBgBRiCTEOAEQCYBz7dlBBgBUwRAcf/u6nE6EnKPEEDKzcnOnoZUaUT1PIqJj/95dItWXz9Nsc8TU8BYzDk/+dRsSe55DTT5vwKv0YZbAaprsWZCjeZUMp9tfcjp+QxXXDtBex7eELdo4lWaIhLi6Hz4I3K1z0sTa7agMi7u6Xn7NNn73LlzQnEcAQZbSgRQaV62bJnmCDVrR9PpxRr3r1OnjhAGTGtDOwMq3pllEJFcvXq1OJ9kwBEBclq9jwjSly9fTl5eXprHRAsGtByUAnpqFyKxgKAdLRvmgna16ywJRrZq1UqIIJrz1ZbECEZ4rlixQiSb2BgBRoARYASyDwKcAMg+z4o9ZQReWQQQ/H99/l+6+NRUXVp+4HbFKlLfCvXoQPAdQnAc/zxJFY/cuXLRR2Vr09slKmuuxQbSvlkJ3GeJ8eTj70f3oyPIOY89jarWjMCM+O3epWyVAACmoaGhhFnpqZkOkFnPBj3hqNymh6n11pu7D3yAYN6SJUvSzBWwBKA7gKo7+tjR058WhnNhkoOnp6dQmreGrp8W98ce5sb9Wcuk0PIHOgGg7eup1OP9ByPGGkPQDtYAzqPHtCZGlCpVSvwWwTJQ+qxsH3BychJsDCRN1EQjpfenUaNGelzjNYwAI8AIMAJZCAFOAGShh8GuMAI5EQEI3S25cowOPLpNqPujgv95xfr0/EUyzb14SND7Yc28ylDXUtVo6rl9FBIXTS72DtStlKE14ODjO7Tq+iljUgAV8y4lq9C0c/spPD5W0OU/rVCXahcsKu51+PFdI9QV8xeiaXVaUy7KlWXgPxn6gBZePiLOA3aCb61W5Bd0g9bf8s92CQCACjo3Ro4hmMkOLQGYgY4xdaVLlxYMBmtU8/W8RNYE/9J+aTVhAfsp779z504x3i21wTr2Rc85Ru3BUIGH9kBq99WDKdYgqIXaPxIPeIZKmzVrlqjYp4VhfCHOhyBZj9l676ZNmxKuRUJFy8C4ANUfOgnmDLoASFx8/PHHKUZOKq8HhkgYoJUCe544cYKgSYEEQo8ePQjinGyMACPACDAC2Q8BTgBkv2fGHjMCrxQCoPOjop+YnExV3DxpRNWmIshF4O4T4EdBMc/EeZEAgB0Ivk0FHBzFusoFDP+TH5WYICrm96INlGN87unoorr20OO7tOzKMUpINlR2vZ1dybdmK2PLQFYAF8kMtC7A6hcqTiOrNaPFl4+K82QHDQBzGEKZfN26dYL2rlfBPaOeB4LXevXqUZ8+fQjCZqBeoyr6559/0qRJk9IsCYAADFTsd999N8XkAK2z2kLTVu6plnyAGj6C5tS0AiBYxLSAFi1aGKvLYC5ArR+TEtLzeeNMSDog+LU0VtDWIFztuYwcOVIwJ/RU/3H9vHnzTBgcSCBAiBDCkRA4xGQDVPDVDKMG8c5gYoCWof//yy+/1BwbickTECREkktuEEbs37+/MWmjt01Fyy/+nhFgBBgBRiDrIMAJgKzzLNgTRiBHIiAFtqj8j6/RnAo7Gka8QQRvSsBeikw0jPp6q0hZ8n/ykECP/7hcHepQvJIJXhPP7qErESHisxL5Coh1EPwDm+DNIobkASyrJwDAiJhwZg9diwwV/r5fugZ1LV1NsBkCngRRWdeCNKVWK8prlyfbvi9IBPzyyy/0448/EirbmWmoZmKM35tvvqlaNUYSAJVPBHyBgYGpctUSBVvPxqlNSCD5gCC9c+fOKQJXaXycpeqxOR+BIYJ89IQrDT5jVOCYMWPo7t3/mDd6zqtnDUQUUdHGvbWC8bRqAUBVfsGCBRaTDUrflS0ASgYBWDIHDhwQySa198xSwgHJFXt7e2NCCYkEtBtojXwEjX/s2LFiioWDg4NwGRoFYL9gUoJkEDnEefWwEPQ8M17DCDACjAAjkLkIcAIgc/HnuzMCOR6BQ8F3aMvdC/Rh2Vqi2i3Z7ahwmhqwTwTy6Osv7+pB1yND6TU3TxpX/S2TAFjJFgCDICoxnqq7F6EJNZub0Pt3PrhKP948Q8kvhQbBFphau3WWeQ7BsVHkG7BXtDlgsgF0D173KC4YDoExkdTCuxwNqNQgy/ibGkdQIT516pRIBqDSnp5VYslP0JabN29OLVu2pBo1auievw4tA/TMb9y40WpKOwJvVKihtG7NzHs1bG0NqBEgz5w50+Jc+LCwMDFyEC0BegwBJET1PvnkE02xupiYGNqwYYOodKe2DQQVf/THQySvUqVKupkUadFGUbduXZo7d67V9HcE1MAJGEuG9wGtF9CakAw+IihXJmKA9apVq6h27domjwbBPir2YAfg2SE5gUQIRAfBiNAjeIgEzujRo6lmzZoiAdC3b1+6evWqyX2sZTzoeX94DSPACDACjEDmIMAJgMzBne/KCDACGgicCXtICy4dFur9CITtcuWm5BfJoqIPNoDc5EGz9Dkq5F++1ohelyUV8J2cXo+/Qy8A67KKyc+N6QdDqzSmvHZ2NOvCAdG2gIRAK299fcdZ5Ux6/EAyABXLQ4cOieAHI+BSEygiSITAHWj9CPQRKJYtW5by5TMwTGwxBN+oYqON4ddff9VsCwAt/v3336eePXvqUoq3xicE1Js2bRJ96JZYFKBwI6BDlVcPhTwhIYF2795N8+fPN1ux9/b2pt69ewvmhLu7ddMo4uJTFvu5AAAgAElEQVTiRNLnjz/+oD179mhiaPw9581L9evXF+dAAscS1d8SjqlpowBtHkkUW3rf8bxQlQe2kpnTgkAvPloyoJsht06dOgkdDQj0wfCswBgAswGGJAHaa6SxhAjm8b2fn5+uV0vSTVD73UHrAMkbW86u6+a8iBFgBBgBRiDDEOAEQIZBzTdiBBgBaxA4GHyHll09Tokve/VxLaj9EMRDhV9uNyLDBEVeEgzEd5J4HsQC5YZK+qWnj40fSRR7a3xLz7UQ+0OSIik52Sj4dyzkHm27e5EKOeYTIw69nFzS04Usszd60589eyYSAxCSQ6D74MEDE/8QRGFuPAJ7BLgYSYb+/dQE+noAQMICtPlbt26Jaiv8hGH8XOXKlUXyAZTp3Llz69nO5jXwA5RxqPhL1d608EG5r4Qzzgb6urxqbavzSKhAYBHPF0Hv5cuXRVArGVgLYEwgcVOwYME0u+e+ffto/PjxuhNMYHCAbYAKvp4kijk81MQWEbSDXi9V7qVr8W6hgn/8+HHjdngGK1eupGbNmonP0O+P5I5cpBK6BBCulAyJBzBXwB5IrRgjEgBIvrAxAowAI8AIZG8EOAGQvZ8fe88IvLIIYOQdVO/l1rlkFdEqoDRlXz++V1sbFh9Dk/330qNYQ7AGlsDgym/QG4WzzhzrX+5coJ/vnBP+QaBwfPXmtPDyYboeGWYUBHxlHzofjBHIIATQ0rF27Vr6+eefzSYCUBEHywGK98WL/9eeZKuL5lT6kQSAQCHaUuQ6BkjooE1A3svfrVs3IQiIBAzYAD/88IOJO1D3nzBhgkmyBPoCe/fuFRMaUsOqgX4EsGBjBBgBRoARyN4IcAIgez8/9p4ReGURkMQBpQM657GnUdWaUVU3rxRnViYLzK29+DRYUOkhDghzd3CiSbVaUnHn/FkGR/m5wWJAwmPR5SOUkJyk2v6QZRxnRxiBbIgAguPIyEi6f/+++CcMVX60TiAw1xIWtPbIaEFAz350dLTJpeamQyhV+b28vETbB+zTTz8VPftyGz58OA0cOFDVLSQ9MNYPgoS2GK5FAoKNEWAEGAFGIHsjwAmA7P382HtG4JVFQEnVN0fpBwDKZIG5tUoBQEuK+qfDAmnDrQAKjImg5y9eUL48DtTQsyT1LFPTpAUBqv2g7O8LukX4977l61GrouUFhX/znfP098PrFJOUQJUKFBYJDGX7AvxHdX/drbNC+R/XSQaBQrQ97Hl4I0X7A/zbeBv+RYpr4B+mHXxUtrbQTGBjBBiBrIcAWisWL14s/igNFP9+/fqJdgO0scDQEoGKP8QnJYNIIFoEQOuXm7JFQO30SHhAYwPsgRs3bugGCC01YBvUqVNH9zW8kBFgBBgBRiBrIsAJgKz5XNgrRiBHIxCREGdUvZeAaOZVhr54raEqLvIRgFhgbi00BfYF3TTuoSYAiCB+2ZXj9E/wbTEHXmlgIIyp/iY5vhzDJxftk1oKEOzPuXDQOMoPe6i1G+Be3187Rfse3TQJ/KV7lnJxo9ikJAqJi6IuparSB2VqiiTDymsnxTmQmJBbLiJqW6yiEApkYwQYgayJgFp/v9xTTDhA0I9qPwyCmEgMSNV+aDBERUWlEFCESCH6/fUIJCKxgJYATODQY5hiAUFBaVygnmt4DSPACDACjEDWRIATAFnzubBXjECORuBBTCRN8d9L4QmxAgdpHJ6a+r2yr9/cWgTOE87sMQblCJZ7latNnUq8ZoL1ljvnaevdCymCa2mRMsiGTgFaEGCFHfPR6Gpv0pobpwntBnJTJgDgz5Irx+jAo9uUMs1guBL74XweeZ1pYo0WQhNAyz+s8a3ZitzzGpTC2RgBRiDrIaDW3y/3slSpUoKujxF9iYmJJmr/5k7j6+tLvXr10n1YMAD69OlDDx8+tHhNly5dhK6AnsSC7pvzQkaAEWAEGIFMQ4ATAJkGPd+YEWAEzCGg7NUHvX1CjeZUPr9HikuUEwDMrVWOCpRG7NXxKGrc827UU5p2bh89TYgTnxVxcqUhrzWin26eoSsRIcZ1no4uNLlWSxGgY/pAwJMg8V0VN0+q6e5Nm++cS5FAyG+flybVbEmo6sPQjoB9pSo+9upVtjZtuhNAQTEGkUKYPOFwLxr+7afweENiBC0MGBN4JypcJBPinycZJweUcbFuPBu/jZmHwPPYOxR1ewElhB+lF0mRRLnsyN6lCrlWnEJ5XCpnnmN853RFQGskoTR9AL3+R48epc8++8ysP1WqVKEVK1YQRjTqNUzZGDduHG3fvt3kEogRYj8PDw9q0aLF/7d3J3BSVVfix09V73s3S0ODbAqCiILivk00JI7GmHESM5pEE/egCLigjisKLiSIqChGEdeYzBhH/wlqFoxxV9zYZUdAbBpoet+7q/+fc7ureFX1aunl8Xr53c8nn5nY77173/eWM5973rnnyqBBgzq9FkK8Y+Q6BBBAAIHOFyAA0PmmPBEBBDooYD0KTx81OD3bHP+Xk9yyL9baQo8LjPQFPDSooAvu0CP1dE+9HrenX+T1i/20w06SY/sdJKFbDPxf8wvSsuVeXZC3Ziqckj9M1pfvlT21VSYYoHvzdV9/6DvoAv6uFUsDC319rxsPP1UGpGYG/XO9T7/ka/BD6xr837Y18setK8z4NNBxw+GnyBF5A8UaBOmMDABfY5nUF78jDeXLpbFqvTTVbJNmX700N2rhsv01CnR8noR08XhTJSF1sCRmjZPkPqdKcu7x5p/TYgn4pGrro1L9zbPS7GsJOlmbN7mv5Ix9RJJy2HcdS7K7/j1WEEDfS1P7tbDf/fffL2vXtmQbhbYZM2aIHgHY1qKFL7/8stxyyy1Bj9NK/zNnzpSkpKTuysq4EUAAAQSiCBAA4OeBAAJdTsCaVq+D08W0BgDsmvXYvGjXhgYK7AoAWr/mW4MOWuTvrzs3RHXyiEdGZfeVjeV7pV9qhknZf3z9x4HMgfF9CsxCXps1wOH1eEzhvnOGjDFf9q2BAf36f+7QsfKL1qMPreM7NLufzD76e1LZUG9OCVi+rzAoW6Atk9rcVC11e/8utbtfl4bylS1foTvSPAmSmDZcUgf8SNIG/5xggK2lT8rX3yG1u14LC6pYL0/KOUZyj3zKBFloPU9A64xoUb7p06eH7em3vq0W+NMFuX61D22jRo0yX/+HDm37cabLly8XPTrQeirBEUccYQoMagYADQEEEECg5wkQAOh5c8obIdDtBX67+l1ZtvebwHv8e5TCdg9/9aG8X/R14NozCg6RyaOPDzMIPSrwuH4HyYxxpwWuC60RoBX4Zx31PfN3/aKvX/q14n6kpgGABK9HfM3NZkF/cv6woMX8fwwda47002Y9tcB6FGFo8UPr13xN779z+VLZUrHPPEODIpoV8MHubVLRUGf+mf53LVCo2Q2xm0/qit+V6h2LpFEX/c0tRyN2dvMkpElq/g8lY8R14k1q2f5AE6na9phUbVso0twUlUP9ssf8VlL6fRe2HiygmQDXX3+97Nmzf6tRvK+r92mGQFu//uvztQ6AbjHYuXNnoDvdRvDMM8+IBhZoCCCAAAI9T4AAQM+bU94IgW4tELrQjVSsT18ydNGu/0wX2brYDm2hAYDQkwL0S/ptX/5dvm1d5OvX/PuOPjPwmJUlu2TumvekpnH/QjnR45WmZl9QET//ol2L9+kX+6rGeknyJpigxKkDhpvnTf3kL1JY07LPP/TIQut2A+spBaHjs76fPl8DDhcfcpSUNdTJ24WbjYHdkYOawl9T+LJUbXtCfHW7DthvxZvURzKGXyNpgy4Qkd59TGHdnjelfP1t0twU/jXXbkI0iyJr5O0HbK7oyB2BdevWmUwALRAYbxsxYoQsXry4XV//IwUA9J+/9NJLcvzx4YHUeMfFdQgggAACXVeAAEDXnRtGhkCvFAhNg7c7Ps8PE3ptsi60x5wguhc/VgDAmpKv1+pX/hs+fV1qmhrNrVp5X7cdDEjLNP99yY518sKWL80Xfv8if03Zblm47mOp9+3/iuvPVnh/97bA36yFCVeV7JJ7V/7LBA60Wbci1DY1mkwDf8FBf5q/Zhfo36766DWpbqw39+k/G5SeZY48/P6gUZKZlBzIVNB3sXOoK/6XVG6aLU21+7/2HdgfmcfUCMgeM6fXZgP46ndL6YpLpbF6/3GUOpup+edI+pBLpWzNNdJUG1yVXbcB5E144cBOFb25IqBH/elxe0uXLo2r/1NPPVXmzJkTODIwrpssF3322Wfy85//XBobW/7vnr8RAGirJNcjgAAC3UeAAED3mStGikCvENhaWSKzVvwzkNauX7HvGH+G2FW1D7022mkB1gW5Qmpg4Vcjj5bvDDhYVpQUynObvgh8lW9ZYIucPGC4XHXocbKypFB+t36ZlLem2n9v0Ei58tDj5OM922VBa/V9vSc9MUluGneaHJ47wBwNqLUM/H1dM+YESfB4gp6jf9MxTxt7kgxJz5GH1n4QKBrov0/7GZ6Za6r8+9P//eM7rv8QuWzUMZKbnCqf7v1GFm/83BwbGHbkYHODVG68R2p2vRoz5fxA/Mi0WGDO2PmmcGBva5Vb5kr1jsUmf8Xf1CH3yEWSkDZcSldeLvUlHwSxJGYdLnkTXqQOQC/5sdTW1sqCBQvkqaeeCluY2xHk5OSYEwIuuugiycrKiltJ6w88/vjjMm/evLB7CADEzciFCCCAQLcTIADQ7aaMASPQswVCF/XRqtqHXmtX2d+vpfvk71nxT3NkXqSmi/4Er9dU74/UtA8t8KfjCu3fms6vx/w9t/kLkzEQ2rSf8H/acpVmMWhKv24dsGu67aCxNXsg0hiHZ+bJnePPCGwBqNg4S2q+/UOUXkOf5BVvcj9zBF1S9gRT1d+bki8JqQdZLvRJU/XX0li91SxY6/e9I021uqUgsp21l+Tc4yRn3MJeVSCwsWqDlK68QjQLYH/zSMbQKyVjxHTzj8rX3Sy1RcHHsmlgIG/Cc+JNzu/Z//LzdgEBn88nb731ltxxxx1x1wXo37+/2c9//vnnS15e7GNAN2zYYAIH1v3/OoDBgwebbQUjR45kRhBAAAEEeqAAAYAeOKm8EgLdWWBbZancs+KtwNd2LcZ3z1GTTMp7aAtdgOu+fT3aT7+A2zUtFvjkhk+lpim84J0W0Dqp/1BzrN4zmz4XrUUQ2rKTUuSaMSfK0X0HmT+FbkE4of9QczSftrWlu+U3q98NW8gner2iGQQr9+0KKyqoi/+fDj/CZAUs3vSZNFgCEfr2o3P6y0n5w0xmgd34tF8NUFw/9hQZmd1SwVsXmyXLfyl61nzUppX70w+R1IHnmf94E3Pa/DNqOc/+EanfuzSOooIeSR1wrmSPua/X1ASwC8RooEW//idmjI4YACADoM0/xR5zw+bNm+WKK66Qbdu2xf1OKSkp8qMf/chU9x89erR4veE1NwoLC+WGG26QTz75JOy5p5xyijz66KOSnZ0dd59ciAACCCDQfQQIAHSfuWKkCPQKAS3sN3/tB/LRnh3ma/ilIyeKVva3a7oI1sJ8K0p2SXpCklw+6hjRwnnR2sbyYnlxy5eyqbzY7N3XBbl+Mf/JsHEysW9LSrr/mg3le002gAYUNDBw2ciJ5og/a9NjCF/Zvtp8bdeFtwYs/O3PO76S/9u2xgQBtB/d0/+Lg48yxwVqEcAn1y+Tr8p2m2/m+akZ8rMRE+Sk/JajvPTeP21bLbWNDZKdnCrfKxgpPx42zjwn9B00eKHbAE7NHx5W/K+x8ispXXmp+BpKbVk8CZmSNvA/JX3o5eJN3j/2jvzY9CjBio13SWPluugxB2+yZI68TdIKftqR7rrFvVp3oXTFr6Spdv/pFjrw5LyTzDF//sKIdhkASTlHS96E33eL92SQnSuwZMkSmTZtWrsfqlkBZ511lpx44omSkdHyf7tWrFghzz//fMTMAg0M6KkCNAQQQACBnilAAKBnzitvhQACCBiBxqr1puicr6Hl+EB/0yP50goukPShVziSht/cVC1lX10v9cXvRt160FvS26u/eVZ0/3/wsX8eyRgxTTKGXhWYF7saAFogMPuw3x7wX3RTXaFUbpwt9WWfSnOjnlrRsjUkreDHkj5ssng8SQd8TL2pw9LSUnMqwHvvvXfAXpv0/wNGTUcIIICAawIEAFyjp2MEEEDAeYFmX63Zd95Q9pnpTBdtKflnS+Yhtzheid8EAVZPlvrSZVFeNHgPvPMibvTgk5LlF0tD2edBnXsSsyTn8AWi9RC0+eqLpWTFxdJUvSXouvQhl0vmwTcc0IHX7fmrVGyYKb7GMpt+e9/2jQOK39rZu+++a9L/Qyv0jx8/XjTrZ/nyliKjndlmzJghV111lXk+DQEEEECgZwoQAOiZ88pbIYAAAgEB/ZJbtWWeNDdVSdqgC81RfHZNF3v1xe9IU81282ePN0WS+54W2J/eHlL7wnfBT0rMGCm5419wPCDRnvF3xj0afCldfY00N5YHPS4x41DJnfB8oN6CBkrK1kxp/drecqnHmypZo2dLav4POmMocT0j0nYF682ehDTJHvNbSen33bieyUVtF3jkkUfk4YcfDrpR0/ifffZZGTdunLzzzjty//33t6k+QLRRHH/88TJ//nzJz6fYZNtnizsQQACB7iNAAKD7zBUjRQABBBwT0KPpqrYtkOammuA+PAmSMfzaoDT1tg6iatvjov8JTn/f/xSPN1myRs00xQd7YqvaOl+qtj8ZthVCF8+aAeBvdtfpyQu54589oEcm1ux8QSo2z4l5ZGTmiOvNFhKaMwJaoG/y5MlSVrY/C+Pcc8+V++67T9LS0kyn9fX1JhDw0EMPyfr169s9kBEjRsjChQtl1KhR7X4GNyKAAAIIdA8BAgDdY54YJQIIIOCYQKQv1P4OO1qELp4vyi0nAsxx7B3de7B9+r+OxwRWhrUUWzNbNVb8UrSAorWl9D9TcsbOP6DDL19/u9TueiVmnwQAYhJ16ILm5mb59NNPZebMmWZxH22R3tTUJJ999pk8/fTT8vbbb4seIxhvO/bYY01Q4eCDD473Fq5DAAEEEOjGAgQAuvHkMXQEEECgMwQqtzwo1TsWRXxUZxShK1s7Xer2/C1iHz31qLvG6s1SuuIS8dXvCXp3Te3PHvOA6AJfW93et6R83YygDAy30uxj/R50vG5sTeiM33p3e0ZNTY3of7TpV3//l/9I71FUVCS/+tWvZMOGDTFftaCgQK655hpzZGB6enrM67kAAQQQQKBnCBAA6BnzyFsggAAC7RawqzwfeJgnQbIOuVnSBl/U7ufrjTWFL0vlxlnS3Nxg+xw9gjB3/DOSmG5/5GOHOnfx5kjvHfy+Pild9Wup3xdc7T0p5xhzRKAutg9kq939ulSsv91kJURqiZljJPfIZ3ps3YYD6R3al369/+CDD+Sxxx4zGQDaEhMT5ZhjjpFf//rXcvLJJ4vX67Udom4JuPPOO+Xll18O/D0hIcFsJTjuuJZik/rfhw8fbvb6R3qOm+9P3wgggAACzgoQAHDWl6cjgAACXVpAC/6VrrxEmmq/dXRh3lCx0pxGEFoIz99p6BfxLo3WhsFVbJotNTt/H3aHtQCg3YLbk5Bhjv5L6Xt6G3rrnEt14V+2Sk9v+Nj+N5GYI1mHzpSU/v/eOR3ylICApvI//vjjsmDBgrDq//6Lzj77bLn99ttlwIABtnJ2pweceeaZMnfuXL7081tDAAEEEBACAPwIEEAAgV4soGn55etuifi1NylnouRNeN6cAd+R5qvbJSUrfhk4YSD0WXriQNboWZKa/8OOdNPF7vVJyZc/k4byFWHjSs47WXKPXCS++t1SuuJS0a0C+5v7x+zpEY5VXz8qtUWvia9Bi9A1ix5bmJxzrGSOul0SUgq6mHXPGM4bb7wh1113XcTFv/8to1Xs37dvn1x55ZXy5ZdfBlD8pwccffTRPQOKt0AAAQQQaLcAAYB203EjAggg0P0FYu337qwz6COdcW8V7GlF5aJlV6QN/rlkjbxVytfdKrVFfw46ISAh/WDJPeLJA1r5v/v/krv/G+zZs0emTp0qy5Yti+tlLrvsMrn55ptNSr+1afHABx980FT1t7YbbrhBrr66pegkDQEEEECg9woQAOi9c8+bI4AAAhJt/39nF3orWf5zaSj7IqJ6TwsA1Be/I2Vf3SDNTVUh7+yRzINvlGZfjVRtWxh03J43ua/kjH1E9OQFWu8SePPNN2XKlClxv/TYsWNl0aJFtlsB9CSAyy+/POhZkyZNknnz5olmA9AQQAABBHqvAAGA3jv3vDkCCPRygVhp+Qmpg0yht4S0oZ0i1dsCADU7X5CKzXOCFvgKqYGV5LwTpX7f+0FFEbXqf9aomaJHItK6tkB1dbWkpqZ2WhE93fs/e/Zsef553W6zv/Xv3190z//evXvlb3/7W9DWgGgBgI0bN8oll1wihYWFgYeNHDnSBAyGDBnStXEZHQIIIICAowIEABzl5eEIIIBA1xWoL10mZWumSHNjhe0gk7LHS95RL3V4/78+XAvLlSz/hTRWrIkI0tMyACIVALQD0KJ/WlhPj1ykdV0BXfhrMb3nnntO9Bi9e+65R04//XTxeDwdGnR5eblce+218v777wc954477jDH+mlav54McOONN4puFdCmR/hNmzYtbAuA/q24uFh0i8CqVasCz+vbt688++yzooEDGgIIIIBA7xUgANB75543RwCBXi5QvWOxVG6ZG7T/3ErSsk/99k5R0mJ3Jcu1CODXHQ4A6FGCdbvfkNpdr0lj1TrxNZSLiM8EKrxJuSZ9Pn3IZZKUPaEDY/dJ7e43pbbwT9JQubY1SNIsHk+S6B799CGXSOoALVjYUhyxbs9fpWLjLPE17OtAn/a36jtlj35Akvv+m7mgoXylVG6dK43lq1qLN3oluc/JknP4I7ZHBvoaSqV6x1NSW7REfPV7zXzrMYQZwyZL2qALbDr1SfWOZ6X6m8Xiq9f3aRZvUh9JH3qVpB90ccT303mp3rZQagpfae3HJ57EbMk+9B5J6X+m7X169GHV9t+ZwJAGidQ3Ke9EyR4924wx3uar3yM13/5R6vb+3ZxooUUMtbXM1zBJHfAfknbQxea/t7fpV/pHH33U/MffcnJyTMX+k046qb2PNfeVlJSYlP3ly5cHPeell14SLfjnbzt27JAnnnjCpP1feumlkpmZadtvvM/r0KC5GQEEEECgWwoQAOiW08agEUAAgY4LlH81Q2p3L7F9kC6UMkfdIWkF53e8I12exwgAxHcKgM8s8nTffMtCNlrzmjT77DH3t2khqU+sK/6XVG6aLU21O6N04JHkvqdJzmHzpLmpMmZwo6OI/mKMpq7AuhlhWRsJacMlb8Jz4k3Ot3TV6vX1Y7aBCd1ykD36Xknpf1bQ8OyOJdQL7Pvw3+qTUj06cN97YQElu8yOppptUvbVja0ZIc1hPEk5x0jukU/ZBjSsF2two3LzAyYgpAGIaE0DNzmHPSiJmWPaPB36Bf6VV16R2267LaxCf2ccsRdpwf7AAw/I+ee3/d9BAgBtnmJuQAABBHqNAAGAXjPVvCgCCCCwXyBWSr5+udUFWFLWkZ3C1lj5lZSuvFR0wWbXYhUc1C+6GrDQxXnL1/74WkL6CMkdt1AS0obFvEH7qNhwh9Tu/mucfbQc15c2+EIpXXmlNDdqJoIzLWP4tZI+5FIpXXmFNJR9FtZJYtbhkjfhxcCCOd530S0H2Yf91vI8n+mjvuTDsD6iBQAiBQ3sAjsaxChff2vUbIl4fn8NZZ9L+br/lqbaHXGjt/eEhTVr1sgVV1whRUVFYX0NHTpUFi9eLCNGjIh7HKEXlpaWmqP7Pv/886A/tTe4YLcFQB8cmlHQ7gFzIwIIIIBAtxUgANBtp46BI4AAAu0X0HPnS1dcIpo6bdeif+1te791e/4m5etuaU1ZD79f09xzj1wsiZmHhf1RF7NlqyeL1ixoT0vMGid5458TT0J6xNtb+rhG6ks/ibglwu5mXaimH/RLqd7+VMR3a8+YrfeYL/VjfisJKQOkdNUVtkEUDURkj5ljbtMv4RXrbmvN7gj/um59tm6XyJvw+8A/iva7SMw4VHInPC/exJywVypfd3PrcYbBfzLzesRTonOgTTNOKjbMtDkZIfi+WAGh+pKPpXzdjaLHS7a1Wa3iuVcX59OnT5f33tPshvB21FFHyZNPPil9+vSJ53G219TV1ZnsgldffTXo74mJiXLvvffKj3/84zbVGVi7dq2pHaCBAH/T6v9aZHDChI5sjWn3K3IjAggggEAXESAA0EUmgmEggAACB1Ig8hF1LaPQFOy8CS902pBi1RvQkwZ0ke5NGRjSp0/K193auriMvpiNPFiPpA26ULJG3RHhko71kTrwJ1K/752IwZSOIXoldeB/SPboWVKz8/e2pwqIJ0GyDrlZ0gZfZDIX2uKV0u+7knP4gsAQawpflsqNs2zT6ZPzTpbcIxeFvY6vsUxKl18sjVUbwv5mzUzQIyDL1k6Na9GuAYDsMQ/Y1g5oqFhpgjWxt4HYy7fldAtN/X/hhRfk7rvvjjiNM2bMkKuuuqpNC3S7h2mBvlmzZoX9qT11Bl588UW56667gp7VGZkKHfstczcCCCCAQFcQIADQFWaBMSCAAAIHWCDWgrwzCwDqq0X6Qux/7UgBh+qdz0vl5t+EHaXXVi5vcj+zeE3MGB12a0f70IVxct5JpjaB1gPoeNNihtmSmDHGpP0n9znVPFJPbKjb+1bY463p8rVF/6/lC7uvNq5hhM5z+frbpXbXK7b3RvpNRDtNwv+1XesplK66Upqqt8Q1rkgZIfpeZVproPTjuJ5jd1G04ELo9Rs2bDDF+XbutK8Hcd5555mTANLTI2eXxDvQdevWmcJ+dtsM9DhAzQQ444wzYgYa9JSAqfisyqkAACAASURBVFOnyrJlwRkzp5xyiilgmJ2dHe+QuA4BBBBAoAcKEADogZPKKyGAAAKxBKIt9IK/KMd6Uuy/R/tC7L/bbnEZs3BgQpqkDfqZpA+9Qio33Webgm4dnb+QnvWf6akEpSsvj1jwT9Pd04dfbTIIGko+MoXrQo9NDE2j1+dH2hOvf2trCrreo6nuJSsutl1A+1PzfXVFZv++usXVgjIHoh/VGK0oZKRg0v57ftymrAQde6SMkKjBGk+CpPY/WzJGTBNvSr7UfPOCVG1bIM1NNUEc8RWcFKmvrzeL+z/84Q+2nBMnTjQLaq3I3xktVn+6HeDCCy+UKVOmSL9+/Wy7tDupwH/h5MmT5YYbbogZQOiMd+EZCCCAAAJdV4AAQNedG0aGAAIIOCZQsvznoinZdk3PpNdq6f5j5zo6iGhfiPXZkfZ7V22dL1Xbn7Tdk6/H0mWPvi8wxmjv4x9/aKE8/efR+vAkZEr2mPskpd/3zCMiBSTsUuNrdr5gn67fzgCApr3r4t6u0GBLGv8jUrZmutTt/Ufc0xU6z9H2/3sSs8xWgeTc48KeH+k0CX9mgq92p5Svvy1sIR5toEnZ4yXvqJcCxywa/4ZSKV15iTRWrgu/1ZNgjjXMGHaN5W8+KfnyZ9JQviLo+lj1BfwXf/jhh/LrX/9aqqqqwvoLTcvXhXdFRYWkpKRIWlpa3HMQemG0YoP+a7Xvyy67TH7yk59Ifn5+YEG/d+9eefjhh02hv9CmwQPd/289UrDdg+RGBBBAAIFuLUAAoFtPH4NHAAEE2i4Q68t6W/ZIx9N75ZYHpXpH+N5x/712/UU9pUAXe0OvlIzhUwPdR0qPt45Pgwa54xcHtgGYBeWKi6SxapPNa3hM+n3mwTcG/hZpgWyXvaBFASu3zrPlaU8GQO3uv0jF+juk2VcX8kyPGaM3ZYBUrL89JPXfKwnpw8RXW2i7JSDUPVqhxmg1GuwW2TpIU3F/3EIp++oGaaxYbRm3RxIzW7Zi2C7mNUgSdjpB9KyKpJyJknvEk2GFHjW7o77kgyCzeLYA6Nf4O++8U15++WXbOdSigFdffbUkJCTI7t275aabbjJFAjVV/9Zbb5VzzjlHvF5vPP96BF2jNQd+97vfyW9/az2ZIfJjtL9BgwZJbW2tbN68OeyIQv+d3/ve98wzs7Ky2jwmbkAAAQQQ6FkCBAB61nzyNggggEBMgVhH8tl9KY/50AgXRF9kt9yU0v9MyRk7P+gJ0bIGElIPktzxz0pC6uDAPRWbZpsiedGa/8tvSv/vS1P1Vqn+5jmpLXpNc9/DbrPrw65Anr9Cv36Ft7ZoAQC7rQixfKu2PS5VXz8adlnLO82Smm//J/h4wECQZIqULL/INtsjtKp/tLoQkWo0+Op2ScmKX0pTzfawsWlmhFpXbrpXmn31gb9rFkHOuIVmvuyDJC1BDQ3AWFukOhIeb7JkjZopqQPPC7re1B1Y8Stpqv0m6J/HE+D64osvTBV9u6//J554ovnS3rdvX9ttAvq1XVPt9f7k5ORYUxv29+rqahN8CD0RoM0Par1Bx/PEE0/I6aef3t5HcB8CCCCAQA8SIADQgyaTV0EAAQTiEYi2P13vj1TtPZ5nh14Tq8BepMVbtMVoaOV67bN216tSsVGL3+1faLZnvP577PqwW9Qn554gOUcsNNsYrC1aACBzxPWmbkFbWuRj9vpI+rCrzFaG/XvdPa11Bu4zHiXLfyGNFWvCugsN9JSuvEzqSz60HVakAoDRgklpBf8ljVVfSUP5ysAzvcn5knvkU6LBh0iZIXZbUKLVkbA/sjLyaQh2ASfrS2s6/5w5c+Tpp58ONwtZTEcLFGiBwNtvv11yc3PbMtXmWj2+TzMJli5d2uZ7Q2/QugEaUGhPMKLDnfMABBBAAIEuJ0AAoMtNCQNCAAEEnBWItjjVnjvrBICoe7ZbX1HPh9fj/zwJwVXUoxUpzBh+rWQMuzoIKZ5Mg/hV7b9A6xflstWTpbFqo1YukKSsIyR77LygTAR/H529BSBSjQNNzfcm95eGss8Dr6f/LPfIxWZc0bZ7mH39h82VxOzxouOt/uYZ22yIaAUAoxY7zD9b6orf3h+Y0KwEnbuhV5mxRqodYPeFvrFqvZSuuFR8DfvCpjE0O6G5uUEqN94jNbteDTs9QreBaL0E3TIQqW3fvt1U49+6dWvYJeeee67cd999Zp9/tECB/8bx48ebYMKoUaPi//m1XllaWiqzZ8/uUCaA7vmfP3++qRVAQwABBBBAQAUIAPA7QAABBHqZQPQj+ewXv+0hqtwyV/RLvkiz/e2eBMk85CZJH3xx2N/t9m6b/6flTTEp76n5Pwy7p2r771rS5Jub2jPcwD2xisRpSrlmLujX7EitMwMA0eohJKQOkeamClMgz7QQ01jbPeKBsh4zGHq93baIlnlKFW/qoKBTC6zBnmjvZFcAsL74HVNLoLkpvCCfv6aCLvzriv5sjmPUYE1Ysy0UGH7ZkiVLZNq0aWF/yMjIMKn0J510kvmbbg+4/vrrY36lb8sRfqGdai2CP//5zzJ37lzR4/3a0jTosGDBAhk5cmRbbuNaBBBAAIEeLkAAoIdPMK+HAAIIhAq07An/zBYm1uI3Xs36ko+lbO3UsCPzrPdH+vqv10T64h19fJHTvuMdt1m8Rql4H89zdCGqBftqdy+xDUbYbS+I9tzoRRu10JwGWFqCLKGmsQo+xvM+kQsAiskciFTs0PpsDZhkjrxN0gp+av6x1gzQiv5Ntd+GDcGuSGK0TAPNxNBtAw0VKyKfNOBJkPTBF0nmITOCThYI7bympsak3uuiO7SdeeaZZiGent6SrVJXVye33XZbXF/odR/+1KlTTfX+1NTg7SLxzIFW+F+4cKE5klD7jdXOPvtss/2gs44ojNUff0cAAQQQ6D4CBAC6z1wxUgQQQKDDAtHOk9eHe5NyTfp4YuZh7e7LFF9bdaXtmfX+h5rieaPvlZT+Z9n2074AgK63q6V8/a1St+fvkTMPYrxZRwIA2n/Z6mukvvSTiP3bfeGONqS4F/G2GRU+KVl+cdAWgbZObLSikPEGAEIDE5G/6NtnoMSqWxHtnTTtX7cepA26IOar79ixQy6//HLZtCn8ZAgt/KfV/a3tyy+/NNkCO3faZBzY9KaF+O6++24ZPHh/AcuYg7JcoFkAjz32mPz+978Xny+4eKXu8T/jjDNM8cGJEye26xSCtoyFaxFAAAEEuqcAAYDuOW+MGgEEEGiXQLQvr/rAaF974+kweJ98pDs8pmK7BgAitUgBAE1xzzrkZkkbfFHEeyOlpe+/wSuexHRpbqoTaW4Ie057syDiDT7EU4XeOihf/S4p/vTcqNkUen1ixkjJHf+CCeJYW03h/4ZV4o9nLv3XRDoBQP9etvZ6qdvzZvTHaWBCq/of9KvAdZGKPEY6oq8lAHBrm4o8apBJt4pkjLguyKShYqWUr71R9AQDDQxYCzK+/fbbJgAQ2kaMGCGLFy+WoUOHhv1t48aNcscdd8inn34aF6su/nVv/6mnnioejyeue6wXaW2AKVOmyEcffRT4x5ph8MwzzwS2J7T5odyAAAIIINBrBAgA9Jqp5kURQAABEV38lK68Qpoby2059Oz2vPHPize5b5u5tBBd+bqbbNO6rQ/zHwMXWvjPek2kAnF6TawihWVrp4ueaR/atPBb3oTnTQp4rK/qbT2qT/fga22F+n3vxcw8aFuAwScV6++Sml1/ijEfHskYeqVkjJhuc51PKjZoUbw/xaiPoIvR8HoNdin52klD2RdSuuryyGn3rSOxO1IxUpHHSBkodXvfMltK7I5sDH5hryl+mFZwvvmdhP7GQrNTQrMb5s2bZ76whzZr8T+7iaisrJSHHnpIXnzxRWlsbIz5744u2HU7gC7k/VsKYt7UekFzc7M8+OCDZkuAtenRg1dfHVwcM95nch0CCCCAQO8RIADQe+aaN0UAAQQkVip1Us7Rkjfh922S0sVv5eYHpG73G6L736M1DTDkHvGkbeV8632Rzr3XayJ96da/mWrxKy8XX/3ekGGELpB9UvLlz6ShfIXtcKP1EXqDHnNXvv6/o255CL0nuc+pknvEE1H3o4vEu3DXugXZkjvuMdGv9ZFaXfG/pHrbQmms2iBahE+bLpAT00eKjqfm29/vLyZoeYjdsZC6+C9be50JpMRqdgGESHUo7DJQfPV7pHTVVaIFDSM13bKSNvA8SRlwrngTc2wvM9kpa6dLY8XqwN+tRwhG2/8fz+JaU/L/8pe/mBT/srKyWCzm78cee6zZqz9u3Li4rvdf9PLLL8stt9wSdM+kSZNEAxharJCGAAIIIIBAJAECAPw2EEAAgV4kULPzBanYPCfil+DU/HMk+7DfxiXSVPO1VH/znNQWLZHmpsqY92jqe/bYhyQp68iY10ar+q5H8KUPudSklVtby/77yVJfuizs+d7kfpJ75CJJzBgd+FvFptlSszNSsMMjLQvX+yIu0jXwUb19oeiWg+ammrA+tfBds08DIjanIMSoSN+WjALt2JrdEBPX5oJopwUkZhwquROeDyysW1Lor4uZ6aHd2GU7RDsBQPfr545fHJgnu0W73fslpI+Q3HELJSFtmO3rN1auM6cINFVvCfq79d1KSkpM+v/y5cvDnrFo0SLR/fvxNN0ScPPNN8uKFfbBpdBnpKSkmNMELr74YtF9/PE0uwCAVvvXcQ4ZMiSeR3ANAggggEAvFSAA0EsnntdGAIHeKRCraFtK/+9L9uj7w1Kn9UtvU90uaShbLg1ly6ShfLn46vVM9ghH/IXw6pf/nMMelMTMMXHB+xrLpHT5xeZrtW3zJEhq/7NNVXdPUq7UF78rVV8/EvH6lP5nSs7Y+UGP0rTy8nUzoqSweyQxc7RkDP21JOWdYBbAGmTQAn+1hX+S+tKPot6b0vc70lCxyiYboXUYngRJzjtJMoZeJUk5R5lAgy5QNaBQW/Sa7df4CBiSMWKaeU57m+6HL1nxS1OdP6xpsGLolZI+9CqpKfwfqf76cdH5iadZv7D7r4+6/UKr9Q+5TDKGTxENAlVsutfs1Y+nafBA0/7TCn5ijmjUbJTGiq+k5tuXpG7v323nyvq70MJ/l156aVhBv759+8qzzz4rY8eOjWcY5hrdp6/7/F999dW479FsAD2B4IgjjohZG0DHM2vWrKBnFxQUmDoAevwfDQEEEEAAgUgCBAD4bSCAAAK9SCDS3mvnCDwmvTx7zJyw4nSx+qz+5lmp3DI3xr71WE8R0a//OZoeH5J5oF+itR5CpCMRYz854v9rleS+p0nOYfNaTyQIr0fQ/mfbrM87eGxhyxM7flqA3TvZHXkY6ySKzrSJ9iw9OlCzXVL6tnzZ1y/3l1xyiRQWFgbdpkX7tACgfmFvS6uvrzeBA92vH09dAH221ga48MILTW2Afv362XZXUVEhM2bMkH/84x9Bf9d79XSAY46JvA2kLePnWgQQQACBnilAAKBnzitvhQACCNgKaKG62qLwM86d4NIFVsaIqZI++Bcx9rrb965p8HpWvKZvt7vFSLWvK35btOBgc1NVu7sIvtEjLVkU95ksCk2X12MBw2sSdFJ3enJDBwo3WkdRueVBqd6xqB0Dsy8eGO3Ehkg1AGJ17vEmSXNzUxzFAGM+KWyLxyeffCI/+9nPwm5sbwBAH6QF+15//XW58847464LoPfl5OSYIoE//elPpX///oExaZ2BP/3pT+bUgdCgQkfGGUuLvyOAAAII9BwBAgA9Zy55EwQQQCCmwIEIAHg8SZLcb5JJz09IKYg5pmgXtBSbmyr61bjtzSupA/9DskdrqrQ34u1V2x6Tqm0LO5xpoPvd9ai7jBHXBvXX8ed7JSFtiDTVbLN9B7uv7G23ErOto2z1FPE1xG+dkJJv6hz4GkrCuoxWmLA9wQbdgpF16F1SV/xOaxArvu0ndhZ2J1E4EQDw9611BW688UbZunVrm6dGCwSefPLJJjtg2bJlEY8b1K0DTz/9tOiWBRoCCCCAAAKRBAgA8NtAAAEEepFAzbd/MPuqRb+idnLzJGSKLkZ1P3pHF/7Woele8PL1t4qvQWsOxNc0CJF20EWSefANcWQf+KTq68dE6yPEOsXAvnetFTBGskbNlKRsuwKH7X++nmWfMexq8aYMlIr1dwSq9/vHoYUGtd/UgefFBxPjqoqNs0R/I/HUdkjMHCs5Yx8U3VaiR0CGNrXIHf+cKQQY2tqaGWGtIWGKPX51van7EM84g/v2BLZnhB4R6GQAQMewY8cO0dMEPv883KozJk+LCOqJAgkJCZ3xOJ6BAAIIINBDBQgA9NCJ5bUQQAABOwFdPFVsuFNq9/y1U4IAukBNyhpvvrSn5J8tuvB2ouk2AA0CtGwHiP7lV8+Bzxx5u2gRvrY0XcRWbLxbGqs2xeyj5bneliKBw6dKSt/TYgYa9Bi+yk2zRSvbx25eUxgwa+TtJrig86ZF+qxH2Okz9G+5Rz7T5voKkfqPZ3Gtc542+CJTqE/nu6bwf6Vy073S7Kvf/1hPgmQecpOkD7444qtW73haqr5eEBbUsN7g8aZISv4PJGvkbSGFKX1S8+0fTeAm3sCQ1oLIGDZZ0gZdYDtX+pVeF9FVVeHbQV566SU5/vjjY09bjCuKi4tNob+lS5d2+FnWB2h2wFNPPSWnnaa/QxoCCCCAAAKRBQgA8OtAAAEEeqGAVnGv2/2GNFZtlKbqzeZIt+bGCmn21dkuyPRrqS72vKkF5qi1pOyjJaXPKWb/+YFs9SUfix5l2FC+QnyNpa1BDI94ErMkKXOspBb8RFLzz4q5GI82Zk2F10r8DaXLzOJSF8UtzSuexAzRs+pT+vybpA78T9FgQ9uaT2p3v2mq/GuF+v3v0HJkni5Sk/NOMJXwtYK+tZkgyIY7pLFirYjHY94369B74j5ZIf5x+qS26C9SveMZcyqByYrwJJixpfY/yxzB6E3evy9dCwjqQr76mxfMcZCa+p8++OcmQBBt64WOp6F8pVRunSuN5asCvzv9remRkSn9vm8W68F9Bb+Fjk1/x7W7XpPGqvXiaywPBLb09+pJypbEzMMkreAC8+U/WoAq0ikA2uO9994rF1yggYOONz0h4K677pIlS5Z0/GGtTzj11FNl/vz5kpub22nP5EEIIIAAAj1TgABAz5xX3goBBBBAAAEE2iCgX+e18N6qVavC7urs9Prq6mpTGLAtxwRGehX9+v/EE0/I6ae3nGZAQwABBBBAIJoAAQB+HwgggAACCCDQ6wV0UX7LLbeYqv2h7aijjpInn3xS+vTp02lOlZWVJhPgtdde69Azr732WtH/sPe/Q4zcjAACCPQaAQIAvWaqeVEEEEAAAQQQiCSgR/bNmTPH7KUPbU7tsd+9e7dMnz5dtABhe9ovf/lLc7pAenp6e27nHgQQQACBXihAAKAXTjqvjAACCCCAQG8S0LKRr6wrl+dXl0p5fZMc2idFZp6SL4MyE4MY3nzzTZkyRWsXhLfzzz9f7rnnHklOTu5Uuo0bN8rkyZPbdERgQUGBOVHg3HPP5ct/p84GD0MAAQR6vgABgJ4/x7whAggggEAnC1TU++TBZXvl3R3VkpzgkWnH9JWzDs5scy/fVjbKnI/3yIrdtdInNUFuP6m/HD0wrc3Psbuhs8bYKYNx8SG6+F/webG8sr5cfJYDJE4anC6zTs2XpARPYHTr1q2TSy+9VIqKisJGPGDAAJMdcPjhh3f623z44Ycm8FBWVhZ49iWXXCI/+MEPZPXq1aL1CbT17dtXTjzxRBkxYgQL/06fBR6IAAII9A4BAgC9Y555SwQQQMAVgW1lDfKHr8pk2bfVsq+2ySzAvB6R/PRE+f6ITPnZ2BxJT/K6Mrb2dlpS2yQ3/nOXbCzZf+xdbkqCPDRpoBySG//X4a2l9XLj20Wyp7oxMJRhOUnyyKQCyUvt2FnunTXG9hp1pfve3VElsz7YI3VNwcdHZqd4Zf53C2Rk3v450yMAr7/++ojH9F144YWmeF9nZwE0NTXJ448/bir5+5tuO3jggQfkvPPO60qcjAUBBBBAoJsLEADo5hPI8BFAAIGuKLC9vEF+8/FeWb23Nuira+hYB2YkypzvDJARbVg4u/m+uoTU93p9c0XQMDSocfMJ/ePOAqhvapYZb++SL4tqg56jwZD7/22AHDUgtd2v2VljbPcAutCN1Q0+mf7WLllXXCcpCR657aT+8ta2Knlne5WkJnpk1qkD5PhBwRkXL774oinOZ9cyMjJkwYIFctppp3X6WxYWFsqVV14pa9euDTx71KhRpvjg0KFDO70/HogAAggg0DsFCAD0znnnrRFAAAHHBP65rcqkx2sKejzt8H4p8uAZA7tFJsCnhTVy27tFUtvYLCcMSpNTh2TIvGXF0tTcLD8Zky1TJ/aN55Xl1Q3l8shn+8x9Px6dLWmJXnlxTam596bj+8k5I7Pieo7dRZ01xnYPoAvd+NctlTLn473GeeLANPnNdwbIKxvK5fEv9kW03r59u9kGsHXrVts3GTt2rFmU6z78zm52wQfNSLj66qvF49m/VaGz++V5CCCAAAK9R4AAQO+Za94UAQQQcFxAF7aPfbFP9Au3vw3NTpIrJ+TJsQVpkprola/21sm9H+2RHeUN5pIkr0fuOiVfThvStSuZNzQ1yx3v7ZYPd1abr8l36/5xrycQEIg3AFBe75PpSwtlU0m9+LcOqMlvPtnb4QBAZ43R8R/KAehALW76V5F8vqvGbDu54bh+8sORWSb48tCnxZLg0YyAfjJpeHDtBk3H19MAnn766Yij1LR8LQjY2dX37YIPut9/8eLFZAEcgN8MXSCAAAK9QYAAQG+YZd4RAQQQOAACq/bUyi3/Kgp8+ddFl37dvvroPmaxZW1aPO/u93dLQ2tVtgsOyzHXdeWmC/bpbxVKeZ3P7BufP6lA1hfXBQIA8X65t767ZhHMOX2gvL6pwgQANC393tMGmGBJe1pnjbE9fXe1e6wWfdIS5NFJBTIkO0ke+bxY/rSuPKr1mjVr5IorrrAtBuh/z2uuucYU7uvMegDV1dVyyy23yOuvvx7E+fDDD8s555zT1YgZDwIIIIBANxQgANANJ40hI4AAAl1NIHRPu3/xP2ViX7FLXLYuzvRd9MvsjOP7dbXXChrPMytL5JlVLWn6WvH/v0/sL3/8qsykk1sX7rrf3J/hoCcE/NdhOXLpkXkBh7ve2y1vb68yz9GghwY/7v9oj7y5pVKsC9X2YHTWGNvTd1e7xz83Oq7x+aky74yBpuK/319PXXjszAIZnJkUNnTNAtBF92OPPRb1ta699lrR/yQkdKxoo7WT3/zmN/K73/0uqN8LLrhAZs6cKUlJ4WPtau6MBwEEEECgawsQAOja88PoEEAAgW4h8I+vK+X+j/ZKY+sX/YNzk+Wh7w6MWM3euk9dXzDe9Hm3MDSd/Pp/7jLH9fkL/k0alhFIMfdX79dAwHVv7ZK1e+sCQ+2XliCPfX+QFGQmyr6aJrl2aaHZ/uAv+Dc8J0mmLi0UPTHBv0/dejRdvO/cWWOMt7+ufJ1uQLn57V3y8bc1Zpj+35d1+8XYfinmN6r1F+yapuNrUb6NGzdGfVXNFJg+fbqkpra/cGOsAMDEiRNN3YHc3NyuzM7YEEAAAQS6gQABgG4wSQwRAQQQ6MoC1r3WOk5N9596TB8579DsiMNe0pryrhfoglq/hP90TE6XfU1dsOvCXRfwmcle+e3pA01huZvfLpKqBp9cNC5XrhifZ/73qf8oDDoi0Hq0nzXwoScgLPh+gXyxq9YUqtN28wn95N8PDt6THi9KZ40x3v668nW7qxtlyt8LZVdVY9Be/zV768zpC5X1vriCTm+88YZcd9110ti4/6hGu/fW9Py77767wwt0zTyYPXu2PP/880HdaOHBRYsWyYABA7oyO2NDAAEEEOgGAgQAusEkMUQEEECgKwtYF1U6Tv/CNj89MeKwl35dKfd+2FKdXa9/5HsF5n921Wbdt6/j1FMLHv282HxhDh2/pvIv+LzY1EIYkJEoNx7XL3DUnDUtXb9A33Vyvvz3O0WypbReOnoaQmeNsavOQVvGpccrqqseA5id4pX53y0wdRv8/v4ijicNjl54UhfkDz30kCxcuDBm93pk3/333y8TJkxod8X+0tJSU1fgo48+Cupv8ODBphDgyJEjY46DCxBAAAEEEIgmQACA3wcCCCCAQIcErItafdDpQzNMhfxoTVO0lxfVyvbyBjmmINV2H3aHBtXJN1v31uvC/TtDM+TJ5SWS4BG54+T+ctqQjLh6tO7/12f0T0+QV9aXS1ZyggkqHNonOa7n2F3UWWNs9wC60I0ahJnz8R7RHSla+E8LAOr2jOlv7RKt0TCmb4rM/258R0/u3r3bpPh/8sknMd8wMTHR1ATQYwTbc0LAu+++a4oPhmYcaFBBMwDy8vJijoELEEAAAQQQIADAbwABBBBAwDEB66JWO/EXtnOsQxcebH1H3TOumQu6uLz6qD7y4zHZtoUOQ4dZ0+gLqg+Qlew1Wwb0ebef3F9OjvE1OtZrd8YYY/XRXf7ur/Sv4/UXAPxqX53ZsqHzoEUZLx4X/356rQMwefJk2bp1a1wEw4YNM1sHzjzzzLhPCYgWaPjBD34gDzzwQLuCCnENmIsQQAABBHqNABkAvWaqeVEEEECg8wVCF7WRzlZvS8+6uH51Q4X8cW2Z7K1p2XutX3EvPzJPThuaEbTY1tMH5i7bK0u/rpL0JI/5ij66T4pJ/V68slRe31xhFnznjMwy58CHnkigmQiLV5bI/3xVJvqssw7OMvvwten58be/u9ss0uNpWsBvzncGmGPmtMZBRpJXZp82QL6paDDnzvsLJMZ6lp6IcPn4PLn1nSL5qrhODu3TUqxOn6fjfWhZsSzZckNW7gAAIABJREFUXGEKLP76qDyZt6y4w2M8akBwAbvVe2plwRf7ZMO+ejPu3JQEY/iLw3NM8UJ/s/o1+UTuOqUlG0LnUI/a+/2aMimvb5LjCtJk5in5gXs7Mm86ty+uKZM3tlRIaW2TeD0e80X/xuP6ihaf1HbjP3fJssKWAoCa5n//dwbIne/tlne2V5ltGY9MKjBFGdvS2hoE0GdrIGDatGkmEBCtSODevXtl1qxZsmTJEtsh3XDDDXL11Ve3ZbhciwACCCCAgK0AAQB+GAgggAAC7RawVlXXh3T0HPuS2ia5+V9FJk07tCV6PXLtxODigtZaAv5q+7oo1cWz7qv3N2slfutzN5fWy3VLd0lpnS4kg4sRWr8ixwOkAYCrJuTJjW/vkvI6X6D43F+3VAYWo/E8RwMAuakJ8sLqliMHrdXqrfUW9J2OK0g3C+F4W6QxThreUnhQ7fRYw5fXlZkMh9B28kHpcvcp+aLHG2qzjsd/qoHutb/r/d3yWesCXK/z/80faGjvvOmWEd3brwUPQ5u/FkNOijco00JPANBtKbf8q8jUZejIiRPr1q0ze/TjzQTwjzElJUX0K74GArSgX1pamvlTUVGR/PWvf5U//vGPsmfPHttpzMjIkGeffVaOPvroeKeZ6xBAAAEEEIgoQACAHwcCCCCAQLsFOjMAoF+FdeH4wTfVEcejafMPfGeAHNG/5Yv1/R/tEd3vrU1Tve88ub9Z6G0s2b/4179FCgBYF/n+veJ90lrOdNdF6gMf7zWZAdGaBg6G5yTLLSf0M/0+uGyvWTz7TwvQyv/PriqxXVBbn6sBjiP6p8i0Y/rJbz7ZEzhK8KyDM+W/T+xvLg0tInjuyCyZ92lxh8eoBQi1vbqhXB79fF/EbAV9V02d1xT60PGo39zTB5oMiNA5DA0AtGfeNDikX/ZD59ZvqGPTLI9/G5oh05cWyqbW38B/HZYje6ob5Z/bqkzNhXlnFIiezNDetmXLFrnxxhtlxYoV7X1Em+7ToMHcuXNJ/2+TGhcjgAACCEQSIADAbwMBBBBAoN0C+qVbj8fb2vq1vSMZAPqlXI/D0/RxXcydfUiW/Oeh2WbRt6+2KTBG/UI+4/h+JrX/urd2BRbKFxyWY75g2329HpWXbE4a0DR6fyusbJSpSwulqKplm4Gmqc89Y2CYxc7KBrnmb4WBMdx0fD+TDm/XrAvb0ICC9QjAaE66cJ3+VmFQFoF+oQ89294aGOiMMYZ6aDr9PafmyyOfFQdlMFiPNbTWHdBUe80QsNvuYA3AtHfedKvG86tLTSBF/a6d2FfUQFP7328NGunX/fNH58g1f/9W9ta0/Gb0d/TPbZUmSGINXrT7Ry8ixcXFMnPmTNFjAp1sOTk55gSC448/3slueDYCCCCAQC8SIADQiyabV0UAAQQ6WyA0A6C9NQAamprlpn8VmX332vxV2kvqmoIW3/o3Xcw/NKlAvi6rN1/79Ux37ffnh+fI/9tYIRX1TXLmiEzzpdj/FVgXp5o5YG3WBaX+c12kagDAv4/cf228i+vQhe0xBWmmJoG/7kC8AQBrerz1CDvrdgUd23XH9pXzDs02w+yMMf7vujKT/q8LbA2UzDl9gBzZPzVoP7325f+aPzAzUa5fusv0rU3HovOnafonDk6XBl9zYBuANQCjgQb/Aj3eeQv9nf3gkCy56YSWmg4acNDMBX8GwNEDU4N+M9qHBpV0XrWWgtZO6IxWX18vzz//vMybN0/q6sK3rHRGH3qigP4nIaFzxtwZY+IZCCCAAALdW4AAQPeeP0aPAAIIuCqgX6Vv+OeuoP3e7dljvbu6Uab8vVB2tX6N16/5eppA6KI60svqovSQ3GRZtadWdJ/57Sf1N7UE/AGAS47IlUta09b1GdrP1H/s78//3BMGpZnCff497m1ZXEd6B/+z4w0A6CJcU/21WbMIrAv00JT6eAMA0cZo/ZpvXbBbjxeM5K+L76MHpskXu2rkoKwks9DWbA5/IT7r0ZBfFtWaffxazE+3SYzIiT1v1loDSV6P3HVKvpw2JN3UILjj3SLztd+f3p+YIGFBo5QET5uOa2zLv1SrV6+W2bNny6efftqW22Jee95558k999xD6n9MKS5AAAEEEGiLAAGAtmhxLQIIIIBAmIB1X7r+0ZoiHi+XfjXWAIAW49NmTbP/+Nsaufv96NX4tSZdgtcjujjUL9d90xICi0DrglGfrTX9536y15wQoF+HdXHor/SvC9nzx+TINUf3CQw93sW1NXVfn3PzCf1Nirq/vbOjSu79cI/UNjZHLZYYuj9+3hkDpaapOWhfuxa8W/D9AslPb6lkv7mk3mxn0CJ3oX7WOYg0xtBAjnU7RKy99/p8fV+tYaAnAegpCicdlB40XuvRkNZAiPoneCXmvL27o9r8BjSrQIMGevyiPueDndUmtV8DNjpnmoWgGQZX//1bKW7dAqDjs2YMxPubbMt1mg3w5z//2ezVj1TMry3PmzRpktx3333St2/fttzGtQgggAACCMQUIAAQk4gLEEAAAQSiCYSmputi8Mejs2XKxL5hx+5Feo71C6/dAvbFNaXy5PKSwO3ahy76dDFtbZrqP+vUfPmiqFbueK/I/F2PsNPF8tDslsJv/pRx/d81W0AXp7e+s9sUitMWWmjw2VWlQUX8ImU4aA2D+z/eI82te9TvPW2AHFvQUu1dayRMW7rLHInnr64fqZbAr//2baCugX8hrkfqPfbFPpPKrs16MoAugDXb4YuiGtO3traOUTMtrv5boehcajtmYJrM++7+egjr99XJ9W/tCgQY9BoNnNT7mgN96j/TEwDmTyowx/P5Azq6X3/WqQPk+EEtFo98vk/+tK4lw8HfYs2bbouY/eEe20KKOq9agHFca2HIbysb5dI3dpoMA22azaBbOzor9T/avwvV1dXy0ksvyaJFi9oVCEhMTJSpU6fKZZddFvXYwGhj4G8IIIAAAghEEyAAwO8DAQQQQKDDAro4tRbf06/Bvzoi1+zL16+80Zouat/YXBlUPM5a4E7XtP4z3K2L2yWbKuQ3n+wNPNpaf8D6txG5yfLopALR/fT/t6FcHv6s2CxaNYCgqep6ooA1vV4f6O9fvzDP+mCP1DT4TBE+bf76BJqG72+66LzurULz9Vmbtcif/s1/LKFmI+hXbG1arV6L7Fl1NBAybWlhoKq/1hHQowWtAQq91x8Y0Cct+LxYXllfbp7pDy60Z4zWRbOm8S/4XoH4T0SwFmj0L/LXF9fJbe+2BFn8zb/VwvqV3xqA2bCv3jj5MxX0vnjm7YU1pbJoeUlgDjRIo0EDDTSN7psSMNSjH2e+v1u+Ltt/TKCeDqFZFEmtRxdqwEQzPpwMCNTW1sr7779vAgHxbA3Qhb9+9Z82bZqMGjVKPDH+nenwv7A8AAEEEECg1woQAOi1U8+LI4AAAp0nEClNfHBWkvxkdLapDj8gI9Es1HTBr3vwV+6uk/d2VMlnu2rCvuRrETo9+u6kwWny0toy0a/wjb7moOJ0evzfnI/3fxW27pe3Hu+nafL6NVuzAuZ/2nJEn7afHpYjU1pT/fVceT3NYF9r2rh+uf/O0Ax59PNiMzb92l3XehygZh+cdXCWyRxIT/KY4+UWfrEvUHXev6jVlPTjBqWZ4IUuTDUoclBWYmBxqv9dq9L/bGyOGY8GJ/Q9/V+uQ2dHF9L+LRJanG/2afmyaGWJaLBD30kXtDoP2to7Rn+fev+PRmWbtPq1xXVyz/u7A+930bhcuWJ8nlj38ut91oKF1gCMzuW9p+WL1+sJeo6/r1jz9lVxnQkOWV30XdVfawvoFoJ1xfWiWSKffFsTdoShOmsQRYMF64rr5MFlxaLFJTUopH073UpLS+XLL7+UlStXmv+UlLRksqSlpcnEiRPlqKOOMv/Jzc11eig8HwEEEEAAASEAwI8AAQQQQKBTBHTxqYXklu+u7ZTn2T3Eupfb+pVZr7UWmotVuE7T0acc3VfuMl+L681XaI0LaJDBv4DW/6n/VReQ/3VYtizZVCllrTUK7Mami2b9ylwXsi3B/zxdgB6ZnyqzP9gTCCbYPUeDJMEbG8RsY/j+iEyTqWDXtCbA5KP6yLxPizs0xrREb6Aegl0/mm6vWRP90xPDTh6wbkuwnmQQ+hy11g/cfut4500zNvS0iFAbu3EekpcsFXU+0aKHdi10W4hjP1gejAACCCCAQBcTIADQxSaE4SCAAALdWUC/7ut+9WeifMm2ez9N6daUeG1vbG75oh3aNB3+7lPyzR59bdav9rr41i/CPx3T8jX9w53VJhjh/2rvf5Zep9kId52cL4tWlASq7Ucy10WnLqz/c3S2vLahXB79fF/YF2a9V5977shs8z/1S761+Wsi6Pi8Hk8gZd/uHbW/s/Tc+q8rA2ny/sKEulC+6W2tI9Cyt93fdI/7rNMGyKDMRHMcXkfGOHFgmtny4C+KaO1Hj0nUfg7vl2L+cejRfD8cmSUzju9n/hZaF8L/HH0/PeFhyeYKk20R77zpnGtxwXe2V8tb2yptfx/ahz7/R6Oy5LIj8+RvWyttLbTPsw9pGWv0zSnd+d9Exo4AAggggIC9AAEAfhkIIIAAAp0uoPus/7W9Sv7xdaVs3FdvUtf9C179op6Z5DXp18cMTDULf92n7//y/e72KpPargt8bf3SEuWCsTly3qFZQfUENEagR+Zp7YFD+6TInO8MCOzr1r8tXllighG6mNU09FMOSjcp7bmt58CH7vu3Iuj1E/JTZfLRfQLFA/Xvq/fUmmJ8G0vqA9XndQGuz9UidLq3fd6yvfLeN9UmUDA8J9kEJnTPvr/p2PQdF68slR0VDeY6/fJ+9ID9/en2Bt3brwGM/xiVLVdOyDPZBfpO//NVmelbXc4bnS3njcoSaz2Cjo5RT2TQLQ2f7qox/djZ+d9FAw7q0Sc1wfjrPPqbvoM+R+deF+bHDkwznjrv7Z03tfvk22p5blWpbCltMMdE6oJe5/SEQely0bgcGZy5P63/vR3V8uSKfYHfUkFmkvzi8BwTAGDx3+n/2vNABBBAAIFuIEAAoBtMEkNEAAEEEOh8AV3cPrWiZQ+9Bgk0LVyLFmoF/ViFCzt/NDwR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IIIIAAAggggAACCCCAgOsCBABcnwIGgAACCCCAAAIIIIAAAggggIDzAgQAnDemBwQQQAABBBBAAAEEEEAAAQRcFyAA4PoUMAAEEEAAAQQQQAABBBBAAAEEnBcgAOC8MT0ggAACCCCAAAIIIIAAAggg4LoAAQDXp4ABIIAAAggggAACCCCAAAIIIOC8AAEA543pAQEEEEAAAQQQQAABBBBAAAHXBQgAuD4FDAABBBBAAAEEEEAAAQQQQAAB5wUIADhvTA8IIIAAAggggAACCCCAAAIIuC5AAMD1KWAACCCAAAIIIIAAAggggAACCDgvQADAeWN6QAABBBBAAAEEEEAAAQQQQMB1AQIArk8BA0AAAQQQQAABBBBAAAEEEEDAeQECAM4b0wMCCCCAAAIIIIAAAggggAACrgsQAHB9ChgAAggggAACCCCAAAIIIIAAAs4LEABw3pgeEEAAAQQQQAABBBBAAAEEEHBdgACA61PAABBAAAEEEEAA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IIIIAAAggggAACCCCAgOsCBABcnwIGgAACCCCAAAIIIIAAAggggIDzAgQAnDemBwQQQAABBBBAAAEEEEAAAQRcFyAA4PoUMAAEEEAAAQQQQAABBBBAAAEEnBcgAOC8MT0ggAACCCCAAAIIIIAAAggg4LoAAQDXp4ABIIAAAggggAACCCCAAAIIIOC8AAEA543pAQEEEEAAAQQQQAABBBBAAAHXBQgAuD4FDAABBBBAAAEEEEAAAQQQQAAB5wUIADhvTA8IIIAAAggggAACCCCAAAIIuC5AAMD1KWAACCCAAAIIIIAAAggggAACCDgvQADAeWN6QAABBBBAAAEEEEAAAQQQQMB1AQIArk8BA0AAAQQQQAABBBBAAAEEEEDAeQECAM4b0wMCCCCAAAIIIIAAAggggAACrgsQAHB9ChgAAggggAACCCCAAAIIIIAAAs4LEABw3pgeEEAAAQQQQAABBBBAAAEEEHBdgACA61PAABBAAAEEEEAA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IIIIAAAggggAACCCCAgOsCBABcnwIGgAACCCCAAAIIIIAAAggggIDzAgQAnDemBwQQQAABBBBAAAEEEEAAAQRcFyAA4PoUMAAEEEAAAQQQQAABBBBAAAEEnBcgAOC8MT0ggAACCCCAAAIIIIAAAggg4LoAAQDXp4ABIIAAAggggAACCCCAAAIIIOC8AAEA543pAQEEEEAAAQQQQAABBBBAAAHXBQgAuD4FDAABBBBAAAEEEEAAAQQQQAAB5wUIADhvTA8IIIAAAggggAACCCCAAAIIuC5AAMD1KWAACCCAAAIIIIAAAggggAACCDgvQADAeWN6QAABBBBAAAEEEEAAAQQQQMB1AQIArk8BA0AAAQQQQAABBBBAAAEEEEDAeQECAM4b0wMCCCCAAAIIIIAAAggggAACrgsQAHB9ChgAAggggAACCCCAAAIIIIAAAs4LEABw3pgeEEAAAQQQQAABBBBAAAEEEHBdgACA61PAABBAAAEEEEAA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KbAqnzAAAAL0lEQVQIIIAAAggggAACCCCAgOsCBABcnwIGgAACCCCAAAIIIIAAAggggIDzAv8fvT2XMNoIeg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228003"/>
            <a:ext cx="9144000" cy="957262"/>
          </a:xfrm>
          <a:prstGeom prst="rect">
            <a:avLst/>
          </a:prstGeo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  <a:t>Un sésame vers les ressources documentaires sous abonnement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C8CB6A-0B6A-7E2D-2B30-C011AB6609D0}"/>
              </a:ext>
            </a:extLst>
          </p:cNvPr>
          <p:cNvSpPr txBox="1"/>
          <p:nvPr/>
        </p:nvSpPr>
        <p:spPr>
          <a:xfrm>
            <a:off x="5061241" y="385722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i="1">
                <a:solidFill>
                  <a:schemeClr val="bg1"/>
                </a:solidFill>
                <a:latin typeface="Arial MT"/>
              </a:rPr>
              <a:t>Via le catalogue :</a:t>
            </a:r>
            <a:endParaRPr lang="en-US" i="1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85" y="3083812"/>
            <a:ext cx="2940200" cy="12936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209" y="2082221"/>
            <a:ext cx="2191322" cy="113096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79" y="1522951"/>
            <a:ext cx="2987466" cy="11309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929" y="4181979"/>
            <a:ext cx="2331881" cy="97685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785" y="4807347"/>
            <a:ext cx="298000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73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914916-84B3-CCCD-740A-A883149C1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0EE165-5D99-9560-1330-5A979209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AutoShape 2" descr="data:image/png;base64,iVBORw0KGgoAAAANSUhEUgAABAAAAAMACAYAAAC6uhUNAAAgAElEQVR4XuzdB5iU1fX48TOd3vtSRKoiRemiJkaJJjZM1GjsiiUIigIGBBuKEAWVIvYeS0R+Yk2MRmNUBKQpgih9YelSlzL995w7zDA7O2377M73Pk+ef7Iz8773fu7L7/nf8957jiUYDAaFhgACCCCAAAIIIIAAAggggAACVVrAQgCgSs8vg0MAAQQQQAABBBBAAAEEEEDACBAA4EFAAAEEEEAAAQQQQAABBBBAIAsECABkwSQzRAQQQAABBBBAAAEEEEAAAQQIAPAMIIAAAggggAACCCCAAAIIIJAFAgQAsmCSGSICCCCAAAIIIIAAAggggAACBAB4BhBAAAEEEEAAAQQQQAABBBDIAgECAFkwyQwRAQQQQAABBBBAAAEEEEAAAQIAPAMIIIAAAggggAACCCCAAAIIZIEAAYAsmGSGiAACCCCAAAIIIIAAAggggAABAJ4BBBBAAAEEEEAAAQQQQAABBLJAgABAFkwyQ0QAAQQQQAABBBBAAAEEEECAAADPAAIIIIAAAggggAACCCCAAAJZIEAAIAsmmSEigAACCCCAAAIIIIAAAgggQACAZwABBBBAAAEEEEAAAQQQQACBLBAgAJAFk8wQEUAAAQQQQAABBBBAAAEEECAAwDOAAAIIIIAAAggggAACCCCAQBYIEADIgklmiAgggAACCCCAAAIIIIAAAggQAOAZQAABBBBAAAEEEEAAAQQQQCALBAgAZMEkM0QEEEAAAQQQQAABBBBAAAEECADwDCCAAAIIIIAAAggggAACCCCQBQIEALJgkhkiAggggAACCCCAAAIIIIAAAgQAeAYQQAABBBBAAAEEEEAAAQQQyAIBAgBZMMkMEQEEEEAAAQQQQAABBBBAAAECADwDCCCAAAIIIIAAAggggAACCGSBAAGALJhkhogAAggggAACCCCAAAIIIIAAAQCeAQQQQAABBBBAAAEEEEAAAQSyQIAAQBZMMkNEAAEEEEAAAQQQQAABBBBAgAAAzwACCCCAAAIIIIAAAggggAACWSBAACALJpkhIoAAAggggAACCCCAAAIIIEAAgGcAAQQQQAABBBBAAAEEEEAAgSwQIACQBZPMEBFAAAEEEEAAAQQQQAABBBAgAMAzgAACCCCAAAIIIIAAAggggEAWCBAAyIJJZogIIIAAAggggAACCCCAAAIIEADgGUAAAQQQQAABBBBAAAEEEEAgCwQIAGTBJDNEBBBAAAEEEEAAAQQQQAABBAgA8AwggAACCCCAAAIIIIAAAgggkAUCBACyYJIZIgIIIIAAAggggAACCCCAAAIEAHgGEEAAAQQQQAABBBBAAAEEEMgCAQIAWTDJDBEBBBBAAAEEEEAAAQQQQAABAgA8AwgggAACCCCAAAIIIIAAAghkgQABgCyYZIaIAAIIIIAAAggggAACCCCAAAEAngEEEEAAAQQQQAABBBBAAAEEskCAAEAWTDJDRAABBBBAAAEEEEAAAQQQQIAAAM8AAggggAACCCCAAAIIIIAAAlkgQAAgCyaZISKAAAIIIIAAAggggAACCCBAAIBnAAEEEEAAAQQQQAABBBBAAIEsECAAkAWTzBARQAABBBBAAAEEEEAAAQQQIADAM4AAAggggAACCCCAAAIIIIBAFggQAMiCSWaICCCAAAIIIIAAAggggAACCBAA4BlAAAEEEEAAAQQQQAABBBBAIAsECABkwSQzRAQQQAABBBBAAAEEEEAAAQQIAPAMIIAAAggggAACCCCAAAIIIJAFAgQAsmCSGSICCCCAAAIIIIAAAggggAACBAB4BhBAAAEEEEAAAQQQQAABBBDIAgECAFkwyQwRAQQQQAABBBBAAAEEEEAAAQIAPAMIIIAAAggggAACCCCAAAIIZIEAAYAsmGSGiAACCCCAAAIIIIAAAggggAABAJ4BBBBAAAEEEEAAAQQQQAABBLJAgABAFkwyQ0QAAQQQQAABBBBAAAEEEECAAADPAAIIIIAAAggggAACCCCAAAJZIEAAIAsmmSEigAACCCCAAAIIIIAAAgggQACAZwABBBBAAAEEEEAAAQQQQACBLBAgAJAFk8wQEUAAAQQQQAABBBBAAAEEECAAwDOAAAIIIIAAAggggAACCCCAQBYIEADIgklmiAgggAACCCCAAAIIIIAAAggQAOAZQAABBBBAAAEEEEAAAQQQQCALBAgAZMEkM0QEEEAAAQQQQAABBBBAAAEECADwDCCAAAIIIIAAAggggAACCCCQBQIEALJgkhkiAggggAACCCCAAAIIIIAAAgQAeAYQQAABBBBAAAEEEEAAAQQQyAIBAgBZMMkMEQEEEEAAAQQQQAABBBBAAAECADwDCCCAAAIIIIAAAggggAACCGSBAAGALJhkhogAAggggAACCCCAAAIIIIAAAQCeAQQQQAABBBBAAAEEEEAAAQSyQIAAQBZMMkNEAAEEEEAAAQQQQAABBBBAgAAAzwACCCCAAAIIIIAAAggggAACWSBAACALJpkhIoAAAggggAACCCCAAAIIIEAAgGcAAQQQQAABBBBAAAEEEEAAgSwQIACQBZPMEBFAAAEEEEAAAQQQQAABBBAgAMAzgAACCCCAAAIIIIAAAggggEAWCBAAyIJJZogIIIAAAggggAACCCCAAAIIEADgGUAAAQQQQAABBBBAAAEEEEAgCwQIAGTBJDNEBBBAAAEEEEAAAQQQQAABBAgA8AwggAACCCCAAAIIIIAAAgggkAUCBACyYJIZIgIIIIAAAggggAACCCCAAAIEAHgGEEAAAQQQQAABBBBAAAEEEMgCAQIAWTDJDBEBBBBAAAEEEEAAAQQQQAABAgA8AwgggAACCCCAAAIIIIAAAghkgQABgCyYZIaIAAIIIIAAAggggAACCCCAAAEAngEEEEAAAQQQQAABBBBAAAEEskCAAEAWTDJDRAABBBBAAAEEEEAAAQQQQIAAAM8AAggggAACCCCAAAIIIIAAAlkgQAAgCyaZISKAAAIIIIAAAggggAACCCBAAIBnAAEEEEAAAQQQQAABBBBAAIEsECAAkAWTzBARQAABBBBAAAEEEEAAAQQQIADAM4AAAggggAACCCCAAAIIIIBAFggQAMiCSWaICCCAAAIIIIAAAggggAACCBAA4BlAAAEEEEAAAQQQQAABBBBAIAsECABkwSQzRAQQQAABBBBAAAEEEEAAAQQIAPAMIIAAAggggAACCCCAAAIIIJAFAgQAsmCSGSICCCCAAAIIIIAAAggggAACBAB4BhBAAAEEEEAAAQQQQAABBBDIAgECAFkwyQwRAQQQQAABBBBAAAEEEEAAAQIAPAMIIIAAAggggAACCCCAAAIIZIEAAYAsmGSGiAACCCCAAAIIIIAAAggggAABAJ4BBBBAAAEEEEAAAQQQQAABBLJAgABAFkwyQ0QAAQQQQAABBBBAAAEEEECAAADPAAIIIIAAAggggAACCCCAAAJZIEAAIAsmmSEigAACCCCAAAIIIIAAAgggQACAZwABBBBAAAEEEEAAAQQQQACBLBAgAJAFk8wQEUAAAQQQQAABBBBAAAEEECAAwDOAAAIIIIAAAggggAACCCCAQBYIEADIgklmiAgggAACCCCAAAIIIIAAAggQAOAZQAABBBBAAAEEEEAAAQQQQCALBAgAZMEkM0QEEEAAAQQQQAABBBBAAAEECADwDCCAAAIIIIAAAggggAACCCCQBQIEALJgkhkiAggggAACCCCAAAIIIIAAAgQAeAYQQAABBBBAAAEEEEAAAQQQyAIBAgBZMMkMEQEEEEAAAQQQQAABBBBAAAECADwDCCCAAAIIIIAAAggggAACCGSBAAGALJhkhogAAggggAACCCCAAAIIIIAAAQCeAQQQQAABBBBAAAEEEEAAAQSyQIAAQBZMMkNEAAEEEEAAAQQQQAABBBBAgAAAzwACCCCAAAIIIIAAAggggAACWSBAACALJpkhIoAAAggggAACCCCAAAIIIEAAgGcAAQQQQAABBBBAAAEEEEAAgSwQIACQBZPMEBFAAAEEEEAAAQQQQAABBBAgAMAzgAACCCCAAAIIIIAAAggggEAWCBAAyIJJZogIIIAAAggggAACCCCAAAIIEADgGUAAAQQQQAABBBBAAAEEEEAgCwQIAGTBJDNEBBBAAAEEEEAAAQQQQAABBAgA8AwggAACCCCAAAIIIIAAAgggkAUCBACyYJIZIgIIIIAAAggggAACCCCAAAIEAHgGEEAAAQQQQAABBBBAAAEEEMgCAQIAWTDJDBEBBBBAAAEEEEAAAQQQQAABAgA8AwgggAACCCCAAAIIIIAAAghkgQABgCyYZIaIAAIIIIAAAggggAACCCCAAAEAngEEEEAAAQQQQAABBBBAAAEEskCAAEAWTDJDRAABBBBAAAEEEEAAAQQQQIAAAM8AAggggAACCCCAAAIIIIAAAlkgQAAgCyaZISKAAAIIIIAAAggggAACCCBAAIBnAAEEEEAAAQQQQAABBBBAAIEsECAAkAWTzBARQAABBBBAAAEEEEAAAQQQIADAM4AAAggggAACCCCAAAIIIIBAFggQAMiCSWaICCCAAAIIIIAAAggggAACCBAA4BlAAAEEEEAAAQQQQAABBBBAIAsECABkwSQzRAQQQAABBBBAAAEEEEAAAQQIAPAMIIAAAggggAACCCCAAAIIIJAFAgQAsmCSGSICCCCAAAIIIIAAAggggAACBAB4BhBAAAEEEECgWAJer1f27dsnW7ZskSZNmkjt2rWlevXqxboWP0IAAQQQQACBshcgAFD2xtwBAQQQQACBKiMQCATk66+/lqeeekoWLlwoPp8vMja73S5nnnmmjB49Wlq1alVlxsxAEEAAAQQQqCoCBACqykwyDgQQQAABBMpB4J133jEL/OiFf+xtGzduLFOnTpW+ffuWQ4+4BQIIIIAAAgikK0AAIF0pvocAAggggAAC8sYbb8j06dPl5JNPln79+knz5s1lz549MmvWLPnyyy8jQpdeeqncd9994nA4UEMAAQQQQACBDBEgAJAhE0E3EEAAAQQQqMwCO3bskMGDB8sPP/xghnH++efLQw89RE6Ayjyp9B0BBBBAoMoJEACoclPKgBBAAAEEEChfgWAwKLNnz5axY8dGjgbccccdMmTIELFYLOXbGe6GAAIIIIAAAgkFCADwcCCAAAIIIIBAiQTmzp0rQ4cOlb1795rr9OzZ0xwTaNq0aYmuy48RQAABBBBAoHQFCACUridXQwABBBBAIKsEli5dKiNHjpR169aZcbdt21YmT55sFv/vvvuuvP/++7Jy5UrzWefOnWXQoEFy0UUXSf369bPKicEigAACCCCQCQIEADJhFugDAggggAAClVAgdvGfk5Mjt9xyiyxatMgs/hNVCggHCXr06FEJR02XEUAAAQQQqLwCBAAq79zRcwQQQAABBCpM4Ntvv5URI0ZIXl6e6UP16tWle/fusmTJEnG73eZv7dq1k1q1akkgEJDc3NzIEQH9rE+fPjJt2jTRkoE0BBBAAAEEECgfAQIA5ePMXRBAAAEEEKgyArGL/+iB1a1bV66//nq55JJLCizud+7cKffcc498/PHH5ut2u11ee+016dWrV5VxYSAIIIAAAghkugABgEyfIfqHAAIIIIBABglowj/N8K9l/6KbLugvu+wykwywUaNGcXs8a9YsGT16dOSz119/Xfr27ZtBo6MrCCCAAAIIVG0BAgBVe34ZHQIIIIAAAqUioKX+/vOf/8idd95ZYCu/Xly3/t93333StWvXhGX/Dh06JHfddZe89957pj/t27eX5557Tlq1alUq/eMiCCCAAAIIIJBagABAaiO+gQACCCCAQFYL6OL/ww8/NFv4w6X+FETf+l9xxRVy++23m7P+iZrf75c33nhDHnjggUhiwFGjRslNN91k8gNs375dNmzYIC6Xy+QNqFOnTlZ7M3gEEEAAAQTKSoAAQFnJcl0EEEAAAQSqgIAu0N9++225++67C2T117P+9957r5x33nlitVoTjjTe7y+88EIZMmSIzJkzR/7+978X2lEwcOBAGTt2LLsDqsDzwxAQQAABBDJLgABAZs0HvUEAAQQQQCBjBOK9udfOabm/Rx55xGTyt1gsCfsb7/fHH3+8dOnSxRwFCFcLiHcBrQ7w6KOPysknn5wxHnQEAQQQQACByi5AAKCyzyD9RwABBBBAoAwEdNv/7NmzzZt4n88XuUOHDh3k8ccfl86dOye9qy7+X3jhBZk8eXKB34d/pNv9zzrrLDnzzDOlXr16cuDAAdGkgF9++WXkuv3795cZM2aYz2kIIIAAAgggUHIBAgAlN+QKCCCAAAIIVDkBzfavGf2jz/z37NlTpkyZknJrvsfjkaeeekqeeOKJQot/Xfjrda+88kqpXbt2AbctW7aYEoI//fST+XvDhg3lpZdeEt01QEMAAQQQQACBkgsQACi5IVdAAAEEEECgSgno1nx98//OO+9ExqXl+nTx37x586RjPXjwoHnr//LLLxf63u9//3sZN26cNG3aNO41Vq5cKdddd51s27bNfK73evHFF0V3HdAQQAABBBBAoOQCBABKbsgVEEAAAQQQqFICun1/5syZZqu/tlNPPVUmTpyYcvG/Z88ekxjwgw8+KOCh5/m1BOC5556bMGGgBg60ykB00EGPCGgwoUaNGlXKl8EggAACCCBQUQIEACpKnvsigAACCCCQwQK6jf+zzz4TXdSff/75KRfhun1/zJgxBc7w6/C6d+8uf/vb35K+xc/PzzclArXaQLjVrFnTnP8/7bTTMliJriGAAAIIIFC5BAgAVK75orcIIIAAAghknMDatWtl5MiR8t133xXom5b70y3/yZL46XZ/ffP/6aefFvjtsGHDRP9js9kybrx0CAEEEEAAgcoqQACgss4c/UYAAQQQQCADBFavXm2S+q1atSrSG7vdLjfccIP5e7Vq1RL2Us/8Dx8+vNBv9XdDhgxh8Z8B80sXEEAAAQSqlgABgKo1n4wGAQQQQACBchPYuHGjjBgxQhYtWlRg8a+7ATSZX6K391pi8Ouvvza7Bnbs2BH5rVYIuPvuu+WSSy5h8V9us8iNEEAAAQSySYAAQDbNNmNFAAEEEECglAQOHTpkEv7Nnj27wOJfz/JfdNFFCZP9aYLBt956y5z512oD4aaJAjXh34ABA8RisZRSL7kMAggggAACCEQLEADgeUAAAQQQQACBIgvo1n99y5+Xl2d+q9v+J0yYIH/84x8TLuA1seBTTz0lTzzxhPh8vsg9tcyfVhzo3LlzkfvBDxBAAAEEEEAgfQECAOlb8U0EEEAAAQQQOCIQLhWomfo1Y//48ePlnHPOSbj41zJ/+ob/5ZdfLmCYbolB4BFAAAEEEECg5AIEAEpuyBUQQAABBBDISgE9y799+3bRs/vJMv1rsGD69OnmP9FNjwromf9atWplpR+DRgABBBBAoLwFCACUtzj3QwABBBBAIIsENEigeQLGjh0b2favxwVuueUWufnmm8XpdGaRBkNFAAEEEECgYgUIAFSsP3dHAAEEEECgSgts27ZNbrrpJlm2bFlknMOGDRP9T6IqAVUahMEhgAACCCBQgQIEACoQn1sjgAACCCBQ0QKBQx7ZOXmO7H76Y7HWri4tnv6L1DytS6l16/PPP5fBgwdHrjdw4EB55JFHpHbt2nHvsWfPHlmyZIksX77c7Bho2LCh9O/fX4499tiElQVKrbNcCAEEEEAAgSouQACgik8ww0MAAQQQKKFAMCjezbvk4JcrJP+zZXJ48RrxbvpFgl6/ubC1ulOc7ZpJzTO7S50L+ki1E9qIWCtHGbvA/kOSd/OTkv+vJREkHUvr/xstjpYNSwgX+vmsWbNk9OjRkWtppYBLL7200LU3btxocgS8++67BSoEhL+oQYCJEydKq1atSqVfXAQBBBBAAIFsFCAAkI2zzpgRQAABBFIKBN1e2fvW1/LL1A/Es25byu+Hv+Bo1UiaPni51P59z8wOBASDsvPx92XHg7MKjs1mldZv31lquwDmz58vV111VWRRf/HFF5uKAeGz/5oj4LPPPjM5Anbs2JHUWfMG3HHHHWnPBV9EAAEEEEAAgYICBAB4IhBAAAEEEIgWCAblwH9/kM1Dnhbf9r3Fs7FZpf41v5Em919mdghkYjv8Q67k/mGS+H/ZL/WvP1NqnXWibLrycdHAR9OJV0qDG39bKt3ev3+/jBo1Sj755JPI9XQHwJVXXilNmzaVjz76SCZNmiRaJjDcOnXqZD4fMGCAuN1uee+99+SZZ54RLRl47733sgugVGaGiyCAAAIIZKMAAYBsnHXGjAACCCCQUODQglVmYaxn48PNWqeG1Dmvt9QZ1FdcXVuLvWGd0Nv9YFD8u/LlwBfLZedj74l7xcYC121w01kmCGBx2DJKPOjzy/Zxr8uuZ/8ttro1zJZ/sdsiAYHSDADowFevXi1Dhw6VVatWJXXQXQHjxo0T3SUQ3iGggYHJkyfLyy+/bH7buXNnefrpp6Vly5YZZUpnEEAAAQQQqAwCBAAqwyzRRwQQQACBchPY8+p/Zcvw5839nB1aSJN7LpFaA3ukXMRrToDdz3ws2x94K5IfwOJySM7zt0jt3/Ust/6ncyPvxp2yYdBE8a7fLrUGdpecF4aJZ+22SACg9aw7peZvuqZzqbS/o9UApk6dakoCanK/2FarVi2ZMmWKnHHGGWKxhHIoaEJAfeP/wQcfRL5+4YUXmiMENWrUSPvefBEBBBBAAAEEQgIEAHgSEEAAAQQQiBLwrNsuW0e9JLXPPlHqXflr0UW8edO/54CIPyjWujUSBwPinKuveerx0vLV4SbDfnm16Mz++ra/7mWnSdPxl0X6sPfNL2XzLc+Y7jS+6yJpNOIC2ffeAsm7drrYGtY2OwKqndC6TLq7b98+WbNmjezatUueffZZ+fbbb8199Hz/bbfdFikNqEkBR4wYIYsWLYr049xzz5X7779f6tWrF/mb1+s1/93hcJRJf7koAggggAACVUmAAEBVmk3GggACCCBQ6gJ6Jl53BGhCQG21zj5Rcp4bmvBsv3/nfsm9+GE5/P16830NIGhSvRondy71viW6YPQC33wnKrGfBgS23Pqc7P3HV5G/a9+2jnhR9vz9CymvgIVu7dfqAB9++KHpYrg6gCYFXLp0qYwZM6bAkYGrr75aRo4cGXnz7/f75a233pIHHnhA6tSpY/IMDBo0KBJAKDdsboQAAggggEAlEiAAUIkmi64igAACCJS/QHSyPL27lvpr8eRfxOKyJ+zM9vH/MNUDwq20z9SnUtj9wn/MLoZwC5/zr9ajrUlsmDtoorh/yhNHTkNpPWe0iD8gGwZNEt/W3dJ86mCpd8WvUt2ixJ/rQl/P8j/yyCPmWo0bN5azzz7bLPoXLlwYOSZgt9vN7oCbb745khcgPz/fHBd45ZVXIv048cQTZebMmdKkSZMS940LIIAAAgggUFUFCABU1ZllXAgggAACpSIQ+zY9ncV8eDt9uAP1r/2NNJt8ban0J52L+LbtkS3DnpX8//5gkvw1ufdSqffn00ziwkOL1oSSHOYfluonHistX79Ddk6eI7uf/1Sqn9ROWr05whwDKI+muwD0Db6+yU/Uhg0bJvofmy2USDFeXoD+/fvLxIkTqQ5QHpPGPRBAAAEEKrUAAYBKPX10HgEEEECgTAWCQdn611fM4libtVY1cz6+es92SW974LNl5hhAuNW76nRp/ui1IkeS25Vpn1NcPDqgobsZag/qK1uGPC0Wp11avTVKqvdqX67dCwQCsnbtWlmwYIF5e69lA3Wrv7Y//vGP5sx/9eqh/AkaMLjnnnvknXfeifTxqquuMrkCNLHgTz/9JD///LM0aNBAevToIS1atIgkFCzXQXEzBBBAAAEEMlSAAECGTgzdQgABBBCoeIHAvoOy8fLH5ODclaYzrk450nrOGLE3qVukAECqvAHlOdLo4wn2RnUk4PGJeH3S4tkhUvvskyo8SDFr1iyTG0DbOeecI3fddZe4XC7ZsGGDTJs2Tb744gvzmR4N0J0B7du3l5deeimSTDBsqZ9r6cEhQ4aQF6A8HzDuhQACCCCQ0QIEADJ6eugcAggggEBFCnjWbpXcQZPEm/eL6UY65//1e7E7AKKPALh/3CSbhzxtkgQ2Hv0HaTTqQnNtz5qtsm3Mq3Lgf8vFdVxLyXnhVnG2PXqeXT/fMWGW5P97qWiWf2fbptLwtnOl7iUDQpUKotqhxWtk0+WPiX93vjSddJXU6NNBci9+xJzxT6dpDoBmU64Viz207b48myYA1Lf6Bw4cSHrbnJwc0dKB+tY/UdPvvPDCCyZIQEMAAQQQQAABygDyDCCAAAIIIJBQQBfjuRc9bJLkaQuXzEtFFps3oMENv5Wmk66UoNsnm//ypOx7d4G5RLNHrhENDuz/12LZfMNMs7APN/PZdWeYEoSa1G/b2L9L0OsvdOsGN50lTe6/LFKasECWfxETJLA3q2+CC+m2igwAaHb/l19+WSZPnixutztll08//XS55pprRBf79913n3z11VeR3wwcONAkGaxdu3xyGqTsLF9AAAEEEECgggXYAVDBE8DtEUAAAQQyV2DXk/+SbeNei3Sw1RsjpNZve6TscGwVgPBi3rtxp2wYNFG867dH8gn49xyQvKunFlj86w1aPHGj1L30VMn/eInkXT+j0OeRTtis0mLqYKl72anmT9FZ/sPXcbRubI4y6JGGZM3isEnN07pI079dXWD3QcoBl8EX9u3bJ2vWrDE5AT766CPRowHRrXfv3uZ4QNeuXcXr9cqMGTPkiSeeiHylZ8+eplJAq1atyqB3XBIBBBBAAIHKKUAAoHLOG71GAAEEEChrgWBQttzxoux55XNzJ1uDWiYBYIe05X8AACAASURBVLWubZLeOTZvQHTiQM0loDsKgm6vySfQ4qmbZcttz5vjANFNt/S3fvtOcXXMMckEw5/XOqObNJ82OJS1/8XPIj+peerx0vLV4WKtXb1Alv/YpIW+HXtlw3kPiWfVZvPb1rPulJq/6VrWkiW6/u7du2Xw4MGiRwO01a1bV8aMGSMXXHCBKQuoiQF1t4DuGgi3U0891VQFaN68ufmTlhxctmyZySGgxwY0aSCBgRJNCz9GAAEEEKikAgQAKunE0W0EEEAAgbIVCBw4LJuuniYHPl9mbuTs0ELavH+X2BsnTwB4eOk6U2bPvzf0tl1L7bWaNUps9WuZrfxbR71k/q75BJydcmTnw++Is31zqXf5r2TnlDmmPJ/jmCbSZs4Ys/DfdM10kUBA7E3rSZt3x5h+bB35YoEAgPZJkxM6WjeSXU/8U3ZMmh3qc7tm0ub9sea32ipjAODQoUNy7733yuzZs6VDhw7y8MMPS7du3cx48vPzzWdz5syJPAwXXnihjBs3TurVC43Z4/GYJIG6G0ArBWjr27evzJw5M/Kdsn2SuDoCCCCAAAKZI0AAIHPmgp4ggAACCGSQgG/bHtlw3gSTnE9brYHdJeeFYWKt4UrYSz1/v33c67Lr2X9HvtPknj+Zc/jato1+NfJZ7XN7iSYE9O/cZ8rvaYlADRyYAECrRtL6nTFmIb/v7bnmtzVO7my+Z63ulNgcA4k6FFt9oDIGAHRsmhcgLy/PvNF3OEIJD3VhP378eHnjjTciw7/hhhtk+PDhUq1aNfM3DRA88MAD8vbbb0e+07hxY7NjYMCAAZQIzKB/b3QFAQQQQKB8BAgAlI8zd0EAAQQQqGQCh5dtCL3J35Vvel7vqtOl+aPXJi2Tl/+f7wuc59cs/q3/L/RmXlv0m3stwefbuU80QWCTB/8sB/+3wmz3T9TqXjzAHBnQFth/SPJuflLy/7UkqWo4+WD4S97NuyV30EORoEZlOAKQaICLFy82yf/C1QJuueUWU/ZPjwWEF/+xuwM0L4DuIDjmmGMq2dNIdxFAAAEEECgdAQIApePIVRBAAAEEqphAbCm/VBUAtGTgpqummrf6ptms0mzilVL/+jNDi/aDbsm7brrkf/JdRMpWt0Yor0CPtuLd9IsJOIR3HMRyRpcS1M+8G3bIhgseEk0sGG72hrXNefdw0KLpxCulwY2/NR9rBYFto1+RPa//T4Ke0Fb4cKLByjh1mhRw9OjRpuvVq1c32/x79epl/rcGBTRB4AcffBAZ2rnnniv3339/ZNu/On377beRa0yaNEk0saDFYqmMHPQZAQQQQACBtAQIAKTFxJcQQAABBLJNYNcz/y5QOi9Sli8WIhiUg3N/ks1DnjKL+HCLLc8XLwCgxwBynhkimvRP28Gvf5Sto18V94qNYq1Tw2TiP/xdKEGgOQLw2u3m7+a7X62Q3Esmm4SC4eMJ+vfoIEM4AKCL/10z/ynbJ8wSq9MeqSjQcNg50uTeP0V2Nej3goc9JplgprclS5bI9ddfL3v37jVd1a39LVq0MMcFVq9eLYcPH44M4aKLLpK7777bJADUpp89//zzJilgOC/AOeecIxoEqFEj5EtDAAEEEECgKgoQAKiKs8qYEEAAgRII7HYH5cttfvlqW0B+3heQfd6gHAq9MDbNaRWp77LICfWt8ruWNundyGb+VtXazinvyo6Hjp4dj94urwtlPbt/4KsfZfcz/5ZDi9cUGL6W72s26coCC+nAIY/kDZ5RYNt+qjfw+z9cKJuunS7iD5gdBU3vv0zqDx4outtASwOGdxs0nzpY6l3xK7Owj76H7j7QHAS7n/tEtutY/AGp+asucuCL5aa/9mb1peUrt5lEhe5Vm02CwuBBTyRpYSbPqb7B1/KAesZ/x44dCbuqSQE1V4Au7MPVAB566CHz9j/ctGqAHg1o0qRJqQ1ZAxHLly8393G73XL66adLp06dxGqtgv9YSk2NCyGAAAIIlLUAAYCyFub6CCCAQCUQ8ARE3tngkzfW+mTH4aAEgul3uoZd5KJj7HJ1e4fof68qLTbTfjrjsjhs0njsxWbbffitfvTvoq/pyGkoreeMFuexzRJe2v/Lftl46ZRCAYboH9QY0FlavjJcbPVqmj9vH/8P+WXq0a3v0d/VpIBNxl0im658TDzrtse9b3TVgnTGXNHf0TKB//znP+Wrr74ygQBdbOvCW1vr1q3lhRdeMGf+N2zYYDL/v/vuu5G3/vqd2KoBJR2PliXUezzxxBOyZcuWApcbNmyY6H9sNltJb8PvEUAAAQQQKJYAAYBisfEjBBBAoGoI+IMib63zyYurfLLfW4RVf5zht65pkYd6OaVd7arxhjPZQjp2+LrwrzOorzT66x/E2bZpwocj+lhBzVOPl5avDk+53f7w9xtk42VTxLd1d6Hruo5rad7gRwcRDv+QG0pe+Mv+At+v/fue0nzGjaJ5B3Y//6lsHfNqaGdBdNNdBhMulwaDByZNdpipT7+WDNSz/++9957pot1ul3bt2okuyjdu3Fig2/qZJg68+eabI4kDw9UG9Lu6SG/btq3ZFZBOXoBAICBffvmlyTOgwYZw08oFen89qhAOSOh1aQgggAACCFSEAAGAilDnnggggEAGCOQdDMr9SzyybHfMIrAEfWtSzSIP93ZKp7qVPwjg350vu1/8j+x//1vx7dgnvi1HF+Bais/RprFU79NRap3VQ2oOOC7lQl5ZfZt3yaarp4l79RbJefovUuu3PdLS1sW/vtXf8+ZXEth30Gzdr3/16dJgyO/EWitU8i7SgkHZ/6/Fsv3uN8SzbpsJSGgCw9rn9RYNVJgWDEr+v5eaMoOHl28Ui9UiNfp3Nt+r3qtdpVz867C8Xq/cd9998uabbxYg0SSB+ln4vL/L5TLHAv7whz+YLfm68NddBI8++miBxbte5LTTThOtJpCscsCePXtkypQp8vrrr0fuqwkF//rXv0q3bt3kkUcekWeffVZycnLMjoT27dunNe98CQEEEEAAgdIWIABQ2qJcDwEEEKgEAj/sDsiYRR7Zebhkb/3jDbVjXas83sdp8gTQEChvgbVr15pdAHr2vm7dujJ48GBTJeDBBx80XdG/6eJfk/7pm319Oz958mR5+eWXE3ZV39g/+eST0qFDh0Lf+f777+XOO++UVatWmc90Z4EmJ9SShJp3IDc3V2688Ubz+VlnnWXuRaLB8n4quB8CCCCAQFiAAADPAgIIIJBlAvN3+OXuxd4Sb/lPxvantnYZ3iWU2Z6GQEUK6Nt5XYx/8803phv6Nv/KK680i3998z99+nTzn3Dr0aOHCRp06dJFXnnlFXnxxRfNR1dddZWMGzcucn5fEwp+/fXXMnLkyEgSQg0uaDLBM844IxJcuOeee+Sdd94xgYGnnnrKJAOkIYAAAgggUFECBAAqSp77IoAAAhUgsHZ/QG6f75HtKd78V7OJnNLUZpL7ta1tkTqO0Nt8rQjw2Wa/vLbWJ5sOJN490LS6RWb2d0mLGuwCqIBp5pZRAloS8LrrrpO8vDzzV13En3/++Wbrv1YR0DP7GgjQFlsuUN/aX3vttSaZn/5GqwfobgJd/H/44Yeii/twGULdJaBv9zWAoE13FmiFgrfeesv872uuucbsTCABII8nAggggEBFChAAqEh97o0AAgiUo4Au3m+b55GVexOf+bdaRM5vbZdhxyXP6H/QJ3LPEo98vS20cIptep07uzrkgtZVqCxAOc4Vtyo9gf3798uoUaPkk08+SXrRBg0amPwB+oZet+jr7zSTv57d16bb+vVMvwYOZs+eLWPHjo3kFOjevbtZ/B977LHmu7rrQHcafPBBqBrDueeeawIN9erVK72BcSUEEEAAAQSKIUAAoBho/AQBBBCojALTV3jlzXW+hCX+7BaRocc75JK2dknnvf36/KDcOs9tygbGa79pbpMJPZ2VkarIfd7jCcq0FV75elvA7JLQAIjugri0rV3+eIxdbOmAFvmu/CBdAV2QP/744/LGG28UKAGY7u/DOQA0eV/s4r9v374mAaBm+9edAUuXLpUxY8ZEcgKw+E9Xme8hgAACCJSHAAGA8lDmHggggEAFC/y0NyDD53tEF6rxmi5YLz7GLrd1caS1+Ndr6JVGLPDIN9vj7wLo0cAq0/q5xFH5CwIknb2FOwNmN8Rud2Hb4rhW8KNSpW+/b98+WbNmjdmer/99woQJZnu/LvAHDhxodgmsW7eugEGbNm3Muf5evXrJ3LlzTT6B8Lb/6MX/zp07ZcaMGZEgg575v+GGG8z3q1WLqdRQpZUZHAIIIIBAJgsQAMjk2aFvCCCAQCkJTPreK+/m+hJe7YT6Vpna1yU1irhj//HlXvnHuvjX7VDHKjP6OyP5A0ppKBl1GV30D/nGLbobIlGraReZ0scl3RtU8UhIRs1M6s5s27bNJPtbsWKFNG3a1JTn69ixo2zfvl3Wr19v8gLUqVNHOnfuLA6Hw7zR/8tf/hIJEIR3BbRq1Uref/99swtgx44d5sYaNNDjBKeeeqpJBkhDAAEEEEAgUwQIAGTKTNAPBBBAoIwENh8MLVK3HYq/SHXZRO470Sm/bnakRnwR+pHtAYB/5/ll/FKP+FNUUxzTzWFyK9AyR0AX+FOnTjXn/LUNGjTInNOvVatWoU5qUGD48OEyf/5881lOTo5J8Ld582bze91FoM3lcpk3/prwj1J/mTPX9AQBBBBA4KgAAQCeBgQQQKCKC+ib/4eXeROe/T+unlVm9Cv6239lm/yDV2avz94dADN+9MpraxLvrAg/WgQAMvMfWezCvlOnTjJkyBA55ZRTIgn7NFCg+QNmzpwZGYRWAvB6vZF8Arrw10oDuvBv1KhRZg6WXiGAAAIIICAiBAB4DBBAAIEqLJDqnL4O/fqOdhnc0VFkBb328PluWbAjflWBvo1t8njfqp0EUBf/GgRI1qrbRCb2cknfxhwBKPJDVg4/2Lhxo4wYMUIWLVpU5Ltp4r+rr77alA+sX79+kX/PDxBAAAEEEChvAQIA5S3O/RBAAIFyFPhFz6jPdUvugfh71EuyON3r0aMFHlm7P34A4PJ2dhl6XNEDC+XIU+Jbzd8RkDEL3XIofh5Ec/3i5lcocedEZL83KJ9v8cvnWwKyen9A9nmC4omarup2kQZOixxf3ypn5dikdyObOEspTqHHIubv8MtHm/zyw+6ASZIYvrcmR6zntEjHOla5sI1NBjS1lUqlBL3+vzb55J+b/LJmf1AO+IJm54ver6bdIp3qWuScVnbRChXR49SkgC+99JJJ4ud2u5PS161bV373u9+ZRX+3bt3EZiv60ZnSmFuugQACCCCAQHEECAAUR43fIIAAApVEQBdety/wSL43fgCgdU2LzDzZJQ1dRU9UlncwKDd+7ZZdcbLfZ0viO29AZNxij/xva/wIQH2XRcaf6JRejUppVZ3mc7chPyha9lEX4L4U+QmiL6lJIK9u75BLj7UXOxBw0Cfy8mqvvLPBbwIQ6bRG1Sxy2/EOOaOFLe0qFNHXDd/z7fU+0f+equk4ddeLlryMLtGogQBNCvjdd9/J/v375fDhw/Lxxx9Lbm6uueTkyZPl/PPPT7no14oATz75pKkIoJUCxo8fL5oskIYAAggggEBFCxAAqOgZ4P4IIIBAGQqkSlLXp7FVHu/rKtaiS5MK3jzXLVvjJBfUN7oTezqrfAlAnTp96/zmWp+8tc4nuz2hN851HBYZ0NQqtx7vMG+6y6vpW/dnfvKa/kS/6S/q/TUvxJTeTtEARlHakl8Ccv9ST8KEk8mupW/pB7awyV3dnUUKPmgg6q5FHvl5b/ydKInuqfc7palN7u3hTFj9YvXq1eZsf15enrRv316ee+65pAt5DSC8/vrr5nvhigB6fw0CaA6BevXqFYWT7yKAAAIIIFDqAgQASp2UCyKAAAKZI5DqjPofj7HLyBOKv01f3zK/uc5XIMFg8xoWmdzbKcfWLt+33pmjXjE90QX/3Ys98tU2f8KEj0Xp2UkNrfJYX1dai3F9z69v32es8JYo8KCL8ouPscttXRxpBaV+2huQO7/1yPbD6e00iDf+U5va5MGe8YMO0QEALRX47LPPSpcuXQpdRhf777zzjiklGL3w1y8OHDhQRo4caQIINAQQQAABBCpagABARc8A90cAAQTKUCBZmT69rS7+NQhQ3KbLrm+2++XDjX7R7fBa6/781jap7Sjam+Pi3p/fhQR0HqYu98qs9QWDMSXx0cX4sONCxwFSNV386/2Lctwg0TXTLUupuSdun1+yxb/2Qcc5pLNDNGdFbNM3+rp412MA2tq0aWOqBPTv318WL14sn3/+ucydO7fQoj98nXvvvVcuv/zylEcGUvnyOQIIIIAAAqUlQACgtCS5DgIIIJCBAmMXeeSzLfHPp+vC565uTjmnFUnMMnDqitSludv9Mm6RJ2kywiJd8MiXu9SzyvR+LtFkgYmaBoB058GBNM7ep9sHzZnwaB9XwiMkuttBx/vltiTZF9O9mYg0rW6Rmf1d0qJG4cDVkiVL5LbbbjPHAJI1TQ7YtWtX+eqrr8zXcnJyzI4A3vwXYSL4KgIIIIBAmQsQAChzYm6AAAIIVJzA8PkekwguXitJBYCKG1HVvbO+xZ+93ievr/WZM/SaS0Az1Q/MscmdXROfi9edF3cscMvCnfHPwOs1ftXcJlcca5d2dawm6Z0uoDVB5FMrvbJ8TyDhkYEGLos8M8AlOXEWxjoTOw4HZeg8t+Tmx9+Cr0EmzfR/dQe79G1kM4GEQz6Rjzb55KXVPtmZYOu+JqXU5JSapDJeU6fHlntFcx7ENr1n1/pWub2LQzrWtZqdKfO2+2X6j17ZlKAahl7j6vZ2ublz/OMwWipw0qRJ8umnn4rPVzDSoQv822+/XX7961+b5IF//vOfTZd69OhhcgFQHrDq/ptlZAgggEBlFCAAUBlnjT4jgAACaQokCwDUdVpkej+ndKhT8Wf1NVv8v/L8pnzbxvyg5B/ZS66LV120/qGNXX7XMr1ScboofXKlV77eFpB9R7LQ17JbpGsDq1zbwW7K8sVbVupi8uttfrONXhfFulDVxaS+Fb6pU/wM9br+/GijX5792WsWw7po14z2txznkLNz0t9ZkWwLf6pFuJZ41FKPWvIxtmk1hgdOckr/JvH7ooGA2+e7ZfEv8YMHqYJEyY6Y2C0i13V0yFXtC2baD/cx2Rb+ZPfVcoJDvnHL+jhBB52vP7YJ5RCIzu6v99TfDV+QOFlgOrsdDhw4YMoE5ufni9PplMaNGxfY3j9//nwCAGn+3ya+hgACCCBQMQIEACrGnbsigAACZS6gi+hbvkm84Em1sCzzDoqYkm2atf6dDamz1uvb3Id6OhO+jdb+frrZLw8v8yYsP6cLxB4NrHL/iU6zUA+3ZbsD8uB3nqRvsnVR/+eY8/DzdwRkzEJ3oa33GlSZ0d9pqgGk077fFZCR33ri9jvVwjRRH/S+yd5qh/uVLFFksoW4LsBvnec2gY/Ylm4yv1dW+0ywJt7vEx1P0QoH+jZfgy2xLVXiwv9u9ct9SzzijrMppqgBsUOHDskDDzwgs2fPlkGDBsmYMWNkzpw55m/a2AGQzpPPdxBAAAEEyluAAEB5i3M/BBBAoJwE9O330G88smpf/Le7mqV/Zn+n6MKnItqa/QFzdnzd/vQzuGsQ4PE+8cvTaUZ43fGwx5P6euHr1HNZ0s5ef0yt0DnxcGk8vYvmWPg8To6FogYAJn3vlXdzCx+i17fYupU9WaLGRAGAWg6LPNbHaXY8JGvv5fpk4veFF+H6mxp2kYd7u6Rnw8LX0OMDL6+Of/Bf7zm1rytheb1wfxIFETRw8mhfp2jwI7rproxh89xmh0Zs0+SBE05yipagTNSS/Zsoak6M6AoBer+TTjpJ9u/fL6tWrTK3P+WUU2T69OlSp06divjnxT0RQAABBBCIK0AAgAcDAQQQqKICez26VdojutU6XtNF8BP9naLb48u7laR825/a2mV4l4JntZMtxhON7cwWNunWwCrT0sxeH7ug1nP6N891y9ZDhQMOqd7aR/dp88HQlna9XmyLDTrEG0uiIwDH1bPKjH6pF+GTf/Ca3APxmp7B17P4eiY/uiVbSGvQYmx3pzmykU7Te0+LKh+oxz4Gd3LIFe3shY5qaN6C2xd4JP/I0Y7o66c7Xt3poVUr4jWtBDD0uPTKYmpegMGDB4sGAuK1UaNGyU033SQWS/n/+0rHne8ggAACCGSnAAGA7Jx3Ro0AAlkgkHcwKDd+7ZZdcc6G6/D7NrbJ432d5S6hCeNunR9/wZtOZ+ItSvX8u56D18Vwuk3f+GqLt5U83jVit8N/sTWU/V6TzMW23zS3yYSe6dkm29IeL9gRr29P/Og1yQPDY0l19j98jVRJ/C5obZfR3QoviJMdO0gnaBE7Bg0o/LQ3KLXsIsfUsiasOvDcz155/uf4wQpduMcr5Rd7Lw04aNAjXtOdFloaM50WDAbN9v+xY8cWSgx44YUXyvjx46VGjRrpXIrvIIAAAgggUG4CBADKjZobIYAAAuUrkCoAoOX/xnVPb5FaWj3XxfK4xR7539bil2+Lty1dgwo3zXWntf2/uGOJ3QEw40ev6Pn5eO36jnYZ3DH1QjLVm/R7ejjlt2kmE9Tt9Et+8Zvkd5r0r3FUjoN4fdQEgPo2/JO8+HOhpfGm9XVJ61qF32AnW4iX1XOloZ0RCzyiZQdjW7KjCrHf/XeeX8Yv9cStIFDUoJgGAZYtWybTpk2TBQsWSMeOHeXqq6+Ws846yyQJpCGAAAIIIJBpAgQAMm1G6A8CCCBQSgJ69n/YPI/oUYB4Ld23y6XUHXOZj/P88uBSjxxJ8l/g0noS4cI2dpOpv47TYs7Ez1jhLZRgr5pNZGIvp/RrfHSLeaI30u1qW2VqP6e8utpnsvunetuv58fHdXfI+KXeQgtNTRr49MmhWvEayNAEeEt3FX7977CGMu//qlnqLfBa9WDCd/EXo0W5TlHnSPMkaN6BL7f545roXGgm/YuOsRe6tD5Nw+e7ZcGOwmOPPkevCR613N9Hm/yyPj9UVUGbbvHX4IT6XHqsPWWgItyBZLs8mlW3yFMnu0SDFqlast0LRQ0ApLoXnyOAAAIIIJBpAgQAMm1G6A8CCCBQSgLJFjp6C93qnCy5XCl1I3IZXRDeNt9t6s/HtngLzkQLzXiZ6ePtdtDF6LDjHGaRmeycfbgvuiid1s8luoU93jbxXo2s8mgfl+jCPNn5/3Szyacqwaf9SrQFvzhzo/dbuSdgAiFfbfPL4QSbMHQuhh7vkEvaFj6Dr/dNlltCd0lM6e2ULYeCMuWHxNUYwv3XOfp1M5s5ZlA7RcWEZLs8ipJzgQBAcZ4efoMAAgggUFUECABUlZlkHAgggECMQLKFTlEznpcGbrL+6Jb1Sb2c5u1wdNMs+5/FZNmPt91b38jfscAtC3ceDS7o22DN2p/qjX34ftGL7dhkc5ph/r4TnWaxqm3RLwG581u3KWMY29KtrvD1Nr+MXRy/JF34mroontzbaZIVFqdpEOWtdT55aZUvreMRer87uzpEEyQmasmOltRzWqR/E6s5VhBvl0eia2peh0d6xz9uEP5NaS3cS+s6xZkPfoMAAggggEBFCxAAqOgZ4P4IIIBAGQkkO+ucrL57GXVHHl/ulX+sK7xiTlS+TRfXQ+e55ceYkm+JMtPrG+K7FnlkXX5AatotctvxDtHz6OEWL5gQ/izWQxfOk5d5RUvkOW0iN3Yq+EZcs8g/9L0n7vZ5PUagi/ZkLZ23/+HfJyt9mGqukmXNj/6tBl5Ob24z1RV0EZ+sJQt+FDWxYvR9Uo0zmXlRkveV1nVS2fM5AggggAACmShAACATZ4U+IYAAAqUgkKy+e7rb1EuhG+YSyeq3J1rQa7Bg+gpvoWRtxd0WnygAof1L1IdE4092rXQSACbLhRDvnue2ssld3Z2FyuKlmp9ki93o3x5fzypnt7TJ2Tm2lFvxUx0tSdWnRJ9r8ODStnYZdnz85InJnuei5LMoresUd5z8DgEEEEAAgYoUIABQkfrcGwEEEChDgWQLnQYuizwzwCU5NVInTSuNLuoZfM3Sv/Nw4YSEsW/M9Rt/X+OT537yir4pj26aiE9LF2pyv6K2ZIv2oiZ/G/mtR3QLf2xLJ3HfbnfQJGdcsz9O/cAEg0qWlC+Zw7wdfhmz0JPwvH/sb3UngOZM0B0PWk0gXiurAIDeK/rYRuy9S2vhnuw5GNPNIee3Lpz4sKjPGt9HAAEEEEAgUwUIAGTqzNAvBBBAoIQCyRY6HepYZUZ/p9RJkXithF2I/DzZVvTw21td+C/9JSDTVnjl532BQtvri7sIDndi+HyPzN8RP/NdUd4gJ9vNoNvntVJAvNJ52g8d49Tl3kIVCWraQ1vw/7Up8dn5JtUs8lhfp2iOgXSblhm8bZ5HVu5NP9igb+JPaWozlQxiczLofdPJXaDX0MR8N3d2yAn1reY66qZVAZ5f5RMNgsRryXJTlFYAIFHwpiKOxaQ7j3wPAQQQQACB0hIgAFBaklwHAQQQyDCBZAGAHg2sJuO9vrEuy6bLvB2Hg/L9roA89J2nUEk/vfepTW3mze9/t/rj7hDQ7+ji//J2drmpsyPuNvhf3JrszmvedF/V3iENXQVHlWzRrt8cepzDXD+dliwLfqoEgHO3h97Ix+5s0KR7mmRw0vce+WBjgvT8IpIoWWKyfuu9dNGuZfTcfjFVGH7YE0horddKth0/1Q4A/e3Fx9hNGcF4mwh+2hsQDcZoKcJ4LVEwpjQCABoQGfqNR7REZmyLLvOYznPAdxBAAAEEEKiMAgQAKuOs0WcEEEAgDYHJP3hNObt4TZPjjeuePFFdGrdI+hVd3s1Y4ZU31/nMG+BAUAotfNO5VMESnQAAIABJREFUh2amH3GCQ36bYyu0oNTF7cTvPfLxJr95u65NdzX8/VeuAvXlk5Xt098UZeu3ZsG/4Wt33LfYyQIra/cH5Oa5HtnvLbjwjT7WoG/Ghy/wyM8J3thrIGRcD6eclZM4S386ptoDDUZM+M6b8G287maY3s8p7esUjBKlCgAcV88qM/q5RKs1JGrJEjImOo6RLJ9Bukc4ku1EKa+gWDrzw3cQQAABBBAoKwECAGUly3URQACBchLQ8/VzNvhk/s6AbD4QlPw06q9pjfer29tFcwGURdMF5tMrvfLaGl+kHJwuXtPoWqQ71Wwiv29plxs62eNmptd7PLDUI//cVPCNue5qeOPX1QrkN/hiq1/uXuwRLRcYrxVlB0DugaBc/b/Dcc/VJ6oAoIGKId+4Zfnugh2wWERu6Vxw94EuzMctir9bQvveq5FVHu0T2r0RLvOnORMO+YKii+/R3Zxp53ZQuwnfeQolWgwbjTzBIZphP7pptQXN55DoDX46GfmLk48hWeAh3SMtT630ysur4wfF0kneWBb/VrgmAggggAAC5SlAAKA8tbkXAgggUIoC+iZat9Uv3VX4vHy6t9E38y1qWKRbA5v8uplVejSwSfX0dsInvIUudvWc+5xcX4Fz/FruT7egJ2u6fVz7M6i1Xc5vnTwj/X82++WeJYVL8cULAEz63ivv5sZf+Gl/0t0R4Q+KWZzrcYV4Ld72dV2kj1/qMef7Y1vX+pqLwVXgrL1+X9+Qf74l/j2it6prgGXmSm8B5+gAQarnIFlyRv1tvPHoUYIhc92igZB0DWK/l2x3SqIjAPq83/i1W3bFyR9Qy2GRx/o4Tb6BRE2PomhZSQ1gxLZEux1S+fE5AggggAAClU2AAEBlmzH6iwACCIjIwp0Bs/hNlEytuEi6AK/vtEiPhlY5ralN+jWxFilR4LLdAXnwO0/cRVZDl8WcQ4/X9M31oNY2kw+gfopdCboIf2udT55c6Y37Rl/7/+bprki/1+cH5dZ5bpOLIFHTpH26bb1xtcQ7IjSw8egPXnl/Y8HARvQ1f9PcJhN6Fjxa8fRPXnlpVeHggwYqnjrZJVqCL7b9O89vggY61timW+sf7u2STnUtcss3hY8LpLMYDl+zOIt57dKIBR75Znv8AIXmKZjSJ3HJQn1mdTeEzku8Fm/XgX4vVR6HVIkcn/05NA96FCW2aQJGnbey2Q9T3H+N/A4BBBBAAIHSFyAAUPqmXBEBBBAoUwF9g3nrfLfoufbyaHqmXhepJze1Ss+GVmlZM5TVPbwoW58fkK+3+0Vr2+sb5XgLLL1Gx7oWE7iI19LJcK+j1UXn1BXeuAGG8HVb1rTI86eEAgD6G90lkSyxnv4uVeI6LV+oRwh0t0Wyppnvp/dzRXZRfLUtIKMXuuMu5DWnwf0nxs/DkGybfThbvY4z0RtxPd6hGfhTte92BWTEArccSLA5ItGi+s21Ppn+Y8GdB+F7aUUDrSCggYDYpgEN3R0ye0P8hXiq4EWyowPJ7vvVNr/ct8QTd5y6M2XCSU7R4xs0BBBAAAEEqroAAYCqPsOMDwEEqpxAsnPMmTjY8OJat6aPW+xJeAxA32zrmf/zWtmkXR2rqUOvb901eZ5un//PlsRVAqLHrdu5J/Vyip4L17fv/7f+aB6CZD7azwFNbHJTZ3uk1N6mA0GTSFHf+h9MfIIgclnNczD0+NC5eT2ioMGH2Iz/+mWtevDKaS6pabeY3Qy6lX+3JxQ8qWW3SG2nmK3u8Y5MaN6GZwa4TGWEm+e6ZWucQFA6ARVNRqjzsWBH/KCG+t/Tw2mSL8Y2DfToW/xEQSidyyvaOcyuDt3RoQaagE+f3eV7Eh9ZSXV8IVXAQu97XQeHnNfaZgJA2s9X1/jko42+hAkoT2tmkwdPcpZ5RYxM/LdJnxBAAAEEsk+AAED2zTkjRgCBSi6QrJ59pg1NF9UDW9jkru5O8QVEbpvvNgvBbG66gH/1NJdZGOvb8FnrEx8piOcU3mVgt4o52pBoV4IuhjXZ49k5dtHdArqg1zfwGtT4ZLNP3tngj3uePnzPY2pZZGb/UD/jtWRv44szv/omXksh/rpZ4jfxmsRxzCKPKWtYGi2dQElp3IdrIIAAAgggkCkCBAAyZSboBwIIIJCGgG5pHz7fnfCtbbJL6BZpzRCvb5r1rbgmcYu3XT+NbqT1lejFf/jIgB4B0C3xibacp3XhDPiSZu8PFuMERk2HyNMnu6Rdbaus3heQYfM8CbPpJxpm9PZ+TWw4eZm3SNUV0uHT3QUjuzrkgtaJM0JuORiUW+a5Rf/f0mjntgoFilKdw/9+V0BGflu4nGJR+5DsyEBRr1WR39fdFVpxQ5+FQ/5QlYj7ejhT5tKoyD6H712Z+54JfvQBAQQQKI4AAYDiqPEbBBBAoAIFUmW0j9e1eGfcNSmeLhrezU1va31Rhqz300z+t3VxFMhwr9d4e73PvPkuSknARPfWxWJRlp+abPCUpjZ58efi31+DGbrF/9PN/qSJBWP73MhlMRn/29QKLXGTlbVLNF5NUjitn0v07bw2XUBpVYIvS+mNuF5TF/+Xt7PLTZ0dKRfjmpNBcyOUNKCj5+/Hn+gU3bWQTivpM6Rj1GfzopgSh+ncO5O+k2j+z2xhk/EnpQ6mVORYKnPfK9KNeyOAAAIlFSAAUFJBfo8AAgiUs4Ceib99vke2J8lqH90lXYyf18oud5xQeDGu39Nt4bqlWs+i6xnrki7MdRE3/HiHnNvannAB+eFGvzy63JPWufp4vLoI17fTmw8F094Orov/Kb2dUk8X4iu88ua6om29137o2f17ezjlxIZWSZZVPrbPPRpYTWI8LeEXbnoU4vYFHsn3phfCSLRo1YXUpO89JgljSXd01HZYZMQJDnPuP9Wb+PA49Nm5f6lXNKdAUVt4l8idXdNf/Os99E5/X+OT537yJjzbn6gvOsY7uzpEF8mpmlYqeGOtTxbtDAV7wvkcdC70aIS+bddEiZ3qJi4/mOoeJfk8XhlIvV50qciSXL8sf1uZ+16WLlwbAQQQKGsBAgBlLcz1EUAAgTIQ0MWjJnBLVQlAF+M3dnKYs+DpLOh0EfevPH+xjgjoolzLqQ3v4hBNxJeqbcgPmoz+83ekv3DVhZe+wddEezk1LGbRee+S5NeIt8jUBaQm6dP7a4b/VK2aTWRQG7vc0NEReUuti0FN8vfJ5sT9V//BHUP+egY/uul5dp3D/21NfZ49VZWCcIWE6VohoRhHO3RR/PuWNrmmgz2tuYv1yjsYNBaajyCdIISOp3VNi9ny37V+8RfPycpOxvZR76n5BUZ1Tf186nV1POlY6nX7NtaKDg5Rx/Jq0Ucw9DiDJmx8fW0oiBeuFNG3cfFty3IclbnvZenCtRFAAIHyECAAUB7K3AMBBBAoAwHNSj8n1yfv5/pk2+GgqZOurbpdpGk1i5zbyi7nt7YVe1Gi1/vvVr98vsUvP+8LyD7v0XvofXTBr29BO9axym9a2OQ3zW2FtvunM2ytC//pFr98ttlvasPrfcKLyPCb1s51rSa4oAs4HV9008Xvf7f4TbZ3LUmo/dZFWX2nRfo3sco1HULBgngtvPtBE+LpGPccycSv39Vs/O3rWMzYzs6J7xheeL+4yic/7w2YN8Ta5ybVLWaHwoVtkvvr2Ed865Ef9yROjKjOgzs55Ip26QVxNPO9ztmCnX5Zuz8oB3wF501ttPpA8xoWObGB1bwJ190RsQGKdOYu9jt67zkbfOZIws7DIvlR20nUs1E1kZOb2OS81vbIMYbi3Cd2/jUg9o91PtH8AGoavm3438KpTW1ycVu76BGKZE3nT4+n6L+rdAIZ0dfqWNcqj/cpv7P30aUY9d/GhJ5O03d10MDTw71dpmxnJrbK3PdM9KRPCCCAQFEECAAURYvvIoAAAgggUMoCuuh8L9dnciPkHQgtXnWRrtUCzmhuM+fxUy1cS7lLpXI5z7ptsuvJf8neWXMlsO+g2JvVl0a3nyf1rvy1WFyOUrlHaV5E50HzGXy17eiODp0DDeIMbHG0koIGmObv9MuTK72Sm39094jOme6g0F0iZd00+Dd0ntsEjrR6woSTnKJ5FB78ziN6vCZcKjJR4Kus+5fs+pW57xXpxr0RQACB0hIgAFBaklwHAQQQQAABBEx5hD2v/U+2jX5FAoc8hURqn9dbWky/Qay1q2eMli7jo0sy6i6Oy44NJUJMtDNCdxoMX+AxOz/CrUMdq8zo75Q6ZXwUIDqBpB6lmHmyy9wzXBYyXCoydrdMJoBX5r5ngh99QAABBEoqQACgpIL8HgEEEEAAAQRCAsGg7H7hP7Jt7N8l6E2c26Dh8POkybiLRbSeYga0udv9ppqCltGLTrYYPuKhb9UbuixyQyd7gSM1/9zklwnfeUwiTW3l9eb98SNb/fWeevRGt/9Hl5WMLhWZAbwFulCZ+55plvQHAQQQKI4AAYDiqPEbBBBAAAEEECgkcPj7DbLxsini27o7qY4eB2gzZ7Q4O7SocEXdkn7bfLdoHgFtFx9jl9tPCJVA1AoHYxd7xH0kljH0OIc5khFuq/YFZNg8j+z1hCIA5REA0CMIw+a5ZfmRvBHhPj210isvr/aZJI6P93VWWGWCZBNamfte4Q8qHUAAAQRKSYAAQClBchkEEEAAAQSyWSBw0C15102X/E++S4uhxRM3St1LT03ru2X5pehFviZGfKKfyyRI1Bb9tlr/98gTHPLHY44GAGJLOZZH+T3NO3DTXLdJWBlO9qfHADQngH6mSR3Hn+RMq+pHWbrGu3Zl7nt5W3E/BBBAoKwECACUlSzXRQCBSimgixjP6q3i/ilPDi/bIJ41W8z/Fr9fvJt+Sbit2d68vlhrVhNH8/riOr6VuLq0kmpdjxFn2yYZdda5Uk4Kna4UAvs/XCibrp0u4k9c0SB6IPWv/Y00m3xthY5N39uPXeQxVRO0RW+d18+Gz3fLgh2h8WgpyIm9nNKvsS3S59gjAL0aWeXRPi5xlGHy/S+2+k2yQi0jGQ44zF7vkzfX+cwOBH373652GXagBDNWmftegmHzUwQQQCCjBAgAZNR00BkEEChvgaDbJ4e+/Vn2vjVX8j9eIr6d+0q9C/ZGdaTmGd2k7kUnS41TjxeL4+gCotRvxgURqACBoNsreTfOlP0fLCxwdw2AtXprlOx7d4HseHBWgc9qDewuOS8ME2sNVwX0OHTLbYeCcvNct2w9FJRaDos81scpJ9QPLZ51W/+Qbzyydn8oABC7vT/26IDmDhjXwyln5ZTtv+/X1vhkxo9e0yctPXhtB7s8uNQjh/0iw453yJ/axtTJrDDdwjeuzH3PIEa6ggACCJRIgABAifj4MQIIVFYBfZv/y/QPZe9rX8TNVF5W46p+Ujtp+fKtYm/RoKxuwXURKHeBw0vXSe4fJol/78EC925yz5+k4W3nyqFFa8zngfzDkc9rnNxZWr12u1jr1Cj3/oZvOG+HX8YsDC2eYzP4R29X1+9Hf64lAx/9wSvvb/RJ4EgCwFO1DF9PpzjL+OV7uNSf9kmDFdoXrURQXvcvyWRV5r6XZNz8FgEEEMgkAQIAmTQb9AUBBMpcQBcgO6fMMfXJk2UpL8uO1L/+TGn2t6syJgN6WY6Va2eBQDAo2+//hwmoRbfoRH++bXtkw3kTxLNma+QrmgCwzft3ib1x3QpD0q3zk38IvU0f0NQmk3s7I32JDg7oH/s2tsnEnk6Zv9MvT670mvP24XZcPatM6e2U+q74VQ2W7Q7ItBVes1DXBbsm6tNkg1d3sBcoM6jVBPRYwWtrvJJ7ICgaS+jewCpjujslp4ZFYo8laIlC/U3rWhaZ2tdljjK8ston+7xBOaWpTR44qWBAQr8bPi6gux+0af6AESc4RY8vhNvCnQHRxbp+53ctbXJPj5CLjuNv33tlXX5AGlezGA8de7hpYsLnf/bJop1+8QVFmla3iCYp1EoF5dX3CnuYuDECCCBQSQQIAFSSiaKbCCBQcgE90583+AnxrN5S8ouV4AqZsPW5BN3npwgUEPDv3C+5Fz8sh79fX+Dvtc/tJTnPDBGLyyG+HXtlw3kPiWfV5sh3XMe1lDZz7hJbo9oVJhqd5E+3zg/v4jBb/kd+65EtB48u8BN1ULf9n9/aLrcc5zAJ+WKbXuHplV7Rre+6II5uVovINR3sckNHh/nzfm9Q7l3ilfk7/JFdBeHvn9TQKo/1dclhf1CGfuMRrT4QbjXtIqO7Oc1uhHC+Av0snCCwZ8PQAn23O2gqGiz5pXCOhtoOiwl+dGtgldhM/Vr1QMf31jqfzFjhLTAO/UwX+Dq0v6/xyXM/eU2AI7qFqxJoYsWy7nuFPUjcGAEEEKhEAgQAKtFk0VUEECi+wIH//mDOKPt/2V/8i5TSLwkAlBIkl8kIgYNfrZDcSyaL5gGIbk0fvFwa/OVs86d4AYBM+HegC32tAqAtnOH/vVyfTPy+4FhioV02kfNa2eWq9nbzJjxRe3u9T6YuL7hojv5u+FhBdZtFxi32yP+2Hqk3GHPBcH4CzUOgFQB2Hg5FE3TxP7yL0/zuyyPjCP80OqeBLsrHLfIU+k70bcIBkOjShprMUHcRaMWBycsKj+P6jnYZ3NEh7+b64n4evr5+7/ct7WXe94z4B0EnEEAAgQwXIACQ4RNE9xBAoOQC7hUbJffiR1LWJi/5ndK7gp6J1rPRNASqgsD28f+QX6Z+UGAo+ta/9dt3ip7zTxgAOPtEyXluqFirH912X94ew+d7zBt3bWO6Oczb/HR3ALSoYZH7TzyaNDC277qD4JZ57shOgh4NrGYxvT4/KKMXuuWA72hiQV1037fEI26/iO4MOKOFTf7a1SlTfvCYIwHVTQUCl7SsaZEbv3bLLnfQHB3QpH9anSDe4jy6JOHHeX6TKFB3IeiuhcuOtcuNnR3yzEqvvLrGZ7quRxy0gsC/8/wyfqnHHC1o6LLIXd0d8vAyrzkOEN30/no04MSG1kgJQv1cjxQ81Msp6/cH5f6loWoFGly4uK29zPte3s8P90MAAQQqowABgMo4a/QZAQTSFtC3kptveUb2vTMv5W80GVmNkztJjd4dxHVCa3G1by6Wmi5T3i9RpvLA/kMSOOyR4CGvbBn+nBz4YnnS+9T8VRdp8eTNYm9aL2V/+AICmS4Q2HdQNl7+mBycu7JAVx3HNJE2c8aIo1WjUAAgTg6ATCgDGC8AoP3VM/TR29V1MX3fiU55ZbW3wDZ7PeM+ra/LnMGPbfpWXBfOmiQwvA2+U12ryR2gb/H1rbruAJje3yn3L/HKN9tDgQi91ox+LvObW+e5ZemuQKTc35ZDQbnzW7doBQINCtzZzSkvrgrlIxjQJHTOfu6R62iFgCf6O6Wm3SIjFngi1w8fJ9BkhdE5EMI7ALTCgB5Z0NalnlVa1bTIv/L8Jr/Br5ra5MNNPrOor+u0yPR+TlmxJ5QXQO+t17z/JKf8upnNXEOvpQGNu7o5pVkNS5n3PdP/vdA/BBBAIBMECABkwizQBwQQKDOBRNuTwzfUknz1Lv+V1L/pLLPgN/+/1WK0wEG35F03XfI/+S7ur6t1ayMtXx4ujtahBVGVbMGgHFq4RnZMmi2H5v9sqitoCcQ6f+hnMsFrUjha1RI4/ENuKPt/zNGamqd3NdUuNHimLd73oo8IVJRKvCMA2pe8g8HI22r93+HFtFdL7c3zyJojpQH1s3Nb2eSu7k6J/b8cYxd55LMtoUW9vv2f1s9lFsnR1QN00a1v48OlCPW7fzzGbo4j6Fn8Ed+65btdAfnzsaFz+PN3BGTMQrcc8ocCACc3tZnEf21rWc1i/P6loRwC2jTx3oSezgKlDvXvemZfz+7rGP/6bWgs4R0GfRtbTf6D8LEITfCnOxkO+YMmAKJjvHtx6K2+5g2Y2tcpjy73yg+7Qwf/m1e3yIunukxw4OXVPnnmJ690rqv5C5zy455gifsePqahfda+6xii8xdU1HPEfRFAAIHKJEAAoDLNFn1FAIGiCQSDsvWvr8ju5z+N+ztn++aS89wtUq1rm6JdN863451xjv5aJpx3LvEgk1xAKyrsnDxHdj72noi/cJIxNW71+h2UPyzLSaiAa+97b4HkXTu90J1j3+4f+N9yyb3o4QLPRqs3Rkit3/aogF4fvWX02+7wwls/jV5o6/+OrhCgW/InfBfaIq9N39Tr4rt9naPZ8HWBHH57r9/REn29G1tNIr1NB0I/DFcO0EXs7Qs8ku8N/T28yI0Ho/3S4wNatlC34IerAIzt7pRTm1nllm88ptKAtvBCP/pMv90qcmMnh2w/FJSPNvnMTgKNeV7a1i5Dj3eYBX70rojqdjGBCB2/Zvz/56bk+RG0LOEzA1yFgiFh05L2/dr2DhOw+Gqb3yQbjO17hT5M3BwBBBCoJAIEACrJRNFNBBAouoB/d75svPgRObRkbaEf69toXYDom/nSaJ61WyV30CTx5v0S93L1rjpdmj96bZUt/bf/w4WySReCcRb/YZCGw86RJvf+qcoalMZzVNmusW30q7Lr2X8X6nbTiVdKgxt/G/n77hf+I1tHvRT531r6r/WcMeLqnFOhQ44+7x5+S6+J72ITAYaz3WtnddE8dJ5bftxzNNB1QWu7jO4WyuavLTaTfvQgdZv8hW3sZiGumfp1Ua/b+sPZ85MFAF742SvP/hzanh9uGkjQIwOaGDB8tEDzAkzs5ZR+jW3m7bwGI3TXQGzTow23He8wOQd08b/THZQrvnDLXs/R8/6a8HDCSU4TBFi9L2B2QOjxhXitT2OrPN43fgDgkzy/3LfUU6DCQUn6Hi4xqH1fsMMvuz0iZ+fYKvR54uYIIIBAZRAgAFAZZok+IoBAsQTcK/Mkd9BEk4E8tpX2YlRLDJqt0Lvy4/a18V0XSaMRFxRrHJn+o6DbJ5v/8qTse3dB0q5W9V0QmT5Ppd2/wIHDsunqaXLg82WFLt161p1S8zddQ38PBmXLHS/Knlc+j3yv+onHSqtZo8RWv1Zpd6tI19t8MChDvnGbbfKaUX9KH5d0b2CV6PKA4TPs57Q6uriM3QUQbxv6DV+7I1vjdXGtxwj0GrpI1e9r010Ek5d5ZE7u0dX56Ue27kcfKdDltgYlHvvBK+6YDTbhTPzRuxZ0V8LTJ4dyE+jb8r8uPLrw1uBAn8Y2uaC1zST+010E2jSAoGUCv99V8AbhRXq4zKHmA3jiR6/5vgYztNqAJiXUpovymf1dogkSo5u+tb9jvke2H6leEP6suH3XYxNd61tN3zV3gh5LaFHDKjP6O6XOEdsiPQh8GQEEEMgiAQIAWTTZDBWBbBM4tGiNWZQH8g8nX6CUAsyBz5aZWuiJWosnbpS6l55aCnfKvEtoHfgNgx4S94+bknaOAEDmzV1JeuTduFM2DJoo3vXbC1zG1qCWtP6/0ZGjNfESBWbKjhhdtj70nUc+2BhagOtb7lEnOGT0Qo+sPLKVXhe+D/d2Sc+GR7f4xyYJ1N9q9ntNgKeJ/T7d7Je/LfPKIU27L2Lerp/WzCa3Hu8wi+Pd7qBoZv431/kKZdfXLP3XdnDIFe3tZoG7bHdAZv7oleV7AgXenut1w4n49J7RuxbCwQw9uz9+qdfcL9z0vP+1HR1yURu7VLOLqXowa51fPs7zmaMFsS28SE/0rDy10mvO+4eb7gIY191pyiNqgEWrDHy00RfZ4RD+XnH6ruO6vYtTzm5pM8GTWet88vzPXrO7IZynoZYC0hBAAAEEEgoQAODhQACBKiuQbFFe4A1lKQjEbnEuuCKympJoNU/rUgp3yrxLJMoEH9vT+tefKc3+dhVHADJvCovVo0QBttgKAPESAGZSQEwz6N86P7QLIF7Thf3Mk12mJF5002z74xZ54m6tD39PfxH/qgXvpGtWfe+uFQOSNQ0I6I4EzTGgTbP0T+/nEj2r/+FGvzz0fcEt9uFr6e8sFhFf4fQchW6nW/61HKE2fbv/WJ/EpQ71O1rWUI8Y7Ih5ux9vHOGcBUXtu7Iks1GTazrY5YaOR49hFOuh5kcIIIBAFggQAMiCSWaICGSrQLIdADkvDpM65/cpNZqdU96VHQ+9Hfd6toa1Q29ET2hdavfLqAulSLaofdVa763+MUpqDAjVhadVfoG9b35pSmzGttjt/bHf0/wbbeaMFmeHFhmDoJnz717slf1HEvGFO5ZsYamL0qdXhkrmHXnRX2A8us3/omNsZnt/9Bv42EHrNv2/dnWaN/ifbPYnXOjqeX2tOPCPtb5I0OHq9na5uXNo0ZvofL6+8b/jBKdsOhBI2Ffzb9QipnxfHYdEjiQcUyu0pV9LACZruoPi0R8SB0P0qIBWLJi33R/ZZVCUvuvYZq33xbXRfg9sEarEoPehIYAAAggkFyAAwBOCAAJVViBZDoB6V/xKmk25Viz20kkatXXki7L7xc/iWupCp837d4kmPquqzb1io+Re/Ij4tu4uPESbVRrdfr40GjlItOwirWoIJAp6RR/1CPr8suXW52TvP76KDDpTj4LoDoCZK72mBN4Bn5icAJrc76bOjoQLSw0C/HeL35S7yz0QNAtUPYM+oKnVbPfXs/iaMO+lVT75zxa/OSuv39GFars6VvlDG7v8rmXoHH74Ws/9rJUCAmbLfPh7g1rb5OyWdjngDZokfOvyA9K/iU3u7eGI5BNQYN0FoJUN9J66K6BnQ5upBtCmVmgBr8cInv/ZJ8t2BST/SNRC+9ujoVWuam83Owr0SICWAvzlcNCMQasjpNM25AfNvZf+Erq2Lsw1J8DpzWxy6bF20V0Oxe17tE1ufsAEXNRGt/1f+//sXQd0VNXW/jKT3hNSICEBBNFHF5Cior+IYkFEEWkiHaT33jvSO9IRpAhSxIoNFanSUUTpKaT33mb+tU+Y8c7MbZNMQhLOfsv1IPeUfb5zbxa7ffv2+1gKAAAgAElEQVRxe4YFT/xXc0t8DEeAI8ARALgDgL8FHAGOQIVFQK4LgC2j8tTvPrLfGqR/d1EUS/Oe6BUV8LyweMR9dBBp35wHlQVQ1N+leW34T+wIl6Y1eep/Bbp4McPecDxhfX9eRALj4ci9FW08vXmHgAoECz8KR4AjwBHgCHAEyjwC3AFQ5q+IK8gR4AgUGQG9HrGzPkPC6q9Fl6g0oh0Cpncu8vKGiUo18F6dn0OVVf1slm1QbIX5AhyBYiIg1wFA+F2Zt4e0peOtmEfg0zkCHAGOAEeAI/BIIsAdAI/ktfNDcwQeHQQyT1xHeOfFoCi9ufj2fwWBC3sUG4z8mGTce3OeSZRTuKitHA3FVpQvwBGwEQLUWvPem/ORe+O+xYqGCD9lCUSP2YbkT381jvFo1xTBGwfDzomTtdnoKvgyHAGOAEeAI8ARsAoB7gCwCi4+mCPAEShvCOjzChA1agtS9hw3Ud2haiVGSuf0ZHCxjyTGci5ctCwxnhf7sHwBjgAAOX4NA8Fm7u1ohHVYiLzIBCNmtibf5JfBEeAIcAQ4AhwBjoB1CHAHgHV48dEcAY5AOUSgICUTsTP3InX/Caa959st4D/lXRAbuS1Ert0gtBW7BaAt8DNfIz8+FQlLv0DqwdOgPxOGTk8EI2j9hxW3k0JJAFlSa+r0yDz9DyJ6rkRBYrrFLoYWmxT5jxqx2fjcsWZl1g2DnG9cOAIcAY4AR4AjwBF4OAhwB8DDwZ3vyhHgCFQgBJK2/oTocdtFT0TM/6GHJ0lmGpgbu8SS7939BQTM6QaNq5PomllnbyBm5l5kX7gFynAg4zh46zDpbAadHmlHLyBh2ZfIvnqXzXGsEYiqn46SnJN7JwaJ679D2hdnmRGu8XSFb982qDTmLUbuZy7kZIlffAjJu34zEgB692oN/wnvQOPhovq28+8nIrzbMmRfvWcxp/LiXvDp85KqtXTp2Uhc9y2S9x5H3r04pnPAnO7w6fWikYyQcMj46QoS1n6DrD9uMFzIKeT1bkv4DnpVvYNIr0fWuVuIW3gAWWf+ZeUmWl93BG8aArf/qyeqL6XQJ236ASmfnzTqxxxTMzrD3s9T/N4v3ELcvM9N9gic2x3EMSEmdJ7kHcfY+QgDerc8OzRH5WV9JN8tKXALkjOQeuAUUvb+bnyHxMZq3J2Zke9UOwgRPVYg4/g147BKw95AwIzOsmSQtE/6D5eRsutX5PwdUegAAhgm7m2fgk+/NnCuX02RUJK6USSs/MroRKKz+w55Hf6TOopycehz8hh5ZeK67wrPp9PDpWENBM7rDpdmj6t65wyDiAyTWh+mfvkHK5GgezAQYhIGbs/XLey5p1JshYnK7SrEMD3xv8TcQUpKLGrWagKtlpecVIiL5YfgCHAEbIIAdwDYBEa+CEeAI/CoIkDGXuzUXUjaLt4C0Ol/VVHt8GRo/TwsINKlZSHyw/UW3QPknAbZV+4i7N1FKEhIM1mvyoq+8O7xf5bXoNcjbsEBxK/4EijQmTw3RGqFPyTDOX7pYWb8k+FiLr6DX2NGnLB9ItV6x07djcRN31uMF9tD8l2hf7TP3Y8E0tVMtF6uzLB0blRD8VWTciII74LS0yP7rgXhKSbk8AhaPxAebZ9SNDZT9p1A1PBNFniJsd2ToZm04xji5h9gjhJz8XitCYI2DrIw0LOv3EN416UWbRbdX30KwZuHWjpl9HokbvweMZM/NdmCHByhhwoNdDVChnT8siPMkSD2PljcUyUPdk+65HSEvbcEdF4SpftTeu+M+2g18OnVGgGzuoo6omgcKz3otBh5d2NN1BNtP6jXI+OXP3F/8Abkx6ZYvncPzuNcL1QRLsKKMo1SDp62+NaEk726tELlhT0UHWO2xERR+Qo0ICszFVs3j8Yvx3ayUzV9+g0MH7kdLq7ijrUKdHR+FI4AR4AjoAoB7gBQBRMfxBHgCHAEBAjo9ci9TRHyb1lEVIxg0DDa861mCFo/CHZOlr20zVOkDXOknAZipGqGOVKGthQ/gSFS69KkpvFgSkYxDaQ07mpfToF9oPd/827cx70OCy2MUxpgjQNArGWcYRNryONiZ3/Gor/mYnCsEI4R3ZeB9pMTitoGfzIC7i81kByWH5WE8C5LQDibi3m9O0WzKSVeql0kzafMAebooCj3AyEjOnLAOqR9dc5iDykiSyksHR8PQrUvJ4OwkBWdHqkHTyFq3CeijgqpuQ7BlRCyf1xh9oVK8j/K9iADPOdauOpfM74D2zInAEX2hSLnjBK2J6Q55NAgPWPn7Zc12CnLgjJCJEWvR+rhM4gavU01VlL6G/awJSaqQa0AAynyv2fXdBw6sMjkNN17zEOHd8ZWgBPyI3AEOAIcgeIjwB0AxceQr8AR4Ag8Kgjo9Mj47S/ELTrE0rDViFQHADmjTsppQBHKsA4LkPNPpMnWcq3VWBR4UmEkTChUNkClCfYBhYYgpS1HfLBCNPVeOE9sL0p3vj9ko8UexPQe+vl4uD7zpBqomMEorBk3TtJqUHXbMHi80VTVOtFjtyFpm2VGBuketKo/S9UXKzEQW9ylcU2E7B0Dmism6T9dYZF58+wKc5yoROL+oI+RfvSi4hnMnSaURi7lYJEimJTSSzQKbqYRvZuxc/axDALzcykpTw6GKkt6InLgx0aHEL0HVbcPh/srjSymZ128jYj3V4g6j+T2klpT6huhtYQZGWT8k6MoccNRxTP69G6Nykt6i6uj14NKgGKmfKoqQ8KwiFxGhK0xUbqz8vScovsajRZOzm6iakdG/oNZ09siJTkWz7/QDZcv/4ikxCjUqdsKEyYfgKurguOrPIHBdeUIcAQ4AkVEgDsAiggcn8YR4Ag8Qgg8qKGPnbVPtO2ZHBJSrOdiDOmGdfwnvwu/MW9ZLJt58jpL/zekVRsGSEV19Tn5uD9oPVK/OGuxltDJIFd3bz7RoXoAqh2eBIcQP/aIIq5Rwzcj5bPfLfagaHDo4YlwfKyy4stC5RDmNeOGSc4NqrNMArEyCrGFpRwAZDRqPVyMdeWKStEArQZBawfCq9MzosOlsg1cnnqMRcK1Pu6QKvUQW1AsM0PKwSI21rCmlF6yxuyDqHjsjD2FhnERhN5FtxfqImnzD8bZbq3qoOrOkRYp7xTxp1R9Sp0vihD3QZVV/UzKUaS+EROsqDxi8w+ImbJL0fgnveTahZJDJ7LvGtksIKmziX3nJYFJUbAta3PI8N++dRxL63d2dseosbvQ6KmXLdQ8fHAJdu2cglq1mmLKjC9x9NsN2Lt7JgIDa2DGnO/h769cylHWzs714QhwBDgCtkaAOwBsjShfjyPAEag4COj1yDxzg0XQpWrF5Q4rls5tGJ965Cwie6+2mC4XNY9f+gXi5n9uMUeqDjwvPB73OiywqIWmBQxpzRQJpehl0pYfVd2b0LClCQXxabjXYT4jbDMX87FyG6R/fwkRvVZZODdojpihJ7eWlANA1QFFBkllZFANf3j35SCj01yM6eaAaC2+lC7mThM5B4sUvnJ6yREpsvT5WZ+xtHg5YSSQGg10GdkWw4g7gbIGjM/IgbKyH7y6tjIZq8vMwf0B65H27fmiXgvESmWkvhFhxou1RrsYlwMpnXszCmEdP1IsJZE6oPl7VVKYFBngMjTx5x+3Yf3aD40a1an7PMZP3Ac39/86ueRkZ2DZkm64cP47tHymI4aN3IarV37Ggrkd4OHph+mzvkX16tLlPGXouFwVjgBHgCNQoghwB0CJwssX5whwBMorAmoJveTOJ0kAqNcjesIOUaPbPMJuWF8uQi5VZkDlCpQxYJ7GLXQypOw5jvvUqs2MIFCt0ZJ1/hbC3lkIIiwzF7WGu1w5BK2pdh3D/mocAGSo+k98B2SokxB5mzBqLTyL1D3mXI9kJRnE6G8uhtT8zBPXEd55seoIsblRL5fSLoVL9qU77E6o7EAoSiUZSoYxGf5+499hnRhiZ+4RLbMwx0GqhELuvaPyicoffQCP15sytnwqDYmdtssCQ3M+CuLiiOy3RpRjwYBVQWyKZJcJqXc+ZM8Yi/IFcpxFjdoCOoeYsDMs7gWP15uwDBBqmWjuKDIvx7AGk9RDpxE9eqsiJuX1969Qb6Fhb2/vCJ2ukJx05JidzNA3SFxcGGZNewUxMXfwStsB6P/haly6+APmzW4HL+8AzJh1FCGhdSoCJPwMHAGOAEegWAhwB0Cx4OOTOQIcgQqHAKX7f30OUWO2WTDtm5+VEZBptdBn54rCUJTIsVQ0X8qoo42lygyIyT9m6i4L3QxOBuiBsHcWIPeOKVu63J2aOxuk0tNpDalSBvP1lYxkxxoBCD04CQ6hhWUHSqLkACAm/OBNg024CSiTIazTItFMDymOBcpaYPX/ZmJINycDlXgV6HxqxfydkXOwSEXziQCRSgDMRcq5ROPkyAzpuUPVSqj6yQjWhUEuK8FkT4noP3WwCO+yFFkXblnoSHdDBrdzg/9IECmbIKLnKmQcu2oy3rz0JT8mGffenIfcW9EW61LGi0//l1VlOAgnS2XxyH2PVN9PbTmFLSDF3knhXZcUJmrfu7I8zlDXT7X8XbvPwvHf9iIi/G+YZwHcvXMZs2e8hrS0BKMDgEoG1q7qh9DQupgx5yg8Pf3L8lG5bhwBjgBHoFQQ4A6AUoGZb8IR4AiUBwQois0imzt+kY2IUyTUp28b+PRpg+jJOyVZ3aXYw+Uix1LRfCmjTrLMQK9nrOTUvs1cmJPh40Gsp7x56z4yquwDPCWNVnNnQ8zEnaLt/2hPscipuS5KkVTDeCXWdOG6cg4Axuy/ZSjrKW8iMnhJOQCkHCyGjIGUg6csCBiJdJGMaCLpE8u6MHeaEMFc9LjtFncoFc2XyxRxe7E+qn4yHBo3Z4uzU5vIuLn7RT9Tc6OcUtUj+6xG+g+XZT9rqei/FEEhLRY4/334DnjFpPWiFJeFeWYGETuyzIfEdFO9tBpGRqlxdUL4e4tNMiPoPrx7tUbyjl9EuQjEul6A2lXO+gwJq78WPb//1E7wG/mm8QxS+gu/9ZLCpDz83lXS0WDEu7h4YOrMr3Hm1GEcObyMkQEKswAM0X5az5ABQHwAxAvwwovvY9CQDdBqLbuxKO3Pn3MEOAIcgYqGAHcAVLQb5efhCHAEioSAmhZ4FPGnlHG/0e1BRpFcxFEu3VoqNZ8UF2N1lzPqpNLTpaKmtAeRmnm9/0KhsZSQZsSLjOKg9R+CuAPMn9Eg8zOxlOu+a0SZ7Q0t95yeDJa9j6xzNy2MMrEJtHfwliHweK2J4v3KOQDMjTM1jgNRB4CCgyVwTjfG8SBsD0it/aruGAk7Fwfce3O+KKGk+f1LOVikCBblItPWtgw03Lk57qocABLRfzKepcpfyNimFoiUbSAUqewM8xIIqYwM1ppw3zgkrPnaJGXf4NhwrFVZ0qEhlpEjV5YhdgYxLg72Le0bC9fn6qAomEi1ebS2XEbxY3rIA/LycrB6RW+cOnnAGMWPCL+OubPaIS8v2yQLwNwB0LnbdMyb9Sbu3r2CMeP2oFkLS2JVOl5OTib+vnYC2dnpeLrZm9xJ8JDvnG/PEeAIlDwC3AFQ8hjzHTgCHIEyjgAZTVSjK9cX3vXZJ1FleV/QP/ANIsU4Ts9FI4cPJkq15pNidc/8/RrC3lsiSpAn2TIwLkXSyKy8qCcz8oURTDJOQ3aPhn2QL6TSzs31IwfInRemitbAqyEApNp/ah9I9cxqRCw9XGyeXBtAMjCd64kzgVszT84IJkPbqV6oSUtDoe5y5IzCDAty4txrPx/0fpoLtVYM2TUKjHTPIAqRaamWgZLtF4l/oWsr9t6zcpcHosYBQN8LOTu03qbt2gqS0hHeaTGo1Z25iBqvxNhPrSwnf2o6XKQ1pNR3Re+i36SOuN9/7X/Rf4GDQo40USwjR+67FzsDOYHMHWrkyAraOIhlJchhQplGxIcAO7v/rplaGIp1arCyXaaab+5hjxHW9Rui+Lk5mVi0sBP+vPoLywKYOuNr1G/wIusQQOn+JJQBUK/B/2HF0h6sW8DosbtFWwdGRd3EvFntGG9A4yavSo572Djw/TkCHAGOgC0R4A4AW6LJ1+IIcATKHQL0j/nI/uskW5FRyrj/tPfg06s1i4ALRcrgoDFShjk9k4zqmrXYY3sppRtLtAwUMzoMulN0mtq8GRwe5tH1jJ+vsnp4MfGf1BF+o9ojLzIR0RM/QfrRS6Lj1EQiiQE+su9aUceG1IskZVgKx1tjyBvmyRm1Ys4cIv6TiuITPhm//mVS4y5MbZe7G4bb8j7QpWUjbskhJG3+kb0DaoxlOR4DKeeSXKtIqmWnyLlL01om2ys5AOh9qrp9uAVxHi0iV/5izmlA5SFJG48ids4+0J+F4v5SA1bKofFwMf5Y6t5prH3VSkj+5L9yGKEBLpfJI8avIVWWQYqI8TKQ7sTJwForFuhYm0TKtLEP9Ga6W4VJTh7il3yB+JVfWpSQiGFS7n4hmyl89vQXWLq4KyP+691vGV5/YwgbcfTbj7F182g4ODhh2sxv8MSTLXHh/LeM8Z+E2P6zstOREB+B194YjNTUeFy6cBSubt6YPvNb+PmHsHHff7cBmzYMZ39u83JfDBi0FnYCZ0t5x4/rzxHgCHAExBDgDgD+XnAEOAKPLALZV+4xEjepPuSUihy0YTBcW9S2wEiJCK3Kyn7wfv8Fy3k5+bg/aD1Svzhr8Uwsqpt74z7udVgoqaNUnb1UFJ84A9yer4vUw2eM+3u+3YKVHhgcHHKODbUvixT/gWF+/v1EUTZ26lOfdz9JtKzAMLfSyDcRMLWTSVRUqFdRHAByRqBY7bxcFN+7+wtI3nvcaKCZ18LLOVjU4itGsCgXyZfKSJE7h1urOqi6c6SJkW3QT67Mwvx9Ep5JLnoeun883FrXB3R6ZJ69wYzmrDP/WkAilgki9z2S0yg/OtlIDmju2JD7VljGSP3/CAlJGTneC+MZRC6SHCfkABA6LWiYGkzIiZDx65+MeyDnWrgqTNS+S2Lj0tMTcef2Zfx97XdE3b+B27cvsmH+/qHoO2AlqlQxdQoVZy+5uVs3j8K3X6+Dm5s3M/Rr1iosAdLrdYiM/BeenpWMxH7CEgCpNSv5VcWM2UeN+hvWp/EG3oCSOgtflyPAEeAIlBUEuAOgrNwE14MjwBEoVQTI4CMm8uwrd0X3pdr6qjtGwPGx/1L+hQPl6oClSONovlz01CJrQK+HLDmbvxdCD0+CWJ29pJGp1cBOq4E+N58dRyzKawsDVY4AkIyZ6PHbGfGaUAxs/3b2GtlWbVKRacNa94duFG3PJncvckaYWBq4XBSfHClU3lAIsAbBm4awjBCDyM1V+xGYp/MXJGfIdhyQ6i4hd265Lg6SThaJrAHDueTerYBZXaHPzEHy7t9YiYqY0B0GbxxswrCv9F2Zr2Ne1pB65CzjazAX8y4DhudSZ5fKslC6UzlMyNlVEJeK1C//AJUqiIlYVwulPcWeZ6Qn4bdf9+Cbr9cgOsqyQ4NhjjASX5R9rJlz/e8TOHRgEV55dSAaN3lNNDp/9coxkCF/P/JfY4tAsT3IeUG6N326HVuHav6XfNQZly/9yIZXr9EQE6ccQqVK8rwl1ujPx3IEOAIcgbKIAHcAlMVb4TpxBDgCJYoARQspkpa47lvRfRxrVWEpzOQEkBI5w0kucipb79u7NSov6W3cMi+MyPik2/RJEQDSAhk/XUHYe4sVcRSL1hbXQFUyhAj3mOl7TFPbtRpUXtCDdVcgIVb0yJ4rLfqcGw5k3kPd8HNybNxpPQ05f0dYnF3SASBXZqHVFHYzeKmByXoMo7cXWDLOm+0qxoQv5zxSvLAHA8wjzZRREtl/rWT3CikCQLk2jlLtJUkFqQ4IUvdiOFdxnEvODaoj6OMP4fSEpYFGjrWID1ZatAo0x1PMeUSZBtRlw1xEnSYy5I9K773U3RYHE8ZNsrI/yHlWVMnKSsPBzxeySDsR4smJg4MzJk87gnr1LbObirq/NfMKCvIQHv43qCUgtfZzc/fBymU9cO4Py44MXl7+qN+gNRo+9TLq1n2epf3b2WmM2wn5BQw/fOyxpzBy7KelluFgzdn5WI4AR4AjYCsEuAPAVkjydTgCHIFyg4Ac8zzV/Id8Ng70D2s5iV/6BeLmfy46JGB6Z1DUWEzkaseFafNKTgpaWyqqS8/iFx9C3MKDsmcwYSIXjFTbmk9qcbkOAFkXbiOsw3zoMnJMppvXL7PzT90t2WJQzNhieo/eipTdv4mqJuUAkHO0kNFJxrbWz8NkzexLd3H3jTnQZ+fKYixaCqKQ2aH0IZm3flTKZqH1xGrT6edShjw9k0tnl3IcSEXNDWcqirHrEOLHSj483nzagofDsG5eVBLuvDiVRcvlxKNdU5ZBYCh3YZ0s+q0RbeUp5TSJHrMNSdt/Ft1GDjMpvdQ664TzCeeAGe/Bo21jQPMfQSA5viIHrGPZAvR7TKkLxz/XT2HdmgEsem4uZECHhNZFaLV67BG10KMofN16L5R6nTyl/B/76RN8umMK0tISmD5EAPjOuxPg7OyOvbtnwtPLDynJcSAnAcmkqYeZvlJy7a/jxm4CwjHkKBg7/jNjuYHS98ifcwQ4AhyB8oYAdwCUtxvj+nIEOALFQkCJeV6uTZxhYznWcIowsrrhRjVE9ZRzAAhTrtOPXmQt9shAkRIpA4UY1sPfXYyCZLN+6GYLyWUqkFEZ2W8tq0+WEjtHe2MpgblxUu3LySBHgFDyIxNw59XZoPp/oWjcXUDjydgWihL/QeCCHoU940l0eiR+/J1lZoFgQal2frFz9yNhxZeixxR15uj0iJm5B4lrxTNIDAtJtbVj6qZlIXriTpAhLYmvvQb6fJ3FY6HzgxHMiTHCC2dpNQj9fDzjfjARnR4RvVch7atzoirIGbNSLfeU2j+m/3AZEd2XQV9geS6hEtR1wL1NQ/j0aQPXVnVMuhCYK8taePZajey/wuR/N4iw5BNx4r0O80UzRkzeL8HK4Z2XIP3Hy6J7yZVNiE7Q6ZmjLn7ZYcCS69H0O3FxZMSKvsPegEvDGiaGPw0059WQ00Wv1+PcH19h5bIPTKL+lCb/5luj8GyrTsbaenlQbfeUdIqNuYOEhAg8XrsZKNuAhAx6Mvy/+WqNRYq/MCPBPKW/Z+/FaNe+kOBPTA7sX8AcB4GVH4O3dyDIGWIQH98qmDTlMGo81sh2B+QrcQQ4AhyBMoIAdwCUkYvganAEOAKlg4Bcn3Q5g02onVz6v3mE0fxUcg4AFgXfPASZf9zE/UEfoyAhTRYUMQNFidhQuKBcpgKNI2dJyucnkbz9GLKv3mVM7JQh4VQnBMRWr0vPQuzsfRY6ivWop5Z2d1+bjZy/LAnMyIgnlnxhq7PC/aUJE+k5EQZSyQTpRWUFZMhDJ21YijkAMk9cR3jnxaKOFgMngUOon/GMaveiCUQCWXlpb9jZ/9dCzwQsnR7pP1xCwrrvkH3+JtOBDF+K7nq+3RyOof6IHLhe9B0gvHx6voj4pUdEGeGFk6QcH4mbfyhsr6cTtzylSgCkCBzZnhIlE/SI5lFZilh5Bj0nh5J3t+fh2bElXJrUgp2Tvez7T+9n0o5jiJt/QLI+XrgAlQ4QZ4Z9wH+OKTkGfjEeC/r2w7stYw4cMZHKGBEbq0vPRuzMPUgiLgwJhwhh4tP7JXh1e56VPgjbMQrXFHPYGb4Psb3Pn/sGy5d0Nxr/Tk6u6Pb+HLzctp/R8KZyADKSyfDOz8/D0BFb8FyrziXyizorMxXbt45jrfyI8Z+Y+8mAp6yDSxe/Z7X6pI+Hpx/ebD8Cd25fwqmTB5guNLZPv+UgB8LG9UPw4w9b2M9bPtMRw0ZuY50CzCU+9h7Gj23JsgnavvYhPui1EJ/umMzKIAzSuk1vDPhwDdOBC0eAI8ARqEgIcAdARbpNfhaOAEdAEQE5hntV0bsi9lo3KCbnABBTnlKV6T8xAjBzfcm5EdFzpbG9nxwYcoR4iiA+GCCFJSst+Hw8qKsBE50OkR9+jNQD/0XYDHuQMVbjl7nGlmjme8ulqFMGRKWR7RAzbTdSD55WVNv8zGSIRvRahdybUZZzzTgJaAAZnFIt2CwWkDGEFRV9MMDadHmNpyvT0UhA+GAdi3IJypbY8gNip+22aK8n1E3MgUHlEhEfrED21XuSxzAn2aOBFKWnGn0p49+wGCtr+XiQaOcB44bkODl2FbEz94oy4kspRvwSlT/6wMTRJNUBgNYwL5vI+OVPll6v5JjzHdgWRGgoZayTw8Ua/ek9D5jVRbL8gWVA9F1rQWgqRl5J5wq79yfmzm7H6uhJyKgeOXoHGjR8yQQ68xR5W7DkGzIPdmyfAD+/EIyfuB+OTi7YsX0iczQYpFatppgy40uQY2Llsp44c/owc0yMnbCXpfXfvXsFs2e8hrTUeBP2fnIgrF3Vjy0TGFgDM+Z8zzoXmMvOTybiyOHlrIxg8rQv0LDRyyAnxLIl3ZnDgYQ4BmbMOVrqmRBqfz/wcRwBjgBHoKgIcAdAUZHj8zgCHIFyh4BcRNnCaJU4nWy9eL1QhOwdC/sqPpLYyKUci02iqJ9L89pI3vFfD3PDOCIBDNk1GtoAL2ZckyEsxRRuvrYSWZuay5VKA6e57m2fYr3OqYc9Ef6l7PrVYknqRhC0dRg82zVlbQ7jFhxA6pFCtnPKNHCo5s+MNSmjkbCh2m+1ZxZmJmSe/hf3B66TdJa4tnwCQRsGgebQe8NasM3Zp9rgFIs2q8FUOCbjt78Q9u4iyeiw+XqeHZozHOls5uLT5yUQx0RBYjriPjrImPalos6GuXQHlZf1ARFFklCtevSETxQdTPQtBc7pBu8PXmQcCbQXpbmrvSfKgPAb2Q5uLzWAvZ8newfoDvLCYpF66IxslwBJjCUcMnJOFmr/GLxlKMtMoEyhRA0AACAASURBVO8vbs4+2ZIc4d7EIUIZNpQto3F1YlkWeREJSDt6AUlbfgKVt1gjhvWc61dnmRGUiUIZFdT6kTI5LLAVKXeg/fLysrFmVT+c/H0/254M7FFjd6FJ09ct1BEa2fTQWvZ/sZT+qKibmDW9LRLiIxAc/ARmzf2Rpd4vXdzVJL3f8CwzK9U4vkrQ42y8j09l3Pj3LObMfB1EYNjhnbHo3mMe0//2rQuYO+sNpKUVlhkNGvIxKJIvlPv3b2DiuGeYwU88B8tWXSL3Hm7fuoQzpw4ZMwi4A8CaN5SP5QhwBMoTAtwBUJ5ui+vKEeAIFAsBOePboXoAqh2eBCIckxQF8jallHpaVymt3XzvSsPeYA4FlqptQ1GV7aCwX7G6BWjsELSqH7y6Pm9Ru2zDY5os5VgjEFVW9GFGU+rhM7LR7+LqQCUSVVb1k07/V7EBRXbDOixEXmQh6ZmckNEdvHUokrf/DKqzLxUxaylZKnsWcROp79taJ0sRty/1aWLdJ0iJC+e/xZKPujBHAAmlv/fuuwRarYOFjsVxAEil9IeH/VUYuU9LYA6ACVMOsrT9P6+atgQ1OAAiI/9h44kHwD+gGhZ89DscHZ2xakUvxvzv5uaNaTO/YYR95HD4fN98fHFoibG0wby1H5URLF7QCZcvF7b+69JtJptrKDEQgiBXQlDqF8o35AhwBDgCNkSAOwBsCCZfiiPAESjbCMgZVErs5XQyShUP6/iRaARUrF5cCg1qOUatx5TEQChYkJppVSTYsK6ds6M4S70UKZySQmbP5cgQZZeyswNzQIx6k0V31eJhpXolP5zY1yXq56VY961RiurMI3qsQMbxa4rTDISOcfM+l+ycILUIZWIokfKJzfUd/BocH6uM6LHbFPUzH+DSqAay/4mEXobk0tpFJd93AJ5vNUPQ+kEWvAJyHABK+1P5CrV0tJW4tKiNrD9uKmZmKO1HmRuUuUBZOEIho9+QTk8/J6K7GbOPMkNcTNQ4AKxN6b954zzmzS7skEL7vt9zAdas7AON1h7vdZ6Kgwc+YqUJZNgTi/9ff/6KPbtmsPG+lYIxbMQ2fLZ7Jq5fP8nS93v1WYJXXx/EuhIQL8CCeR3YfGr3R50DDPu83LY/iCTw+K97QE4FkspVamLxsjPY/el0k9p/ekaZEVQaUKfu80pw8+ccAY4AR6DcIcAdAOXuyrjCHAGOQFERkItYKzkAqM/4/QHrkfbtedHt1XQPMExUYrc3jGO1v3O7IT86GWHvLETurWh1R9dq4N21FbKvhiH78h2LOaqyHdTtBDlOBbElqC46cN77oJR0A+kfGZBJ28TbqqlUo9SHUb09lWBknbFMty9qP3ixQ1C2QtSIzbLno+h/1e3DGUN82tfnENF7tWojks7hN7o9Ej8+ysoH1IqhVl+fm4/wLkuRdeGW2qnweL0Jqqzuj5T9JxAzZZdqXeU2cHuhLqisJWbqbtFhUtk5RXJiaTXwG9WeGdjkoLEGNzHlyGD3n9EZ3t3/D3Fz9yFxw1HVWFoM1GoQOK87fPu9bEGqSYYvpd8bav9fePF9DBqyQZLkztwBIEy1N+xrbUo/6TB3VjuWgUAOgKbN2uGLQ0tZmj5F4+fOfB1hYX8pnt/V1Qs9+yzCi617MuM/ISESC+e9jbt3LqOSX1UEBT2Oq1csy6YMCxP/wKRpX7A6/0sXf2CEiJmZhc4cWnvgoLVo+ey7pd7uUPHgfABHgCPAEbABAtwBYAMQ+RIcAY5A+UBAzgEgaxTr9azOVspYIebvkL1jJInsLNAhIkGZ1nM03rl+NYTsHg37IF9WR6803rCHwZjw6dkaMVN3IWlLYaqrUBTZ6a24TiJEU2sAEgkf8QK4t65vYpxQNgRlAdhCqJODfWVvELt/SQnVdQetG4jMU/8gZtJOi23k2itaq5MafIWkc2rGG3RwrFUFQav7w6XZ41DTdtIwz8DvQBkqJOk/XUFkz5XK9fFkOI94E35j3yoktNPrWT0/Ge1q+QHM8aMoPGVbkFMh+1o4c5SZk/QpteakbySa7lGhNSHtTQ6TKst6g/gWyIFlDfGm2N1TbX+V5X1B7y2JmvaQUu8QffuBCz+Ad/fnLYx/mnP65EFWa2+QIcM34/9e7CH5Spo7AMRIAMngtialPyk5GtMm/R+yszPg5x+K4ODazFCnaH/dei9g9YreRnZ/g2LCaD5F/Z997j306LmAZTCQkBNixZL3cfv2RWNWQPOWb2Plsh4gIkNzadCwNYaO2Ma4BAySkZ6EGzfOwcXFHY/VbCzaOcDab5eP5whwBDgCZRUB7gAoqzfD9eIIcARsjoASA79o329iTN/0PSPYEzMQWO31liHweK2JVfrSP/QjP1yP9O8uWswjhwKtSenVBpFtvfZgkLkxkXXuJsLfW4yClEzjOmQkhHw2DjTWViLLpk+baDXweqcFAmZ2gX1lS4LEHDLcOi22KpJK56Cyi4K0bOSFxxuPQq3P8iITQQSFaoQMSCKsIwdQZN81sgR3lL3gO+hV+I3pAIryixJCErHhSuI2aKVme1VjJFs7ajXw6dWaMc4THgZRMubNz8Hm6fWMFyFq9DZpY5wyS7q0YhFmjYfLf7rr9Ug7ehH3B22QnEtOEzLUXZs/bmGcUmZL7Iy9SPv+oiojnL1Svu7wG/kmvHu2ZnfBjpBXgKhRW5Cyx9ToIxLDoLUDJFn0VRndWg3cnv0fI0Wk904o9H3FLzyApG0/qeOVeLCW//T34NKwBkClJELR6ZH2zXlEj9uursTAoNuSXkZHgtiLtWvnFBw+uIQ9cnHxYLXzj9duJvkOqnEAUPTcmpR+ygD4eN0g6HU6lqZPLfYqVQo2svUL0/hJMUrTr/1Ec/z2S2FmBzkAXmnbH6++MRgpybE4cXwffv3lU2PNf5tX+qFXn8UshZ+yDC5f+gmnTx1kpIP/q/McyzioUaMh25sLR4AjwBF4VBHgDoBH9eb5uTkCjyAClMYf2We1JEkaRffIGKQ+5BonB+TcjEL84kNI/eKspGGi2PJLBmdq15a88xfEL/+SGb9kHFNvd6qtNhg1wun58alIWPoFkvf+zgwtMuQcqgfCvU0DeHVpBee6IabGFRlm311AzKRPmZFMJHgBc7rC49XGohHC4rwS1NM8ec9vSN72M8ONnCVEXkiRWcLI8bFA2T3JYKee93KRYM93WoCcNIwZHkDm79cQ9t4SY9s7ivRW3TECCWu+kSXCI73cWzeAV+dn4dKstrFdG50hafMPSNl3wngGeidcGlZnTPgebzWD1tvNBKasszcQPWEHa8FG90fp9MR+L9kCroggsy4J8z5H6qHT0OXms7v2G/82PNo2tjQgAZaSHzdnPzJPXWdGKStZeDIYhCFFr+39vUQ1IScZvZOpn5/67x79PFm6u0+/NiwzxVC6Yb4A6UiZHNSSkd5VckpQB4tKQ16Ha6s6ipgQSSe1x0s9fBo5f4Uj736i8bsz6O/2XB14tGsCpzqhouvRvtQeMPXzk4yAke6N0usN74wk/GR0H72AhGVfIvvq3ULMyMlUszI83mgKz07PwrF6YVcKKSlIzmDvnYX+Wg0cgnzhVDcEnh1awP3F+tD6eSi+CaRD1tl/kfLZCWSe/Js5p+hnJHQeh8cC4dH2KXh2eoatL6dbXl6OSXSdWv9Nn/UtqldvIKmHkGmfBollAAhbBRY1pb9hozYYO+EzODu7M11ysjMQHvE3KvkGw9snEImJUcb0fjnQhMa/Irh8AEeAI8AReIQR4A6AR/jy+dE5Ao8iAtbWrMthJMW0/Sjiaoszk4GTtOl7pH75B/LuxRkNHdfn/gfqaS40PvX5BYges40x+huEasCptjxq2CZRB4AtmPltcU6+xsNHQA/gzyQdPr2VjyuJOqTm6Rmfo6MGqO2lQe/H7dEyQAtpc1/9GQr0wImYAuy/m4/ryXqk59PugIs90MhXi7617VHXu2Qj0mRUL1vSDRfOf8f2NrDse3mbZjMITyWM7tPPGzd5FaPH7oaT839OMGGWALXpCwioppjST1F8na7QkUGixEVAY4Rp/ubIe3sHot/AVWjWvD2P7Kt/LflIjgBH4BFGgDsAHuHL50fnCDyKCJCRaRWhngRIZIxW3TESDqEybQMfRYBL6cxiRIpVVvZjEW6pLA8qD6i8xLQneCmpy7cpQwj8nazD7Eu5CMsoNPrFhLLym/trMespB3g4FN0N8HNUAVZdy0NMlsRGlNZuB3QItceIug7MAVESYu4AIMN/xqyjCAmtI7mdOWeAeaTeYJgTsSCl2JNhT/8ppfQ3bvIavvlqjXFfscwCMaWoFSBlJVy5/DMyMpJRuXJN/K/ucwgJ+Z9oG8OSwJGvyRHgCHAEKgIC3AFQEW6Rn4EjwBGwCgGlGmmlxYj9nVLNhTX6SnP4c9siYN460EDiaOfsgHtvzgc5CMyFtR4c85ZtFeGrlRsEyASniP/mf/KQW9ghTlFaBWoxt4mj1YY5rb/yrzwcDsuXdDIINycnQKfqhU6AorsbpI9j7gBQUwLw1ZFV+GTbOOOiFOGfNfdHE/K8tLQEjBv1NGPhN4hSSv/NG+cwZ+bryMpKY1PUOgAUL4sP4AhwBDgCHAFVCHAHgCqY+CCOAEegQiGg1yNp60+ImfKpOtIuweGp/RlFmhVriisUYGXrMGKt2wzp/QVJ6ZIOAFGSx7J1NK5NCSFAxv+aa3nYe0edQW5QgwzzXo/bo39tB9WakfE/7UIufo8pUGX8Gxa2twOmNnJE22Ct6r3UDtTr9di4fgh+/GGLcQox71M0XkzExosRB4bd+xOTJ7QykvDRWkop/VmZqVi0sBP+vPoL27pn78Vo13642qPwcRwBjgBHgCNQTAS4A6CYAPLpHAGOQDlFQK9Hxi9/ImrUVhMWeanTOIT4IXBud0ZqZ8HaXU4hKK9qZ568jrB3FxnJ/+gcwduGwbN9M3aX9zosQN7dWIvjhe4fDzdqQcjlkUKgqMa/ASR/ZzusauGE6u7KsfmiGv+GvR731GBNS0d4FqPsQOpyD+xfgL27Zxofd+k2Ex07TRIdnp6eiHmz3sTNm+dMnnftPhtvdxwPOzs7kCG/akUvnPvja5MxaiL6f179lXESuLl5YfzEz2VLER6pl5UfliPAEeAIlAIC3AFQCiDzLTgCHIGyiwCxamcev4aUz0+CDEsj87hWA8dQf7i9WI+1dHOuX12RxVzNKTMzM3H16lWcPn0aZ8+eRWRkJMLDw41T/f39UbNmTTz33HNo3bo1atWqBa3W9hFBNbqW1TGxsz9jbPMGMaT/k5Mm+88w0V7w1K4x9PPxcH3Gdu0Pyyo+XC9TBH6JLsDMi7nI+Y93zmqIetayx4dPKmcB7LqVj3XX86yK/AuV0doBUxo64rWqtv/mL5z/FgvmdjBuV6/+/2H8xP1wcS3sqiEUMtDnz2nPWukJhUoHevVehMDKj+HQgUU4f+4b9tjBwQnUaYBEjQPA6gvgEzgCHAGOAEfAZghwB4DNoOQLcQQ4AhwBcQQKCgpw4sQJbNiwAefOnUN+fr5qqKpVq4ZRo0ahbdu2cHT8r9e76gUq2ECx9H/Pt5ohaP0g2DnZI+v8LeYAoJZ+QqG2d6GHJ7FWeFweHQTC0vUYfiZHloRPDRr/89ZgTQsnuNpLjz4Xr8PEcznIUP95iy72YhUt5jVxtDkXQFxcGGZNewUxMXceGO3OGDX2Uzzd7E0TPYSRfWL+T0y4D2L7lxJqJejs4o7rf59kQ3hKv5o3io/hCHAEOAIPDwHuAHh42POdOQIcgQqOgE6nw/Hjx/HRRx/hn3/+KdZp27Rpg9mzZyMwMLBY65T3yWIGvrC2P+PnqwjrtMjimI6PB6Hal5NBjoDSksQcPcIz9Kzd3LVkHeIf/F2vh7HtnLku1BrOWWsHVy1Q3V2D2l52qO+jwRNeGvg6Kaegl9bZysM+eTpg6oVc/BZdjND/g4N6OdphdQtHUIq+mFAbwRGnc3E9RSW7oAyAoW52WPeMEyrZ+L4LCvKx8eOh+PnHbcbdfXyrYOTonahTtxX7GRHz7dg2gXEFODg4Y/K0I4iPu4f1az80ad1nWMDPPwQTJh9EeloST+kvDx8F15EjwBHgCADgDgD+GnAEOAIcgRJAIDk5GUuXLsXu3btttnrz5s3ZmlWqVLHZmuVtISJvjB633ai2xt0ZoQcnwqVJTfazlL3HcX/IRotjub/cEMFbh0Hj6lQiR6ba7+vJOlDbtzNxBbifqVfNNK9WIXIOPOGpQesgLdpU0cLHxgaiWj3Kyzil1H8i+OtYzR5D6zjgwN18rPs7D/kybQEnN3DEGyHiqflKqf9E8Ef7vBVqjzV/5+HQPWkyQsoyWPS0E5pUsn1PQCLtmzu7HZISo/77hh607rN3cEJiQqSR0I+i/6PH7oajkyt++XkHdn4yCcT6T6LVOqDVC13RrftskBOBC0eAI8AR4AiUHwS4A6D83BXXlCPAESgnCFBN/5gxY3D+/Hmba/z222+zTABXV1ebr13WF9TnFyBq+GakfPa7UVVqyVjt8GRo/TzYzxLXf4eYqbssjuLb/xUELuxh0yOSkX80sgDfReQjIlO6p7xNN32wGBmvFCnu+pg9Xq1qb3WbupLQqSytmZkPjDiTw7IvpKRlgBYLmxa2+KPxQ0/n4O9k6fGda9hjZF1LHoCoTD2GnM4B/b+UUIu/UfUKW/zRezP4lHxZwqQGDmgfKlNvUAywqW5/+ZLuJsz95suRUT9pymHUeKyR8VFBQR4yMpKh1+nh6ubF6v65cAQ4AhwBjkD5Q4A7AMrfnXGNOQIcgTKMwM2bNzF06FDcuHGjxLRcuHAhOnXqVGLrl9WFqcVfeKfFyLp426iisP6ffhg9dhuStv1scYTKi3vBp89LxT5aWp4eh+4V4OC9fMRll67RL6U8RYwpkt2jlj08SoA9vtigPYQFKKK//K88FEjY5ITTkqcd0cD3vyg7ReYpki8lzwZq2RxzWfFXHj67Iz2viqsd1rZwAv2/Qcb+kYsTMdKlCd1r2mPo/5RJB4sCLbX4u3L5J6xZ2QfJyTEWS4RWq4dhI7aieo2GRVmez+EIcAQ4AhyBMo4AdwCU8Qvi6nEEOALlB4HY2FiMHDkSZ86ckVWaUvjff/99vP766yDWfxcXFzY+KysLV65cwaZNm3Ds2DHJNVq2bIk1a9bA29u7/IBjA01zrkcirMMC5MelGFfzn/wu/Ma8xf6uy8pFZL81SP/uoslutugA8FeyDpv+ycf5+ALJNHEbHLFYS5AjoF9tB7xXwx7EJv+oCtXjDz2Vixup0tF8MaK9I2H5WHAlTxK25v5arGhu6gC4SySDp3OYM0hKxDoIKDkNpLINbHmnOTmZuHr5Z1y7dhzED+Dm5o0GDVvj8drNWIo/F44AR4AjwBGomAhwB0DFvFd+Ko4AR6CUESDjfcaMGThw4IDkzk5OTpgyZQqL3ssx+ufm5jIDf+3ataJr2dvbY8eOHSBOgEdJxAj+gtYOgFeXQgIzsQwB+rmwTaC1eF1N0mHZn3n4N1VX5NZu1u5Z3PGh7naY2cgRxFz/KMq3EQWYdzlXMvrvpAXmNXYERfSFciZOh0nncpAlEZgnAsA1LR3hKciy+Ph6Hj65KR39935AHljLjDywKM6GR/EuS/LM5DCMX3IYSRuOQuPhgqANg+D2fN2S3JKvzRHgCHAEygQC3AFQJq6BK8ER4AiUdwQOHTqEiRMnSrb48/LywooVK9CqVSvY2SmHZ+Pi4jB8+HCcPXtWFBriGBg8ePBDhY0cFUePHsUnn3yCq1evMl3q16+Pnj17lkjbQnMCQNovdP94uLWuz/bOvR2NsA4LkRdZSFRmEPdXn0Lw5qHQuKhvo3gvXY9FV3NxKbH8GP7CM1Nde78nHPB+TXubt5N7qC+dwuZqav+lWvpZ6wBQU/sv1dLP1g4AfV4B8u7FIvPMv8g6/S8rk9Fn5yIvIgH0TEzsq/hA4+YMOwctXJ56DI5PBMOr87Ol2injYb1LurQsRH643iRbyLFmZUYo6lC10sNSi+/LEeAIcARKBQHuACgVmPkmHAGOQEVGICoqCgMGDMC1a9fE/6Ftb4958+ahY8eOqox/WoTqdInxf/369aJrfvDBB5g6dSq0WnFW8pLGOyEhAZMnT8aPP/4outWwYcNA/9lSv/ilXyBu/ufG/bSVPNg/2J3rhbKfZZ68jrB3F0GfY5rGLSwTUMKFasapnnvzP3mSkWClNcrKcyIKfDlIi8kNC4nuHgWhuvopF3KRI9P5r29te1YqYS7WOgD23s7H6r/zJDNDqAxjeiNHvBJs+Y3aygGQeycGiWu/Qcre31kJTHGlJMgyi6uTzefr9Yhf8SXi5u43XVqrQejn43kWgM0B5wtyBDgCZQ0B7gAoazfC9eEIcATKHQKffvopS/+Xkq5du2L69Omyaf9ic/fv38+yCsSkffv2mD9/vpE/oDRBKygowEcffYQtW7ZIbuvm5obt27ejcePGNlPNnODP3AGQuPF7xEzaabKfNfX/STl6ZjxeTCh+L3ebHbqYC5ET4LlALeY0rvhOAKrCn3I+F8eipK1/rwcp+ZTOXxwHgJquAdSlYd0zTqgk0q6xuA4AcnLFL/8SCSuOSEb4i/LqBEzvjEoj2hVlarmZk/1nGMLeWYiChDT49G0D97ZPIaLHCuY4DFzQA74DXik3Z+GKcgQ4AhyBoiDAHQBFQY3P4QhwBDgCDxBITk5mrP+nTp0SxSQwMJCR+tWta31taVl1AFCbw379+oE6HsiJrbsVmDsANO7OLAPApUlN6HPycX/QeqR+YVoy4dygOisTMLQJlNI3VwdMPZ+L4zLM7Na+9NT7PcDFDrU9Najno8FjHnYIddfARQv4mhmFWflAYq4e8dl6XEjQ4VJiAa4n60GEdraQVoFazG1SsZ0AN1N1GHY6F8m50pjV9dZgdQsnuIh02FPKAKjtpcHalo5wt7djDP5KmQatq2gxr4l42YmSA0Cq4wC9C9QOM3bWZ0hc963x1XCqEwLv7s/D9Zn/wc7RHhHvLwdlB5C4v9wQwVuHQeNq2bZPl5kDXXIGiGBTG+AF5zohAHmNKqgw7KbuRuKm76H1cmW/P2CvNToEuAOggl48PxZHgCNgggB3APAXgiPAEeAIFAMBYvyndPz8fHEiMCL8mz17ttXRf1Jp7969jDRQTB5mBsC5c+fQvXt3yTMb9C1pBwDtE7xtGDzbN0Pujfu412Eh8qOTTOCqNOwNBMzoDCjwLigRx6l5Rchuqupqh1er2qNNkBZV3eyKXX9P7PJfhOXji7AC5hwoqpBu1It+RN3CXvQVUZRS8unMUun/9Ozr8ALMv5IrmdIv7AKw8EoeuxcpkUv/pzlKLQflugBkX7pTaLCmZDJei8rL+8KrY0uj4W7OhWHeKrMi3r3aM+WFx+NehwXIuxtrdIzk3o4xOgCEnCJq1+TjOAIcAY5AeUOAOwDK241xfTkCHIEyg4BSnT77h/6aNXjttdes1pnWpjR7yh4Qk4EDB2L8+PFWr2uLCcR10KtXLxAPgJSURKcC8wwA2tv9pQYI+ngQY/NO3HDURB2W/r9vLFyfq6N4bEod/1kmdVxqATKsKZ28Q6gWbYPtRSPLipurGECm/y9RBVh3PQ8RGUVzBFBGwtRGjmgrUpOuQoUyPYQyKIadzgG1a5QSyrxY0NQJzf3FCRHURuVjsvT48GQOorOk74HS/in9n8oAxESpDWD3mvYY+j/xVnxCMkyPdk0RvHEw6F03iDDFnX7m07s1Ki/pXabvr7SUS9l7HPeHbGTbGbhBUo+cRWTv1RCWFGWdvYHoCTuQfeUuHEL8UGVVP84NUFqXxPfhCHAEShwB7gAocYj5BhwBjkBFRSAjIwOjR4+WJMILDg7G1q1bUatWLashyMzMZPX/X3/9tejcJUuW4O2337Z6XVtMSExMZKSHFy9elFyOuh1Q1wNvb29bbMnWEKvxl1vcrVUdVN05krX4khM1xqP5fA8HO7xeVQsy1PydSy+mTiSFO2/mY9uNPFDZgrUS6GKHVc2dQK0CK5JcTtRhzNkcZEgH5ZkxLlWTT1goGeWGqLyabJFGvhqsauEEBwnyxZFncnEmTpqrYFIDB7QPFalTACB0hIkZ9+ZkmFTTT7X9j7pQ+n/U8M1I+ex34AHhn+szTyJ6zDYkf/orDL8vaFx4p8Wsk4JBitJJ5FHHm5+fI8ARKLsIcAdA2b0brhlHgCNQxhFQqoVv06YNli1bBiLEs1aSkpJYnf2lS5csptaoUYM5FkJDC9nvH4bItT0kxwd1MHj66adtqpoUy7/oJloNqm4bBo83mirqQHX2Q0/l4kaqskVNBnTPWvZ4I8T+oTLr/5mkw6TzuUUqC6DyhNmNHStUKcDmf/Ow5V8Z6x+AXE0+vSRKWSBj6zmgY3V7xXG0llypgZLDyZllKjiihb94h4/E9d8hZuou9l6L1fdn/HwVYZ0WGd97XtdeCEV+bArCOixAzj+RcAiuhNDDE4ECnbF0qMrKfvB+/wUUxKfhXof5yPk7wogh/bzy0t6ws384XVcUf4nxARwBjgBHwAoEuAPACrD4UI4AR4AjIESAjHOq/6dMADHp378/JkyYoLr1n3CN1NRU1kbv999/t1h6yJAhGDFihE1b7Fl7s1SiQFwAGzZswMmTJ5GTk4OQkBC89dZb6NGjB/z8/KxdUnE8/cOcDBtKy1USz7dbIGjtAJPUaKk5lMg98kwOzsZJOwD8nO3Q93F7vBlqD6rvLgtyO02HsX/kgvrRWyNKqfDWrFUWxioZ1KQjlWqMr++AtySi6kprGIzyGu4axfR/JXyVSgi8He2wgcoHJLI00n+6gvCuS5nxShwAjAiz2ePGqxCmudMP6Tvw6tKqLFzVQ9Uh6/wtVuuvS8+Gy1OPoeru0ax0KGnLj3Bpc5CsTwAAIABJREFUXBMhe8ewMgDo9UjecxyxM/YwngX3/6uHysv7MKcBF44AR4AjUBEQ4A6AinCL/AwcAY7AQ0Hg2LFjLEovJfPmzUOXLl2KrJtYlJ1S6xctWoSAgIAir1ueJ9I/1qOp1V+BtLHuXL8aQnaPhn2Qr+qjShHIOWqAt6vZY8ATDnAVz8hWvUdJDCQnwKgzuYi1kiCQWOYXNHGUTFEvCV1Lak3K3CD2/xQZ9n93Bzssb+bIujGIiVqj/E66DtMu5CJPJlmksosdPn7GCZQtIiaUvTHqbC7SJTo8POahwbqWjqCWhWJSkJyByL5rkPHLn3CoWgkhn42D05PBxqHmpTKc2K4QGqFjhIgRPTo0R9TgDaxrQsi+cXBpan2pVkm903xdjgBHgCNQkghwB0BJosvX5ghwBCo0AnJt+ujgO3fuxDPPPFNkDCjKfuPGDcYxkJubi4YNG6Jly5ZwdnYu8prlfaIuLQvRE3eyf8yLCbVDI1I0p/9VteqoSTl6jPkjF38LSOTq+2gwpaEjqpXxevmTsQWshWGWdEm5BRZu9sDSZk5o6CtRpG4Veg938K5b+YxVX06UjGq1Rvnqv/NYtwA5aeavwYrmTpIlFt9HFmD2pVwQn4OYKM2nOfq8AuioC4CHC+ycTD1TMRN3sjZ3JMJWmQ/3lh7+7rGzP0PCyq+YIvZ+ntDl5gN5+QjaNBgerzZW7BTy8E/ANeAIcAQ4ArZBgDsAbIMjX4UjwBF4BBFYt24dq3UXE2LB37VrF5o2Va5BfwShK9aRyfhJ+/ocElZ+iey/wtlaTrWqwLt3a3h3fZ4ZPUURItWj/u4JOXpQv/gnvTWq6+TvpuvxW3QBriXrTNrIhbjZsbKB6iXoRCA7cvmfedh/V74G3hwTSoef2ECcab4o+D2MOXT2MWdzcSpW3ihXqv+nln6LruZJtgCk+RMaOKjiipCr/yeMlMgGleZb4KzXI2n7McRO2wVdVq6qa9B4uiJoTX8jR0burWjEzduP9O8vsTUcawSCyAO93nvWooyGauPvD97ASnH8J74Dv3GFZKS0Rsykncj47S/mgAveOhyONQKYs4K+1YQVX0Ib6I1qByfCoZo/8uNTEb/4MFJ2/Qo7F0cEbxoCt/+rx9aiNP345UdAHQ9IgjcMgvsrjSzPptMj/YdLSFjzDbL+uAHHxyoj9PPxxuyfnGvhCOu02KI9qBRIVOsfOP99xM76DEnbfy4sFdgxAvaBAjJTnR5pRy8gftEh9vvHTmMH15ZPsq4CLk1rmjoSBOUE+tx8hB6YUJhpQGt8cx6xM/ciNywOPr1aI3BON8uSJbNyBBrjO7CtqjvmgzgCHAGOgBQC3AHA3w2OAEeAI1BEBCgVn2rgxaQ4HQCKqE65nUZtBT/++GPGd5CSkgIvLy+89957GD58OFxdXcv0uSIz9Swl/J8UU8NfqDTVn1PrvUkNSi7lnngAhpzOsYoPQClVvUwD/0A5pdR9wxmopR51bJCSuZdzZSP7NJ+yJeRS92ltYv2f09gRL1QWJ4uj0oHhp3NwKVG8hkBpvpj+lBUT0WMFMo5fs+rKWHeAae8xIztmyqfMUDcXMjYDZnWFnUPhefQ5+bg/aD1SvzjL/l55cS/WZjDtuwu433+diQOCPevzEoTkneQYqHZ4MgpSMxDxwUoToj1DR4Pc29EWz8RY+MmBEDViM9K/E3Qj0WrgEOTLDGmfni8ytv+YyZ+qxoUcAF7dn2ddAMgJYSALJMcCCWF9f9gmpH35h8WaxMcQvGUo3Ns+ZXxGZwnrsBB5kQmw9/dC6OFJzPlBeCd/csw4zvBMWMpBD/MiEhhvATlX6CxqiU1VH5gP5AhwBB5JBLgD4JG8dn5ojgBHwBYIyDkA6tSpg82bNyMwMNAWWxVrjbi4OPz666/49ttv8ddff4H+TlKzZk288MILeOedd/DEE09Ao1GfDn7r1i3W4YB4EIgAkOaPGjUK1PnAzk49Sx4RCA4dOpQZ/kIpDw6UuGw9hp7OQVi6Mgkf8QcsetoJTSqpx9jaS9/0bx6238iXjGKbr0dkhtMbOeKV4PLLbH46rgCTzuUiWyYBQIlVPz1fjyGncvFvirhRbri7u2k6LPlTvtRAicDvfqYeA0/mSHZvILJJIgAMclX/DVHbOkptj198SNSIF3uPXJrUZKUyxIhPfAKSmQNaDYJW9oNX10ISwbzweNzrsAB5d2ON5QWMk6DnSos1DOSD8Uu/QNz8z9l8r87PIWBmF0R0X46sC7dMVCOHhG+/lxHebRmyr94zeUY1+0HrBxnLHfLvJyKi5yqLNYSTaI53z9aI6LUKutRM2c+JHBxuz9dF4Ec9WUYBZTKQUAZAyP5x0Pq4M2yJGDBxw1HJtYiTgaL8jrWqsDGpR84isvdq9mdqOVh123DEL/vCYg0pB4CQz8G1RW1U/XQU04ULR4AjwBEoDgLcAVAc9PhcjgBH4JFFgIzeKVOmgIj6xKRRo0bMAeDj4/PQMIqPj8f69euxZ88eZqTLycsvv4xp06aBDG8lIQcCRefPni2MAhrE2jMnJydj5MiROH7csp7/ueeew+rVq+Hp6amkzkN7rqb1nEE5JWZ4WxyCjMvBp3JAUXG18kaIFlMbOqodXubGqbkDJaNaiUQw1M0O655xwrI/8/BzlHypQW0vDda2dIS7vbgB/2t0gSyJYCNfDVa1cCoyOWPO9UjW6i4/rtChRgZ3lVX9RNvXmXfVcH+pARvLmPG3/Wy8a7dWdVB150jGN2ASzX8iGEEff4ioEVssOnNQBJ5S8V2a1DLNGFjUE3n3E1k5gLlUWdGXGf5E9Gkuvv1fQeDCHuzHZIhTBN04TquBd7fn4T/hHeYIMfAfCOcQHvfenI/cG/fZGlLEiORMiRq+GSmfFXZfEeKX+fs1hL23BPqcPBaND5j8Ljw7tmQlBoZ1aU7A9M6sfIJEyDtA+ri93FDUWWLIjND6eRiPbn4/hgyJMvcRcoU4AhyBcocAdwCUuyvjCnMEOAJlAYGsrCxMnjwZR44cEVXnjTfewMKFCx9aCju16Bs/fjzu3TONpMlhV6NGDaxZswZPPvmkLMRfffUVa0NoLtY6AH777TdQq8T8fMvadcKuU6dOZeGqRXVQSuU2n6TEQm+Lg5LZT73sjykYqcK9lAxWW+hVUmuorf8nPofVLZzgIlEBYMv6fyWuAZvX/5uBK2x1R4+ERrD5PRCPRgRFpwt0sK/sg2qHJ8Lx8SBEj91m4gAwpq6H+iF+6REkrCj8nUcRdscnglktPEW8vbu/gPilhwtT56sHoNrhSdC4OOHu67NZCjs5BQKmv4f4ZUeA/AKWCZCw6mvk3olh2QSVhrdDwvIjjJVf+Iz2ErYyzDxxHeGdFxszDgxlCvrcPJYVkHHsKtNPOEetA6AgKZ2l/2ddvM3WCJzbHb6DXgU5BqLHbEPyp7+yn3u0a8oyKApSM00cC/SMlStsGgJdYjoi+q5B1rmbhWvN6cZKJUh/n34vQ5+XbywDECtxoDKLyP5rjR1PnOuFImTvWNhXeXhO5ZL6lvm6HAGOQOkiwB0ApYs3340jwBGoIAhkZmZi4sSJ+Prrr0VP9Pbbb4PaADo5OZX6iaXS6tUoQqULGzduRJUqhSms5pKXl4eZM2di7969Fs+sidpTV4Pp06eDOimYS/369Rm3Qlkon5DCLCxDj8EncxhhoBohEsB1LZ3g46Q+tVvNuuZjlBjmzccrpawXRYfSmkPY0x3QXciJXJaDktOEyiSoE0QtTzvFVoOkgxzXQGY+WMmIsNOEUG9bdGYgEr/wrv8Rkxrq8MXwEUanhQaosF2eHK5kBBMhYEF8KmujBzs7Vq/OHAAhfgg9NAlZZ28gathG6At00Pp5wrlOCCMJ9J/aiTkM7rUvjMrTeIdqAaAoO5Hweb7dwvhM2MnA3BB3blCdRfMpci4sTzBkIFDaPYlaB4CwZp+i/JTFQKUB5o4BA67mnAhSeJE+Xl2eYw4Elsq/YyTi5u4zOloYH8P0zsbpVFYR8cEK5iwQijknQ2l9a3wfjgBHoGIhwB0AFes++Wk4AhyBUkIgKSkJ/fr1w6VLl0R3HDhwIIvAl7ZQ28BBgwbhzp07Rd66a9euzDh3dLRMDY+JiWHnJuI+c+nSpQtzDjg4KDPLX79+HX369AGtZy6k/5gxY6ziEijyYYs40VpDu7RS7YmPgGrMk3PVOSaKQjpXRMhsPk2pdZ9hQzmjXIlEsJJTYfr/9WSdbOs+2ksJSyV9H/fUYE1LR3g6FN1JJKy3NzeCTS5Ar0fU6G1I3lFIRCdMLyeiu8gP15uS64ncHrXSIyI+yjIImNsNmb9dQ1inRdL3rNHAzl5T6Bw4OBEUsTcQ5FHUn5wELg1rIGTvGFYmQM6EgsR0ONasjGpfTmFM/JQWf6/DfCN5oDDdnhwLYe8uYhFzQwYC7UWi1gEgzKAQ1uXnxyTj3pvzCsn4zEoIsq/cY06X/OgkybPTXdB/VD4Qum8snBvXRGSf1Uj/4TKbE7xtGDzbNyucr9ezrgaxc/ZB42gPjbcb8qMerG3GyWDzj4ovyBHgCDwSCHAHwCNxzfyQHAGOgK0RUHIAUD19r169bL2t7HpyNfXWKOLm5obt27ejcePGFtOotKB79+6iaftktA8ePFhxq4KCAqxcuRJr164VHUtlCK+99priOg9zAJHBHVDZdq80yfaUCO3EMBtbzwEdq0sz5D9MnOX2/jq8APOv5MqSHioRACo5cloGaLG0mSPW/p2HXbfk2ywqZVMo8RV0rmGPkXUlnGd6PRLXf4esy3dReVFPaL0su2NQlDri/eXIPP0vg83piWDGOm8f4GUBo3nk2ry+PO9eHO69NZ9F1Q1iX8kDer2eGeUGIT3ImHduVMOUsV7m4ioNewMBMzoj+88wo5FvGF5lZT8QE78wk8H95YYI3joMGlcnZP95D/denwNdRg6gsWOEexShJyF8YqbuYn+myH/IrlGgdodkUCdu+B6xM/cYSRIDF/SA74BXLLRMPXyGkSKSUFlDta+mMPZ+ygy498Zc5McWciuYcwikHjxdmK5vBEYDe39PFCRlFHIGPBDDWcjJYnAoaH3dCzGsX42NSj1wmjlgoNMx8kX/cW8joudKIzGiOdFgWf0+uV4cAY5A2UWAOwDK7t1wzTgCHIEyjIBcJJzUfhg17JROT2UJYkKlCMS2361bNxA5IEXfIyMjJRH+4IMPMHXqVGi1pgzx5BiYM2eO6DwiPXzxxRcVby0sLIztL5WloHYdxY1KaEBWPjDsdA7+ShZnjTffNtClMP3fGmb34qg+8kwuzsTJk9UJ15c1PIujSAnPVeOEkTPK1ab/v1pVi5FncnA2Tv6+H/PQYF1LR3g5Wkbwi5v+L4x8U+p84EcfgNrOGYWM3M0/IGbKLmPNuE/fNqj80QemfekFdxIzcaeRMM/EYAZYKr6B8M5gtNJUYdSa/m6ohafoNknmib8RPXEncq6FM+Pb/cV6xpaB9FyYzp/x81WTjAGK9JMhTAau0Jg3Oif0esQtOoz4xQcBPRgpIWUGkOFMRnbkgHVI++oc00PoNEg/erGw00FOPjOqxfSmn1E2Q0TnJci6VJg9JXQAUGYAGewGY95/8rvwG/NWIZp6PWJnfYaE1YXlYAbngtHBkZBmRN3ASyB8JsxwyPrjJiNx1GXnMqxq/DSb6WHOByDlwCjhT44vzxHgCFQQBLgDoIJcJD8GR4AjULoI3Lx5U9aI3rlzJ5555plSU4ocElR2cPVqIQGWULy8vEAtC1966SWWVn/mzBnmCJATsTaGcvX/lSpVYlkDNE9OKIJI2MyaNUtyWN++fTFhwgQL50OpgamwkbVp9s38NVjR3AlFT+y27uRKRHPmqz0bqMWSp8tXJwAy3otrlCt1TTA4bqg2f/CpXNxOk3cAyN3z5UQdxpzNQYZEEsH/vDVY08IJ1HJQTMxr0N3bNGS18o6PBUKXncdS+ePm7DMS4wkj81Jvj5AEkOrdA2d1ZeR0FO0mg5nq+0kMUXlqFRjZb41JaYCQaE9sH2FaPj0XOhrMuQaEjPtCIkJyMgR9PAip+06w9nw6QUQ9cHZX+Axoi6StPyJm2m6j88NQZ5/+81VEj9rCcHGo6oe8iAcZDVoN/Cd1hO+Hr0Lj5IDMU/8geuIO5rgwiLaSB+MAIOdGZJ81yLleiAcJkSZW3TECLo1qIOXgaeMeQjJF844MwrIEofOD5tA+5FygFouUHUASMO09VBr5JvszZR6QY4DaNpLwjgDW/U7kozkCHAFTBLgDgL8RHAGOAEegCAjIOQDs7e2xa9cuNG3atAgrF23KsWPHWG2+mFBN/ahRo4wGNdXvU3lCQkKC5GZiZ6ASgwEDBuD8+fMW84i4b8uWLSBHgJzIOSoM88hhQWs99dRTRQOjhGcppY2bb9+3tj361VbmRbCV2kqp5ub7NPfXYkXz8uUAUEsAKGeU772dj9V/50mWEBgY/ZXaBBrwpDIKKqcQk4VX8kDdBqREzTuSsu8EooZvMqaxy70vZDgGTO0kGf2nuQUJaQjvshRZF25JLuX67JOMsE7r7cbGCA1zh+BKCKXOAY9VlpxvHgUXkt2lHjmLSOpC8ECEzgRhdoL54hQZJ6JBi597urKaeYrkmwtlFVRe2hsxE3cg906sNHRaDcusEF2favjpf5RJICFEbuhHRrudnQXvAHVNCFo/CHZO9ibtFMWWotR/ajMYNXIL0n/5k5V86LNyjQ4ekwwEW/3i4OtwBDgCjwwC3AHwyFw1PyhHgCNgSwSI/I/S5DMyMiyWDQ4OxtatW1GrVi1bbim5FtXUz507Fzt27LAYQ0z6pIuwtV94eDhzFpATQ04MZQx0RnIW/PTTT1i+fLnomdV0PVAT/Tfo07x5c6xYsQIBAQGlgqE1m1gTYXfRAguaOqG5v8aaLYo19khYPhZc+a/uWGmx4vaeV1q/JJ4X1yinNo6jz+bgXLx4VN9JC8xr7AjKjvg1ugDTLuSC5siJFJdCEnUrOJWDu+nixIxUprC6BXUaUHhH9HpQjTqR9+lSM8VV0WrgN6o9/MZ2gJ2DafmO2AQ5AjvqTU9RbqGBn7jxexaFJ3FrVQdVd45kqfhSYhK51mpQddsweLxR6BgVEu6xaDvVwdcLZc9MshMEi1MGgee7LREzYYepI4QyGOZ1ZzwBUaO2GjMBaKrwHMZygKxcC5UJr4ApnZAbHo+kLT+aPKdyhqB1AxknAuMZKLB8Gbx7vojAee8bSzN0mTkmJRNCwsK8iATGf2AgFTRsZmevhVfX51B5US/WMSB63HYLPdVkd5TEN8fX5AhwBCoOAtwBUHHukp+EI8ARKEUE5NLoxdLnS1I1uch8mzZtsGzZMhCxn0GoheHYsWNx9OhRm6mlhgCQav8pg4A6FagRylKYPHlymSoFICNw+OkcXEpUV/9f2cUOHz/jBEonLy2x1gFgC/b50jqbYZ/iGuXWpOQT+d+av+UdKnJkg99GFGDe5VwUSDRmeLGKFvOaOKouESFG+6RNP4CI53LD4pgxSr3h3Vs3gO+Q1+BUO0g28m9+V8Ren7DyKyTv/Z05Figl3afni/Ad/BqrQxdK/v1ERPRchZybUQjeMAjurzSSv3q9Hklbf0LMlE/h/mpjBK3ub3QY6PMKQK0Ikzb/wEoPyEA2OC3oWcKqrxgbvi4jG061qsB30Kvweu9ZUMeAtO8uIHbaHuTeiYFjjUAEzOkKj1cbQ5+vQ/InPyN23udML58+LzGHiPAcZHTHzf8cVB5A52VcBa3rg6LqVI9PGQRxsz5D6qHTbA2P9s3gP7EjHEL9WL1/1rlbbH7mqevQ6/RwrhsCv/Fvw6NtY0ZMKBQiM4wcuJ7pX/WT4bAP8jU+pvKI6NHb2BlIB+8uz4EyJAh/ElEniFbDMgNoHGUZcOEIcAQ4AkVBgDsAioIan8MR4Ag88gjIOQAaNWoEIrLz8Sn8h1xJC5HpEakeGdjm0r9/f1ZPT7X/Qvnqq68wYsQIm6mmRNxHWQqUPbB+/XrVe1IZwrx589CxY8cy0xKQ6sapzV58tro2e6Vd/0/gPgoOADVGuVxbPrmUfLLhhv3PAV0eKyzIn3s5F9RxQE6I+I+i+ORMEYo1mQaqPww+8JFAgJwgxO0Qv+wIazHIHB0zu8Dj9SYWjoZHAhB+SI4AR8BmCHAHgM2g5AtxBDgCjxICcoz77du3x/z58+HiIp0aa0us5MoRyIDu0qWLxXaU0k8OgFOnThVblSpVqmDbtm14/PHHJdc6efIk60KQklLYRouEshLGjRuHTz75RLIjQI0aNZjTQG7tYh/AigVOxxVg0rlcZKsk2VdT223F9qqGPgoOADVGORHqLXraCU0qmRrlasn/qGuD2owPP2c7bHjGstODNZkGqi6XD+IIcAQ4AhwBjkAxEeAOgGICyKdzBDgCjyYCcg4AqRZ6tkaKaurT0tJw8eJFlgEgJnLtCCkVnwgCpdrxqdVXiQBQiviva9eumD59Ok6cOIEPP/wQ+fni5Frt2rXDggUL4Opq2ftcrY62GmcNwZ5cBNpW+oitY60DoLxxAKg1yn2d7LDxWScEu5pmvyiR/70Vao+JDQrJ/NSSDUqVUViTaVCS7wRfmyPAEeAIcAQ4AgYEuAOAvwscAY4AR6AICOzduxdTpkwRnTlt2jTGsl+SQsb/4cOHmQ6+vr6Iioqy2gFAEyh7gPgAiuMEEOMZMChDfAPUgeDHH01JtYgokcoGateuDSoPWL16NftPTKgUgMoHXn/99ZKEVNXaY//IxYkYdeH/Sk52WPeME0LdSrdW1xonBR3all0AqDDierIORyMLcCauAPHZQHp+YbmEvR3Q2E+DmY0c4eNUdExScolUT7ktn5hRnpkPDD2dg7+TxTkcqOXf0mZOaOhbmDWgtuWjGIbWZBqoevkeDIrL1uOr8AJQNgrpl5qnN3YycNSAYVvbU4PWQVpQJwP6mbVCJS5zLufiQrwOD66PLeFubwfiFtTaAdXc7OBqbwfKlKjqZgd3BzvU8dJQR0H4OtrBRaSlIfEgRGTocTa+ACdjdPg3VYfkXD1IxZeDtRhbz1GyFaK1Z+DjOQIcAY4AR0AcAe4A4G8GR4AjwBGQQYAI9n799VccP34cV65cwa1b0i2zDMtQ1J2MVSHxni1BJuP/66+/ZtFzYUq92B5K5HzE8D969GgLA124Vs2aNREUFIS4uDhcv37dYhupDgCkJ5UGUDkE/VkoM2bMQI8ePYy1/ZQlMGzYMNEWgzSvbdu2WLJkyUPNAlBreBrOWddbg9UtnEQNIVu+D+ZrWdOlgObawgGQlqfHzpv5OBxWAPqznHSuYY+RdYveFjEyU48BJ3KQmCO/jxj+5JiYeynXxKgV6kqs/wuaOIKyN0jOxOkw6VwOshR8PoaWgcK1Nv2bh+038iXbDFqDA530VGwBNv2Tz4xmnToKChA5IZEMDq/jAOo2oEZydcCoMzm4kKCO6FLNmmrHWIOJ2jX5OI4AR4AjwBEwRYA7APgbwRHgCHAERBAgw58i0nv27EFOTk6RMPL390fjxo3RsmVLtGjRAtWrV4eDQ9ENH1KCouX79u3DnDlzTPTy8vISdQZQ/f/MmTMl9yWDnsoHyAAXylNPPYWNGzey7AISwmPw4MEg8kNzGThwIMaPH2/x82PHjrESg7w8Uwb1559/HqtWrYKHh4fJHDliwtDQUNbOkDgBHpaobT1n0O+NEC2mNnQsdXXV1McLlZLrX6+kPEXUydA9fC9fNS9CdXc7rGvpVOQsgPMJOoz/Iwe0t5yYOzaKQshH5H/zr+QqGtzmhqvNWv8BuJeux4IrubiapN7wN8fFw8EOY+o54JVgrWK3AcpwmXIhFznqEl2UXhGrnj+MrhlWKcgHcwQ4AhyBCoAAdwBUgEvkR+AIcARsi8Dt27dZWvzly5dtujClslO9/EsvvcScAk888YRVRIHh4eGMFf+HH36w0IucC3fv3rX4ORnMZDiTAW0uFJVft24daxNoLn379mXdA7Tawl7iWVlZrCXfkSNHLMaKORkoW4K4EIijQChEjLhz506Qg8Fc6Hz9+vXDzZs3LZ4Rdrt27ULTpoU9xB+GfB9ZgNmXpNu5mesk1Re+pHUfeSaXpd+rlaJGXSmNfualXJaGbo04aQGqz0/PAzLyC9PXiXmfWiV2qWEPckhQirmUqL0Hc8eGkmHbuJIGy5s7maTMqy2nML9rJZ6BdiFaTG6o3Prvx/sFWHQ1TzGrQg3+hPH/s3cd4FGVWftNpiUhJIQQQiihdwhIBwELuLu6u5ZFXV3rr2IDFBUUVBARe0NB7G3Xfy3o6rquq/tjQ6XXEEKoCaGGUEJISDIzmfzP+01uuJnMzP3uZFII33keHv8/+e5X3u9Ods4573nPFZ2smNLHFhRfswwSmbVlx7CM4MVhdvRLCKFuQXYRNU4hoBBQCJzhCKgAwBn+AqjjKwQUAtURCKc6vgy2vXr1wrnnnlsVEGDGXXO6mTkn7Z6BiM8++0yUIfgTymMggSr5zKD7M+oR0HnX5tXG+FPm5+9YuvDee+8J9oJmwQIAo0ePFmyJuLg4Mfzw4cOi84A/XYErr7xSlAT4tiXkc9QLmDFjhihv8Gd///vfMXz4cBlY62QMe8Gz/ZyMBVKgl3m2NmNYDz55uRNkK8jazDQbLk71U7AdYAK6+x/sdOOtrS6QLh5Oo5N6Y3crJvYIzJSRFTnUBzZksv9zzrLj3DbegJdmss6wHkOZ7P/84Xb0jA/s5BLjT7LdWJjpCliuEAruWhDg7r62gEwAswGkUPYR6JloC/DkEAeGJ6kAQDhxVXMpBBQCCgE9AioAoN4HhYBCQCGgQyAYDb0xAsXMOFkBdNrZZi+Q/eUvfxG/T05OFnR+OtnPP/+837IBf/X2ZAs8/fTTePPNN2sswT2wJGHChAlgFp+uYe8gAAAgAElEQVTtBTMyMmqMo5YAnfjExERs2rRJlAEwCMESiw4dOoh/+/btw+7du2s8S9FAMhm6devWINdAh2zqyjKsypfzeAO1havrzVN47rZlZaCIm4yxRvzJIXaMSKru+AZ6liJuCzJdWJwTuLZdZt1gY4w0CWSdcn1WPpTsP/co4wz7YhiO7P+nOW68tDm8zr+GOcUYGQC4vJP/oI/ZEpLa3rf++YYKnIXzDGouhYBCQCHQ2BFQAYDGfkNqfwoBhUC9IvDMM8/g9ddfr9c1Q12MjjdLFVjDT6o9Hfzly5eHOp14jloCr776qt9Me7DWh0aLsgSBzn9KSopw+rlXIwFD/Zy+LAOj9cL9+9NFAFC2Pl7DJ94egQUj7KBivpHR+adT+tnuunP+uQejAMBzGS58lmPMxNCy8qFm/2WDPvqsdTiy/xT7m7XOiWLjIxpdWcDfUxPguaF2pFV2O9AP/GeuW5QdyAoNhrwJPw8qDYBwoqnmUggoBBQC/hFQAQD1ZigEFAIKgUoEgmW5jUBirT1r6QsLC4VwIAXwQhUPNFqLv9c7/xq1/+uvvxYt9/yVCcjMyTFU4uc/33IB/i4zM1O0N2SZhBljxp91/yxVIM2fQYtvv/3WzBSiUwFFCP2VDpiaKMTBp4sAIB1jOsiyxhaFbFXIloXBjM4wnf+6zPxr61OJn85pIJPJylNDYPZAuxC9+/FgOeasDyxq56/2n2vLllPo69ZZIrIoK7DzbFT7f+BkBSatKAP/W9fm2/FAW4/nvnuFE1nH5dgu4dzn+LYWzB1krI0QzjXVXAoBhYBC4ExDQAUAzrQbV+dVCCgEgiLwwQcfgC3qzJhGwycFXnNQmZH/5Zdf8P7772P16tVmpjMc63A4MGvWLLCeXu+os0MAa/H5LxTjfJw3JibG7+PBdAACrUfaPxkF/C/t2LFjQuhvw4YN0ltsaPo/NyorPKcdanJvG67pKl9XLw2GwUCz9O1hSZGYP9xhqAwfCiWd1PjRyRZBNWdf+q/3ygUngokSms3K90+IxN0ry5BxzL8zG6zmXJb1QUHDN852iF72wZz3pKgIvDzCAXZB8Gc82xMbnfhqj7yAY23eG4oxPj7IDgYCfI2tFrmXDUdD7zxgdm+toyLw4nA7ujQ3ZqOYnVuNVwgoBBQCCoFTCKgAgHobFAIKAYWADoFDhw5h6tSpftvd+QOKzj+d5quvvtpv1tzj8WDr1q1CxO8f//iHKdq7v/U6duyIp556CkOHDvWbDS8tLcX8+fP91uoHumieYeLEiYKWHxUVFfR9WL9+PdghQIa+P378eMydO1foDmhGhgQZBgyOyJi/4IrMc+EeI6sGz3XN1tWHa6+yGWv9ejf3sOKWIIJ7HLv1uEfUwhc45bLSFJqjmN70/tV7z8sGJ4KJEsqeUXPs9xZ78OJmF1i+4M+CZZzpBN/6axmOlgU/txYAWJztxsfZ/nn7MuKG6Uc9mLbaKa34z7KNW3pYMaK1Raj6s03goi0ubC6Qd9rPS7Hg8cHhybhzfXbJ2Fss957o74OaGU8OVur/4fpboOZRCCgEFALBEFABAPV+KAQUAgoBHwQoZDdz5kzDeno643PmzMGYMWOkqOl0ztesWRNSiUBSUpLInFPML1CGXjsGmQBffPEFnn32WdFFIJjxDGQ88AyRkcaZN5ZJUEBw9uzZAYMA3Ctp/hdffDHs9ppU7s8//1yo/cuUKgQrSajPF5eOGYXkZKyFPQKvj3IgNUCmV2aOUMYwy33PKieKXHIOmC0SeGyQHef4KN/r1z7pRtAMuu8+6XhTYI5dBfR57hI3MGVFmXBOg5mRCryZAMD9aXa8u90VsE0h7ymYGr+ZAACDHU+nuwIGSfguLBzhAFkA/ow39tBaJ344YPyOMZgwoaNV4OzbLtGsTgNbLy4a6UDbmOAlIMHujGu+sdUFih+a7QoRKFgUyvuvnlEIKAQUAgoBOQRUAEAOJzVKIaAQOMMQcDqdQqzuk08+EbXvDArQqFTfp08fXHHFFaJ1n1HGPBBsbPFHJXy29lu1apVQv9fW4DN0okmbHzZsGMaOHYu0tDS/DINg18J6e2baGQzwPcOIESPwxz/+UTAJ/DnpRte9d+9efPTRR6L1IPfNsgTu8fLLLwe7CDRv3jzgFAxQLFq0CAsXLgwYBAhU5mC0r7r4fZG7ApOWO7FNsiaamdmFI+2Is4XuVIVyDtafs1WhrMkIrhnVtOvXamYF2EqPtH9fk+1OYNQ9wUwAIK2lBasPlwcUswtWasD9ywYAGEggrZ90eX9GJ/2evjZMCKC6z2d2FHowZYUcy2JMsgXzBtthDxCvoxN+z8oyrDtiXMOv10qQfW/04064KvDIehdW5gfG2d+8dPxZnjGljw19WxgHHkPZm3pGIaAQUAgoBPwjoAIA6s1QCCgEFAIKgXpHgKURbBXIzgA//vijYCqQ7t+rVy/84Q9/wKWXXiqCII3BZJ1Xba9GKvZ1cSbZDLt+7ZGtLXh+WGD6txlBOqPWcivyyzFzjROlBgnuHvGReGWkHbGc0I/JOuV0MGmBlOxTYiLwyggH+N9AtjLfg5lrylBisGejtfolROKl4Q6wxV0gey3Lhfd3GMv+G+kIaPMbtT3U7+P3HSx4eEBg0cVAe955woMH1ziRa5LyTzYE12MAQJlCQCGgEFAI1D8CKgBQ/5irFRUCCgGFgELgNELAbGs9o8xyXRx941EP7ltVJt06jk7r/f1tuCQ1sFcq65TyPEbq9rLshPMra9IDYSQbAAiGsUxGns/LBgCCrWVU0sBnzQRveF8z0myGrxBLNyavKMMWg5ILTjSwZaQQJ2RJiKytOezB7PVOsO2hrJGx8D/dbbium7VG6YLsHGqcQkAhoBBQCNQeARUAqD2GagaFgEJAIaAQaMII/HtPOZ5Id0r3RQ8mYldXMD2V7gL7t8uaUe03WQ93Li9DXomxg2dU3849sb79e4n6diNRwnAEAAK1/fPFLhwBAKPACNeUbTEpE0zQn0FWdFG2FaQ29y953raKxfKvG9o3i8Dcs+zorej+sh9RNU4hoBBQCNQZAioAUGfQqokVAgoBhYBCoCkgwLp6ZrBlzKyTJjOn0ZicogrctaIM+aXGzro2l1GmnYJuC7YE7mevzUMmwZTeNlzVJTCTQFZDQUaUsLYBgOa2CDw31I60lsbp7toGAGTKDIijbIDJrKP+WY5c20Wti0E7CSFAtsN8ZpO888/3gyUxj55lA7FXphBQCCgEFAINj4AKADT8HagdKAQUAqchAvo+2fwC/chAO4a0MnYqTsOj1vuWD5UWYcPRA9hWeBh5JUU4UHICbo8HpeVs51bTyY2yWGGNjES8LQqtopqhe1wiBrVsh86xCeLntbXG3gFg/mZXwPZz/s4erP87x7s8EAGFQKJ2+jkpfkcV+QRHYOcut6gCty0rM2wjKNM9oTYBADqjV3W2CuE5GatNAIASBtMMSiy0Pcje37CkSMwf7qjWXSHYOWQDC7IBALOZf2JwdRcrbutVs1uBDP5qjEJAIaAQUAjUDQIqAFA3uKpZFQJNBgFmFz/c5cbaw+Uiw6i1eeKXO37pp9PLmuee8eYdLdapfrffDWtkBMa1tQRUtW5sYO464cE9K504pMu4yjhCje0cjWU/RS4nfjy4C7/m70ZuUQGcHuNWaDJ7t0REICUmDmNad8Jv2nZHrM280Jls9lrbT5fmkVg00o54e/1kO7ce92DqSjn1eG2P/My+MCxwzbcsJZ3z3dDNitt7BXeofzpYjlnrnCKwEMxksGNJwu3LynBQojTBdy0KDM4fZg8arNA/Y7atov5ZI6V+/VjeH1X0jYxdBKb1kwtecC7ZAIZMAGD5Ie8dytL+We8/uY8Nl3eq3g7S6Izq9woBhYBCQCFQ9wioAEDdY6xWUAiclghsOubBExu9Cs+BlLS1g4VK89TXLcuKWzU0mIFabFHh+5mhDgxONB8IaegzNcT6zOgvzcvGv/duxb6Tx/1m9sO5LwYD+rZIxrVdzxLMAFkz2wEgFEE12b34juO7OGONE3TOZI2Bu4cH2vHbdjVb9WlzyAr2McixYIQdbHsYzN7a5sLb24xLKGS6J8i2AfTdD0sz2DpvVOvA5/Z9JlS2AVsZzh9uR9fmxn8LzASYrulqxeTe9R8A8BfwDHbfbAd5f387fhPkHZN9X9U4hYBCQCGgEAg/AioAEH5M1YwKgdMaAToVL2124Ytct6Hj73tQMxk2X5ExmS//jQFY1tW+uJlUdOCKTlZEW4G/Vrbvagjxt8aAiZk9nHCV4YvcTPxwcBf4f9e3RUREIC2hDW7vMUyUCxiZ2SywUW290Xpmfv9pjlt8Vt3ypf+QEcCTFexj//YFIxziMxDMZEsoZLonhBoA4Gf1nn42afo8zxNKAIAdBlhiwLPImJnzmP37Isu8CMYAoMr/1FVObDtuQN+oPCzr/B8bZBN1/8oUAgoBhYBCoHEioAIAjfNe1K4UAg2CAJ1/0jxZ66ll/fnl8LKOFlzQ1iqUnPkFl22rVh4ux6tZLrC+VzMyAW7sbsXEHsZZKr3ImJl62QYBpnJR/Zd11isz+5lZ4MGT6S4xwuwX9IY8S32vzYz/Jzmb8M3+bShxe/FqSIu22HBV5zRc2L4HIoK4hbJOlHYWs1naUDFgD3ZSxw+bEP6TESg0k5GWoaQfd7KbgBPMIhuZ7OdHljKvrWcmMKnfoxnnXHvODPWfz5hhmMjio+3ly1x31d+mYNgHEhfk/x48vNaJn/PkGCbK+Td6w9XvFQIKAYVA40BABQAaxz2oXSgEGhwBuvHMJi7O8Wb+ZQSc/GWHSAdeONKOuCCKz75frM1+aW4osPTO4MjWFjw/zI5/VX7JlnGuGmrfDb3u2iP78Pb2NcgvLW7orVRbn2UB57bpglu6Dw0oFiirpK5NbNZJCwUQs1lZbQ2ZlnSyWW8G+x5Ms+P3HYJnemX1BMx8fmQZCjw36eiPDbKDn1ezxkDnHcvLQJ0FGWsdFYEXh9tBLQNZk8Wb85l9t2RLORggeWWkHbH8o19pvv97YHSe2uBsNLf6vUJAIaAQUAiEFwEVAAgvnmo2hcBpi8CyQ+Ui21NS7nX+7+7rFXDiF0HWGFNROtERgYk9rdXaOf1nbzke3+gUlHiajKCU/plQs3MNAbTe8WAtLrO9Wq9tYrNolAPMppm1LQUezN3g1VugeNZfulhxS09zdGWza9bH+NJyN97avhq/5OXUeY1/qOfhbY1t0xmTeo3wywSQVWjn+mac2FD3e8JVgYfXObEqX84p1daRbUm39ogH968uAwU6g5nsWdk2ju+29vch0JwyHQC0Zx9c68QPB4yz0mZV/333xgz4Zd+V4miZcY1FqCwmMwwACgCSdSFr2t8mo/FnJ1tEa0S9mRH9o/M/5yw7RiebD7IY7U39XiGgEFAIKATCj4AKAIQfUzWjQuC0Q4Bf9u9eWQbWO9P09bK/5pXjoXVOlFV+39YcX+2Qvhk+owAAlcDvXVWGNYc9IpAg25O7oUE9UlaBO5eVCSddE/zrEhuBO5eXgZ0SjJTVA+2fWcYpK8qwueCUQ0cRsddHOdBWoi93Q+MSaP2comOYn/kr9p0sbKxbrNoXmQATOvbDFZ3619irGbq5rCheqICE6vyz7R8dtHPbGDtossrxsg67bABFtsc91fJnrHGh1CiiAGBAy0i8PMIRUncRLQP+SbZbBEGN7ML2FswaaDelMcA5yYaatNyJHYXGAR0ZjQRtn/7+rgQ6w809rLhFV7ZFhsmUFU6wzMTI9MFio7Hq9woBhYBCQCHQOBBQAYDGcQ9qFwqBBkVA7+T7Zgp9v8D7ZqF8RdKMnNeNRz24b1WZCChoLIMGPbzk4nrHqE10BF4b5cC6Ix7BfqA9NMAOOgFmzV/N9eneUnDdkf14JWs5ChtA5M8s/tp4h8WKO3uOwKjWqVVTmKmH50NG736oe+NzpIo/sFrOKdOvwyw4A3r8rMlwU2Trxo0CfZpzO3m5EwwSGpk/GrrvM2bV6GXm9LcvOvx0/Bdmygss+suiG52Zvy9yAX/+UY5lYEYotTalFwsyXfgo21gE1uy7JYOHGqMQUAgoBBQCdY+ACgDUPcZqBYVAo0aAX3ZJbdcotfq+3vzd1JVlVXTjKAvw5BA7RugUnn1LAIwy4QwYTF/tFG3IZJ2SxgCgvp6W6udzB9lxf6VD1i8hEi8NdwhmQCjG8oqXMl1ghjc5OgIz0mzVMA5lzoZ65seDu/DO9rUoKQ9N6M8aGYnkqFjRsq9jbAt0j2uFFrYoJDiiq45EQcH9JYXIKynChqMHkFGQh7ySE7UuM+javCXmDByPKIv3IvWsDxk8ZfQvZObRj+Fn8KtcN+Znugxp+f7mNquvEc4AgC97KNjZjZxbih3eu0oumKCtEyojI5TuCrIMBt+7pe6KLMvAzBp6kdVguPvOmX7UA3Zt4N8iIzP7bhnNp36vEFAIKAQUAvWDgAoA1A/OahWFQKNFIK+kArcvK8PBkgrE2iLw4jA76NDSfBW8fbN+vqUDMj3GGy0QBhvT1/+z1VtSVIQQTKTYIXt+94yXF/46XTEw2vfSvBy8sW0VysqNe77r57JFWtC3RWtc2K6naNHHIIBZo97Av/dm4eu9W0NmHrAU4Pqug3BR+55ieTMCbRw/sJJybjO/fb/HJS38uQwXNh3zmG7JyQlD0deQDQD4/q3wPQDr5+9ZWSZYMjIWLAAQqughM9RTettwVRe5yFwomX/tbCyzeHyQHWQCyBgrGOj8f7bbONOuzccOLDJMo/zSCkxeUVatQ0ugPV2SahUBRxrLs2audYKBGyNjoPLl4Q6kxsrwSoxmU79XCCgEFAIKgfpEQAUA6hNttZZCoBEisCK/HDPXOFFaDvhmMNni77ZlZShwerNB+t/zC/4LGS78a8+pL7BNNSPkW09L7YJid4UQfVPiV96XOhTnP9pqw2/bdhf191rWvbYfkROuMry3Yy1+PbQ7JEZA97hEPDJgHFgSICuIp+3ZKIstczZ+0siSeXubC6sPh+b4a5/VF4bZRVmCGZPVAKBzfX9/G+hA+jOzWfRA2IWS+dfvR5aVQYf89SwXPtzlhts4+e33zHT+nxxsh1EAiIHTpzY58d3+U+1WZe/IKKhjRr2f4n3PD3MIrQSa7N035UCv7D2ocQoBhYBC4HRGQAUATufbU3tXCIQBAX2bM986Vn1wgEvxSzq/4K48XI5Xs1zVMky9W0Ti+aF2JDj8OxzMYr6c6cK24x4weEARMdYm39DdCma2aMz0zdngFAKBfVpEipZaKw55sHCLC2Qq0JmZ1NuG37WrmWXjF3iehbWrHEsjvfW+fnYh0KcZ56Y6Nsfos1/c39PpLmQXeUQ2n2dZmleO5zbJ1wFr82l7+fsuN5iN0/Zya08bzk2xVKvF5m+f2eQCM6/NrBGixGJwone/xOnpdCeopN6skmnQKz5SUMHf3OYSLQjZteHiVKtwxjTk+fv3d7hE54ZjzgpwNt7PA2k2dPXTooyBHiqr8+wt7RFYONKBjiYye1nH8/Hc5p9x3Fkq9UYyw3926464oesgNLc5pJ4xO+jTnAx8lpsBlguYsWiLDVP7nI1BiW3h+/4bzWNGpE0/F98B1rf/K7cc3x0oB53e2hid3lCcf67pq+kRbB+BnFEzCvLa/Hw/F46oXkZDEboH13i7Y4RqDFRM6OjVQND+zvjOtbuoAk+mO0NmWmjz0TGe3MeGKztbA+ot8O8M//7wMxeqBQq0csa/7XDjza1yf7P05Vq+pWDB9iYb6Aj1fOo5hYBCQCGgEKhbBFQAoG7xVbMrBBo9AnqRP82BoTPCOtADJ42/pPJLLx1QOub+auA5AzNrrKH3zazxy/mN3a2YWKlA/dY2F97e5qWPs9zg9+0tNTJy/hTNGThgp4L1fujG+k4Dvpl8tvFjVwMGDhicoMNNo6Mwe6AdX+8tB1XHZY0BgNt6WnHfaifY2s/X/Clm68W6tHV/Uxng0LdQ0wTm2CbQtxZaLz5Hx2L6am+3Al8L1AruqXQX/pnrxd2sAOGxshI8uvE7abX/REcMbu85HANbpsjCGvK4j7LT8XnuZngqjN9j/SKXpvbBNV0GiqDMk+nyWgZ/6GDBjd1tghnC99fX+H7RuaeCPR3tzQUVyDruQc4Jb1AsHDYsKRLzBtmrteo0M69Z3QPqYdDp7Z/AwFQFFmeX44OdLhGYMmP8W/CHDlbc3ceGsvIKvLfDjS92u8OCC+fmPu/s7d0nP2ds7ZdZ4MGnOeVYe7g85Ky/7xm5Ftvh3drTii6VwTYGAdce9oiSoa3HQ2d16Nci9X5SLxtGtLaI8zCw+vpWedaIb8kCy02o/K+xvQLd3enUucXM+6fGKgQUAgqBMwkBFQA4k25bnVUh4AcBOvpazaem8C/j+PAL5B87WHF9N6uohw9kRlRgPUVXL7THL9I0jx/fTZ+5ouP08Fonfg5St6oFNvw5281twKx1ThTrytY1R3xvcQXe3u4yrL+mY08a7bT+diza4gq6F98v0HS8yQDgOX3rqvV9vFlfPm+wHdNWOYXTqDetKwGDA1NXOYUz4M/80bbZwvCuFWVVTIU7etnEncpYBSrwStYKLD2YbdgqjdfZMz4J9/YdjQT7KUE/mXVCHUNdgDkblmDniaOmpujTojUeHTheBK3IPjkdjHd7aao30833IFTjx+2+VU4wi9/YjZ9Tvukm4zshHYsCqCyTaio2vq1FCJlqf7n1wdeGOCPx/V07K6b08R9Ibog9qTUVAgoBhUBTRUAFAJrqzapzKQQkEdD3OZ+ZZhPZfFkGAPvUP3rWKdFA3yXJIJi0oqyKSUAn9rFBdtDpnLGmTDjdemFB38ADM6nMLl7Q1oLZ61yCkk3TZ7y/3VeOeRucIoNHR/zqLlbc2suGN7Jc+NtOr1ev1RfrM+pUCGemlAwI337Xvo64vjaWe3pyiAPDk2p6WfqOCFpG8/JOFhBjZhw105ce6J18vSK3L1uBQQw6PP7aczG7uWCEAx/scuG97V5NBu6TzuDvO1hFl4elB73Y+dLUX8ty4f0dXpyCnc3f67Rk/w68s2MNXAY0ezoZw5NSManXCOlafzIL2EYwOTpW+hl/e2RXAgoTGu1R/2y7mDgRAHh3uwUfZ5sTNJT82IV1GMtuGLyjOGU4TFZB3sxarItnaYy/gJ6ZebSx/HwxALnxaLn4e1KXxlp5Bsbe2uY2zJDX5T7CNbevgB/F/xgE3HA0TDSUWmyULJoHB5wKTNRiKvWoQkAhoBBQCARAQAUA1KuhEDjDEfAXACAkha4K6Ht40+mm4N1fd7iq2gJyXDA1aH12mzX/mlq+XlxQzwDQBwB86fL6UgUtaMAAhD5bOSiRugEOkQHVaxtoTi+zuczq0li/zPFsweWIBDo1jxSZczopNJYz3N/fLtoVygQA+CX63lVlQr+AptU0swb/1l/LqgUAuPaCEXYcKQWmrS7D/spSC9K35w93iKwcf0YBRlLG6fizVOKznHJxL2e3toiMvcYE+H0HC+7qY8Ok5U6QykvTf5Gmkjzx8GUA+FMLl61jzy8txtyN3+NgyYmgnyBZ559sgqUHc/Dlni3Yd/J4NQG/ZlY7ftO2O67s1N90hwAGEh7ZuAQHTgbfp/4QZCjMHjgOn2ZHN+oAAO/z3DYWTO9vE5oa4TK+e3cuL6vS0qjtvHSg7+lrF7oVmj5HbebUnP97+9nwjxw3FmwxZumEuh73zqDlyNYW6EtlQp0v2HOJlWUjLMOoK9OfR1tD3wmmrtaVnZfvMf82dourBY1FdjE1TiGgEFAInKEIqADAGXrx6tgKAQ0BfyUA/J1vCzQ6ra+MtMNVDlErqs+aB8ra6FvnaS3S+NVW3z1A73DqAwC+LQf1AQCNAUDHWGthyD2znp91/dz7A6u9e9RntfVnZavDIlcF9hRXCNopafQsBaAjr5nGHJAJAPh+idb0BXwz+cHePO0ZjtEr0JOR0KV5BNijm0GLZ4Y6MG3VqYzdhe0tIKX3gTVOuD0Qjv4Tg+04p41F1JqztRcDCSzVeHmEQ9T50xgMWZRV3Xny5yD42/OirBVgdt3IVenbIhkz+p8TNItPqv6Lmb9g/ZH9Aefjjn/brgdu7j7E9If32YylWHV4r/RzFCacNeB8/HN3bKMNALAG/OEBdlHTXhdGZ11jk9Rmfr6LFPskG4Uim5rWRKhz+or6+bYiDXVef8+RWTH3rFMior6MpnCuRfbPs0Md2HLcU8VoCuf8nMufBgl/bkb4Mdx78p2P9/tgmh0MaipTCCgEFAIKgbpBQAUA6gZXNatC4LRBQJ8Vn9DJKqjENN+WUPoOAXqqO8f6y9r40kqpXD00yZtxZ209zbdzAFtwUYyPpg8A+NYla5T3vSe9wlXHnRWi9dbEnjYcKqnA13vdQimfXyav6mwVZQR0IPVsBzpQ+4orRO0+WQPf7K0p+KZR9WUCAL4tE7VyCp5FRhU9gj2+dV98uSbLJFh3zECH9o/lB71bRFRjZ/i+bMSC98g5fskrF0JqZEWQJcA7plGMjHoCh8sqEGuNEMJ0mkhjILFAbZ1Nxw7i+c2/oNjtDPqeJ0U1w6y085ES0zzoONlgAudjiz6WBZixt7evwTf7tkk/ogUAluU1b3QaAO2bReC2njacl+IVf6sro7BmMD0J2XX1ivX8jNy1MnRmAR1YBslu63Wq4wX3wcAYg3snXEbhKNldezuIPDHEXqNrhr7kSH624CO10igGNoOJptZmPWLHv4/XdavZoUC2/V9t1jfzrP5vp5nn1FiFgEJAIaAQkENABQDkcFKjFAJNFgF9XbyWpacD6VuPr89O07mevKKsmtK9vq6dYAXLfNMZvayjFWyLp3UO4D5YD69l4PUBAF+Fao01wMwVa1f9KY7zyzQVxce19bbdo6N77U9lIkbWoUwAACAASURBVFigmb6jwE8Hy6sxAPSlDb794P19QeVe7l5ZJgIPNN8xf93hFq0TNWNwwmGJEIrnWs2+XluAfeBZc6w3vfihGTqyb7aYFOPrfioTLQJ51yztoBNFlXKtRttXJEzbB6n6T6T/iA1HDwT9TNgjLbi1xzCc06Zz0HHbCg/jmYylUi0EY6w23N9vLMgqMGNf5Gbif3dtkH5ECwCUe+KllNGlJw5xIN8Vtqa8pYdVUNHr0O+vtkNqgdyz0olDIbYl9Nca1EgUNBBEFM9kq0u+l/6Mfz+e2VRdzDMUuIn12GTWodv8dlIw22ov2B7olDMgx+4EeuHGcK7B9Y2wa0wBAIoBshXqiCTFAAjl/VXPKAQUAgoBGQRUAEAGJTVGIdCEEdDX+5L+/fwwh8iK6yn3/miZviwAf+2hJv5aJuilNDotLCMgtfN37SxVX65Zc//GVpdo96en3+vr/J/Y6MRXe7widnotAWb65210VamA88vjsCQLLkm1COE/LUNK+jvbBNLJ1Zu+9ziz5HPWe8XyOjSLEG0A+XuaL72f2dfHB1cXqvrxQLlYQ3OgeU5StGm+Pba1AEYgZgFLGO5YdkqZn3PwLA8NsIN0fxoztE9tcmFZXrlQQk+wR4gMqNZOjvcxOjlS0K97tYischp3nPBg0vIyFFYm7wcnRmLBSIcoEWBQR+tPznrkRaMcIhOqtzVH9uHlzGUoKQ+ujj8muROm9B6JCAN39R+7N+Oj7I2GpQTcg8NixeReIzAiKdXUJ9JsACDO5sDsAePQMbZFjRaRphauxWB+5trHRAhRzovaW0A6ekOYvoREdn3unZ+/R8+q6USHkuHu3DxC1OF3rWyrF2gfS/YzCOAKmQngGzQMtA7P8MFON97aeqp1qCw22jiZEo7vD5Tjxc0u8dkMxXgPLBGZmWZHx8qyH3/z6LujhLJOOJ/ROpowABvIdu/eDbvdjpSUum8lGs6zqbkUAgoBhUBjQUAFABrLTah9KAQaCAF+tdQ72KT6T+9nw4w1p9rNMUvPunM6i5r5igTy53QWHx1kB4X9+GX86U0ulFTyyvl1bmwbr1gdxfvowJJOS1V7f8JgDAC8OtKB7w6U451trip6OpkDFP9iKQG/gOuz/6z3/58eNlze0YooK0Q3A/Yl/3af228Lr5t7WHFLD2/JQzDzLUFg5u5/uttwbWW7vMXZbryz3VWV/edcDKbMGmgH8fzbDnfVGfRBFj2zgA4+tQiY+aJ2gm9nAqMvxsSTwm2aIjodxim9vQwIzr2lwAOyEH49VF4VpGDA5H/PiRL3QdMHffx1BGD2n9T/lfl7guKV4IjGw2nnIbVZCyNoYaY+X8vMd45NMJxXP+DTnAx8nJMu/YzWBSDeHiWeYUCGQSq2y9S3i5SeUGIgnTUGcQYmRooMNKnz0XLdGCVmr90Q9oZ/dpMLPx489e4EmpF/K/iZurKya4W/cfw8fZXrxvzM6p8Z37EMYv1Pd2vQuXyfMbNX7Vn+rbmqixUTOlqrGEkyiO0uqsCT6U5sOuaR7m7AEo4butlEIE+mhINBvbe3uYV2gmwbQr5LPeIiMbGnHGPE399ymfOHewz3TbHTiUH+Jm/evBkTJ06Ex+PBCy+8gFGjRoV7G2o+hYBCQCHQ5BFQAYAmf8XqgAoBYwSManP17en0sy07VI6H1zr9UvC1cXQtQ8lfkZ7P2nQjRWx+iWb9PMXvjIxzllX28jbb8o7ODxkC2vP+1uI+eN5grc70gonB1Lc5F3P9Wl0+W7yRdRDM/In6BRpP6v8LwxxYf6Qcf9/lFswBBgS0Ega2SaQaN4M5mmUWHBJ0/WC1/zz/xal9cG2XgUbXgSKXE49sWILc4gLDsRxALYFHB4wHAwxmbMGW5Vialy39yICWKSKA4c9Y2sLuCZnHPaK9JbUUWEpBMUlasY6F4fs8HfooS4Sge3eKjRQdNPq2iAAFKds3i6xGA5febD0OZHDpi91uoStBDDS2CT+nHWIjcGmqBb9rb5U+B511Cg0yWEgMRSmM1YuN2bl8YeD+yBr67z438korREkSjU5mM2sEEh3AqNYWXNTBgi7NTzFkQoEzEC5cK84WgdbREaJbAzuKaME2s+sQa7KT+HeIrAwG/DT8tXUo7jk62YLftLMIwU8zFi7RRzNr6sfybw+ZUdQpCBQYcTqdmDt3Lj788EPxaOfOnfHqq6+ie/fuoS6rnlMIKAQUAmckAioAcEZeuzq0QqAmAivzWQNfkz4bLCtjROdlBu/yThZ8kVsuvrAGMmYN6Xjyi5/Whk/mjrRe93TE6PxqzrLvs1q7tDgbxF5o/LK8aKRDmlrN3b+02VWtTl6/Dp26W3racKS0IuAYtvmbN8herbZYn3XX5uN+WSaxIt8j2gfy/2c2n1nKYEaHgGyO/9sfOFNLjOkAMZhAZ0RrNeg7r15vQPudjJhe66hYzBk4DhTsM7LdRQWYu/E7FLrKjIaK3/dp0RqPDhwvNVYbRNbCw+v+D9QakLVLU/vgGokAhux8apxCoLEjwL8d7ILC4I4+gMm/PQwmMIDBUpSucZFSzIW6OG9WVhZuuukm5OXlVU0/ePBgPP/88+jQoYPhkmQNFBYWwmazoVkz479PhhOqAQoBhYBC4DRFQAUATtOLU9tWCNQFAsxIsy2cRnUmXZ3iflTd1otU6demY8z6d1Kkc4u9WTxmvc5OjhR0f9bsa5k+0vnp0HIM5+OXSWasSKF3eSrQKz5StL/TjFT71NhIkKpPdf93trtFfS+zhIMTLaLtn1bburnAI6iym456UFQZCeA+SKm+vpsV7BzAkgCqhdNJ1yviy2KpnZXifLlFHhFw8N2LLx6cm1+g/0KKcSdrjS/PPA/p1RQh5HydYyMxpY9VaBkszHSJEgkKwD0/1C4VrOD67Drw7na3KCNg5lOjl49sHYkbu9vQrpLy71s2oOHQyhGBZ4ae0kDgz0+4ykS2fk/x8YBwmcn+c5IV+blYmLUCZeXVxQ4DLXB+Slfc0XO47HWJcQwyzEv/HgXOUqnnoi02TO1zNgYltpUarwYpBJoKAvzbkVXgAf+W0vh3YmDLxlOK8vnnn2PatGk14CYD4PHHH8dZZ52FyMhIVFRU4Pjx49i6dStWrFiBVatWYefOncjPz696NikpCX/+859x3XXXoVWrVk3lCtU5FAIKAYWAFAIqACAFkxqkEFAI1BUCr2W58P4OtxDcY92q1iecgoGvjLSLMgBldYcAtQEe3+hCdpEHJPtTAHJ6/5qiYb8c2o1Xs1bA6amsofCzJdboP5R2Hro2bym1YTPifJEREbih6yBc1L6n1NzaoK/2ZOFvu9bDUyFXiNKleUvMHTheCA4qUwgoBMwjQAf82LFj2L9/P1JTUxEXF2d+Ej9PLF68GDNmzAg4F536li1bCmff7ZYLKvKZ6dOn49JLL4XFojoPhOWi1CQKAYVAo0dABQAa/RWpDSoEmi4C+gw0s/kHSiqE6jqNKuLzhweveW+6yDS+k8nU0acltMHDA84zVP7XTvfSlmX4JS9H6rChZObJWpi78XvkFB2TWoOhpss69sXVnQdIjVeDFAIKgeoIFBUV4cUXX8QHH3wgnHCHwyGy9jfccEOtHexNmzaJeZjdD6dZrVZMnjwZd955Z633GM59qbkUAgoBhUBdIaACAHWFrJpXIaAQMESAtHfWnTosEXhxmF30vacWAU3fRs9wIjWgThGQof+bzdCbrc2npsAjA8YhOTpW+qxsMfhJTjrKJbP/ZvQLpDehBioEzhAEysvLsWjRIsyfP7/GiR955BFBt4+gummIxvkXLFgg/oXbGARgGcGECRNqtcdw70vNpxBQCCgE6gIBFQCoC1TVnAoBhYAUAvM2OvHvPeWiPn/BCAdmrnVWBQCu6WoVNf7KGh6BdUf2Y37mrygpdwXcTII9GrMHjkP7GDm675Gyk5iz4TscLDkhdUCz1Pys4/l4bvPPOC5Z+88AxhUd++PyTv2k9qMGKQQUAtURIO3/lltuwYYNG2pA065dO7zzzjvo1q1brWA7efIkZs+eDeoBhNuoJfDGG2+IsgVlCgGFgEKgKSOgAgBN+XbV2RQCjRgBfe9piuPd2tOKycud2F7oEaJ1D6bZBQugMRg7E+ws9AhV/rVHyrHrRAVK3agSG+Qe9e3F0lpaRBuzXi1q116sMZyde/g0JwMf56QH3U6w1nn+HtxckCdaCp50Bw4q6J8bndwJd/eW6/mdX1qMx9N/wL6ThdIQUrdgzsDxiFK1/9KYqYEKAT0CR44cwc033wxS9f3ZpEmTcPfdd9eaZn/o0CFMnToVK1euDPsF3HvvvaIUoDZMhbBvSk2oEFAIKATCjIAKAIQZUDWdQkAhIIcAHf0pK5xC1Z/O/ojWkbhzWZnoJMC2gM8MdWBw4qke9HKzhm8UnX52Q1ic40b6UU9Vz20zK6TGRuDhAXb0T2i4c5jZb6Cx89J/wMajB4JOZbZ13pIDO8C2gm7Pqa4PwRb4c6c0qez8MWcJnsv42VTbvzibA9P6jUHv+NbhgEvNoRA4IxEgRf+JJ57Ae++95/f84WIBcPLt27fjjjvuQHZ2dlixHj16tCgxCJdwYVg3pyZTCCgEFAJhQkAFAMIEpJpGIaAQMIeAVv9vi/Q6+0kOb096tgxsEx2B10Y5kBwder2oud2cGk3Hf8n+crya5QLbItbW2O4wlJaDtV03XM+TQs/2f8Gy6VTMn9xrBEYkyVNn/3fXBrALgIzZIy24o9cIjG7dMehwiv2xVMFM5t8SEYEJHfvhik79ZbaixigE6g0BBsf+vTcLP+VlI6+kqKoDB9/ZeHs0ft++J/7YoZe06GZ9bNwoOx8uFgDPkpWVJcT7fIMArOcfMmQILrjgApx99tlo27YtmjVrJo5fUlKC9PR0EajIyMioAQnp/yxV6Ny5c33ApdZQCCgEFAINgoAKADQI7GpRhYBC4MtcN55Md6GlIwJvnO3AnmIPZq5xorQcGNgyEi+PcIDBgfo0diV4aJ0T64/UzEq3sEdgcKtIjEyyiIx+UlQEonWd4o6WVSCzwINPc8qx9nA53LrYQXNbBJ4bakday3o+UBjA21F4BGQAFLudAWcLRaDv2YylWHV4r9QO2V5w1oDz0Tk2we94Okqf5GzC1/u2oqxcrv0XJ6IjdX5KV0zsMbROnagilxM/HtyFtUf2Yc/J4wJLjflAqnGs1Y52MXE4r00XjE3uDGuk/HtCgUYGUtim8bizRAgecs4W9ihckNJNsCYiYC6QRoHGpQdz8M3+bcgtKhCOJ7FqFdUMl3Tog/Ftu5qas7TcjW/2bcNSH0eW5+zfog3u6DUc1JCQMZ73o+x0rD6yFwXOUtHznaeLtTlAFsrFHXrLTBN0TF3el+zm+Lmbv+VX4fgHsmZWO+7vNxZ9WjQu5kqw7Hw4WQDEZdmyZSII4NsZgCUCgVT9Az3D+cK9P9n7VuMUAgoBhUB9IqACAPWJtlpLIaAQqEJg4RYX/nenuyoA8OOBcvBntJt7WHFLj/oXAOR+tD1wH1EWYGwbC/6nuw2dYuWdqNWHPZi9zinYDJqdrl0Nfs7LwatbV8Ll8XZn8GdmBfropM/esAS7ThyV+kTQOX504HjE26OqjadjyQwpnUs6g2asPpz/zIJDQjth6/F86U4ELEcgG+G37bobOtlGWgd8Yy9O7YNruwyUhoYsileyVgRsncjgwrnJnYXTLhNY4B6f2vQTcosLAu7hd+164ObuQwz3SKf4hcxfwDn9mVkhSt856vq+DA9YOcDoXrV5Yqw2EQDo2yJZdup6GxfMyQ4nCyBQZ4D4+HgsXLgQo0ZV1w2hTgF1CJYvX+4XCxUAqLdXRC2kEFAINCACKgDQgOCrpRUCZzICmrPNLP/9/e34x243thR4EGvztgTs1wB18x/tcmPBFhesEcClHRmEsILZe5rTw38ViOUvJey1LBfe33EqG90jPhKvjLRLPy+xRL0MkREAHNaqPab3Gyu9H2Y1H934XUBHznciZjgZADhUWoSDJUXYcPQAKCJIp1JWQ0A/JzPPzBZf2am/lBMrfbDKgYdLi/HatlVIP3ZQZKjNGt+w4UmpmNRrRFBRwje2rcL/7d8RdPpAwRN/D8l2TmDw5Pqug3BR+55B12aAhs4/7yqYkfUwpffIoGMYNHoq4ydkHAs8lxFTJNAC9XVfsu8BtTG+3bcNRm9OarMW4nMRa7PLTl1v4/jef/bZZ3jooYfgdldn5YTbyQ7UGWDkyJF46aWXkJiYWHXuxYsXY8aMGQFxUBoA9faKqIUUAgqBBkRABQAaEHy1tELgTEbgv/vKMXeDE6y519uQVpF4YVj90/+5B+5lw1EPusRGIMHhdfTZrWDaKic2F3jgqaBjFolnhxrvb0V+eVVJA+fpHheJhSPtiKsMKJwud79gy3JB3Q5mRgKApL6/t2Md8kqLQnKIw4kVM+w3dhuMMcmdwjlt1VxkTLy3Yy0KXWW1mp9v39g2nUUQwF+mXZZFIesUM7v+dMZP0kyK7nGJeGTAOFD/IZCx7IFBCpeB0KOMwOPqw3vx0pZlQUs82kQ3x5yB45DoiJHGvr7uS3ZDzP6zPSaDXUZ2QdtuuLXHMKNhDfb7QNl5biicLADOt3PnTtx222019ACmT58ufk7mCuv/H3zwQXz55ZcBMVFdABrsdVELKwQUAvWIgAoA1CPYaimFgELgFAIHTlZg0ooy8L+aNcZaeU2s0FUpCyCrT/BZjhvPZZxqcTcsKRLzhztMVmM3/Bsza/3/gZnhQBYZEYEbgmSDv9qbhQ93bawSMGuoE9EBSEtog9t7DBO17HVh/8zNFFoErJkPhwXLtB8rK8EjG5fgwMkTQZeSCQDIZNd9F2EgZfaAcegY28Lv+tQRmLfxB8GCCGayAo/MirPUI5iZLUWpz/uSfR++2pOFv+1aD48Bc4QaDw+nnR8Qf9n16npcoOx8uFkAPIe/7H6bNm3w/vvvo1u3bjh27BhuueUWbNiwwe+x62JPdY2vml8hoBBQCISCgAoAhIKaekYhoBAICwJrDnswb6MT+aUVQvH//v42jEiyhGXucE0yf7MLH2eforBO7m3DNV0DZz25LsUEp65yYttxb9QgMgKY0tuGq7oEfy5cew7XPDJZ5mAOnJlsZrj27G8eihSyxnxwYrs6W2ZxziZ8tjtDutZfdiMpMc3x6IDxSHBUF8kLZwBANlOv37NR54e9Jwsxd8N3YFvGYCZTty/zHnINM6Uo9X1fMvfNc7I0ZnvhEcPhMmUThpPU04BAnQHCzQI4ceKEEP6j/oDe2A2AegAsS5gzZw4++ugjvyd/8sknccUVVwi2gDKFgEJAIdCUEVABgKZ8u+psCgGFQK0QKHEDU1aUCfo/TUaf4HBpBWatc4pSAs1Y/z9/mL2qrKBWm6rHh2WczGBCZCvyc7Ewa4UpZf5wHY9f4dvGxOGy1L4Y26ZTndT6a3tdmpcjqO5mOhDInpN6BQxejE/pVu0RmbvhA0YMADNOp34DRpn7r/duxfs71xlmsmWy9jtPHMXj6T+AHQCCmVEpSkPel8x9ywZioi02TO1zNgYltpWZtlGM8dcZwCjjTvbA1q1bwf/GxcWJLH50dPBuEV9//TXuuuuuaqVGkZGRePnll3HhhReK7P/tt9+O/PxTrCa2DWQwgj+32xufnkKjuEC1CYWAQqBJIaACAE3qOtVhFAIKgXAisP9kBW5bVgY69bTUZhFYNMqBxEp9AG0t6gSkH/Xgy9xyrMwvF4KBmqXEeFsAdmku39otnGeozVwyWdxgDiZb072atSJslHiZs7A12pBW7fDH9r3rhR4tK5wns/dAY0Ynd8LdvaurmYcrAEDl+2cylgZt8+hvX0YBANk2jzIdAGSCCbZIC+7oOdxQ26Gh7svo/mVLJrx/hxqv+F+wc/rrDPDUU0+JrLveCgoKsGDBAnz44YcoKzsV9HE4HLjkkktElr9Dhw5+l2Kd/1/+8hekp6dX+31aWho+/vhj4eDv2bMHr732GrZs2YIePXpgwoQJGDx4MBgoUKYQUAgoBM4EBFQA4Ey4ZXVGhYBCICQEfOv/z062CGee9mWuG89nuKo5+/pFSPs/t40F0/vb0MJenVJKscHPd7uxONuNvScrkGCPwMsjggcJcosq8OBaJ7KLPEJIcP5wO3rG+//CuumYBy9nukQJAoMRXP+KTlbc0N0Kiw+7laGNt7a68PddbjF2Qkcr7u3nbcGYXXQMj238PmjmNVgteH0yAGyRkRiX0g0UlKsvVXQztfOEvWNsgmjxN6hlW7grPPh0dwb+s3erYYCkR1wrzBt0QTUWQ7gCAF/u2YIPdq43VJz3/QAFC/zI7k3WaZcJJhgxHbj/hrwvoz9AZgIx/gJCRvM3ht/76wxAaj4z85rROb/vvvuwdu3agFtmIGDWrFm48sorYbHULBmjFsDMmTOrsQDIHGAAoG/fvo0BCrUHhYBCQCHQoAioAECDwq8WVwgoBBozAm9tc+Htbafq/2/uwdaAXud46kqnyPb7GrsHXN7Rij+mWpAUVbOWdN9JryOv6QPweQYLmlkjYI0Ezk+x4L5+thpigU+lu/DPXO9eOsVGYNFIR42SAjrzr2e5wBaLbp/uClzjxu5WTKzcv7bvHYUeTFnhRIGzooZWgUwAIFCNOudvCA0AOpUDWqbg5m6D60zsT8OOmem/7lxnWPdPMb8L2/fE9V3PqlGK8FF2Oj7P3RyUKu8PY1knm4yIh9POQ7e4U63Q9O+sTJcHf5/RYIr7647sx/zMX1FSfkoE098cMvX/si0jZdodNuR9Gf2dM3MPMl0TjNZrqN8zCLBkyRJ88MEHOPfcc3H11VcjKipKbIdUfzruX331leH2SNufNm0abrrpphpBAIr9XXrppdi7d2+1ecgcYHBBmUJAIaAQONMRUAGAM/0NUOdXCCgEAiLw0Fonvj/gdfKZOZ890I7ftPNmnB5Z7wRbGfqz1NgIzBloR+8W1TP0u054MG21s1rnA9/n+7aIxIIRDkTr9AJziipw14oyIZZICyRE+GmOGy9tdtVw/rU1/LUi1Isctm8WgVdGOtC6MnAhk8EPFgDguv/YvRmf5KQbOsnhfg1ZJ/2XLgNAinldGOvR5278HjlFx4JOb9TOb3dRAeZu/C5o28DaBACMqPpGXR4CHa5Pi9aiB70/+zQnAx/nVKdg+xsnU/8vWxfPoA8DHYGsoe8r2EvCd2Be+vfSLRjPT+kqyh2amtHxv/vuu6WP1axZMyHuN3bs2BrP3H///fjss8+q/ZxlAJ9++qlf1oD0omqgQkAhoBBoAgioAEATuER1BIWAQiD8CBS5KzBp+alMfbw9AgtG2EEnWm+kzWcc8+C1LJcQC/RUZt59Wxpy3Iw1Tiw/5A0aMCM/ODES9/azY+EWF37N8/5cX2agrcO539/hzf5HW4AnhzgwPKn6PnzbKrJd4WOD7GDwYMaaMhS7gZaOCLxxtgPtYrzMBGoc3Lm8DHkl3k0PT7KI0gLNZGr4jQIAnOv7Azvxj9zNOFxaXK+BAGbeJ3TsJ2j34TbZbDI7EMxKOx/EyZ/JZPIbYwAgmODevPQfsPHoAUPIZRzZ5zf/AgaijMwoK97Q9xVs/x9mb8TnuzdLl2F0aBYvgi8se2gqVlhYiClTpuCXX34xdaSRI0eKIECLFtXbUX7zzTdC2E9v7du3xxdffIGEhARTa6jBCgGFgEKgqSGgAgBN7UbVeRQCCoGwICArAKgt5uvg8+ek8z8+2OtQf7uvHPM2OKuy82OSLZg32I4SN51wJ8gOoOnLDPj/+zr2/Bnr+e/xKRNgecAzm1wiAMGaf00jgNoBFDIkxd+XAcBSgUVZ3mdoLFl4eYRDlBjQwhUA0F/Iq1tXioCAjMXbo3Blp/7YcjxfOJRGKvD+5qQ2wE3dhmB82+oq+jLrBxpDwbbZ65eAgnLBLDIiAld07I/LO/ULOExGaNGf6JtM4ICL1gUDIJgK/XFnKR7ZsAT7ThYaYnND10G4qH3PgONkS0iMWhI2hvsKdEjZM+qfZ2DregPsavN+N8SzVOe//vrrUVxcXG35+Ph4nH322cjNzUVGRkaNrbEU4M0336zBAlizZo0QAywvP8XSSklJwZdffomWLVs2xBHVmgoBhYBCoNEgoAIAjeYq1EYUAgqBxoTA2iMe3L+6DCcrJQCYUadzbAsiFM2SgLkbnKDIH01zuKMtEbh3VRnWHPY6+cnR3hr+tjER2F5Zg3/cWVGjzIBj39zmwnvb3VVOOn9GFgCDB6NanxLA0pcraHvlNl7IcOFfe7zP/7mzFVP7ejUMWE4weUUZGCDQmxaYsEfWTQCAziEFz2RMTxF3ezx4a/tqkBJeXuEjcGAwGQMJ0/qOQa/4JJllDcfICra1jorFnIHjQBZAIJMJsvijt4crAPDSlmX4JS/H8Mz6AcFU6HcUHsFj6d/jpDt4/b9MKztZ+r+RlkBjuK9AALNcYvHuTYbtEn2fN2KWmLpQg8Gs2z906BCys7OFQx0TE4OuXbuK1nzhso8++ggPPfRQtek6d+6MV199Fd27dxeCfqtWrcL06dOxb9++auMYOHj44YerUft37Ngh9AH0Y7t06YJ33nknYAeBcJ1FzaMQUAgoBBo7AioA0NhvSO1PIaAQaBAEfJ15fTY/0Ib+vaccT6Q7q5z1HvGReGWkHYVOVGsneEmqFTPSvI64/hnfMgOyAu5Z6cSh0grEWiNQWl5RxSBgEOHl4Q5Qb8DlgdAI2HDUG2AY28aCIa0i8Qm7DBR7nWXqETw/1C6EA/mTZygquMcNhhCiLBFgyQNNLxYo45zKlABoeMk6rdr4Ya3aY3q/6vW9i3M24bPdGaaDAP0SkjGj3zlgtri2Rl2Dj7I3GlK2/e1fvzYz06S4r8zfE3RL/uj2VLSfvWEJdp04GvRZshCCPZGregAAIABJREFUZdpl6/W1RcgNuaxjX8Fs2F9SKOrWyYTIPnEUucXHcaRMrsyDDuwjA8YhOTo24P5l1P/5sJGWQGO4L3+HNPt58J0jnO90oEtgS7558+bh888/rzFk6NChoiUfM/T+1PjNfM6eeeYZvP7669UeueOOO4RoX0TEKTHVr7/+Gvfccw/c7lPirKNHjxZtA/UBCX8BgHbt2okAQLdu4WMDmTmjGqsQUAgoBBoLAioA0FhuQu1DIaAQaFQIkB7P2nzNrulqFeJ7gSxYCcDKfA9mrilDSbnXwX4wzY7fd/Bm75/LcOGzHO+X2dRmEVg0yoFERwTKPMB1P5ViT3GFYB3MOcuO9KMeLM45xQYY39aCuYPsKHUDdywvw9bj3gCA3pjJv6yjFbf2tCGm0vd9ZYu3UwBd/kGJkZjSx4YHVnsDDTRNv8ASmS96xAfL5sq0X9P2I9NVQL93f44vneZXslZg6cFsQwdcP1c4SwFkatyNHG/ubWleDt7Ytkq0pwtkMVYb7u83Fn1bJNcYIivgd02XgSCW/kxWsT/cH04jp92MMJ5RW7zGcl++GH6wawO+zM009R7r56hLjQuuw2z/E088gffeey/o9TMQ8OCDD6J///7VnHXZd8bj8Yh13n333WqPPP7447jqqquq/YwBicmTJ2P58uVVPx84cCDeeuutarX9KgAgi74apxBQCJyJCKgAwJl46+rMCgGFgCECenV8Dp6ZZsPFqf6zxywTeCnTha8qqfYc77AAjw+yC1E/fQAgSoj42TEiySLKC0jD31Lgddy1kgE64FOWl4FlCLR+CZFCvK+gzCvaR2E/msYYaBcTiSt+KMXRMu/PmTDrERcpggy/a2cRDr34Ql8BPLPJiX/llgung20HXxnhQFrLSBEQ0OsBsFzgko5FeGzj90Fr780EAH7OywE1AFwe/90T9JdijYzEzd2HYHxKzWwdM6ePbvzOsM7c95I7xSZg9oDzayWeJlvjbtR+b9OxgyD9nvMFM6rtP9j/XL/MhXAEABh8IJbbC48YfibCOcCIHSErjMc3+9quZ+HiDr39bq8x3Zd+g7nFVP7/AXyXa2NktNzaYxjGJneqzTR+n83KyhI0+ry8PMO5WYs/ceJE4Zxrbf0MH9IN8McA8EftZynA008/Ler+NUtNTRWZfZYMaLZy5UqhAaA3xQAwcyNqrEJAIdCUEVABgKZ8u+psCgGFQMgITF3pxMp8r6Oqd+a1CQtdFcg+UYEl+8tFq0DN+ebvmeWnUN/dfW2gg+KrJ/Cnjt7fLcx04bPdpzL6bMNHWv/8TBeWHvSuzez/G6Mc6FXZUlAfmKAWwP1pdvxzt7uK/q+tz1r+u/rYhM7AsbIKIUL4913uqlaCHHdRewtmDfSKFOYWV+DOZWU4UhlEYEeAaf1LMXfDdzjmDOykGInM6S/ADN08WOabc/50MFtkz50SwQRtD8zKX9flLPyhQ6+Q3wtZFkOb6Oai/j/REVNjrf/u3w46uEUuZ9B9GGErGwAIppDPAMATm36U1mUIGTifB4N1EaDYI7Ui9hQfN1zOSEugMd2XdhiyWBZsWQ4GxMJhfNcY2AqmNRHKOqT9T5s2zdSj48ePF9n8xMREU88tWrQIzz//fLVnkpOThaPft2/faj9fvHgxZsyYUfUzUvrJAOjQoUPVz3zH8Bf+mAKmNqkGKwQUAgqBJoKACgA0kYtUx1AIKATCh4BvTb2Zmen8X5rqdfBJv6fRAddn7vXzcYwlEijxwwJnJv/+fjbhtNN5Z5kBx5dWJtC5Fk1T8efvOEbGSP2f1t+OWWudyC7yiHndHlRpDJA9MKlXOR7ZuAQHTp4IOKVRBlb/oBnBOaMacTpR8zb+gPRjB2WOWzWmti3U2JJuYdaKoLR9LtYuJk60aqMAoWZsg/jatlViz8xkGtmY5E6Y0nskIkQYqabRiVyal200DcYmdxbz+LMl+3fgnR1r4PJIvjiGqxkPCMbu4NOy4n8ca/SeNKb70pAxKv0Qtx0RIfWOaHMObJmCB9PODfiuGN9KzRH+svIy84wZMwZ8tnXr1jLDxZgffvgBt9xyS43xl112GebOnSuEBzXzde59HXun04nZs2eD4/T2+9//Hk899VS1uaQ3qAYqBBQCCoEmhIAKADShy1RHUQgoBMKDALP7k5c7hUK/rNEZJ+3+3n429E+o2SqADjxr7zVnnfNqTAHW5r+/o7rSvzUCeCDNLmr02cbvcGV9fqD9UOTv2i5WPLfZJQIOgYyMgtHJFqEp8MZWrxaAr+kZDzJZZpl+7rKiddpejGrEOW7NkX14OXMZSsqDK87rz0ctAFKmz23TRfZqq42TEUbkA+w48NhZF4hntxUeFsKFdPzZzUDGGEB4KO28oFnd2gYAmGmfu/F75BQdk9lS2MYEY3eYZST0iGuFeYMuCOj4Nqb7IoBs+0fMD5YEDqqx7IPvzz9zM6XFLqkHcGWnNPypY/VseW0u7YUXXsArr7xSNQUp9C+//DLatm2LtWvXiqw72/f5M3+Oe7C97NmzRwQAWLvvazfccINgImhBAN8AgK8I4ObNm0U5gm/pAgUFKVqoTCGgEFAInOkIqADAmf4GqPMrBBQCNRAgDZ50eNLiA1m0FWhmjUCX5hHCoR6fYhEK+4GMM1GVny39CpwVaGGPwI3drbiys1Wo+L+a5cI/KsUAqeJ/Xz+bGBOMPcAgQevoCNHeb0Inq2gjyLm5xneVZQkMODC73zUuEiw9uLC9RYyjfbTLjQV+ghJ/6ODtUsBhMk6mkRPGtfJKikStOR0gGTOqEeccZAE8kf4jNhw9IDNl1ZjucYlCgT6UjgBf5Gbif3f5d3r0myAtu32zeGwpOIRid3Cqv+/m+ex9fUeDmgXBTOZu+HwgkbzaitCZAl03OM7mwOwB49AxtkWNKVYf3iu0EYIJI+ofCsZu4LjGdF98X5/J+BlrDu8N/HfFYsNdfUZhcGJb02KXCY5oPJx2HtimMRzmWwLgW0NP8b6lS5eKbLtvaz6uz5Z9t912m19hwLKyMthsNkRGeoOlFBxkbf/bb7/td+ssLSATgGUBvoEJBhsoGOhwOHDy5EmxH9+uBc2aNRNihoMGDQoHNGoOhYBCQCFwWiOgAgCn9fWpzSsEFAJ1gYAvA6BTbAQWjXQEdfDrYh/anBQJfHyjS1D1+XV5QMtITO9vR8fYwAEHmf2wXOD1LBf+metGsRsi4HB9N29QQgsSfLlnCz7YuT6oUrlRH3buZXNBnmFHAf2eg9Wt68dRTI+t9Mw42bVhAcg6lDL4+xvDoAFV/1OimxtOsTgnA5/kpBuO07MRtMFkJbDDg5EIoeHkIQwI1DrSbPZfpvykMd3XJzmb8GnOpqCfpeFJHUTwh2UfpeVuPLXpJ/HZkTX987LPBBqXmZmJG2+8EUeOnBKIZGs+tuHTt/07cOAAZs6ciZ9//rnaVPHx8cKhP+uss6r9nKyB22+/XWT058yZA5YMsNVfoMy99nBSUpLI7K9atQpLliypmnPSpEm49957Qer/woULq7EWtEG//e1v8dxzzyn6f21fCvW8QkAh0CQQUAGAJnGN6hAKAYVAuBHYdcKDdUe8tfHMyNM5PhNNpk2cUU03cft671a8v3MdPBK177ZIC+7oORysgTcyZlUZAFiZv8doaLXfd23eEnMGjkeUxX9nh0CTmTmHmQ0Rw9GtO4nOBzJ74rkfWPsNsk8Y0/d9AwChMifMnCfY2ECMEbN6BGRwTO41AiOSUgMu11juK+v4ITy28YegopX+MvhZx/Px3OafpQM1FEUkg2BIYrtaXxez6aTef/vtt1VzUe2f2fYJEyZUy+yzPd8jjzyCr776qtq6F198sRAFjI6OFj/3rc9nkODVV1/F8OHDhebB66+/jmeffdbU3jl/p06dhGAgtQR8jXt+8cUXcdFFF5maVw1WCCgEFAJNFQEVAGiqN6vOpRBQCCgEwoAA25QZCQFymQEtUwT9OJC9vX0Nvtm3TWpHRi30fCcJRQsg1Jpp2ZpyqYNS6w0QVP+JPYaBpQkyRgf+rzvXi6CKTECFlHAKEsbavB0fZB1tCuzd13cMth7PB5kWucXHccJdhlK3q1oWm90KGLSg83m4rNiwbt0fIyGU1o7BSgk0HHlfi7KWh03kMJT7OlRaJII1wbo+8H2c0LEfrujUv8YrwO4Zi3dvkrprPsyACFkE4bCvv/5aZPzd7lNaIXTa58+fX5W519Y5dOgQpk6dCrbg04zONx3zsWPHih+tX78eN998M44fP9XhgWUC999/v/h9IAp/bc5ywQUXiKBC8+bGrJrarKOeVQgoBBQCpwsCKgBwutyU2qdCQCGgEGggBJhhp5p6MKPaPanrzO76M/Y83yhZq2+k7O47f6gZ7Rb2KDzQ7xx0k3S8ua4MI0Lmmkh57hATjz937o+hrdpLq7fzrG9uW43vD+w0dLS1fegp9zIidHyODun1XQfhovY9ZY4jxsgGR/wxEl7JWoGlB7OD0uN9NxKolEA/7oeDu/Dq1pWmFPX9HTjU+/LAg6mr/h20kwbXIyYUffTH/jAr1mj28xPsgpnZp1Pvj95Ppf9x48ZVYwJs374dLBPIzj7VneKKK64Q9fssG2C2nrX4erv++uvx8MMPV5UV+AskSL+EPgMDlSGEOp96TiGgEFAINAUEVACgKdyiOoNCQCGgEKhDBGTbsgUSZJNlEWhHkOkA4Htcs+Jx2vN9WyRjRv9zpGj3fGbvyUI8tO5bnHTLdx7Q75XshiGt2mFCaj/QgTVjrAmno7wyP9eUo0xRwTkDx6GlI1q6/3y/hGTM6HeOKaFE2QCAb4vExTmbRJeEconyED1e/pgE+t8Tr0c3fIcdJ07VsJvBm2Nre18z132LvcWnst3+1ieTYXq/sSIIEMi+2pOFv+1aL8UCIBNjap+zMSixrdnj+h2/bNkyUbNfXFxdwJOie3Ts//SnP1WJ+XEC0vA5XmMNULjvnXfeEXPfdNNNUur8gXQFzBwoULmCmTnUWIWAQkAh0BQRUAGApnir6kwKAYWAQiCMCMg68IHqj81mzWU6APgej5nxeRt/EK32zBgp3WPbdMakXiMMs/BcQ9CxczJEBwIZY+aYTIO0hDYYl9JVOHkUeDNr2wuP4JWs5dh3stDso2huc2DWgPOxp/g43ti2ylBhPxRmBDclGwBgycBVndPA9pEUxvvv/u3S7RH1hw8WAKDz/3TGT9h8LE/yprwzh/O+ns1YimPOkqD3xTeBWPypY7+g48x00ZDR5DDzElGhf8GCBeKfr9HJpjDf5MmTERUVJX7NOn8GBj788MOq4RQJZGbfV+Xft0RAP39RUZGo3f/ggw+qlSDI7J3zUr+AAQe9YKHMs2qMQkAhoBBo6gioAEBTv2F1PoWAQsAUAvuL3Hh6RT425ZfBGgnc2D8BV/eJD8FlM7Vs2AfTPf0sqxDvbjqGYpcHI9rG4KFRSWhOVcMQjDX83+7bZuhM+WthJ9uuTtvWpal9cE2XgaZ3GSoLgE7YWYltMbnXSOEs+zPSsN/avhrL8/dI08nZbeCmbkMwvm0302fRHnB7PMJJ/nrfVkPHPdAiPBMzwu9sX2MYQAhVG4FrywYAjMAQ4ZGICEOcAwUAQnX+w3lf/96bFVTwT8OA+gzPDb1QKihkpoyGnx9+jsJlRrR8fZs+rumr6M8WgnTo9bX/HDdy5Eih3N+ihf/WhRQG3LRpkygdWL16tdRx2C3gwQcfxB/+8IdqzASph9UghYBCQCFwBiCgAgBnwCWrIyoEFAJyCGQXODHthzzknzwleBVljcDjY5MxNMWrYn262OfbCrFg7VG4Pacy1X/s1hzTh/uv0Tc61+6iAsxL/x4FzlKjoSLjfVP3IRia2B7f7N+Gj7LTpZ3X2mQvQ9UC0A5ER/mcNp0xPqUbSFPnfFTZp/O96vBelIRA+6c2wrS+Y4LSu/0ByrUZ0Hhvxzqwbr82RrX89jFx2HXiqGEAJxTqv7a3cAUAYqw2MJDE/QYzvmcPp52PjrGnnMfDpcV4MfNXsM1hKFaf98V7eW7whWgjWQoiK6QZGRGBG0zqN8hg5a++X/9cx44d8dRTT2Ho0KFwuVyYPXs2Fi9eHHTqRx99FNdee63h8h6PB2vXrhXBgl9//dVvcIj1/pyLmgKtWoX2d85wI2qAQkAhoBBoAgioAEATuER1BIVAOBHYfdyFL3cUYtneEuSXuOEs9zqQdksEkqKtGN0hBtf0iUeLKEs4l23wuXjO6T8cxPq8mg7uhV1iMXNk4Prcut48a6OX7jmJgtJyjO8Ua5jFP1Dkxl1LDiCv+FQgg3vs3MKOBeNTEOeoWxZAbfCg80cxQdbmh2JUq6doYbHbGcrjdfIMHdWJPYZiWKsOhvMz4780Lxtf7tmC/ScLDR12wwlNDAiV+q8tsaPwCJilri32zIozALPcQHiS61J08p4+ZyPKYhNdJv6zbysKXWUmTl1zaH3cF5107ltrYagFfD7PzURuUUEVe4ABsRiLDa2jYlFe4UF2kXHbR5ZY3NFrBEa37lgrHPw9TD0A0v19M/naWOoC8Pek3i9fvhy33HJLwD306dMHb7zxBlJSUqT3WVJSghkzZtRoNzh9+nRRiqDo/tJQqoEKAYXAGYyACgCcwZevjq4Q0COQW+jCMysOI+NwKXRJY78gkUZOOvmodjFNBsRvdhXh6RWHhRDZWclRuK5fC8xaekjQ54ekROP589s0WBnAJ1nHsWjdUXEvg9tE45lzk2GzBK4jf3PjMfwto0DczWU94nCkxC0CCC2jLHjltyloF2sL6d5kFeRDmrzyIRlld6P5F2WtAIUL5ar0jWYLz+95WykxcRjVOlUEAtgBgM4djW3iNhccEo4/a/3LyqsHbsKzg+CzhKL67zujmTr1YLshdZ00ftm2kXWBT13eF3UG/typv2j7R6Pz/2rWSvyYl21Y9iBzVpn2iDLzBBpjFATgc6T233nnnXjyySeRmZnpdyo67WwBSDzMGFkFDALo7aqrrsKcOXNgs4X2t83M+mqsQkAhoBA43RFQAYDT/QbV/hUCYUBg2b6TeHxZPk44PdKzxTsswinu0dLbW/x0tpMuD6Z+dxBZR8rgsETg0TGt0aulA1OWHMCeQhe6Jdgxn5nzEOvna4ONfm+cx2gv+vHM9M8fl4I1B0tEAKG2AQCu/9PBbCEk5/SU1+ZYAZ8NRQDQd7JQesrXyWHqYVJHpAVltbwLM0KIwY5ER3b2+iXIOp4f8sm1dpJkE7y/c52U6n3IizXAgxSAvLbrQFzcoXfV6qF2QQi0/VC6aJiBgnX5bAvI9oCBmACcj0J8dMiZtfe17t27i+x/amqqmaXF2A0bNgiav74rQf/+/YXAYGJioun51AMKAYWAQuBMQ0AFAM60G1fnVQj4ILApvxQzfsyr5vzTUby8Vxx+2zkWSTFWkUndd8KF+auPCGdSYwicl9pMOMunuzEA8sjPh1BWXlHlYPPQDABQF6BPKwdeHNcG0VQFrGfT7y0yAriiVzwmDWoZcBfp+aV44Ic8wVzQ9v1dTjGeWXk4LAEAOnmh9GyXgY0ibLf2GIZz23SRGR50zLJDuVi0dUWDZNNrvXnJCUiTP6dNF3yas6lWARnOwx707B9fW/sweyM+3705ZPYFKfH39R2NzQV5eCZjacjtFv2do0OzeBx3lta6RCBUjEj7v6X7UFygE4Ukq2bOhu8ECyQcxmDOZR374urOA8IxXfDP2LJluPfee5Gfbz7gw+fIEDCb/eeGduzYIUoM9u3bV7U/lhG8++67YGBBmUJAIaAQUAgER0AFANQbohA4gxGgYz/750P4KfeUyFj3BDueO78NEvzU+FMc764lB0UwgGaUjT5doH1yeT7+s8v7BZyBj7sGJ2JfkQuTvj2Ao6XlGJYSLTCpb3OVV2DWz4fAIAAt2N1oe3s3/Rje3eSl/2vaBS+vPYJPswprrQGgrUF69lObfhJOWjitU2wCZg84P6ASv9m1wp1Z9V2fzkvPuFaiLrs+aftcd2RSB+FM8i5q40CGKnoX6C7MiEX6zqFl/1nXz64Lj2xYIloX1tboFPdNSMa9fUZj/dEDUq0Qa7um7/MU/GPN/+DEdtV+tSI/Fwuzwheo8ieMGO6z6OfLysoSTAAKBMpa586d8c4774SU/eca/gIA/Pnf//53DB8+XHYbapxCQCGgEDhjEVABgDP26tXBFQIAxeIm/Xc/Dpd46dxGivdm6einA8ZHS8qrqP62yAg8Mro1xnaIwebDZUIUsMjpqQoK1Pd59Nl8MjGeOy9ZOPGBjAGd+74/iDUHvJTbe4YmCg0Asht+yC3GgNZRuG1gAp5eeViUNlDY8c+943FTWoJpfYNQW60F2ns4atB95w53bbV+ftbvX9Sup6Bzf5m7RbTqq6uyCP26rO++sdtgjEnuVPVjs20WtQfplJJxMVY3Vzje8VD2w/tnTfwVnfpXbYGlJv+3f0ettsRgyaikVNzecziiLFYx1z9zM+vtvshqGZPcGRO7D63SfNAfKFydEzgnAx2/bdcDN3cfUivMzD6cl5cnFP+XLFki9eiYMWPw9NNPIzk5NKHPNWvW4JprroHbXV0rQwUApOBXgxQCCgGFAFQAQL0ECoEzGIHVB0rw0NI8lLq9cmltmlmx8DcpaB3j/aLsa4VlnipaPH/XFBgAegxaRluESn6HOBv+teMEnl91WPTnfmhUK6G+X9/27MrDYh/WyAjMHNkKFxjswV8wY3CbKNz1fwew/ZgTl/eMQ+aRMmQePqWS3iragld+0xYpsf7vPNiZGQR4betKLMvPrbV42cCWKXgw7Vypfuhm7oFBgDe3rcb3B3YKgcdwmD8n/Oe8HLy3Y22d0csZcDi7dUfR3o3tCvXGlneky5PeLmtUir+yU39cEsZe8draB06ewGPp35tqX8iuDzP6n1PlpHOuUM6lPz8DHJd37IdLUnvXeK8a8r70e1x3ZD/mZ/6KknIvq6o2Fs5SDrP7KC0tFS363nzzzRqOub+52LKPHQKuu+46NG/eXHo56g8sWrQIL7zwQo1nVABAGkY1UCGgEDjDEVABgDP8BVDHP7MR0Ge5iUQLh0UEAFLj/Csp62nxHN8UNAD0lHl9rb+WNdcHBerzbdFa+bHsYkLPOEwenGiYpdffZ6w9Es+e10aIGk797gBKXBV4YEQSPt5SIIIBmnWMt+Hl8Sl+Sz5kzksH+9t920G6fajt10j5ntZvDBLs0TJLhjTmv/u34+Ps9JD3yEWZTU5LaINJvUb43St70L+2bRUyjh0MW7CBjv+AhBTc0n0IWgWp0TdT7kDH+C+dB+Ci9j1DwlLmoaV5OVJUe42e/0C/6s6/toaZc2nPcE6Wk0zsMQzd4wKLwjXkfWl7DVepQ7hLOWTu2HeMx+PBd999h1mzZknrAiQlJYl6/iuuuAIJCQmGy27btk0EDvT1/3yoXbt2oqygW7duhnOoAQoBhYBC4ExHQAUAzvQ3QJ3/jEbgWGm56Be/+7g3+0SRudsGtsTVfeL94lLo9GD69wex5UiZYAs8fW5wSvrpAC4FELUae61mXp9JH9E2Gk+fV/8tAA8Wu3HPdwfRKd6GR0e3FnR9I2Orv0d/OQSXp6JK8O/XvSdFB4B2zW2C3bDyQAkWrj0iRB+Tm1kxbVgrDG9be8ebjsxnuzfj+4M7UeKWy2bSuR3dupOgLGv0bKMz1ub33ONfd67Hr4d2w2VCOZ/09J7xSfhzpzT0aWEseskM+F93rcemYwdD0gbgTcfZowTNn2rxMoERBmLe2rZG4O/2BO7mkRwdKwIYveONz1EbrPns8vxcvLVtdcCgi8z9m2FwELe2MXG4LLUvxrbpJM0maYj70mO7ZP8OvLNjDVxB7i3YXURbbLi1x1CMDnMph7bmsWPH8J///AdHjx7F0KFDMWTIEFgsloBb2rlzJyZOnIjdu3dLv0IOhwOXXHKJUPfv2bMnIitbZOonOHDgAO677z6sXLmyxryjR4/GggULEBcXJ72mGqgQUAgoBM5UBFQA4Ey9eXVuhUAlAqSYv7j6CNyV0v6km1/UJRZX9o5Hu+ZW0PnRG0nUx0rKER8VWeN3pxuoVMrX6PHc+52DWuKq3vH4ZlcRnl5xWBzngRGt8Lsu9U//DwXLz7cViruksTzjufPa4LFl+Vh7sKRKEDCUec08Q+cz/dhB/HBwF3adOIpCV6kQqtOMjn6iIwZDWrXH79v3lHJuzawvM5b7ofgaAwEU8Ct2O6s5zdxjM6sdHWNb4KyWbUVXglACFHRe2RKPHQnY1o5K71xbrxXAT1eU1YYYi02sx2z/yKRUJDhCC8psOHoAn+3OQE7RsSrcuff2zeLxu7Y9TDnGMlgajWHQ5aPsdKw+shcFzlJRKhJjtaFXfBKu6jwAnWONs75cI7PgkDjXjhNHqjoDkJFB3BjU6J/QBuPadEVKjDyd3HfvDXFf3IOZIIfvnvlZor4BS2jqwpb5UfofOXIknnzySXTo0MHvkl999RXuvvvukLdDVsCFF14IrtOsmbczxcaNG/HXv/41ILOAgQF2FVCmEFAIKAQUAsYIqACAMUZqhEKgSSNAh/6zrEK8lX4MFPnzNbICSD9n/XhTM31JgyYAOKZDTFVnhNrS4+sbL03tn+uynGHK4ETM/DEPJW6PaNc4ql1MfW9JrdcEEaATf+LECZSXl4uyCNZwB8sIN0EIwn4kBgH+mbsFn+7OkGKN2CItQhPi+q5nha1rhu+hcnNzceutt/pV+L/gggvw7LPP1qjfLygoEF0Bfv7557BjFGhCRf+vN6jVQgoBhUATQUAFAJrIRapjKARqgwBLAP6aUYAfc4sFfdzXmBVndjyQ5Ra6hNOcc9yJ/klRomUea8/5cwrpbcovExT2h0YmgQ623hh0+Hz7CXy+tRCHS9xC8G5M+xjcO6wVmtsAffFtAAAgAElEQVQjxdDsAiceXHpItB8c3T4GT5zjVY/ms4/9mo/l+0+iR0sHXhzXBs1s3mdoFH1jNv+jLceF6j37cPdPcoha+LaxVugFAGNskXjynGRYIoEHfsgD2QHX9WuBiQO8GUrO9fm2E/go87jYJ41igbekJWBsarNq9fnrDpbgyRWHwfr96/u1EKyCd9IL8OWOQjjLK9A70YGZI5P8ai0Qs1fXHcW6vFLhuPM84zo2E/hzj76mjV99sETMrRlbF/ZMdOBvGQXolejA/HFtEG2LFPfx1Y4TYt55Y5NxVnJUtSkz8kvxyrqjQieA81EX4k8943Bdv3i/bJB30o/h4y3HxVh2HLh7SOCa69q8o+rZhkeAau8UWvv444+rZWIp6HbttdcK+narVq0afqOn8Q7IEPlm3zZRPnGg5ARK3S5on2oyOVjiMCixLX7TtnudsmeCie0RXqvVKgT/xo4dWw3tpUuXCvq/r0L/gAEDRLBow4YNYb+d6dOn47bbbhPzK1MIKAQUAv/P3nVAR1F97wshIQkJJAQSQu8gvQlSld78ISggIoqI+KeJSO8hVKUXAQEBlSqIKCKIBFB6J6H3HkJIQkhITwj/871l1tnJ7M7sppN7z+Eou2/e3PfNrMd773e/ywhoI8AJAG2MeAUj8MoigOBx1rFQuhAaRypxvzg3VOIxGg8j5MyZJJiH71Fl/votL/K7E0VzT4SJQFoy6Tvp7w+jkmjigWATUTrpu47lXGnUG4ZgAsmFf+9Fi3+XCw/iHtOPhIrgXDmRAD3uUw8/phNBsSnOhqAXAnkH7kcbry/oaEeLW3vTqnPhtO9uNBV2tqN5LbwJLABoJYz+J5iuhP2nni/5iYTFF3ULiuAXhqAdvfuS0n6dIk7klCcXoRdfbhBaRMIC4/0k+/PmM1p4Ksw4lUG+vkWpfOI5SP+Li6BgVUC4SG7IA3/pmqqF8lJUYrJIfCB50L1yAboRniAEATHNAa0d8ukG2O/7gHDaeCnC2A4i7QUWCBIZGBcot5tPE+grv0f0NP650I+Q7vPK/mDMHCwxMY4C/PfSP/t+oiuXD1NERIhYWaBAYapbryN1fncEeRetkG1hQaV/27ZtNGPGDIqIiDB7Dsx3nzNnDtWqVSvbnvVVc/zBgwe0adMm2rdvH6E3v1SpUkIor3PnzlS/fn1yc3NTPTIq+aj+nz592iwkX3/9tRDvk9uiRYto4cKFJp+Bxv/DDz9QtWrV6N9//xXtA9boA1h6Jg0aNKAFCxaQp2f6a1q8au8Gn4cRYARyLgKcAMi5z55PnsMRQJXa93CICG4lQ8UdgWzL0vmomIu9LuE5uWAe9kEQWLqAgxCjkwf/+E6eAICg4PC9j+jqk5RBNdZKIwnx74P/DiKI4kn7o6IOm3k0hHbdihL/joo3mAewxOcvaPLhx3TwvmnQLZ1TUsgHs2DWcUOvPxId8B099EgeSNV/BNc+hx6nCODlrw9wQ9ID7Afce9i+RxTw2DCSDYExTJlgUQbMxx7GqmIm3Uc+jQDBOoT8tl6NNJu4QYIh8FmS0HGQEg3SaEP4ImGARAEM+gGLTz9JEfxL91cb+ShvOYDI4KJWpgmNV/0nhirpqZM7aMWyQfT0abDZ49rZ2VOfvnOoTbvsV6VMSEgQ492WLFmi63EiCbBs2TKqUCH7Jjx0HTSLL8K7CUX+UaNGmU3aoIrfvHlz0TuP4FwuvHfjxg2hzq9U25cfWy0BAIG+AQMGmNyzU6dOInnk5GTQtcA7hUTA/Pnz6erVqzYjye+azdDxhYwAI5DDEeAEQA5/Afj4ORMBUNNRpQYDQApSW5RyoRH1PVRp5pZQko+eA0V9XMNCtPZChGpgL28lQKV5uf8TEcCiiv5+5fz0cXU3GrkvmM6FxBlV7G+GJxqV7eVBKxIIQ/2CRFUb1rVyfhpS10A/R2UfrQHxz1+IABxnG17fgxacDKPdt6PIMU8umt7MS7QAoIIOg9o+6O7+j+NE8mFRa2/xT0kQECwD7NWhnCu9WzE/jdj3iJ7Ikif/K+9KIxsYGAv4DswDydAqMKlxYfFX9OSHxhqSLlJCBK0Mw/c9ImAJw/qpTQ3K/0P9HtHjmCSjz697O9GeO1E082ioMVjH+mGvewjqvoSH9FzllXt5wgTXYCoAEgtIrkAMUUqy1PB0pMlNPOleRAKNP2BI5IAhsaStt0gMwaQxhcEvEzPyBExO+FU9f55If/y+kDaun0TJOiYK5M3rTCNG/0y1arfJNvCg8g9ldfyxxpo2bSqqsuaqy9bsxWttQwDVftDib9++rWsDJAK++uorqlKliqDS4zokAKADoGZIHkCUDxV4uSHxcPLkSZo8ebII7i0F6Xi/Tp06RatWraL9+/cTxgjqNUwjQFKhbNmyei/hdYwAI8AIMAIvEeAEAL8KjEAORGDzlQgxGk6qSkuUeD2j5pRwoQL/zbEQsRcC5jdL5qMtVyLIKU9u0TuOKjUCXATP6L3HqD1l8C7dPyohmb7wCxK09QruDiII33w5gtacf2oMjKWgFaP70HqAIB82qkEheru8q+iXHb3/EaGiDpOo9gjupco8qv1L2hSlLVcj6JcrkWKdVKnPRbloSD0DpR/V/FH/BAsVfZjUSx8e/5wG7Q4ySQDA3/mtvMVZoSFwO8KQmADFf05zw7hE5bmloFmuRQDthImNC1OzEvkEVR94gKkgMQAKONqZJD6k/T2c85h8jnvLExnK1oR63k40t4VhvKGcGVAgr534vGJBB5EgAvsCFH8lA0CewDGc87+WiZzwk9q96zta/f0wY/Dv7FyA3us2ht5q8RHlz1+YkCA4fHAzrfhuMMXHG5godeq2o2EjNlBeR4OyeVa3nTt3iqBQ2c+tx2/QwN9++209S3lNOiCwdOlSmjt3rlU7I6jv27cvDR48WFw3YsQI2r17t+oeWkkeBPORkZGE8X5S5d+cM2g36NOnD507d07TX29vbxo0aJAYGejszKKmmoDxAkaAEWAEVBDgBAC/FoxADkMAATKqzadkFeqvXvcw9rBbCwcSCVIVHf3yoMyjKvx/tQqKoHH8gWDR0y6v3stZA7ifdH8wE4bufSSuH1rPQwT0Y/4JJgT7MOgQzGtRhOztctHs46EicIVJFX1Ux1Etl7cMIJDH/giAEZiDXQAmQv/aBUlOYZfOLU+GKPeSGAzKYNoSZvLKuDIBIDEA1pwLT5HkcHeyo/UXnwrxQIxoxFqwAo6+bBWAWCP6+KUxhcq9kdDAM/igiqFdwtxZ8J1cw0HCGO8J9AigS4DkjpxhoWSQSOdvXNyZfJsYmAuvsj0MvEZTfTtQaMh9cUz3gt40dvxvVKasae87qqHrfhpH23+bJ9Z5FCpOPlN2k7d3+SwPjyUFeD3Ot23bVugBcJCmB620XRMbG0vjxo2j7du327QxBPumTJkihB779++fIgGEnn60hcgFAG/dukXffPONEIHENeZGBKo5ZE5wsHv37tSxY0fBSMCUidKlS4tef3mrgk0H5IsYAUaAEcjhCHACIIe/AHz8nIeAMlCUxt81U6jz60VGHkQj8HueTFShoINQnYeYntRjL6ecy8X7ELxPbepFDYqmnHuu7KcHewDq+ZhaMGxfEIXEGKj0cnq6SC7seyQE8GCWkhvy5AXWyqvf+Lu8Ao6/SywD/LtWz76EnzwBAGYDKvrQTYD1qe5GfWq4m2gZYEJApwqu9Nu1Z3Q9PN7IrPjmLQOLQI63pJPg6ZxH0PRB44d6P0xZsZcLAMrZGEqMMaWhjpcT/XI1UkxdgIH5gPu7O9oJhsWc46G04+YzkYAAY0HSejAnFqj3XcoO65RBvXiOn82jDh0Hqbq/888ltOb7YeI71/yFaJLvLipdukaWPiqo2aBXQ7jNVvPw8BDXg1LOlrEIhIeH02effZZCcR9VewgAHj16lK5cuWLRKUx2mDRpkgi+IdqHZAAMFX0kB959911jIB4WFkZffvml2BdWuHBhgjI/hAb1joeEP2g5wKQJyaAjsWLFCipZsmTGAsh3YwQYAUbgFUeAEwCv+APm4zECSgTUqtfycXfWIqbsd0dQKFHoIagHcTmYnHL+27VImncyTHyOpAH68dUSABEJydRnR6Bx7B6q0Jhtv+iUQQBPMinYhRjfCv8ntOFihHF0lqUEwIJTYfTry32Uav7YG8kE6Awo2wyk+667+JRW+Icb/UAADB0EJEGAM0yeAJC3XshZC5hygBGMSsN+aAVAf7+bo534uv/uh8YJAwjMF7YqItotYPJnITEfpD2RjJly+LFIKCBoxyhFMCbg58DdQQRFf6Xh2bxTwZX61nA3akN8d/aJmBSARADYEhBOHPfvYzHyECYXRLT2XbK0HlVNBCF37twRc8kxh15pmEePoAGVQlCF7e0NegVpaRD7853Ulh7cvyy29fIqQz5T/6bChdWDlK1bZtKmDZPF2gJunuTju5tKlMzaQfHZs2cFFdyS4j/wjYmJsbgGVeL27dunJfyv5F5oF/H7exVt/eVriowIpTbt+tGHH00n6EbYYtHR0TRs2DDy8/MzXl69enXRa4/EDJJYmA6AkY4//vgjxcerC7GiJQB0e7wLqPBj33LlyokAX247duwQCQCldenShcaMGaNrNCSEAZFw2LJli8k2vr6+YsQkGyPACDACjEDaIcAJgLTDkndiBLINAnL6PJzGTHiMmHtDpQpv7lAIHPfcjqZvz5iOrZNXpdUCUojpTTzwmA7JxuKpJSCwbunpJ6ISLc3BRlBbv6gTTTscYjJhAMmFyY09Bdvg0INoE2V8aBJMafrf+DycB/vtuGEYuSeN0JMH5NKZf7kSQYvPPKEXLx2QGAjSHvLxhBJFXtkbLyUAlLR5qdUA7Qz/99dD44hBjLIu6mIvtBLwRxoTCBd23nxGc46HibGHMEwdANMCe+AcEw4EG7UP5AkXfPelX5BRZFCeAMAoxk93BgrtAhjuDz2D9mVdqU0ZFxHQw3DPOSfCaOeNZwI/JEyQfIAPyjPL2wVs/VEguDxz5oxQModA2P37Brq9XkPwUq9ePeratSu1atWKkBxIC7t+7QRNndyBYmMNCYiGjd6jL4auIXt7wzQFuSHQwoQAvz2rxMdVqjal0eO2EvQCsqohEEOFd+PGjWZdBMUbAd/hw4dVKeLShQgeEYhmR4NuA5I3O3d8S05OrjTkqx+peo3maX4UBP8//TBG3EdullglWk4kJiYKET6M/5NMGsVXp04dk8tRccfUBjxvc1oPvXv3FnoAau0caveS3wAJOTAIMBoSbAJLduDAAerXr5+JH9xKovW0+XtGgBFgBKxHgBMA1mPGVzAC2R6BW08TRLVYUqPHgRDQ1fFypC6V8lNFdwcq5JzHOHMeAWRY7HO68iSejgXG0NngONFTrhxth32kIFnZatCkuLOg7y87+0QEsvJrkYAYUs+D2pTJJ6rnxx/GigkB0pQCNcAh6gdxOljdIk5CwV6irOP/M6WgHeeCEn7PKgXILjfRhZB4Wu4fTpdC44QP+F9SKcGAPnuo9UNXELoGP1+OMCYIcB/4iTM0KuZEGy5F0A/nDf35+Pyb5l4EKr5cTR/XIAEwoVFhmnIkxKi7gGQDEi5VPfLSnBOhdPBBjNFfXFOtsKPQQEArRVxSMv17L4bWX3oqxBHluKFlAeMHi7nkMdlf8hX3wHSDaUdC6NzLsYT4DiyNQXUKimQKkhh4HyQD6wDPalAdD/J2ySPGRGLqwM+XI41Vfvlzxr8rWxtsnQgA4TDMHQd1HEG/ucqktT9A0JZBL/7kk090VSMt7X/syK80d/YHxiU9ek6m97qNNXsJqv8IJDEKcODg5dTsrQ+tdT9D16tRseUOgNIPWjYYABBvg2CcRP1WOtqjRw8RiNrKxEhMjKerV47R0SNb6cqlQxQa+oBiYgxTO3LntiMPj2JU0KMYVa32JjVo2JnKlKlJuXIZElapsdiYSFq04BM6dfJP4zbeRSvQpMm7qFDhEqnZOsW1ONuCuR+lmCSR2mSRWlXenHAfElX+/v40duxYwa5RM1TzkRhSJgH06A3g9zdx4kRCT7+llgC194lbSdL0dePNGAFGgBEQCHACgF8ERiCHIoA+/Lknwkwq6amFAoHl+EaFqFVpF0Etx6jBSy9H2yn3RvAa8TKAt3Rf7ClVvKV1UJzH9fKRd9J3UP1HAIuAVXmd8j5IDtT2dKSTL1X+1fxAdf158gvVZIe0vmM5Vxr1RiH6PiCc1l4wTCyQLH/e3IRuAKnCbu6suA/68bVMFNFe/Je0kK9HYsHRLrcxMaLcC5R+ifEg/w5BP5IYzxL0jeECe+Gr1wvR5EOP6U5EgmjjwBmRDIHJmRJa58H3aTUXXOteoC5PnTqVWrZsabOQmLynH/cbNOR7eqv5R2ZvjQpv4IOrlC+fmwhWtaqgWmdIz+/NibHJ74mKPubG4xxYD+G3lStXqrqlnP+u1/fwJ0H069ZvaP9e0NMNAqBahoTABJ8/U12lx5m2bZ0lxjua/EbSaH/5npGRITTd939069ZZ8ipSlsaM30ab1vvQ8WO/ERIOvtP8yN29iNbRVb9HZR9jAM+fP2/yvaVqflRUlJgcgPF+amYuCbBt2zZB9deaFoHrJ0yYYHE8pNr0gq+//pq6detmEw58ESPACDACjEBKBDgBwG8FI5CDEUCFfe6JUAp4bKiGW2ugh2Nc3JngOFHBRlV+fqsiVM7NQWylbDWQ9kfvOtTrF54MI39ZZVp5fwTzrUu70I8XDJV2GILVrpUK0NngWKPgnfQ5pgYMrF1QsBm+ORZKe+9GmT0XRgGCdQDVe7AhJPE8uQ8QvUPF/2RQjNAcUMMIVHso32OE4RA/CBMaeuGtwRMCiajILznzRFTTzRl8hmggNBSU/iL4/7Keh6DsTz0cYtQtkLBBVd4rXx76/bpp7zzwfK9SfmqIKQOHQ0TF35whSdG4mLNgNCDZIU1/kK9He4FvU08xtUDLEGwhQIHgHGaHZ4ShNQBVawSxegXK5H7Je/rx+fhJO6hW7dYZ4Xq638Nc0CjdGDRyBIegc0sGmvn48eNVfYOCO4I3vZMAkCzZs/t72rjex1jp13toJFgmTt5J5crX1XuJ6ro7d87RFJ/29CwylNq270/1Xu9Is2Z2o8TEOItij7bcdJ/fGlq2pL+4FD3/nd8dIdgiYI2kVjASv63ly5fT7NmzU7iG1gz8BhwcDP+dlhsEIDdv3iwSZWoMHFTxUc2XP1Ncg8Admg9aSQCtloAjR47QRx+ZJtQ+/vhjkTiw5fdqy3PhaxgBRoAReNUR4ATAq/6E+XyMgA4EEPRBJO5wYAzdeZog5tXLK8UIEl0d7MjFPjeVc3cQ4m8Q7Svmak9P457T6H+C6dqTeOpWuYAQhZM6PbHv1CMh5B+MBMMLKuSUh3pUKUBdKroKGjoq9NuuPaMtVyKEoj+CfAjavVYoL3UVQakT5c6Vi1afCxd0fNj7rxUQSYFhex+JNgQYAuPRbxQ2ERJEuuDAvWhaff6paA3AeVCpLuvmQJ3KG/rbpXF1aIWYdyKUTgTFinX5HXKLgBhBOcT3pL2+PxduDNCVZ5EE/hDMo43hwUsFffiHM6G9olc1N3HWA/djBB7Yu0NZV+pVtYAQ2QNLYNv1Z7T9Ouj2BjyQzCjqkof+V95V/ME6+IvEDVolsA/uiZYBtELAdt2Kom9PG9gdcj9jEl+Ic6LlAHuXLuAgnheSAzA8y7UXn9L+u9H0JO65SGJImEEMsF1ZF/HcYHJBQ+kVw3vSoZwrjWxQyPgOmHv9QkNDRcBgqfdYx6tr85IvvviC8MfaoGLld1/Q37tXiPu6unoYVP3L1LTJD+gI7N71He31W0OPgm5S67b9qG+/BWRnl8dkvyOHf6HlSweKz74asd4k4XD/3iWa9XVXIR6n/A5U9u+WDqBjR7cJ/YFhI9aLwNKc7dq1yzgDXm1NkyZNaPHixZQ/f37j1xBtQ/VXzZAo+P7778nd3V0Tn+jop7R65Vd04N8NJmvLV3idOrw9iKpWfZMKuBUWrRQwnO1JeBCd899Ld++epwZvdKZatdukimHx/HkS/bhmJO36c6lgbCChYJfH3pgQSE1fvhIA+D/r62504fw/JsH+ju2LhA9pMTISCR2842irURp67YcOHUqOjo4pvkPyAPoO6PuX1P/li9R+O0gC4LeMxIFWEgAtAUhAoCVHmRy6ceOGaNcJDAw03hIaHvPmzSMkoNgYAUaAEWAEUo8AJwBSjyHvwAgwAhmIAJT5QT0PjjYE/0hCzG9ZhCA+mFmGwH3o3kdCyO/dSvlFv73UntDjNUNS5FUzJEpWBoQLMUUkGsD++LBqAYIAoJQkUDszggtU+xE03r17N9NgARNg+vTp9N5771kVNMoTAKlR9b9y+TAtnN+bQkP+EzeE6jvaBBwd89Hn/b8lBL/og1+8oI/og4fJg1BguWrlUJFEgLVp+zn167/YiKm8wly8xGvkM2U3ubl5qWKuJeaGi4YPHy6YE3KDVgNGzqmZWsJAbZ1az33RYhVpwKDvqFLlRibPB2d+HHyb7t+/TCVKvEaeXmWsen6WXriQkHvkO7ENBQffpjp129GwERso6NFNYwIgLdkecjFJ6V55HfOR9H4VK1ZJtADgHUuNoaKOYFttooOldgDcE7oASALcvn3bxAVzvx08m3379glGiFriQHmOUqVKCTZBs2bNjIk4TC5A64LcrEkkpQYrvpYRYAQYgZyCACcAcsqT5nMyAq8AAkcCY2j6kRCTXnW52n1mHRF++Rx8THnz5KIpTTxp4ekndPulsN6oBoUIrQlsRFr04ozGqEyZMoImjdFmegz96Avm9jKKw9kapJ05vYsWzuttkeYuaQvEx0XTvDk96czpv4SL8gQAkgdTJrenoIcG4TZ5AkBeYcZ3nToPo14fzzAbLGPKAgJ5VGDN2dq1a6lRo0YmXx8/fpx69uypeokeDQA1FXxU8gd/uZoKFDAdN4ebXLp4gGZMfUdoA6Dvf/jIjVT/jXf0PD7NNf/sX0tLFhmSGZK4oyT6KKfkX71yVLAV0LuP8Y8DBq+wWntA3koi3Uue7JEnBTQdt7AAvzmwNvBHzVBdRwsOxPbUDKKQSCAokwAFChQQDB7l+4A9ICQ4evRoCggI0OU6BCXbtWtHEAHduXNniuQBJwB0wciLGAFGgBHQjQAnAHRDxQsZAUYgMxH486ZhbF9ckqlYQVaosM88GiJo91UK5RX09+F7HwkKvX1ug9p/sxLa/fCZiW1G3DsuLo4WLFhgVjAuI3xQuwdoyOPGjdPVCqAMxsuXr0fjff4gFxf9DI+w0Ac0Y2onunfvonAHIwF79/mGqtdoQV9P7yI+lwvaWWIAyANW7CVPANy8cVqMKwS1Xk8/uRb9v3z58oLOX6KEqQq+pev0JAD+2feT6INPTjZoT6CdAmJ4UPhXM6UGAxIAbzR6N9WvD+j/y5b8H/27f50Rf7RNrPhuMIFJUa36WzRqzBZ6npwkhPtu3DhlvCd0AoYOX0dgcOgx+XuEZz12wm+ifeHp02DyndSWHty/LPQAoAuQFoaRmpMmTSKI9alZzZo1hZgj+vPVDAH9gAEDUiQBkEDDCEG167QEBa05l14miTV78lpGgBFgBHIyApwAyMlPn8/OCGQTBOQTCzAiD6PxQLGXTx3IrKM8iX1OX/gFCW2APtXdqE1ZFxq0O0gkANCvP/NNL6GZkJMNAQh6gyEulhaGir2Li4txK9DXb968adPYQC8vL1q9ejVVrlxZ07W4uCia8837FODvJ9ZaW6UFRRrq8lCZhyFgRN9+3Xod6M7tAAPV/FlYiv5vedtB+44D6dPP5gtROrAIoBgvmZQAwH3W/TSOtv82T3zVolUf0VKg1BaQrkOVeNq0aWbV37HOXB+2JQ0ALfG2kMd3ydenHQU/uiVcQaJigs8OKlu2tuqzkAfp0nqhwVC6huaz01ogD76l/nskJRCQYyoB2hGAI5T7fSe2NSZw9OCrvHdQ0A2xL5JB8l7/SxcP0jTftwmsCCkpoOW33u8fP34sev7B2FAzTMhAS0yLFi1UWSJo20ELiLw3H/s0aNBAJPY8PVO2KqCiv3fvXkHz19MSYO4sWu+RXgx4HSPACDACjIABAU4A8JvACDACWRqB049iacKBx6LPvJanIw2u60ETDgTTo+gkKuhkR4tbeQsRvMyyk0GxNP5AsLj91KZeYkoB/g6mAsQJl7QpSt4umadPkFm4SPdNi+AfFOFevXpRhw4dqFixYqrVegQbV69epTVr1tDvv/+uKUQmx0U+2s4SXhFPH5PPhFYUGHhVLGvVui99PmCJ7h50JWVfTsuXqObYV8kskCcApCBfXuGXfJa+g39S4Aoxu3GTtlPFig3MHg1icaD/X7p0yewaVIARACrHGFpKAKCXe9SoUWb3/O3XObR+7X8TBD74cAp1eW+UWTyjop6YVN9tYWCYc0bek499R4//lX7ZPEPoK0CLYdyE30SCAskVsBbW/jhWsCtq1GxJ/QcuE4G8Xjt/bj9N8+0oWA9gGYwet1UwQSR2g5Zeg977KNeZq+RL69DbP2TIEOrbt6+qOKA5PYEPPvhAMAzUpgpgb7xfSDCB3m+twSeMmYROABsjwAgwAoxA2iDACYC0wZF3YQQYgXRAAFMEpBF9UO+H2N/5kHjyPfSYEpNfiBF+81oUIYynyyzDKLylZ54Yg32M55P8q+DuQItae1M++9yZ5V6m3ler/1jLOfT+fvnll9S4cWNdFH3shwANVUcEnmrCZ2r31EsxViYApN5trXNI3xsCvw6i1zlfvgI0cfIu49i61d9/JdTnYW8270UDBi03VuyVCYBP+803qtXL740EwGf/t8iEZdCoSTcaPOR7src3z0JBVRhVVkvq7XPmzCHMcVfarFmzhI6Cmlma345KOqj06KOHufqMAeYAACAASURBVBf0FiKF0FUwZ5h44OvTlvAc1HDS+xzU1snbKRo2eo8aNe5K3y7qS3nyOGgmUKy9799/LaeVy4eYnCE6OtyIh5Zeg7X3k6/XSgJgbfPmzcnX11ck2+SG39bWrVuFyJ/8XdEjqIl3/uDBgzR58mS6d++e7iNApBO+ODkZJpWwMQKMACPACKQeAU4ApB5D3oERYATSCQGM//vpwlPRSz+xcWFqViIfzT4eSn/cMMyyB+W+Tw3tEWPp5J7YVur/l4L9v29H0fyTYeK75iXzkW/T1Kl4p6fv6bm3uWBBzz1BR4b6OHrIzVUVLe1j7b0hgPbDDz9QlSpVUgQ8t2/70++/ziH/s3tSiPahBaBh465UpUpT8igEZoJlJsrq74fRrj+XiHsg0J0yYy/lz1+YlK0F8sQCxPx8JrQm+AFDcPputzFCRwDUdO+iFUxEAFu362dUrddT/ceemOE+d+5cs5Bi/NpPP/1ESMjITWtygJpooHS9/9m/aea0zsbef2XSQ80ZiCfiGsl695lNb3cyBNKpNTARwEiAQXwwMTFBUPG/HPYT1Xv9bd0sDz1+yBM60rO+cP5f8UwdHBzF+MFy5evq2cqmNeaE/eSb4TeItp2WLVtS7tz/JTDNJfWQLIBGRMWKFS36BEbQlClTCMwRLYM2ARJPZcuW1VrK3zMCjAAjwAhYgQAnAKwAi5cyAoxAxiGA6v8QvyC6G5Eo5tvPesuLohKTjZ+5OOSm2c2LUNVCeTPOKZU7gaFwIiiW6ns70ZwWRUTwv+1apFiJ8X8QKcyJdvbsWUEl1luFlzBq2LChoAuXLl06VbA9ffpUqJcfPXpU1z4IXlD5lNv+vT+KMXtQnNcyBP9lytYiCMLVqdueihatQBjrhiAy+NFtQSX/a9d3xoC3WvU3afS4X8nR0UW0FEiUfdxHUvpXU8hH0gFCeb/+8o2YVY8AeMvP08W+LVp+QvYOjsaxgG+1+Jj6D1xqMTERGxsrRBC3b99u9ojmBACjo6MJ7RMY3aY0c0kVaZ084MZn0tQDSzjLr5ELJcqvCQ9/REsX96NzAXsJ55e0D5As2bjBh44c2kIlSlalEaN/puiocJo25W2RSNFj0ADo03cOrftpPO3ZvVK0aowYs5nc3YsYL3/xIpnA9Pjt19l06eIhypPHnsDCgKAfEgtKIcl+/7eImrfsbdRzaPBGZ/py2I+CsYG9Tp38Uzzr27cMCaAqVZvQJ5/OoZKlqqVwGe/Ltq2zxb2TkhJp1NhfhE6FmmHaA34fYARYMkx4AAunUKFCxmXmRAVbt25Ns2fPJldXy1NPMHEC/22AboeagVGAyj/uC40ONkaAEWAEGIG0RYATAGmLJ+/GCDACaYTA2eA4GvtvMMUkJosgGsH0xksRtNz/CSW/IGNSIDPp/9AlGLIniED7RwIAgn/D9j2igMdxlFUSFGn0OKzaRktwzNxmXbt2FYJhcoE/q26sWKxV2ZYvhwBajx49jB/JReFS44O5a9FPjr5yVPAXL+hDp0/91x/dvcdEevt/Q+inH8aQ355VJlug1zwhPlaIBSJYfKfLcJo5vQs9iwwVPeoJ8TEiYQFK/YRJO1QDRfmGesb/mRMAtKQdUL16dVq1apXqeDnlOEUnJ1dR9a5Qsb5ZqJUsiQJunuTju5tKlDRlbciTBJJg4p075+ibGe8SNBgkQ8IhJiaS1nw/TPfjRQKgRcveNH3K/yg29lkKsUacC9oASA5IUw2kzaVkDK6TTxEYP2kHOTjkFaMNQZMfMXqTSCCB+QHGCFoTlFaocAma6LOTihYzrbbLdSGQHNJiEuDZjx07VjNJVqpUKfLx8aGmTZsa2QBBQUH0+eefp9CNwLqPPvrIImPCnOgkAn78BpFAYMq/7teSFzICjAAjYDUCnACwGjK+gBFgBDICAYzV++ZYiAj225Zxoa6V89O4fx9TSEwS5bX7ryUgI3wxd4/E5y+MAX8xV3v6vKY7zToeKgQLMRIQmgVOeXJW/z/+5x6BN5TBrbHevXsL2r+zs75Ranr23r9/vxC302NKwTplv7l8D6j3Dxi8nLDm779WiGBcj4FKDaYARvspraBHUYqOeqrKNoBQHETq5NfBh3ETfyf3gkWNivLyPfv0nUvtOw7SpK7r6f9HUIbebXt70xYHiAZijGJYWMrzd+zYkaABoPY8lVoKXl5lyGfq31S4cEmzMMqV87GoZMmq5DN1t2ihkCwmJoK+mfEeQU0fhiBfGq+IKQtyw3eenqXFelxnyfDMqtdoTp99vpBOn95lTBrIRQgxoQCTF3ZsX6i6laT27+yU3ygkCRbDyDFb6OCBjYKZIFX/8TmSPzt3fGvWLYklIi3A/X9cM9KoI9GkWQ+h/aDVlgKmDBg35kYEyh1QsgHURAFRsYdoX9WqVS1iqjY+0tx7pue3xWsYAUaAEWAE9CPACQD9WPFKRoARyEAEjj+MpYkHDWr6SnujqBNNa+ZFDpko/if55HPwMe2/F23iIiYBgLHQvXLOo//bQv2HuBz6gtMy+McDQXCLoEWPKRMAoGovnN+bTp74w/TZ5rajrt3H0btdxwiRPozjO3n8D9q8aapxOoDa/RCIffChLz0MvEb79v5gsgTVesyz3/nnEhEIyq1Vm8/ova6jafbX3Y2Cefi+bfv+go6elJhA8+b0pDOn/zJehjaEIUN/ICfn/JpHh/YBer0tGdT/Bw4cmGKJWhAnLRo0aJBoD1CzkJB75DuxDQUH3xZfQw/Bd5ofoapvzuQifViDMw4dvk6MUpRMniQAqwAJkkMHNxtbIqR1oNdj3CASKzBlQgJV+Vq1W6dwRTmGUK5bcO3acZoxpZOYDIAAvvO7I+m9bmPo921zxbsBdgZGFtrlzmMUMsRn7dr3F9oDSA7B3ypVm9GliwcEIwCMApzvk09nixGE+/zW0PJlg4Rf0sQHyUlzbSSaLwARJSQkCA0M6EBYEoLEXnJ9Djs7O9Vk39tvv00zZ860+HtG60GfPn0ITALJ6tatSytWrCA3Nzc9bvMaRoARYAQYARsR4ASAjcDxZYwAI5C+CEQmJNPwvY/o6hPTammRfHnom7e8qIybQ/o6oHP3PXeiaObRUEoCVeGlQZdgbosi5JzD1P+fPXtGI0eOpD179uhEz/Iccd2bmFmYmgSACAwjQsSYOgTlCMaKeJejXh/PoPoNOlGuXKbMDvRr37x5hvb8tZL8/f+mJ2EPhVeo7L9ev5Og9ON67PPrL1/TXzu/E/8uVZa9ipQV9/tx9Ug6fGgzeXqVNrkX+sqXffs5PXkSRM1bfEwff/K1McBHwDh/Ti9BS2/a7APq1XuG0AfQMi0RP+l6cxMA5s2bR0uWGEQNlaamqSCtASV/ik970bYAk4/CU9tLGXhjjTIAxmfy8XpgCLzXbSwt/fZzsWXtOm3F9wjQYRi71+ezufRW8490JwCUYwglEUKITkIrAjoPhvM0o1FjNpOjkystW/J/9O/+dUbGAp6fdHYkCvAnKSmB0K6A/fB3+V5yHQe5CKKcAYD7b9s6S0x/kAy9/8NGbBA6FHoMe+zbt08o/IeEhGheIrUF1KhRg7766iuh8C8Zevjnz58vxnaaM2gQfPrppxQYGGhcAiHB1atXEzQn2BgBRoARYATSDwFOAKQftrwzI8AIpBKBe5GJQmX/clg85cmdS/TZD6tfSIzcyyqGsB/TCn6+HEFJyUS1vBxpXMPCWcrHjMIKc74RDGhVESV/ChQoQMuWLaMGDczPqE+N76lNAKTm3tnhWtC/0cd9+vRpi+5u2LAhxTOyJACoFcgpEwBqdH65Q8rqNr5TmwAgH69Xo2YLcs7nRseO/Epoh3i9/v9Eq4TEOsAeUpAcFxdtpOXjc3MMADnDQC5CaC4xgJaNFcsG0cEDm6hvv/nUum0/Up4d90Pyx8f3LyrsWYqUe4EZ8kajd0Vy6NuFnxKmJ0hsgtKlawiYQh7fJV+fdhT86JYRNvgHscB2HQZotoGYYh0o+v3RPqPHINqJSQHffvst4X2SDBM1UM339vZW3UaNAYDEwfr166levXp6bs1rGAFGgBFgBGxEgBMANgLHlzECjAAjwAj8hwD+53/o0KEmlUAtfMAWAPU+V65cWktt+h59zdAV0GNKEUA912T3Nbdv3xZVWEtz2c0F85bEA82JBkp4QanfZ0Ir4/hCCCGiBUCupi+tVatu4ztlDzw+QwuFJOqHiQwQcvT2riCq8SGh901YB1gPWj2mBEQ9e6IrAQAdhqmT21NsbJRoV5BECJX6BGMn/CaE/NRMaEtMaiMCehgC9aHD14rxjjB5e4SjYz4aMGg5AS8o++M8aCVB60ebdobfTVJSPK3+frgQHgSrwd7ewbi3pBMBRoI1hpYAjH0EwyM+PqVehd698N8DtI6gVUBpO3bsECr/SlNLNum9H69jBBgBRoAR0IcAJwD04cSrGAFGgBFgBCwgYG31v379+rRo0SLRU5xeZomirrwnKpjt26sHbenlX2bvq4chYU7N35LAojnNAOm8SkV/9OSPm7idMBpRadBMmOrbwUTBH2vUEgAzpnais2d2G7eQB9dK3QH5lITIyBDyndiW7t27KK5V2xufHzn0C82f+6FYAwX+KdP2ikQAqvqTJ7Q2thdYSgCggv/19C6EtgZYh7cHi3YOSawPyQQkR9RGE2L0H8YGVqrcSAT/GPv33ZIBxkkBH3w4hWrVaSP2l64vX+F1MW0CrAFrDImX8+fPC/HHgABTAUW9+5gTBDTXKgS2wJo1a6hChQp6b8HrGAFGgBFgBGxAgBMANoDGlzACjAAjwAj8hwDmgqPSvnv3f8GXJXz09AinFl898+2le2jNrE+tL1n1+k2bNomeb0vWpEkTWrx4MeXP/5+gIIJDCMahfUNpeLaoHmu1dWzdMpM2bZhsvFze6y59iFF4ixZ8QqdO/pniPp3fHUEffjTd+PntW/40cVxzkykKZcvWpvE+f4hJAfB5z98r6ac1o4Xo4Kf95lOlyg3F9aDqYxTj0SNbxd8lNX4kJiRDxX7m1Hfo5k1Du0TRohVoyvR9IgFw9cpRmjyxjejlh3XqPEzoN8iZLbh/gP8eWjj/E4qSTY1QJhsePLhCY0c2JiRJYC6uBemt5r2o6Zs9qUyZmkbtCWgZfLuwL506uUOsw5mmzthHLq4eJnoASIIgIVGrdhubXkP8tiEQiASZLWyAjz/+mEaPHk2OjgYsLQkOom0A2hFIHLAxAowAI8AIpB8CnABIP2x5Z0aAEWAEcgQCZ86cEePg0BeuxzBPHGMC01PtW29/O/ytXbu26FcuWLCgHvdfmTWzZs2i5cuXWzxPp06daMaMGSZz2YHt4MGDVefHgzGAPbWCOGVlH4Fqx/99Qe91HUPO+QrQ/fuXadWKoUIRH4KG6GWH0F1y8nPhL0YGjh73K5UsVZUuXjhASxZ/loIloEwSWDqovH0Avrz/gY/wx8HBkS5fOkSrVn5F9+5eMG6BijomCTjYO9K82T3p/v1Lxu9AvUdrQeOm3QXFPzDwGv3y83SRYID/efLYU1JSolhfukxNGjVmCxUqXIKuXz9J3383hG7f9je5z2f9FtDrDTpRnjwO9CQsUGgK/L5tDkVFhYt12G/CpB1Utfpb4u9KnQFzjAa9L7LEBsB7cPLkSb2XGdchKVSuXDlycHAQ7SYREepjF3kMoNXQ8gWMACPACNiEACcAbIKNL2IEGAFGgBEAAs+fP6dvvvmGVq1apRuQhQsXEkaFpacFBwfTZ599RphVr2UYV4de5fTSItC6f2Z8r5choRyPCF/9/f0JlV21hE/fvn1FxVet71t+TgSVf+1cRj+sHmEM6tVwkMTsGjXuSqD437p11ixczs75KSYmUnxvbeVbTUhPeSPsieAe0xaUZm+flzAJQgrszTmJ63v1nikmQajR/A2+5yY7OwcxYlLLMI2i/8BlVL7i67RkYV+BD1gJUc/CRYsATBIS1NpL63tU77dv306YCqFnUoDWfvLvkSRYuXIlNWtmnV6BNffgtYwAI8AIMAIGBDgBwG8CI8AIMAKMgM0IWBNo4yZ6K8Q2O/TywrCwMEIwij5mS4ZKNUaPVa5cObW3zFbXh4eHiwQJgnlLptbPv3TpUtECoDRrgzgEqL/+8g1t3fK1MViV74mA+92uo6lr93GiR/70qZ00f86HJjR/aT0q6J3e+Yp+WD1SJBQgLDhp8i5RWddrlvbH/Xt+OIVCQu+KEY5yg/jeoC9W0q1b/rRt6zdmExro4QczoGKlN8wmP5Ag+OTTWZQrlx2tWTVc9ay4d+7cecjNzZM+6DWF3nyrF61ZNYx2/bk0xVFtwUELr9S2BajtnxGsIK1z8feMACPACOQUBDgBkFOeNJ+TEWAEGIF0QMCSGJza7QYMGEAIKtO72q63wm1JqTwd4MoyW+qZAABnv/76a+rWrZvRb0vj/2xJ7oAJEPjgCm35eRr5n91DMTERospes1YreqfLcKpQsYHxXcHa69eOC+2ASxcPiaSBp1dpeqv5R/R2py+JXrygpd9+TidP7DBRyrcG9KCH18X+ki8I7mvVbk09ek4WSQVoAaxfO56OHNoitsWIvvd7TBIj/CT/Nm+aStevnRRnwfXVazSnVm0+o+o13jKK/YEtcPDfjbRl83R6FHRTrJPfB3vj8x1/LKKTJ7bTk7CH4n44b/0Gnahtu/5UxLuc8Wi//TpH+CU34Dhw8Apq1OS/52cNFlprQ0NDhT4AEmi26ANI+6f3OFCtc/D3jAAjwAjkNAQ4AZDTnjiflxFgBBiBNEIA9P9p06YJ0Tc9li9fPhEw1KlTR8/yVK+Byj1GjZmjK3fv3p0mTpxIzs7Oqb5XdtvAEo1ffpa1a9dSo0aNjB+lBf0/u2GVHfyNj48RbQVgJ0BAsGy5OtS7zzfGiQHpeQao+m/ZskUkAoKCgqy6FYL/KVOmUMeOHdM9KWiVY7yYEWAEGIFXGAFOALzCD5ePxggwAoxAeiLw5MkT+vzzz+nsWfN92fL7Z4bYHubVf/fdd7Rr1y6j+Fi1atUE/b1t27ZCmCwnmh7mBij969evp3r16hkhskT/16P+nxOxzo5nRnJvz5499OjRI6HXUaiQ9hhBXHPx4kWhAXHt2jXNYzds2JDGjBlD+D2yMQKMACPACGQcApwAyDis+U6MACPACLxSCOitIkuHhnDchAkTNAXiXimQsuhhULFF8GXJihUrJqq65cuXF8ssqf8jmMOouPSc7JBFoXzl3EIrw9atW8WIyKSkJCpcuDCNHDmSOnfurOu3e+TIEerfv7+JSGTx4sWpffv25OLiIvQ20C7i6enJVf9X7u3hAzECjEB2QIATANnhKbGPjAAjkC0RCE+IpaVXjtH58EeUJ7cddS9dnTqVeC3TzpLW/mzbto1GjBih+zxQD+/SpYvu9bww/RCYN28eLVmyxOINEPhjLnuJEgYhPbRUIImDoFBpaKXAKEi27I8AhD0x/UEpoInfLpJGWmwANZ0IawUisz+KfAJGgBFgBLIuApwAyLrPhj1jBBgBFQTinifRX4HX6EDwbQqOjaKEl3PBHXLbUUkXN+paqhrV9SiW6diFxEXT9HP7KfDlWDI4lC+PA42q1oyquHlmuH9p7Q+qhBj/h9FdeszDw0P0/1epUkXPcl6Tjgjo1W6oVauWSAC4u7tbHPeYUycppOMjytStd+zYIbQz1KxUqVJCGPL111+3WL1ft24d+fj4mGyhd0Rkph6eb84IMAKMQA5AgBMAOeAh8xEZgVcBgaTkZNp85zztDLxK8c9TViClM0Jd/i2vMjSgcgPKRbky5egv6AXNvXiIjofcN7k/vOlVrnaGswDSwx9LavBqoCPwRzCJYPFVNWCCWenyd9HV1VUXbTojMImMjKSbN2+K0X8///wzXb9+3eJtmzRpQosXL6b8+fPTvXv36NNPPyVMD1AapgRAyC21egpITEBQDsklGOji9vb26Q6NUO+/fp1+/PFH2rt3r4loZN68ealdu3aCDo8k1qtqaO/YuHGj0Mk4ffo0nTlzxuxRgcmwYcMEG8TcM79x44Z4XwIDA4372DIl4lXFm8/FCDACjEBmIsAJgMxEn+/NCDACuhAAdX3exUN0NSKEDKGBZbPLlYs+LleHOhSvpLU0Xb4/9PguLbtyTLATKhcoTLULFqWf75yj5BcvqJlXGfritYbpcl9zm6aHP6AJQ0jv0qVLus7SqlUrAu0ckwBeFUOwevToUUIrBOjxCJ7UDCJn7777LnXo0EH0U2eUIbB98OCB8G/79u2qwbslXzp16kQzZswgJycnMlcVTg21W8Lv77//pkOHDqlOa0D7AUTo3n//fUIfeVqPj0TSAToHaE9Ra22Q8PH19aVevXpl1KPL0PvgPVm+fDnNnj3bqvs2b96cgAu0IpSmNoZTTVTSqhvyYkaAEWAEGIE0QYATAGkCI2/CCDAC6YUAqOtfn/+X7kU/Nd4iT+7cVL9QcXqnRBUq4+pO0YmJtPbWWfr30S16/rJ6WNa1IE2p1Yry2uVJL9dU9wU7Ycb5f+jS08dknzs3fV6xvuj/lxICGZ0ASC9/EPij5zssLEwXvq+SAKCt888RAH3wwQc0ePBgzT5qXaCaWZScnEyHDx8WPf4nT560eSv0fE+fPl3Q/6H1sHv37hR72SL+h6QE2CCbN2/WPT8+vbBDcgR97ZaCfxwaAocQsXsVzVzPv56zIqE1btw4kaTJnTu3ySWzZs0SiQW54X3q0aOHnq15DSPACDACjEA6IcAJgHQClrdlBBiB1CMA6vqMc/+Q/5P/Zku753WiLyo3pOruRUxugEB3kr8f3Xr2RHye3z4vTarZkkq5uKXeESt2uPg0mGZdOEAxSYnk7exKvjVb0cWIx8YEwIdla1HnkhnXB59e/qDi3bNnT93IQFRs1KhRutdnxYUIhH/77TdRKQ0JCbHZRVRMsUf9+vXTvKJ94cIFmjZtWqoCf+lg0jMDHRzJHrQ4KM2aynhMTIzQgUAwHR8fbxN+FSpUENdLkwls2uTlRXoDX+U0hNTcMyteqzYSslKlStSvXz/RAnL37l1Nt1u3bi3aJCTBSFyglgB4Ff47oAkGL2AEGAFGIIsjwAmALP6A2D1GICcj4PfwBq2+cYoSk5MFDAUcHGlE1aaCVq9msy8coBOhD8RXENwbU/1Ns2vTC9dV108JkUIYWAojqzWj9bf86bd7lwhChQMqv0FNPEul1+1T7Jte/ugZIyd3BsJh6BXProYeaQTWqBinhRUoUEAESC1btkyTJAC0B3766SfRZmFrcK08F4K14cOHC7HHVatWpTh2mTJlBH2+ZMmSmpDcv3+fxo4dK1omUmsNGjSgBQsWiDFyqTFLYnfyfcHamDRpUqo1DlLja3peqzYRQmJ/SO/9zp07NV2ANgDYLV27dqVHjx4JnQClZoS8rURzQ17ACDACjAAjkC4IcAIgXWDlTRkBRiC1CDxLjKcpAfvoTlS42Cp3rlzUpWRV6lGmhtmtJ57dQ1ciDJVZV/u8NLFmCyrj4p5aV3RfL2chSIJ/bYtWIN+AvXQ9Mow8HV1ocq2WVNgxY/rg09OfTZs2iYqfXsvOCYCgoCARvB48eFDvcXWtQxIA1exGjRrpWm9uEdowQMP28/NL1T7KizHa74033hBibqiWKw0B3sCBAzUTGBAdRAuBmoCgrQ6DkYAz29nZ2bQF2Ajm2hrkG+IZIflRu3Ztm+6T1S9Csgi/Y2ViS16pT8vk0qvUCpTVny37xwgwAoyAOQQ4AcDvBiPACGRJBP55dItWXDthrP5LdHq0AKhZeHws+QT4UVDMM/F1RgfbuOfNZ0/E6D8kL5zs7Glolcb0/EUyLbx8REwuaF20vNAEyChLT3/U6L2WzrV27dpUB7oZhZv8Po8fP6ahQ4cKkb/0MExHWLFiBXl7e9u0PSrrqNJDuT2tDUkbnB8VYqXpHf0Hdf0BAwakafAPX1IbmB84cEBQ3LV6/9NqwkFaP5u02k9NrA97KwN1CAVCTwJ6CXpaAsz5h3cVSSM2RoARYAQYgcxDgBMAmYc935kRYAQsIDDt3H4KkPX+tytWkfpWqGf2iqjEBPLx9xNigai+t9VYnx7g+wXdIFDuMbLQ3cGJRld/k364cVqwEpC4mFCjOZXMl3GaBOnpj7UJgA0bNhCo29nJUCUG9TutaP/mzm5rNfvWrVuiih0QEJAusILO/e+//9L58+dT7K/H5/ROntgaTKKijeeKNhYte5XF/3B2cwkAc1M7wARBK4yelgAltqlN2mg9K/6eEWAEGAFGQB8CnADQhxOvYgQYgQxEIDg2StDmMQEAJlXT63gUtehFaFw0YeSdi70DveVVljAtICNN3m+PQB/+/nH/smhf+LR8PWpVtHxGuiOSEZIeQVr786onAFDxRIAI6n96my2BUXoH1zgz5rarBf96/LUleQJF+fz589PNmzd1QW7raMkrV66YbWuQ3xhCg5hWIBe20+VYNlqE9xwaDytXrjTx2hLDw9aWgC+++ILwx9a2jWwEK7vKCDACjECWRoATAFn68bBzjEDOROBM2ENacOkwxT5PFACgZ96nZkvycnLJ0oDIWQsQ/EumF4T/we5csiq9X6Y65RLchIyz9PLHXN+wpZNlNwbAtWvX6LPPPqPAwEBdDwxj6po2bUpvvvkmOTo6CpV/vSMScQNrqOa2BNfwr3v37vT555/TsWPHBJXbVtPjq97xetJ4P/ScFylSROgJQHhu4cKFQtTQkqF9AgE6glW9hkkO2BsjErWsSZMmQgUfSYlX2TCZYerUqSmOaEnjAf9dO3HiBI0cOVLzN4JnjHYLMErw22BjBBgBRoARyFwEOAGQufjz3RkBRkAFgZ0PrtKPN89Q8osX4ltUr31rtRKVfVsNInzrbp2la5GhgqKf1y6PGCXYt3xdKqQQ5Tsaco9WrJvPEQAAIABJREFUXz9FTxPi6PVCxWlUtWbitqfDAumHG2coOC5KjBkcXLmhGPe39Oox0eOvxyrk96DR1d6k5ddO0JmwQOHH8KpNqYZ7EaEd8NPNs4T7JyQ/p4aFSwgdAXniAL5vu3eR9j+6RaHxMeSSx0H4J01GOPL4ntX+ILkCP2Dysxd1zk8TazRPgY852rCl82enBACCxBkzZoiRdXqsYcOGghZdunRpsfzUqVP04YcfavaXy/fW21OPwGvr1q1CuE2rf13av2bNmjR58mRR0UeAbe0EB7mf+fLlE7jUqVPHLDQQTUSi4dKlSxbhQ2AIoUGo7CurwkgCIGC0NDXAlvF89+7dE9V/PYKEOUWxHvoW6PlXvk/AFwmWihUrmn2OYFPgOcnxBJOjaNGi5OTkREiivP3221S8eHFNsUg9vzVewwgwAowAI5B6BDgBkHoMeQdGgBFIYwQwMg+j8yRDcDu1dmub7/LLnQu09d4FEfgrrZhzfhpfo7lRmV+uJYC1LbzLUf9K9UVgvuvBVXr+MikhfYc9DwTf1u0bEgBvFC4pzocEBxIJk2q2JAc7O/r6/L/0MCbSuJf0XSkXg24AJiKAGREoWwNOgWMee7LLlYtquXuLdoMDwXes8kdKACCJIU0swAbwVZ4ckDZNTEwUASUmAei1OXPmEEaLZQe7ePGiqFiqKd8r/Udw4+vrS25u/2k7IKDq2bOn1UfFPr169bJ4nbXMBDX/rJ3gIHdIq/qPBMXy5csFA0LLIA741VdfmaWEq42nk+9pSwJg3bp15OPjo+Wa+N4WhoGujbPYIrznYGCotXvgNztlyhRydnY26/WRI0dEEiAiIkKsqV+/Pi1atIiQCGBjBBgBRoARyHoIcAIg6z0T9ogRyPEIpGUCAMEwpglYqtDXKuhN42q8JSrtF58G06wLB0RlHxoCEB7EhIGtdy+YBP94SEgOlMrnRmtvnVVNLsgfJCqvXo4uYr89D6/TidAH4uuyrgVpWJUmNPP8PyaBPb6DkOCkWi2puHN+ISQ479Ih4Ys5A1OiiVdp2nznnFX+4Pww6Ccsu3JMsA9w9k/K1aW2xSqo3s5aDYDp06dTjx49svy7jeq/ubn3SucrVKggFPxLlixp8pWtCQCtijN6rxGMbdy4UReOnTt3FskJFxfT1hlrn510Mz3Vf0vBpNxpPdMPtJgK1iYA9Pom+QmGwvz586lDhw668M6ui7Teea3efbX3Uk8yK7vixX4zAowAI5DdEeAEQHZ/guw/I/AKIoCK/c93zhlPZisDAJR6TAa4H22oTKGi/n+V6tPxkAcmVft8L2n0Vdw8Sd5+gPV9ytcV7QhoBzAJ6ImoV7na1KnEa+Lj21HhNDVgn6Dxwz4sW4s6l6yS4ukoGQbNvMqI6j3GHhoaHv4zqfUBwTjGCyIJAEPVv3x+D/qkfF3BJLj09LH4HP6jVcIaf6S7vaAXNC1gP50LfyQ+crXPSxNrtqAyLu6qb5i1QaR8rnhWfmWtCRIxJg8VcaXZ0gIgnp9GTzsqrf3796foaIM4piXDxIUFCxaQp6dnimXWPjtpA63qP9bt2LGDvvzySy33RGJCi+2g5WetWrUERd3dXf0dVTqhlVBQcxrtHdAM8PDw0DxTdl6gxXoZNGiQqPI7OKi3Ye3fv19oZkiWU/QTsvMzZ98ZAUYg5yLACYCc++z55IxAlkVAyQCwVQMAQTWq/4nJyYIa/1HZ2vR2icq0+PJRkwQAAmoE8y2KlBNV9vMvg2Dct5CjM0GUsICDI9X1KCZ670FzRs/84MpvCDo/TG8C4G7UU5oSsJciE+OFT22KVqCDwXcoJimBqrh50dOEWCMToH6h4jSyWjP6/d5lEegjSIdVdfOiMdXfpOikBJrsv5cexT4Tn8tHJer1R3oJcOa5Fw+JPWHwrVup6tS1dDXV98RaGnnHjh0JAbMlKnFWeCGVgYw5n9BPD6q7mgAd+qHRZ45+c2sMQSb665EIkFtycrIQWkPf/+HDhzW3hEr/smXLzI5d1Aqs1W6gR/lf73i9MmXK0OrVq1MwJ+T31aMBoMWYkO8XEhJCQ4YMEcJ11ppWBdza/bLiej26F2gHgHhkoUKFUhwByamPPvrI+Lm3tzetWbOGwJJhYwQYAUaAEchaCHACIGs9D/aGEWAEiERAvOzqcUpMfi7wQDUaffrlXAtahY98DJ68n14pMmhu0xL5CtCT+FhKSE4SY/yikhKM2gRyej6u1xtwHwu5R99eMYgGYrwhJhugtx9nG1ejuaj033r2RLhUr1Bx+rBsTRp/5m/RkgBzc3CkCTVaEHQB5O0KCNh7l6tDHYpXEuv0+oO1SCwg+D8ect8ECiQ9RlRtahQYlH+5a9cuURHUa1rVbb37pOc6JHbmzp0rgmcts6SQHhkZKcadHTp0SGubFN8jyK9UqRJBSA8Ca2fPnqXLly8TJi/otaFDh9LAgQPN9tbbkgD45JNPaNy4cRZHuN2/f19UgW/cuGHRVbSCQEPC3t7e7DokYsB2sCR0CAFB+KXHbKn+S/uiFeC7776j5s2b67lVtl2DhBXEG69fv272DOjrHzFiBCH5IrEBIAoKEUylJkh2Ev7Mtg+NHWcEGAFGwAYEOAFgA2h8CSPACKQvAsGxUUKMLiTOQHVGhb5Lqar0QZmaVt144eUjdOilIJ63syv51mxF7nmdKO55khDcQwBtyTDKD/3wUOifULM5fXv5mJE5gN79KbVaGdXzLz59TLMvHDBW0M21AMj77BG0iz+UiwZUfoOqFvAknwA/CooxVPTVDIyD4VWbiK+2379M626eFbwA5zz2YhoA2AEwaxIAe4Nu0pobp0VSAvvEJiUa2xFKu7jTpJotRBJGbv7+/kI5XA8dHdchiMJYN1DTs6rhLAjs/fz8NF1cu3YtNWrUSHUdEglLly4liNhltOnprbc2AQCWA+bEV61a1eJxlFVgc4vNtU5I6xGAQiDQklK/3qkJ2FPvVAJLhwNrAYmhV72ivXPnTiHMqDVhAhX+du3aCX0J/Lfg4MGDKeDjBEBG//r5fowAI8AI6EOAEwD6cOJVjAAjkMEIoCKNarlklqrR5lybdm4/BTwJEl/LEwD4O5T00bMfFh9jvBy99gje5Er/SAIgOG/sWZImnNkjxgjCILb35WuGABCJisn+fhQSF2Ok6aO3/4vXGqZwDYE2GAhyk6vtK88tXye1Kki6A/IER2HHfEKxH4wCVPTnXzws8JN0Bcz5czbsoRA9THqRLIL/L19rLBILUnIE92xbrKIQL5QbeuVR7dUa9Sa/xlLVPINfL9Xb6T2THvE5VO/RBqBnkkBanl0PxtYmAND/jb5+5ag+pd/m5snL1yERtH79eqpXz/R9ktYg+B89ejQFBARYhAWjAydNmmS2J1262JqpBFrPwZKugta1mf092kgwvSNvXtNEntIvtAIsXrxY/EmNmWtnSc2efC0jwAgwAoxA2iDACYC0wZF3YQQYgTRG4EZkGH1z4V8T8b0iTq405LVGYjydlqGKPuP8P8b+eEe7PKJvXqqQnwx9QAigUfWWWgwKOjilqMBL+gNoR5BX598vXUP0x0P0b87Fg0KID9V8jPaDoX0Agnzyyjmo/lNkQoFYJ9cmwN+RTFh69RhdfvpY7OVs70BxSUn0/EUy2SMZUakBNfUqLe4rFziUJzi23DmfYmqBmj9XI0Npiv9ewXKANS9SlgZWfkNoIMj1AJTJE6wF7ReU8O3bt2s9CuP3tWvXFqr5BQta18qh+wapXIhkBijlYWFhFnfSIz6np6c6le6muFxvVdwaOry5SQfKmyPQxvQEMAUsmbnkCfQD8C5hXCT69bX20JpPL12vJW5n7TPIjnoAeBeR9AFrBW07eMctaXHExcUJAUmtZ2kJOxYBtPbN4vWMACPACGQcApwAyDis+U6MACNgJQJqgSyq9Aji2xatQK8V8CQXe4MqNcbj3XgWRv5Pguh0WCA9iUc13tSgkj+0SmMKjYuhRZePGJMDEsU/MsEQVIMdIBmU/EHnV1LqW3qXo3dLVaWFl44YWQEF8zoJzQAYKuf1C5cQlXPXPHnp74fXRVAO8T+5KbUElBDJNQPwXWPPUtS/UgMhboj2BumMHnmdxShD0Pl3B14TLAYHOztKeG4I7tX8WXfL36iz4ObgRIsb/I+QKAGDYNJZP+PUAXMTAfRUfJXngaI6ZtNnRdM7vq9Vq1aC3o+xeJbs5s2bYr66JSp7WuKgVxTPmgSAj4+PEHfDGEtLpjchBPHEVatWGVX1EZyePHlSBJz4p5aBQYCRku+9956mTzExMTR27FgxmcCc/e9//6MDBw4YZ9jruX920wM4c+aMCPqldp2aNWuKcZLVqqkLfAIDJGRwziVLlmi2A6hhptXmoYUzf88IMAKMACOQfghwAiD9sOWdGQFGIA0Q+P3eJdp857yxSp0GW5psgRGA6Kmv7l5EfD7x7B5j4AuRPiQM6ngUpQcxkaJaHp5gCPCVVjF/ITFhYPnVE0YdALV1CKMQTElMgZoFvWlCDfPiYob2gr30OC4qxXZIhkA/QKrgyxfA9/bFKtLuh9ct+oNrMNHAt1ZL2nr3Ip0JCxTb5M6V25gckLcXyO9hrQ4Arm3atKkI9tzc3NL6UaZ6P70TAPQG2nAIffGoukZEGEZRpqfpFcXTK+BYv359WrRoEUH4Tcv0Ch+CPQEWCILzP//8k9atWyd69PWa3go8GAmoeGPcoDnDiD9Q3ffu3SsmLGj1vUv76GVF6D1Teq5DggXMDCRd5IZWALwv3bt3N9vagbYBYIN1WqwM+d6tW7em2bNnk6ura3oejfdmBBgBRoARsBEBTgDYCBxfxggwAhmHwPXIMFp57YRQy1dW9c15gSC7qJMr1S5YlA4+vkMRCXEpliLw7VmmplE5HwvkIwI9HV1ocq2WhAAYrQIQJoQvckNAX9Xdi4ZVaSLo/mqsBWk9fALb4OazMIpKTNAtbogRgL/fvyz0CYx7EVGzImUob+48tOfhdRNcMPFgUOWGInFhyR/shQTI2BpvUXh8jHE6gRIoufCg/Du9QZ9yP71V5Yx7wwx30lsZtyYBgGeGIGrUqFHpngSwJEwox1Iv0wFjDsF20GPh4eFCEwJJIUuGCj7U/8EYsMZwHbQIMBnA3Cx6+X5I5mC9uekJcmV/W9o19ExFsOZ86bVWi5nRs2dPGj58uMWEXGhoqGgh+PXXX03+G6TmMxJ8M2fOJIgEsjECjAAjwAhkTQQ4AZA1nwt7xQgwAioIQIDP7+ENguL+0wSM5zPQ22GgriOYxXi8mu7eBNE7qT0gNC6aVt04LXrbEcijco6Kfa+ytVPoCVyJCKF5lw6JHvv3SlYTff6SQZdg8ZWjFBRrUOn3dMxH75SoQq2KlqNcIpw3GFoQNt4OEK0EScnJ4n7FnPOLKQYIypddOU7/BN+mEs4FhC4BEgyWDJT8n2+fp78Cr4lqPs7ZrlhFer9MdYp//pww7vDQ4ztii2puXvR/FetTIdmelvyp61FMXAcNA4gBYn+5QVRwfPXmQkRRzVDBRUBvjWGm/LfffmtWRd+avdJybXokACT/MM4P7QBa+gK2nkePMKG0t16tA/TZ6x19pzcBYMv58L7gHQNdP3fu3JpbPHr0SFS2AwMNbBY1UyZxHj9+TBifiOSIHkP7Byjy5iZB6NkjI9aYYwDI742WALAELE04wD5gAvz888+qbiPgh+glRjxa0hfIiDPzPRgBRoARYAQsI8AJAH5DGAFGgBFgBAQC0Cn45e4FehofS3a5c6smE5RQ6ZkdrgZvVhyrtm3bNjHjXMtsETizpV0CfpQoUUIkDUCZt2TK3npLa+/fvy+q9Tdu3LC4pzV93E+fPhUz5E+fPq0Fn1Xfg04Oej5w0GPPnj2jXr160YULF8wuNzfWEME/xg/qbdewhgmix/f0WqNnrCLaPKZOnUotW7Y0m2SBVkK/fv1MWiXatGkjroOwp57kTHqdkfdlBBgBRoAR0I8AJwD0Y8UrGQFGgBFgBBQIpGbMWt26dWnu3Lm6g7v0Bl8vNb5KlSqE6jgCSb2mh10AcUToBRQqVEj0ZaOHGgH1hx9+qNmfrmcygeSr3tYNUOgxVlCPgWqONgfMkU8LQ38+qOmoTusNLNHDjxn2Wj6MHDlSsDGUwoaockOkEsJ3eiw7jbpDAgrJLUuClGiLQICPd9DR0TEFBGpjMq1JPOnBlNcwAowAI8AIpD8CnABIf4z5DowAI8AIvNIIQMQN1V9Qy6010I7RM4wAVktp3tq9rVmP4O+XX36hyZMnCwV0Swb6908//SR81mPYDzPrkQSwZGiLaN++vckSvUkJaxIACOQgpqdVre/SpYtQ3NeaHQ+HUXmHMj8mH9hqoPrj/AhCS5UqZdX7gNF1Y8aMoT/++MPi7bVEKMFoAZVd7+QGa1gStuKSVteB+YGkitZzR/Jl2rRpVLp0aZNbq+kJgPq/Zs0ai+0DaeU/78MIMAKMACOQNghwAiBtcORdGAFGgBHI0QiAPo8ATK+SuhwsBJh65pOnNcAI+kGD//3332nTpk26qd/wQ6/iPtbqmUVvrodfbwJAbyUWZ4byPf5omV6mQ2rmxiPoB80f/f316tVTrTxr+YmEBgLbo0ePWlyKij2C1apVq5pdB0bL0qVLxZhHPQYmAZgP2cWgdQB/Dx48aNFltASMGzdOjOyUGBhoQ8FvHNMb5LZhwwZq0KBBdoGA/WQEGAFGIMcjwAmAHP8KMACMACPACKQeAQQHqHIjEWCroZoI2jmCjvQaIZaYmEjnz58njMJDtdia8Wbyc+kdkYfqP2aub9y40SIs3bp1E+uUCvd6tQP0VGIR3G7dulX3yDtQwleuXEnNmjUz67utwT80CNDagMQH2h1sMYypQ186NAIg/GfJwC4Bvh988IEms+DMmTMElf/o6GhNt6xhSWhulkELoNcAUcUdO3Zo3hHJGQT9JUuWpJMnT4oWCyRcOAGgCR0vYAQYAUYgyyLACYAs+2jYMUaAEWAEshcCqWkFkJ8UjICOHTvSO++8QzVq1KD8+fPbDASCuFu3bgna8549e+jUqVM2sRTUHNCaSW9NwI3ecyQ+lAaGAijplhTtpWvUWgjk+x05ckQwLfSK3OFac4kJfBcVFSU0HNAOYa1BSBFndnNzs/ZSsR50drQn4JnqsXbt2tGiRYt0JRvUet3N3SM7JgCkZ4ckwG+//aYHPotrmAGQagh5A0aAEWAEMhQBTgBkKNx8M0aAEWAE9CMgjf/bGXiV4p4n0WsFCtPQKo3J3cFJ/yYZvNKWIFPLRSjAg46OPxUrViT04KsZ6O1QPIdqfkBAgOhHt7XCr+UTvkeFHAroXbt2TSFUh+o0GAa+vr6aATd6rhG8qwXD1ozXQ7V29uzZquyJK1euiOBfb2+7dH6cEYE2+vsljQYkNsCimDFjhqgK22pIeKCVAqKHeu3BgwdCgHHz5s0UHx+v6zJUr6G/oLwPetrBYJBMEl4EmwXih35+fpr7W9sCAOxAw8dzwPuKkXnlypVLVZJL7qRE8cd7Az0LS9oa1jABzAGhh3miCSIvYAQYAUaAEchQBDgBkKFw880YAUaAEdCPwJY752nr3Qv0/MUL40VvFC5Jw6s20b9JJqxMjyRAJhxD1y0RIIOp0Lt3bypatCgh8L98+TL98MMPtH//fs09cP38+fOpQ4cOqmvRsoBADhoFegwCekOGDDHOYkcLwvbt22nOnDk2J0PgIxgZSDCg8r5v375UBf7yc+hp+8DUAjA41q9fL3rXrdGZAHsE1yF5JBnEKsEGwPNR2wsjKp88eaKZuMF+1mhBIOCGuJ5am8zrr79OAwcOpMaNG+tiKai9C0gurF27ViSdYGDSwL/u3bub3RMJg6FDhxK0JmwxW0Zi2nIfvoYRYAQYAUYg7RDgBEDaYck7MQKMQBog4P8kSAS9N56FUVJyMrk5OFK30tWpTdEKJruHxkXTpjvn6FRoIEUnJVAeC3PrsXbVjdN06WkwxSQlkl2uXFTGpSB9WqEeVcjvkQZep/0Wd6Oe0rRz++hpwn8VStyliJMrTa7VkjzyOqf9TdNoRwQihw8fFmPH0rMCn0buZuo2lqr2kmN6RgjKDwFhPVS9Id728OHDbPMMUAkvX768YHkgkQLxRLA4kHSwxRD8Q/RPPq0hLZNTSIyg/UGPAB6q/WBMIDFkyZAIgPgeRB2tnYqBpAWmcZw9e9bkFkgKIchXG+2HhWDNDBgwwGp2CK5FsqFXr162PB6+hhFgBBgBRiCTEOAEQCYBz7dlBBgBUwRAcf/u6nE6EnKPEEDKzcnOnoZUaUT1PIqJj/95dItWXz9Nsc8TU8BYzDk/+dRsSe55DTT5vwKv0YZbAaprsWZCjeZUMp9tfcjp+QxXXDtBex7eELdo4lWaIhLi6Hz4I3K1z0sTa7agMi7u6Xn7NNn73LlzQnEcAQZbSgRQaV62bJnmCDVrR9PpxRr3r1OnjhAGTGtDOwMq3pllEJFcvXq1OJ9kwBEBclq9jwjSly9fTl5eXprHRAsGtByUAnpqFyKxgKAdLRvmgna16ywJRrZq1UqIIJrz1ZbECEZ4rlixQiSb2BgBRoARYASyDwKcAMg+z4o9ZQReWQQQ/H99/l+6+NRUXVp+4HbFKlLfCvXoQPAdQnAc/zxJFY/cuXLRR2Vr09slKmuuxQbSvlkJ3GeJ8eTj70f3oyPIOY89jarWjMCM+O3epWyVAACmoaGhhFnpqZkOkFnPBj3hqNymh6n11pu7D3yAYN6SJUvSzBWwBKA7gKo7+tjR058WhnNhkoOnp6dQmreGrp8W98ce5sb9Wcuk0PIHOgGg7eup1OP9ByPGGkPQDtYAzqPHtCZGlCpVSvwWwTJQ+qxsH3BychJsDCRN1EQjpfenUaNGelzjNYwAI8AIMAJZCAFOAGShh8GuMAI5EQEI3S25cowOPLpNqPujgv95xfr0/EUyzb14SND7Yc28ylDXUtVo6rl9FBIXTS72DtStlKE14ODjO7Tq+iljUgAV8y4lq9C0c/spPD5W0OU/rVCXahcsKu51+PFdI9QV8xeiaXVaUy7KlWXgPxn6gBZePiLOA3aCb61W5Bd0g9bf8s92CQCACjo3Ro4hmMkOLQGYgY4xdaVLlxYMBmtU8/W8RNYE/9J+aTVhAfsp779z504x3i21wTr2Rc85Ru3BUIGH9kBq99WDKdYgqIXaPxIPeIZKmzVrlqjYp4VhfCHOhyBZj9l676ZNmxKuRUJFy8C4ANUfOgnmDLoASFx8/PHHKUZOKq8HhkgYoJUCe544cYKgSYEEQo8ePQjinGyMACPACDAC2Q8BTgBkv2fGHjMCrxQCoPOjop+YnExV3DxpRNWmIshF4O4T4EdBMc/EeZEAgB0Ivk0FHBzFusoFDP+TH5WYICrm96INlGN87unoorr20OO7tOzKMUpINlR2vZ1dybdmK2PLQFYAF8kMtC7A6hcqTiOrNaPFl4+K82QHDQBzGEKZfN26dYL2rlfBPaOeB4LXevXqUZ8+fQjCZqBeoyr6559/0qRJk9IsCYAADFTsd999N8XkAK2z2kLTVu6plnyAGj6C5tS0AiBYxLSAFi1aGKvLYC5ArR+TEtLzeeNMSDog+LU0VtDWIFztuYwcOVIwJ/RU/3H9vHnzTBgcSCBAiBDCkRA4xGQDVPDVDKMG8c5gYoCWof//yy+/1BwbickTECREkktuEEbs37+/MWmjt01Fyy/+nhFgBBgBRiDrIMAJgKzzLNgTRiBHIiAFtqj8j6/RnAo7Gka8QQRvSsBeikw0jPp6q0hZ8n/ykECP/7hcHepQvJIJXhPP7qErESHisxL5Coh1EPwDm+DNIobkASyrJwDAiJhwZg9diwwV/r5fugZ1LV1NsBkCngRRWdeCNKVWK8prlyfbvi9IBPzyyy/0448/EirbmWmoZmKM35tvvqlaNUYSAJVPBHyBgYGpctUSBVvPxqlNSCD5gCC9c+fOKQJXaXycpeqxOR+BIYJ89IQrDT5jVOCYMWPo7t3/mDd6zqtnDUQUUdHGvbWC8bRqAUBVfsGCBRaTDUrflS0ASgYBWDIHDhwQySa198xSwgHJFXt7e2NCCYkEtBtojXwEjX/s2LFiioWDg4NwGRoFYL9gUoJkEDnEefWwEPQ8M17DCDACjAAjkLkIcAIgc/HnuzMCOR6BQ8F3aMvdC/Rh2Vqi2i3Z7ahwmhqwTwTy6Osv7+pB1yND6TU3TxpX/S2TAFjJFgCDICoxnqq7F6EJNZub0Pt3PrhKP948Q8kvhQbBFphau3WWeQ7BsVHkG7BXtDlgsgF0D173KC4YDoExkdTCuxwNqNQgy/ibGkdQIT516pRIBqDSnp5VYslP0JabN29OLVu2pBo1auievw4tA/TMb9y40WpKOwJvVKihtG7NzHs1bG0NqBEgz5w50+Jc+LCwMDFyEC0BegwBJET1PvnkE02xupiYGNqwYYOodKe2DQQVf/THQySvUqVKupkUadFGUbduXZo7d67V9HcE1MAJGEuG9wGtF9CakAw+IihXJmKA9apVq6h27domjwbBPir2YAfg2SE5gUQIRAfBiNAjeIgEzujRo6lmzZoiAdC3b1+6evWqyX2sZTzoeX94DSPACDACjEDmIMAJgMzBne/KCDACGgicCXtICy4dFur9CITtcuWm5BfJoqIPNoDc5EGz9Dkq5F++1ohelyUV8J2cXo+/Qy8A67KKyc+N6QdDqzSmvHZ2NOvCAdG2gIRAK299fcdZ5Ux6/EAyABXLQ4cOieAHI+BSEygiSITAHWj9CPQRKJYtW5by5TMwTGwxBN+oYqON4ddff9VsCwAt/v3336eePXvqUoq3xicE1Js2bRJ96JZYFKBwI6BDlVcPhTwhIYF2795N8+fPN1ux9/b2pt69ewvmhLu7ddMo4uJTFvu5AAAgAElEQVTiRNLnjz/+oD179mhiaPw9581L9evXF+dAAscS1d8SjqlpowBtHkkUW3rf8bxQlQe2kpnTgkAvPloyoJsht06dOgkdDQj0wfCswBgAswGGJAHaa6SxhAjm8b2fn5+uV0vSTVD73UHrAMkbW86u6+a8iBFgBBgBRiDDEOAEQIZBzTdiBBgBaxA4GHyHll09Tokve/VxLaj9EMRDhV9uNyLDBEVeEgzEd5J4HsQC5YZK+qWnj40fSRR7a3xLz7UQ+0OSIik52Sj4dyzkHm27e5EKOeYTIw69nFzS04Usszd60589eyYSAxCSQ6D74MEDE/8QRGFuPAJ7BLgYSYb+/dQE+noAQMICtPlbt26Jaiv8hGH8XOXKlUXyAZTp3Llz69nO5jXwA5RxqPhL1d608EG5r4Qzzgb6urxqbavzSKhAYBHPF0Hv5cuXRVArGVgLYEwgcVOwYME0u+e+ffto/PjxuhNMYHCAbYAKvp4kijk81MQWEbSDXi9V7qVr8W6hgn/8+HHjdngGK1eupGbNmonP0O+P5I5cpBK6BBCulAyJBzBXwB5IrRgjEgBIvrAxAowAI8AIZG8EOAGQvZ8fe88IvLIIYOQdVO/l1rlkFdEqoDRlXz++V1sbFh9Dk/330qNYQ7AGlsDgym/QG4WzzhzrX+5coJ/vnBP+QaBwfPXmtPDyYboeGWYUBHxlHzofjBHIIATQ0rF27Vr6+eefzSYCUBEHywGK98WL/9eeZKuL5lT6kQSAQCHaUuQ6BkjooE1A3svfrVs3IQiIBAzYAD/88IOJO1D3nzBhgkmyBPoCe/fuFRMaUsOqgX4EsGBjBBgBRoARyN4IcAIgez8/9p4ReGURkMQBpQM657GnUdWaUVU3rxRnViYLzK29+DRYUOkhDghzd3CiSbVaUnHn/FkGR/m5wWJAwmPR5SOUkJyk2v6QZRxnRxiBbIgAguPIyEi6f/+++CcMVX60TiAw1xIWtPbIaEFAz350dLTJpeamQyhV+b28vETbB+zTTz8VPftyGz58OA0cOFDVLSQ9MNYPgoS2GK5FAoKNEWAEGAFGIHsjwAmA7P382HtG4JVFQEnVN0fpBwDKZIG5tUoBQEuK+qfDAmnDrQAKjImg5y9eUL48DtTQsyT1LFPTpAUBqv2g7O8LukX4977l61GrouUFhX/znfP098PrFJOUQJUKFBYJDGX7AvxHdX/drbNC+R/XSQaBQrQ97Hl4I0X7A/zbeBv+RYpr4B+mHXxUtrbQTGBjBBiBrIcAWisWL14s/igNFP9+/fqJdgO0scDQEoGKP8QnJYNIIFoEQOuXm7JFQO30SHhAYwPsgRs3bugGCC01YBvUqVNH9zW8kBFgBBgBRiBrIsAJgKz5XNgrRiBHIxCREGdUvZeAaOZVhr54raEqLvIRgFhgbi00BfYF3TTuoSYAiCB+2ZXj9E/wbTEHXmlgIIyp/iY5vhzDJxftk1oKEOzPuXDQOMoPe6i1G+Be3187Rfse3TQJ/KV7lnJxo9ikJAqJi6IuparSB2VqiiTDymsnxTmQmJBbLiJqW6yiEApkYwQYgayJgFp/v9xTTDhA0I9qPwyCmEgMSNV+aDBERUWlEFCESCH6/fUIJCKxgJYATODQY5hiAUFBaVygnmt4DSPACDACjEDWRIATAFnzubBXjECORuBBTCRN8d9L4QmxAgdpHJ6a+r2yr9/cWgTOE87sMQblCJZ7latNnUq8ZoL1ljvnaevdCymCa2mRMsiGTgFaEGCFHfPR6Gpv0pobpwntBnJTJgDgz5Irx+jAo9uUMs1guBL74XweeZ1pYo0WQhNAyz+s8a3ZitzzGpTC2RgBRiDrIaDW3y/3slSpUoKujxF9iYmJJmr/5k7j6+tLvXr10n1YMAD69OlDDx8+tHhNly5dhK6AnsSC7pvzQkaAEWAEGIFMQ4ATAJkGPd+YEWAEzCGg7NUHvX1CjeZUPr9HikuUEwDMrVWOCpRG7NXxKGrc827UU5p2bh89TYgTnxVxcqUhrzWin26eoSsRIcZ1no4uNLlWSxGgY/pAwJMg8V0VN0+q6e5Nm++cS5FAyG+flybVbEmo6sPQjoB9pSo+9upVtjZtuhNAQTEGkUKYPOFwLxr+7afweENiBC0MGBN4JypcJBPinycZJweUcbFuPBu/jZmHwPPYOxR1ewElhB+lF0mRRLnsyN6lCrlWnEJ5XCpnnmN853RFQGskoTR9AL3+R48epc8++8ysP1WqVKEVK1YQRjTqNUzZGDduHG3fvt3kEogRYj8PDw9q0aLF/7d3J3BSVVfix09V73s3S0ODbAqCiILivk00JI7GmHESM5pEE/egCLigjisKLiSIqChGEdeYzBhH/wlqFoxxV9zYZUdAbBpoet+7q/+fc7ureFX1aunl8Xr53c8nn5nY77173/eWM5973rnnyqBBgzq9FkK8Y+Q6BBBAAIHOFyAA0PmmPBEBBDooYD0KTx81OD3bHP+Xk9yyL9baQo8LjPQFPDSooAvu0CP1dE+9HrenX+T1i/20w06SY/sdJKFbDPxf8wvSsuVeXZC3Ziqckj9M1pfvlT21VSYYoHvzdV9/6DvoAv6uFUsDC319rxsPP1UGpGYG/XO9T7/ka/BD6xr837Y18setK8z4NNBxw+GnyBF5A8UaBOmMDABfY5nUF78jDeXLpbFqvTTVbJNmX700N2rhsv01CnR8noR08XhTJSF1sCRmjZPkPqdKcu7x5p/TYgn4pGrro1L9zbPS7GsJOlmbN7mv5Ix9RJJy2HcdS7K7/j1WEEDfS1P7tbDf/fffL2vXtmQbhbYZM2aIHgHY1qKFL7/8stxyyy1Bj9NK/zNnzpSkpKTuysq4EUAAAQSiCBAA4OeBAAJdTsCaVq+D08W0BgDsmvXYvGjXhgYK7AoAWr/mW4MOWuTvrzs3RHXyiEdGZfeVjeV7pV9qhknZf3z9x4HMgfF9CsxCXps1wOH1eEzhvnOGjDFf9q2BAf36f+7QsfKL1qMPreM7NLufzD76e1LZUG9OCVi+rzAoW6Atk9rcVC11e/8utbtfl4bylS1foTvSPAmSmDZcUgf8SNIG/5xggK2lT8rX3yG1u14LC6pYL0/KOUZyj3zKBFloPU9A64xoUb7p06eH7em3vq0W+NMFuX61D22jRo0yX/+HDm37cabLly8XPTrQeirBEUccYQoMagYADQEEEECg5wkQAOh5c8obIdDtBX67+l1ZtvebwHv8e5TCdg9/9aG8X/R14NozCg6RyaOPDzMIPSrwuH4HyYxxpwWuC60RoBX4Zx31PfN3/aKvX/q14n6kpgGABK9HfM3NZkF/cv6woMX8fwwda47002Y9tcB6FGFo8UPr13xN779z+VLZUrHPPEODIpoV8MHubVLRUGf+mf53LVCo2Q2xm0/qit+V6h2LpFEX/c0tRyN2dvMkpElq/g8lY8R14k1q2f5AE6na9phUbVso0twUlUP9ssf8VlL6fRe2HiygmQDXX3+97Nmzf6tRvK+r92mGQFu//uvztQ6AbjHYuXNnoDvdRvDMM8+IBhZoCCCAAAI9T4AAQM+bU94IgW4tELrQjVSsT18ydNGu/0wX2brYDm2hAYDQkwL0S/ptX/5dvm1d5OvX/PuOPjPwmJUlu2TumvekpnH/QjnR45WmZl9QET//ol2L9+kX+6rGeknyJpigxKkDhpvnTf3kL1JY07LPP/TIQut2A+spBaHjs76fPl8DDhcfcpSUNdTJ24WbjYHdkYOawl9T+LJUbXtCfHW7DthvxZvURzKGXyNpgy4Qkd59TGHdnjelfP1t0twU/jXXbkI0iyJr5O0HbK7oyB2BdevWmUwALRAYbxsxYoQsXry4XV//IwUA9J+/9NJLcvzx4YHUeMfFdQgggAACXVeAAEDXnRtGhkCvFAhNg7c7Ps8PE3ptsi60x5wguhc/VgDAmpKv1+pX/hs+fV1qmhrNrVp5X7cdDEjLNP99yY518sKWL80Xfv8if03Zblm47mOp9+3/iuvPVnh/97bA36yFCVeV7JJ7V/7LBA60Wbci1DY1mkwDf8FBf5q/Zhfo36766DWpbqw39+k/G5SeZY48/P6gUZKZlBzIVNB3sXOoK/6XVG6aLU21+7/2HdgfmcfUCMgeM6fXZgP46ndL6YpLpbF6/3GUOpup+edI+pBLpWzNNdJUG1yVXbcB5E144cBOFb25IqBH/elxe0uXLo2r/1NPPVXmzJkTODIwrpssF3322Wfy85//XBobW/7vnr8RAGirJNcjgAAC3UeAAED3mStGikCvENhaWSKzVvwzkNauX7HvGH+G2FW1D7022mkB1gW5Qmpg4Vcjj5bvDDhYVpQUynObvgh8lW9ZYIucPGC4XHXocbKypFB+t36ZlLem2n9v0Ei58tDj5OM922VBa/V9vSc9MUluGneaHJ47wBwNqLUM/H1dM+YESfB4gp6jf9MxTxt7kgxJz5GH1n4QKBrov0/7GZ6Za6r8+9P//eM7rv8QuWzUMZKbnCqf7v1GFm/83BwbGHbkYHODVG68R2p2vRoz5fxA/Mi0WGDO2PmmcGBva5Vb5kr1jsUmf8Xf1CH3yEWSkDZcSldeLvUlHwSxJGYdLnkTXqQOQC/5sdTW1sqCBQvkqaeeCluY2xHk5OSYEwIuuugiycrKiltJ6w88/vjjMm/evLB7CADEzciFCCCAQLcTIADQ7aaMASPQswVCF/XRqtqHXmtX2d+vpfvk71nxT3NkXqSmi/4Er9dU74/UtA8t8KfjCu3fms6vx/w9t/kLkzEQ2rSf8H/acpVmMWhKv24dsGu67aCxNXsg0hiHZ+bJnePPCGwBqNg4S2q+/UOUXkOf5BVvcj9zBF1S9gRT1d+bki8JqQdZLvRJU/XX0li91SxY6/e9I021uqUgsp21l+Tc4yRn3MJeVSCwsWqDlK68QjQLYH/zSMbQKyVjxHTzj8rX3Sy1RcHHsmlgIG/Cc+JNzu/Z//LzdgEBn88nb731ltxxxx1x1wXo37+/2c9//vnnS15e7GNAN2zYYAIH1v3/OoDBgwebbQUjR45kRhBAAAEEeqAAAYAeOKm8EgLdWWBbZancs+KtwNd2LcZ3z1GTTMp7aAtdgOu+fT3aT7+A2zUtFvjkhk+lpim84J0W0Dqp/1BzrN4zmz4XrUUQ2rKTUuSaMSfK0X0HmT+FbkE4of9QczSftrWlu+U3q98NW8gner2iGQQr9+0KKyqoi/+fDj/CZAUs3vSZNFgCEfr2o3P6y0n5w0xmgd34tF8NUFw/9hQZmd1SwVsXmyXLfyl61nzUppX70w+R1IHnmf94E3Pa/DNqOc/+EanfuzSOooIeSR1wrmSPua/X1ASwC8RooEW//idmjI4YACADoM0/xR5zw+bNm+WKK66Qbdu2xf1OKSkp8qMf/chU9x89erR4veE1NwoLC+WGG26QTz75JOy5p5xyijz66KOSnZ0dd59ciAACCCDQfQQIAHSfuWKkCPQKAS3sN3/tB/LRnh3ma/ilIyeKVva3a7oI1sJ8K0p2SXpCklw+6hjRwnnR2sbyYnlxy5eyqbzY7N3XBbl+Mf/JsHEysW9LSrr/mg3le002gAYUNDBw2ciJ5og/a9NjCF/Zvtp8bdeFtwYs/O3PO76S/9u2xgQBtB/d0/+Lg48yxwVqEcAn1y+Tr8p2m2/m+akZ8rMRE+Sk/JajvPTeP21bLbWNDZKdnCrfKxgpPx42zjwn9B00eKHbAE7NHx5W/K+x8ispXXmp+BpKbVk8CZmSNvA/JX3o5eJN3j/2jvzY9CjBio13SWPluugxB2+yZI68TdIKftqR7rrFvVp3oXTFr6Spdv/pFjrw5LyTzDF//sKIdhkASTlHS96E33eL92SQnSuwZMkSmTZtWrsfqlkBZ511lpx44omSkdHyf7tWrFghzz//fMTMAg0M6KkCNAQQQACBnilAAKBnzitvhQACCBiBxqr1puicr6Hl+EB/0yP50goukPShVziSht/cVC1lX10v9cXvRt160FvS26u/eVZ0/3/wsX8eyRgxTTKGXhWYF7saAFogMPuw3x7wX3RTXaFUbpwt9WWfSnOjnlrRsjUkreDHkj5ssng8SQd8TL2pw9LSUnMqwHvvvXfAXpv0/wNGTUcIIICAawIEAFyjp2MEEEDAeYFmX63Zd95Q9pnpTBdtKflnS+Yhtzheid8EAVZPlvrSZVFeNHgPvPMibvTgk5LlF0tD2edBnXsSsyTn8AWi9RC0+eqLpWTFxdJUvSXouvQhl0vmwTcc0IHX7fmrVGyYKb7GMpt+e9/2jQOK39rZu+++a9L/Qyv0jx8/XjTrZ/nyliKjndlmzJghV111lXk+DQEEEECgZwoQAOiZ88pbIYAAAgEB/ZJbtWWeNDdVSdqgC81RfHZNF3v1xe9IU81282ePN0WS+54W2J/eHlL7wnfBT0rMGCm5419wPCDRnvF3xj0afCldfY00N5YHPS4x41DJnfB8oN6CBkrK1kxp/drecqnHmypZo2dLav4POmMocT0j0nYF682ehDTJHvNbSen33bieyUVtF3jkkUfk4YcfDrpR0/ifffZZGTdunLzzzjty//33t6k+QLRRHH/88TJ//nzJz6fYZNtnizsQQACB7iNAAKD7zBUjRQABBBwT0KPpqrYtkOammuA+PAmSMfzaoDT1tg6iatvjov8JTn/f/xSPN1myRs00xQd7YqvaOl+qtj8ZthVCF8+aAeBvdtfpyQu54589oEcm1ux8QSo2z4l5ZGTmiOvNFhKaMwJaoG/y5MlSVrY/C+Pcc8+V++67T9LS0kyn9fX1JhDw0EMPyfr169s9kBEjRsjChQtl1KhR7X4GNyKAAAIIdA8BAgDdY54YJQIIIOCYQKQv1P4OO1qELp4vyi0nAsxx7B3de7B9+r+OxwRWhrUUWzNbNVb8UrSAorWl9D9TcsbOP6DDL19/u9TueiVmnwQAYhJ16ILm5mb59NNPZebMmWZxH22R3tTUJJ999pk8/fTT8vbbb4seIxhvO/bYY01Q4eCDD473Fq5DAAEEEOjGAgQAuvHkMXQEEECgMwQqtzwo1TsWRXxUZxShK1s7Xer2/C1iHz31qLvG6s1SuuIS8dXvCXp3Te3PHvOA6AJfW93et6R83YygDAy30uxj/R50vG5sTeiM33p3e0ZNTY3of7TpV3//l/9I71FUVCS/+tWvZMOGDTFftaCgQK655hpzZGB6enrM67kAAQQQQKBnCBAA6BnzyFsggAAC7RawqzwfeJgnQbIOuVnSBl/U7ufrjTWFL0vlxlnS3Nxg+xw9gjB3/DOSmG5/5GOHOnfx5kjvHfy+Pild9Wup3xdc7T0p5xhzRKAutg9kq939ulSsv91kJURqiZljJPfIZ3ps3YYD6R3al369/+CDD+Sxxx4zGQDaEhMT5ZhjjpFf//rXcvLJJ4vX67Udom4JuPPOO+Xll18O/D0hIcFsJTjuuJZik/rfhw8fbvb6R3qOm+9P3wgggAACzgoQAHDWl6cjgAACXVpAC/6VrrxEmmq/dXRh3lCx0pxGEFoIz99p6BfxLo3WhsFVbJotNTt/H3aHtQCg3YLbk5Bhjv5L6Xt6G3rrnEt14V+2Sk9v+Nj+N5GYI1mHzpSU/v/eOR3ylICApvI//vjjsmDBgrDq//6Lzj77bLn99ttlwIABtnJ2pweceeaZMnfuXL7081tDAAEEEBACAPwIEEAAgV4soGn55etuifi1NylnouRNeN6cAd+R5qvbJSUrfhk4YSD0WXriQNboWZKa/8OOdNPF7vVJyZc/k4byFWHjSs47WXKPXCS++t1SuuJS0a0C+5v7x+zpEY5VXz8qtUWvia9Bi9A1ix5bmJxzrGSOul0SUgq6mHXPGM4bb7wh1113XcTFv/8to1Xs37dvn1x55ZXy5ZdfBlD8pwccffTRPQOKt0AAAQQQaLcAAYB203EjAggg0P0FYu337qwz6COdcW8V7GlF5aJlV6QN/rlkjbxVytfdKrVFfw46ISAh/WDJPeLJA1r5v/v/krv/G+zZs0emTp0qy5Yti+tlLrvsMrn55ptNSr+1afHABx980FT1t7YbbrhBrr66pegkDQEEEECg9woQAOi9c8+bI4AAAhJt/39nF3orWf5zaSj7IqJ6TwsA1Be/I2Vf3SDNTVUh7+yRzINvlGZfjVRtWxh03J43ua/kjH1E9OQFWu8SePPNN2XKlClxv/TYsWNl0aJFtlsB9CSAyy+/POhZkyZNknnz5olmA9AQQAABBHqvAAGA3jv3vDkCCPRygVhp+Qmpg0yht4S0oZ0i1dsCADU7X5CKzXOCFvgKqYGV5LwTpX7f+0FFEbXqf9aomaJHItK6tkB1dbWkpqZ2WhE93fs/e/Zsef553W6zv/Xv3190z//evXvlb3/7W9DWgGgBgI0bN8oll1wihYWFgYeNHDnSBAyGDBnStXEZHQIIIICAowIEABzl5eEIIIBA1xWoL10mZWumSHNjhe0gk7LHS95RL3V4/78+XAvLlSz/hTRWrIkI0tMyACIVALQD0KJ/WlhPj1ykdV0BXfhrMb3nnntO9Bi9e+65R04//XTxeDwdGnR5eblce+218v777wc954477jDH+mlav54McOONN4puFdCmR/hNmzYtbAuA/q24uFh0i8CqVasCz+vbt688++yzooEDGgIIIIBA7xUgANB75543RwCBXi5QvWOxVG6ZG7T/3ErSsk/99k5R0mJ3Jcu1CODXHQ4A6FGCdbvfkNpdr0lj1TrxNZSLiM8EKrxJuSZ9Pn3IZZKUPaEDY/dJ7e43pbbwT9JQubY1SNIsHk+S6B799CGXSOoALVjYUhyxbs9fpWLjLPE17OtAn/a36jtlj35Akvv+m7mgoXylVG6dK43lq1qLN3oluc/JknP4I7ZHBvoaSqV6x1NSW7REfPV7zXzrMYQZwyZL2qALbDr1SfWOZ6X6m8Xiq9f3aRZvUh9JH3qVpB90ccT303mp3rZQagpfae3HJ57EbMk+9B5J6X+m7X169GHV9t+ZwJAGidQ3Ke9EyR4924wx3uar3yM13/5R6vb+3ZxooUUMtbXM1zBJHfAfknbQxea/t7fpV/pHH33U/MffcnJyTMX+k046qb2PNfeVlJSYlP3ly5cHPeell14SLfjnbzt27JAnnnjCpP1feumlkpmZadtvvM/r0KC5GQEEEECgWwoQAOiW08agEUAAgY4LlH81Q2p3L7F9kC6UMkfdIWkF53e8I12exwgAxHcKgM8s8nTffMtCNlrzmjT77DH3t2khqU+sK/6XVG6aLU21O6N04JHkvqdJzmHzpLmpMmZwo6OI/mKMpq7AuhlhWRsJacMlb8Jz4k3Ot3TV6vX1Y7aBCd1ykD36Xknpf1bQ8OyOJdQL7Pvw3+qTUj06cN97YQElu8yOppptUvbVja0ZIc1hPEk5x0jukU/ZBjSsF2two3LzAyYgpAGIaE0DNzmHPSiJmWPaPB36Bf6VV16R2267LaxCf2ccsRdpwf7AAw/I+ee3/d9BAgBtnmJuQAABBHqNAAGAXjPVvCgCCCCwXyBWSr5+udUFWFLWkZ3C1lj5lZSuvFR0wWbXYhUc1C+6GrDQxXnL1/74WkL6CMkdt1AS0obFvEH7qNhwh9Tu/mucfbQc15c2+EIpXXmlNDdqJoIzLWP4tZI+5FIpXXmFNJR9FtZJYtbhkjfhxcCCOd530S0H2Yf91vI8n+mjvuTDsD6iBQAiBQ3sAjsaxChff2vUbIl4fn8NZZ9L+br/lqbaHXGjt/eEhTVr1sgVV1whRUVFYX0NHTpUFi9eLCNGjIh7HKEXlpaWmqP7Pv/886A/tTe4YLcFQB8cmlHQ7gFzIwIIIIBAtxUgANBtp46BI4AAAu0X0HPnS1dcIpo6bdeif+1te791e/4m5etuaU1ZD79f09xzj1wsiZmHhf1RF7NlqyeL1ixoT0vMGid5458TT0J6xNtb+rhG6ks/ibglwu5mXaimH/RLqd7+VMR3a8+YrfeYL/VjfisJKQOkdNUVtkEUDURkj5ljbtMv4RXrbmvN7gj/um59tm6XyJvw+8A/iva7SMw4VHInPC/exJywVypfd3PrcYbBfzLzesRTonOgTTNOKjbMtDkZIfi+WAGh+pKPpXzdjaLHS7a1Wa3iuVcX59OnT5f33tPshvB21FFHyZNPPil9+vSJ53G219TV1ZnsgldffTXo74mJiXLvvffKj3/84zbVGVi7dq2pHaCBAH/T6v9aZHDChI5sjWn3K3IjAggggEAXESAA0EUmgmEggAACB1Ig8hF1LaPQFOy8CS902pBi1RvQkwZ0ke5NGRjSp0/K193auriMvpiNPFiPpA26ULJG3RHhko71kTrwJ1K/752IwZSOIXoldeB/SPboWVKz8/e2pwqIJ0GyDrlZ0gZfZDIX2uKV0u+7knP4gsAQawpflsqNs2zT6ZPzTpbcIxeFvY6vsUxKl18sjVUbwv5mzUzQIyDL1k6Na9GuAYDsMQ/Y1g5oqFhpgjWxt4HYy7fldAtN/X/hhRfk7rvvjjiNM2bMkKuuuqpNC3S7h2mBvlmzZoX9qT11Bl588UW56667gp7VGZkKHfstczcCCCCAQFcQIADQFWaBMSCAAAIHWCDWgrwzCwDqq0X6Qux/7UgBh+qdz0vl5t+EHaXXVi5vcj+zeE3MGB12a0f70IVxct5JpjaB1gPoeNNihtmSmDHGpP0n9znVPFJPbKjb+1bY463p8rVF/6/lC7uvNq5hhM5z+frbpXbXK7b3RvpNRDtNwv+1XesplK66Upqqt8Q1rkgZIfpeZVproPTjuJ5jd1G04ELo9Rs2bDDF+XbutK8Hcd5555mTANLTI2eXxDvQdevWmcJ+dtsM9DhAzQQ444wzYgYa9JSAqfisyqkAACAASURBVFOnyrJlwRkzp5xyiilgmJ2dHe+QuA4BBBBAoAcKEADogZPKKyGAAAKxBKIt9IK/KMd6Uuy/R/tC7L/bbnEZs3BgQpqkDfqZpA+9Qio33Webgm4dnb+QnvWf6akEpSsvj1jwT9Pd04dfbTIIGko+MoXrQo9NDE2j1+dH2hOvf2trCrreo6nuJSsutl1A+1PzfXVFZv++usXVgjIHoh/VGK0oZKRg0v57ftymrAQde6SMkKjBGk+CpPY/WzJGTBNvSr7UfPOCVG1bIM1NNUEc8RWcFKmvrzeL+z/84Q+2nBMnTjQLaq3I3xktVn+6HeDCCy+UKVOmSL9+/Wy7tDupwH/h5MmT5YYbbogZQOiMd+EZCCCAAAJdV4AAQNedG0aGAAIIOCZQsvznoinZdk3PpNdq6f5j5zo6iGhfiPXZkfZ7V22dL1Xbn7Tdk6/H0mWPvi8wxmjv4x9/aKE8/efR+vAkZEr2mPskpd/3zCMiBSTsUuNrdr5gn67fzgCApr3r4t6u0GBLGv8jUrZmutTt/Ufc0xU6z9H2/3sSs8xWgeTc48KeH+k0CX9mgq92p5Svvy1sIR5toEnZ4yXvqJcCxywa/4ZSKV15iTRWrgu/1ZNgjjXMGHaN5W8+KfnyZ9JQviLo+lj1BfwXf/jhh/LrX/9aqqqqwvoLTcvXhXdFRYWkpKRIWlpa3HMQemG0YoP+a7Xvyy67TH7yk59Ifn5+YEG/d+9eefjhh02hv9CmwQPd/289UrDdg+RGBBBAAIFuLUAAoFtPH4NHAAEE2i4Q68t6W/ZIx9N75ZYHpXpH+N5x/712/UU9pUAXe0OvlIzhUwPdR0qPt45Pgwa54xcHtgGYBeWKi6SxapPNa3hM+n3mwTcG/hZpgWyXvaBFASu3zrPlaU8GQO3uv0jF+juk2VcX8kyPGaM3ZYBUrL89JPXfKwnpw8RXW2i7JSDUPVqhxmg1GuwW2TpIU3F/3EIp++oGaaxYbRm3RxIzW7Zi2C7mNUgSdjpB9KyKpJyJknvEk2GFHjW7o77kgyCzeLYA6Nf4O++8U15++WXbOdSigFdffbUkJCTI7t275aabbjJFAjVV/9Zbb5VzzjlHvF5vPP96BF2jNQd+97vfyW9/az2ZIfJjtL9BgwZJbW2tbN68OeyIQv+d3/ve98wzs7Ky2jwmbkAAAQQQ6FkCBAB61nzyNggggEBMgVhH8tl9KY/50AgXRF9kt9yU0v9MyRk7P+gJ0bIGElIPktzxz0pC6uDAPRWbZpsiedGa/8tvSv/vS1P1Vqn+5jmpLXpNc9/DbrPrw65Anr9Cv36Ft7ZoAQC7rQixfKu2PS5VXz8adlnLO82Smm//J/h4wECQZIqULL/INtsjtKp/tLoQkWo0+Op2ScmKX0pTzfawsWlmhFpXbrpXmn31gb9rFkHOuIVmvuyDJC1BDQ3AWFukOhIeb7JkjZopqQPPC7re1B1Y8Stpqv0m6J/HE+D64osvTBV9u6//J554ovnS3rdvX9ttAvq1XVPt9f7k5ORYUxv29+rqahN8CD0RoM0Par1Bx/PEE0/I6aef3t5HcB8CCCCAQA8SIADQgyaTV0EAAQTiEYi2P13vj1TtPZ5nh14Tq8BepMVbtMVoaOV67bN216tSsVGL3+1faLZnvP577PqwW9Qn554gOUcsNNsYrC1aACBzxPWmbkFbWuRj9vpI+rCrzFaG/XvdPa11Bu4zHiXLfyGNFWvCugsN9JSuvEzqSz60HVakAoDRgklpBf8ljVVfSUP5ysAzvcn5knvkU6LBh0iZIXZbUKLVkbA/sjLyaQh2ASfrS2s6/5w5c+Tpp58ONwtZTEcLFGiBwNtvv11yc3PbMtXmWj2+TzMJli5d2uZ7Q2/QugEaUGhPMKLDnfMABBBAAIEuJ0AAoMtNCQNCAAEEnBWItjjVnjvrBICoe7ZbX1HPh9fj/zwJwVXUoxUpzBh+rWQMuzoIKZ5Mg/hV7b9A6xflstWTpbFqo1YukKSsIyR77LygTAR/H529BSBSjQNNzfcm95eGss8Dr6f/LPfIxWZc0bZ7mH39h82VxOzxouOt/uYZ22yIaAUAoxY7zD9b6orf3h+Y0KwEnbuhV5mxRqodYPeFvrFqvZSuuFR8DfvCpjE0O6G5uUEqN94jNbteDTs9QreBaL0E3TIQqW3fvt1U49+6dWvYJeeee67cd999Zp9/tECB/8bx48ebYMKoUaPi//m1XllaWiqzZ8/uUCaA7vmfP3++qRVAQwABBBBAQAUIAPA7QAABBHqZQPQj+ewXv+0hqtwyV/RLvkiz/e2eBMk85CZJH3xx2N/t9m6b/6flTTEp76n5Pwy7p2r771rS5Jub2jPcwD2xisRpSrlmLujX7EitMwMA0eohJKQOkeamClMgz7QQ01jbPeKBsh4zGHq93baIlnlKFW/qoKBTC6zBnmjvZFcAsL74HVNLoLkpvCCfv6aCLvzriv5sjmPUYE1Ysy0UGH7ZkiVLZNq0aWF/yMjIMKn0J510kvmbbg+4/vrrY36lb8sRfqGdai2CP//5zzJ37lzR4/3a0jTosGDBAhk5cmRbbuNaBBBAAIEeLkAAoIdPMK+HAAIIhAq07An/zBYm1uI3Xs36ko+lbO3UsCPzrPdH+vqv10T64h19fJHTvuMdt1m8Rql4H89zdCGqBftqdy+xDUbYbS+I9tzoRRu10JwGWFqCLKGmsQo+xvM+kQsAiskciFTs0PpsDZhkjrxN0gp+av6x1gzQiv5Ntd+GDcGuSGK0TAPNxNBtAw0VKyKfNOBJkPTBF0nmITOCThYI7bympsak3uuiO7SdeeaZZiGent6SrVJXVye33XZbXF/odR/+1KlTTfX+1NTg7SLxzIFW+F+4cKE5klD7jdXOPvtss/2gs44ojNUff0cAAQQQ6D4CBAC6z1wxUgQQQKDDAtHOk9eHe5NyTfp4YuZh7e7LFF9bdaXtmfX+h5rieaPvlZT+Z9n2074AgK63q6V8/a1St+fvkTMPYrxZRwIA2n/Z6mukvvSTiP3bfeGONqS4F/G2GRU+KVl+cdAWgbZObLSikPEGAEIDE5G/6NtnoMSqWxHtnTTtX7cepA26IOar79ixQy6//HLZtCn8ZAgt/KfV/a3tyy+/NNkCO3faZBzY9KaF+O6++24ZPHh/AcuYg7JcoFkAjz32mPz+978Xny+4eKXu8T/jjDNM8cGJEye26xSCtoyFaxFAAAEEuqcAAYDuOW+MGgEEEGiXQLQvr/rAaF974+kweJ98pDs8pmK7BgAitUgBAE1xzzrkZkkbfFHEeyOlpe+/wSuexHRpbqoTaW4Ie057syDiDT7EU4XeOihf/S4p/vTcqNkUen1ixkjJHf+CCeJYW03h/4ZV4o9nLv3XRDoBQP9etvZ6qdvzZvTHaWBCq/of9KvAdZGKPEY6oq8lAHBrm4o8apBJt4pkjLguyKShYqWUr71R9AQDDQxYCzK+/fbbJgAQ2kaMGCGLFy+WoUOHhv1t48aNcscdd8inn34aF6su/nVv/6mnnioejyeue6wXaW2AKVOmyEcffRT4x5ph8MwzzwS2J7T5odyAAAIIINBrBAgA9Jqp5kURQAABEV38lK68Qpoby2059Oz2vPHPize5b5u5tBBd+bqbbNO6rQ/zHwMXWvjPek2kAnF6TawihWVrp4ueaR/atPBb3oTnTQp4rK/qbT2qT/fga22F+n3vxcw8aFuAwScV6++Sml1/ijEfHskYeqVkjJhuc51PKjZoUbw/xaiPoIvR8HoNdin52klD2RdSuuryyGn3rSOxO1IxUpHHSBkodXvfMltK7I5sDH5hryl+mFZwvvmdhP7GQrNTQrMb5s2bZ76whzZr8T+7iaisrJSHHnpIXnzxRWlsbIz5744u2HU7gC7k/VsKYt7UekFzc7M8+OCDZkuAtenRg1dfHVwcM95nch0CCCCAQO8RIADQe+aaN0UAAQQkVip1Us7Rkjfh922S0sVv5eYHpG73G6L736M1DTDkHvGkbeV8632Rzr3XayJ96da/mWrxKy8XX/3ekGGELpB9UvLlz6ShfIXtcKP1EXqDHnNXvv6/o255CL0nuc+pknvEE1H3o4vEu3DXugXZkjvuMdGv9ZFaXfG/pHrbQmms2iBahE+bLpAT00eKjqfm29/vLyZoeYjdsZC6+C9be50JpMRqdgGESHUo7DJQfPV7pHTVVaIFDSM13bKSNvA8SRlwrngTc2wvM9kpa6dLY8XqwN+tRwhG2/8fz+JaU/L/8pe/mBT/srKyWCzm78cee6zZqz9u3Li4rvdf9PLLL8stt9wSdM+kSZNEAxharJCGAAIIIIBAJAECAPw2EEAAgV4kULPzBanYPCfil+DU/HMk+7DfxiXSVPO1VH/znNQWLZHmpsqY92jqe/bYhyQp68iY10ar+q5H8KUPudSklVtby/77yVJfuizs+d7kfpJ75CJJzBgd+FvFptlSszNSsMMjLQvX+yIu0jXwUb19oeiWg+ammrA+tfBds08DIjanIMSoSN+WjALt2JrdEBPX5oJopwUkZhwquROeDyysW1Lor4uZ6aHd2GU7RDsBQPfr545fHJgnu0W73fslpI+Q3HELJSFtmO3rN1auM6cINFVvCfq79d1KSkpM+v/y5cvDnrFo0SLR/fvxNN0ScPPNN8uKFfbBpdBnpKSkmNMELr74YtF9/PE0uwCAVvvXcQ4ZMiSeR3ANAggggEAvFSAA0EsnntdGAIHeKRCraFtK/+9L9uj7w1Kn9UtvU90uaShbLg1ly6ShfLn46vVM9ghH/IXw6pf/nMMelMTMMXHB+xrLpHT5xeZrtW3zJEhq/7NNVXdPUq7UF78rVV8/EvH6lP5nSs7Y+UGP0rTy8nUzoqSweyQxc7RkDP21JOWdYBbAGmTQAn+1hX+S+tKPot6b0vc70lCxyiYboXUYngRJzjtJMoZeJUk5R5lAgy5QNaBQW/Sa7df4CBiSMWKaeU57m+6HL1nxS1OdP6xpsGLolZI+9CqpKfwfqf76cdH5iadZv7D7r4+6/UKr9Q+5TDKGTxENAlVsutfs1Y+nafBA0/7TCn5ijmjUbJTGiq+k5tuXpG7v323nyvq70MJ/l156aVhBv759+8qzzz4rY8eOjWcY5hrdp6/7/F999dW479FsAD2B4IgjjohZG0DHM2vWrKBnFxQUmDoAevwfDQEEEEAAgUgCBAD4bSCAAAK9SCDS3mvnCDwmvTx7zJyw4nSx+qz+5lmp3DI3xr71WE8R0a//OZoeH5J5oF+itR5CpCMRYz854v9rleS+p0nOYfNaTyQIr0fQ/mfbrM87eGxhyxM7flqA3TvZHXkY6ySKzrSJ9iw9OlCzXVL6tnzZ1y/3l1xyiRQWFgbdpkX7tACgfmFvS6uvrzeBA92vH09dAH221ga48MILTW2Afv362XZXUVEhM2bMkH/84x9Bf9d79XSAY46JvA2kLePnWgQQQACBnilAAKBnzitvhQACCNgKaKG62qLwM86d4NIFVsaIqZI++Bcx9rrb965p8HpWvKZvt7vFSLWvK35btOBgc1NVu7sIvtEjLVkU95ksCk2X12MBw2sSdFJ3enJDBwo3WkdRueVBqd6xqB0Dsy8eGO3Ehkg1AGJ17vEmSXNzUxzFAGM+KWyLxyeffCI/+9nPwm5sbwBAH6QF+15//XW58847464LoPfl5OSYIoE//elPpX///oExaZ2BP/3pT+bUgdCgQkfGGUuLvyOAAAII9BwBAgA9Zy55EwQQQCCmwIEIAHg8SZLcb5JJz09IKYg5pmgXtBSbmyr61bjtzSupA/9DskdrqrQ34u1V2x6Tqm0LO5xpoPvd9ai7jBHXBvXX8ed7JSFtiDTVbLN9B7uv7G23ErOto2z1FPE1xG+dkJJv6hz4GkrCuoxWmLA9wQbdgpF16F1SV/xOaxArvu0ndhZ2J1E4EQDw9611BW688UbZunVrm6dGCwSefPLJJjtg2bJlEY8b1K0DTz/9tOiWBRoCCCCAAAKRBAgA8NtAAAEEepFAzbd/MPuqRb+idnLzJGSKLkZ1P3pHF/7Woele8PL1t4qvQWsOxNc0CJF20EWSefANcWQf+KTq68dE6yPEOsXAvnetFTBGskbNlKRsuwKH7X++nmWfMexq8aYMlIr1dwSq9/vHoYUGtd/UgefFBxPjqoqNs0R/I/HUdkjMHCs5Yx8U3VaiR0CGNrXIHf+cKQQY2tqaGWGtIWGKPX51van7EM84g/v2BLZnhB4R6GQAQMewY8cO0dMEPv883KozJk+LCOqJAgkJCZ3xOJ6BAAIIINBDBQgA9NCJ5bUQQAABOwFdPFVsuFNq9/y1U4IAukBNyhpvvrSn5J8tuvB2ouk2AA0CtGwHiP7lV8+Bzxx5u2gRvrY0XcRWbLxbGqs2xeyj5bneliKBw6dKSt/TYgYa9Bi+yk2zRSvbx25eUxgwa+TtJrig86ZF+qxH2Okz9G+5Rz7T5voKkfqPZ3Gtc542+CJTqE/nu6bwf6Vy073S7Kvf/1hPgmQecpOkD7444qtW73haqr5eEBbUsN7g8aZISv4PJGvkbSGFKX1S8+0fTeAm3sCQ1oLIGDZZ0gZdYDtX+pVeF9FVVeHbQV566SU5/vjjY09bjCuKi4tNob+lS5d2+FnWB2h2wFNPPSWnnaa/QxoCCCCAAAKRBQgA8OtAAAEEeqGAVnGv2/2GNFZtlKbqzeZIt+bGCmn21dkuyPRrqS72vKkF5qi1pOyjJaXPKWb/+YFs9SUfix5l2FC+QnyNpa1BDI94ErMkKXOspBb8RFLzz4q5GI82Zk2F10r8DaXLzOJSF8UtzSuexAzRs+pT+vybpA78T9FgQ9uaT2p3v2mq/GuF+v3v0HJkni5Sk/NOMJXwtYK+tZkgyIY7pLFirYjHY94369B74j5ZIf5x+qS26C9SveMZcyqByYrwJJixpfY/yxzB6E3evy9dCwjqQr76mxfMcZCa+p8++OcmQBBt64WOp6F8pVRunSuN5asCvzv9remRkSn9vm8W68F9Bb+Fjk1/x7W7XpPGqvXiaywPBLb09+pJypbEzMMkreAC8+U/WoAq0ikA2uO9994rF1yggYOONz0h4K677pIlS5Z0/GGtTzj11FNl/vz5kpub22nP5EEIIIAAAj1TgABAz5xX3goBBBBAAAEE2iCgX+e18N6qVavC7urs9Prq6mpTGLAtxwRGehX9+v/EE0/I6ae3nGZAQwABBBBAIJoAAQB+HwgggAACCCDQ6wV0UX7LLbeYqv2h7aijjpInn3xS+vTp02lOlZWVJhPgtdde69Azr732WtH/sPe/Q4zcjAACCPQaAQIAvWaqeVEEEEAAAQQQiCSgR/bNmTPH7KUPbU7tsd+9e7dMnz5dtABhe9ovf/lLc7pAenp6e27nHgQQQACBXihAAKAXTjqvjAACCCCAQG8S0LKRr6wrl+dXl0p5fZMc2idFZp6SL4MyE4MY3nzzTZkyRWsXhLfzzz9f7rnnHklOTu5Uuo0bN8rkyZPbdERgQUGBOVHg3HPP5ct/p84GD0MAAQR6vgABgJ4/x7whAggggEAnC1TU++TBZXvl3R3VkpzgkWnH9JWzDs5scy/fVjbKnI/3yIrdtdInNUFuP6m/HD0wrc3Psbuhs8bYKYNx8SG6+F/webG8sr5cfJYDJE4anC6zTs2XpARPYHTr1q2TSy+9VIqKisJGPGDAAJMdcPjhh3f623z44Ycm8FBWVhZ49iWXXCI/+MEPZPXq1aL1CbT17dtXTjzxRBkxYgQL/06fBR6IAAII9A4BAgC9Y555SwQQQMAVgW1lDfKHr8pk2bfVsq+2ySzAvB6R/PRE+f6ITPnZ2BxJT/K6Mrb2dlpS2yQ3/nOXbCzZf+xdbkqCPDRpoBySG//X4a2l9XLj20Wyp7oxMJRhOUnyyKQCyUvt2FnunTXG9hp1pfve3VElsz7YI3VNwcdHZqd4Zf53C2Rk3v450yMAr7/++ojH9F144YWmeF9nZwE0NTXJ448/bir5+5tuO3jggQfkvPPO60qcjAUBBBBAoJsLEADo5hPI8BFAAIGuKLC9vEF+8/FeWb23Nuira+hYB2YkypzvDJARbVg4u/m+uoTU93p9c0XQMDSocfMJ/ePOAqhvapYZb++SL4tqg56jwZD7/22AHDUgtd2v2VljbPcAutCN1Q0+mf7WLllXXCcpCR657aT+8ta2Knlne5WkJnpk1qkD5PhBwRkXL774oinOZ9cyMjJkwYIFctppp3X6WxYWFsqVV14pa9euDTx71KhRpvjg0KFDO70/HogAAggg0DsFCAD0znnnrRFAAAHHBP65rcqkx2sKejzt8H4p8uAZA7tFJsCnhTVy27tFUtvYLCcMSpNTh2TIvGXF0tTcLD8Zky1TJ/aN55Xl1Q3l8shn+8x9Px6dLWmJXnlxTam596bj+8k5I7Pieo7dRZ01xnYPoAvd+NctlTLn473GeeLANPnNdwbIKxvK5fEv9kW03r59u9kGsHXrVts3GTt2rFmU6z78zm52wQfNSLj66qvF49m/VaGz++V5CCCAAAK9R4AAQO+Za94UAQQQcFxAF7aPfbFP9Au3vw3NTpIrJ+TJsQVpkprola/21sm9H+2RHeUN5pIkr0fuOiVfThvStSuZNzQ1yx3v7ZYPd1abr8l36/5xrycQEIg3AFBe75PpSwtlU0m9+LcOqMlvPtnb4QBAZ43R8R/KAehALW76V5F8vqvGbDu54bh+8sORWSb48tCnxZLg0YyAfjJpeHDtBk3H19MAnn766Yij1LR8LQjY2dX37YIPut9/8eLFZAEcgN8MXSCAAAK9QYAAQG+YZd4RAQQQOAACq/bUyi3/Kgp8+ddFl37dvvroPmaxZW1aPO/u93dLQ2tVtgsOyzHXdeWmC/bpbxVKeZ3P7BufP6lA1hfXBQIA8X65t767ZhHMOX2gvL6pwgQANC393tMGmGBJe1pnjbE9fXe1e6wWfdIS5NFJBTIkO0ke+bxY/rSuPKr1mjVr5IorrrAtBuh/z2uuucYU7uvMegDV1dVyyy23yOuvvx7E+fDDD8s555zT1YgZDwIIIIBANxQgANANJ40hI4AAAl1NIHRPu3/xP2ViX7FLXLYuzvRd9MvsjOP7dbXXChrPMytL5JlVLWn6WvH/v0/sL3/8qsykk1sX7rrf3J/hoCcE/NdhOXLpkXkBh7ve2y1vb68yz9GghwY/7v9oj7y5pVKsC9X2YHTWGNvTd1e7xz83Oq7x+aky74yBpuK/319PXXjszAIZnJkUNnTNAtBF92OPPRb1ta699lrR/yQkdKxoo7WT3/zmN/K73/0uqN8LLrhAZs6cKUlJ4WPtau6MBwEEEECgawsQAOja88PoEEAAgW4h8I+vK+X+j/ZKY+sX/YNzk+Wh7w6MWM3euk9dXzDe9Hm3MDSd/Pp/7jLH9fkL/k0alhFIMfdX79dAwHVv7ZK1e+sCQ+2XliCPfX+QFGQmyr6aJrl2aaHZ/uAv+Dc8J0mmLi0UPTHBv0/dejRdvO/cWWOMt7+ufJ1uQLn57V3y8bc1Zpj+35d1+8XYfinmN6r1F+yapuNrUb6NGzdGfVXNFJg+fbqkpra/cGOsAMDEiRNN3YHc3NyuzM7YEEAAAQS6gQABgG4wSQwRAQQQ6MoC1r3WOk5N9596TB8579DsiMNe0pryrhfoglq/hP90TE6XfU1dsOvCXRfwmcle+e3pA01huZvfLpKqBp9cNC5XrhifZ/73qf8oDDoi0Hq0nzXwoScgLPh+gXyxq9YUqtN28wn95N8PDt6THi9KZ40x3v668nW7qxtlyt8LZVdVY9Be/zV768zpC5X1vriCTm+88YZcd9110ti4/6hGu/fW9Py77767wwt0zTyYPXu2PP/880HdaOHBRYsWyYABA7oyO2NDAAEEEOgGAgQAusEkMUQEEECgKwtYF1U6Tv/CNj89MeKwl35dKfd+2FKdXa9/5HsF5n921Wbdt6/j1FMLHv282HxhDh2/pvIv+LzY1EIYkJEoNx7XL3DUnDUtXb9A33Vyvvz3O0WypbReOnoaQmeNsavOQVvGpccrqqseA5id4pX53y0wdRv8/v4ijicNjl54UhfkDz30kCxcuDBm93pk3/333y8TJkxod8X+0tJSU1fgo48+Cupv8ODBphDgyJEjY46DCxBAAAEEEIgmQACA3wcCCCCAQIcErItafdDpQzNMhfxoTVO0lxfVyvbyBjmmINV2H3aHBtXJN1v31uvC/TtDM+TJ5SWS4BG54+T+ctqQjLh6tO7/12f0T0+QV9aXS1ZyggkqHNonOa7n2F3UWWNs9wC60I0ahJnz8R7RHSla+E8LAOr2jOlv7RKt0TCmb4rM/258R0/u3r3bpPh/8sknMd8wMTHR1ATQYwTbc0LAu+++a4oPhmYcaFBBMwDy8vJijoELEEAAAQQQIADAbwABBBBAwDEB66JWO/EXtnOsQxcebH1H3TOumQu6uLz6qD7y4zHZtoUOQ4dZ0+gLqg+Qlew1Wwb0ebef3F9OjvE1OtZrd8YYY/XRXf7ur/Sv4/UXAPxqX53ZsqHzoEUZLx4X/356rQMwefJk2bp1a1wEw4YNM1sHzjzzzLhPCYgWaPjBD34gDzzwQLuCCnENmIsQQAABBHqNABkAvWaqeVEEEECg8wVCF7WRzlZvS8+6uH51Q4X8cW2Z7K1p2XutX3EvPzJPThuaEbTY1tMH5i7bK0u/rpL0JI/5ij66T4pJ/V68slRe31xhFnznjMwy58CHnkigmQiLV5bI/3xVJvqssw7OMvvwten58be/u9ss0uNpWsBvzncGmGPmtMZBRpJXZp82QL6paDDnzvsLJMZ6lp6IcPn4PLn1nSL5qrhODu3TUqxOn6fjfWhZsSzZckNW7gAAIABJREFUXGEKLP76qDyZt6y4w2M8akBwAbvVe2plwRf7ZMO+ejPu3JQEY/iLw3NM8UJ/s/o1+UTuOqUlG0LnUI/a+/2aMimvb5LjCtJk5in5gXs7Mm86ty+uKZM3tlRIaW2TeD0e80X/xuP6ihaf1HbjP3fJssKWAoCa5n//dwbIne/tlne2V5ltGY9MKjBFGdvS2hoE0GdrIGDatGkmEBCtSODevXtl1qxZsmTJEtsh3XDDDXL11Ve3ZbhciwACCCCAgK0AAQB+GAgggAAC7RawVlXXh3T0HPuS2ia5+V9FJk07tCV6PXLtxODigtZaAv5q+7oo1cWz7qv3N2slfutzN5fWy3VLd0lpnS4kg4sRWr8ixwOkAYCrJuTJjW/vkvI6X6D43F+3VAYWo/E8RwMAuakJ8sLqliMHrdXqrfUW9J2OK0g3C+F4W6QxThreUnhQ7fRYw5fXlZkMh9B28kHpcvcp+aLHG2qzjsd/qoHutb/r/d3yWesCXK/z/80faGjvvOmWEd3brwUPQ5u/FkNOijco00JPANBtKbf8q8jUZejIiRPr1q0ze/TjzQTwjzElJUX0K74GArSgX1pamvlTUVGR/PWvf5U//vGPsmfPHttpzMjIkGeffVaOPvroeKeZ6xBAAAEEEIgoQACAHwcCCCCAQLsFOjMAoF+FdeH4wTfVEcejafMPfGeAHNG/5Yv1/R/tEd3vrU1Tve88ub9Z6G0s2b/4179FCgBYF/n+veJ90lrOdNdF6gMf7zWZAdGaBg6G5yTLLSf0M/0+uGyvWTz7TwvQyv/PriqxXVBbn6sBjiP6p8i0Y/rJbz7ZEzhK8KyDM+W/T+xvLg0tInjuyCyZ92lxh8eoBQi1vbqhXB79fF/EbAV9V02d1xT60PGo39zTB5oMiNA5DA0AtGfeNDikX/ZD59ZvqGPTLI9/G5oh05cWyqbW38B/HZYje6ob5Z/bqkzNhXlnFIiezNDetmXLFrnxxhtlxYoV7X1Em+7ToMHcuXNJ/2+TGhcjgAACCEQSIADAbwMBBBBAoN0C+qVbj8fb2vq1vSMZAPqlXI/D0/RxXcydfUiW/Oeh2WbRt6+2KTBG/UI+4/h+JrX/urd2BRbKFxyWY75g2329HpWXbE4a0DR6fyusbJSpSwulqKplm4Gmqc89Y2CYxc7KBrnmb4WBMdx0fD+TDm/XrAvb0ICC9QjAaE66cJ3+VmFQFoF+oQ89294aGOiMMYZ6aDr9PafmyyOfFQdlMFiPNbTWHdBUe80QsNvuYA3AtHfedKvG86tLTSBF/a6d2FfUQFP7328NGunX/fNH58g1f/9W9ta0/Gb0d/TPbZUmSGINXrT7Ry8ixcXFMnPmTNFjAp1sOTk55gSC448/3slueDYCCCCAQC8SIADQiyabV0UAAQQ6WyA0A6C9NQAamprlpn8VmX332vxV2kvqmoIW3/o3Xcw/NKlAvi6rN1/79Ux37ffnh+fI/9tYIRX1TXLmiEzzpdj/FVgXp5o5YG3WBaX+c12kagDAv4/cf228i+vQhe0xBWmmJoG/7kC8AQBrerz1CDvrdgUd23XH9pXzDs02w+yMMf7vujKT/q8LbA2UzDl9gBzZPzVoP7325f+aPzAzUa5fusv0rU3HovOnafonDk6XBl9zYBuANQCjgQb/Aj3eeQv9nf3gkCy56YSWmg4acNDMBX8GwNEDU4N+M9qHBpV0XrWWgtZO6IxWX18vzz//vMybN0/q6sK3rHRGH3qigP4nIaFzxtwZY+IZCCCAAALdW4AAQPeeP0aPAAIIuCqgX6Vv+OeuoP3e7dljvbu6Uab8vVB2tX6N16/5eppA6KI60svqovSQ3GRZtadWdJ/57Sf1N7UE/AGAS47IlUta09b1GdrP1H/s78//3BMGpZnCff497m1ZXEd6B/+z4w0A6CJcU/21WbMIrAv00JT6eAMA0cZo/ZpvXbBbjxeM5K+L76MHpskXu2rkoKwks9DWbA5/IT7r0ZBfFtWaffxazE+3SYzIiT1v1loDSV6P3HVKvpw2JN3UILjj3SLztd+f3p+YIGFBo5QET5uOa2zLv1SrV6+W2bNny6efftqW22Jee95558k999xD6n9MKS5AAAEEEGiLAAGAtmhxLQIIIIBAmIB1X7r+0ZoiHi+XfjXWAIAW49NmTbP/+Nsaufv96NX4tSZdgtcjujjUL9d90xICi0DrglGfrTX9536y15wQoF+HdXHor/SvC9nzx+TINUf3CQw93sW1NXVfn3PzCf1Nirq/vbOjSu79cI/UNjZHLZYYuj9+3hkDpaapOWhfuxa8W/D9AslPb6lkv7mk3mxn0CJ3oX7WOYg0xtBAjnU7RKy99/p8fV+tYaAnAegpCicdlB40XuvRkNZAiPoneCXmvL27o9r8BjSrQIMGevyiPueDndUmtV8DNjpnmoWgGQZX//1bKW7dAqDjs2YMxPubbMt1mg3w5z//2ezVj1TMry3PmzRpktx3333St2/fttzGtQgggAACCMQUIAAQk4gLEEAAAQSiCYSmputi8Mejs2XKxL5hx+5Feo71C6/dAvbFNaXy5PKSwO3ahy76dDFtbZrqP+vUfPmiqFbueK/I/F2PsNPF8tDslsJv/pRx/d81W0AXp7e+s9sUitMWWmjw2VWlQUX8ImU4aA2D+z/eI82te9TvPW2AHFvQUu1dayRMW7rLHInnr64fqZbAr//2baCugX8hrkfqPfbFPpPKrs16MoAugDXb4YuiGtO3traOUTMtrv5boehcajtmYJrM++7+egjr99XJ9W/tCgQY9BoNnNT7mgN96j/TEwDmTyowx/P5Azq6X3/WqQPk+EEtFo98vk/+tK4lw8HfYs2bbouY/eEe20KKOq9agHFca2HIbysb5dI3dpoMA22azaBbOzor9T/avwvV1dXy0ksvyaJFi9oVCEhMTJSpU6fKZZddFvXYwGhj4G8IIIAAAghEEyAAwO8DAQQQQKDDAro4tRbf06/Bvzoi1+zL16+80Zouat/YXBlUPM5a4E7XtP4z3K2L2yWbKuQ3n+wNPNpaf8D6txG5yfLopALR/fT/t6FcHv6s2CxaNYCgqep6ooA1vV4f6O9fvzDP+mCP1DT4TBE+bf76BJqG72+66LzurULz9Vmbtcif/s1/LKFmI+hXbG1arV6L7Fl1NBAybWlhoKq/1hHQowWtAQq91x8Y0Cct+LxYXllfbp7pDy60Z4zWRbOm8S/4XoH4T0SwFmj0L/LXF9fJbe+2BFn8zb/VwvqV3xqA2bCv3jj5MxX0vnjm7YU1pbJoeUlgDjRIo0EDDTSN7psSMNSjH2e+v1u+Ltt/TKCeDqFZFEmtRxdqwEQzPpwMCNTW1sr7779vAgHxbA3Qhb9+9Z82bZqMGjVKPDH+nenwv7A8AAEEEECg1woQAOi1U8+LI4AAAp0nEClNfHBWkvxkdLapDj8gI9Es1HTBr3vwV+6uk/d2VMlnu2rCvuRrETo9+u6kwWny0toy0a/wjb7moOJ0evzfnI/3fxW27pe3Hu+nafL6NVuzAuZ/2nJEn7afHpYjU1pT/fVceT3NYF9r2rh+uf/O0Ax59PNiMzb92l3XehygZh+cdXCWyRxIT/KY4+UWfrEvUHXev6jVlPTjBqWZ4IUuTDUoclBWYmBxqv9dq9L/bGyOGY8GJ/Q9/V+uQ2dHF9L+LRJanG/2afmyaGWJaLBD30kXtDoP2to7Rn+fev+PRmWbtPq1xXVyz/u7A+930bhcuWJ8nlj38ut91oKF1gCMzuW9p+WL1+sJeo6/r1jz9lVxnQkOWV30XdVfawvoFoJ1xfWiWSKffFsTdoShOmsQRYMF64rr5MFlxaLFJTUopH073UpLS+XLL7+UlStXmv+UlLRksqSlpcnEiRPlqKOOMv/Jzc11eig8HwEEEEAAASEAwI8AAQQQQKBTBHTxqYXklu+u7ZTn2T3Eupfb+pVZr7UWmotVuE7T0acc3VfuMl+L681XaI0LaJDBv4DW/6n/VReQ/3VYtizZVCllrTUK7Mami2b9ylwXsi3B/zxdgB6ZnyqzP9gTCCbYPUeDJMEbG8RsY/j+iEyTqWDXtCbA5KP6yLxPizs0xrREb6Aegl0/mm6vWRP90xPDTh6wbkuwnmQQ+hy11g/cfut4500zNvS0iFAbu3EekpcsFXU+0aKHdi10W4hjP1gejAACCCCAQBcTIADQxSaE4SCAAALdWUC/7ut+9WeifMm2ez9N6daUeG1vbG75oh3aNB3+7lPyzR59bdav9rr41i/CPx3T8jX9w53VJhjh/2rvf5Zep9kId52cL4tWlASq7Ucy10WnLqz/c3S2vLahXB79fF/YF2a9V5977shs8z/1S761+Wsi6Pi8Hk8gZd/uHbW/s/Tc+q8rA2ny/sKEulC+6W2tI9Cyt93fdI/7rNMGyKDMRHMcXkfGOHFgmtny4C+KaO1Hj0nUfg7vl2L+cejRfD8cmSUzju9n/hZaF8L/HH0/PeFhyeYKk20R77zpnGtxwXe2V8tb2yptfx/ahz7/R6Oy5LIj8+RvWyttLbTPsw9pGWv0zSnd+d9Exo4AAggggIC9AAEAfhkIIIAAAp0uoPus/7W9Sv7xdaVs3FdvUtf9C179op6Z5DXp18cMTDULf92n7//y/e72KpPargt8bf3SEuWCsTly3qFZQfUENEagR+Zp7YFD+6TInO8MCOzr1r8tXllighG6mNU09FMOSjcp7bmt58CH7vu3Iuj1E/JTZfLRfQLFA/Xvq/fUmmJ8G0vqA9XndQGuz9UidLq3fd6yvfLeN9UmUDA8J9kEJnTPvr/p2PQdF68slR0VDeY6/fJ+9ID9/en2Bt3brwGM/xiVLVdOyDPZBfpO//NVmelbXc4bnS3njcoSaz2Cjo5RT2TQLQ2f7qox/djZ+d9FAw7q0Sc1wfjrPPqbvoM+R+deF+bHDkwznjrv7Z03tfvk22p5blWpbCltMMdE6oJe5/SEQely0bgcGZy5P63/vR3V8uSKfYHfUkFmkvzi8BwTAGDx3+n/2vNABBBAAIFuIEAAoBtMEkNEAAEEEOh8AV3cPrWiZQ+9Bgk0LVyLFmoF/ViFCzt/NDwR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IIIIAAAggggAACCCCAgOsCBABcnwIGgAACCCCAAAIIIIAAAggggIDzAgQAnDemBwQQQAABBBBAAAEEEEAAAQRcFyAA4PoUMAAEEEAAAQQQQAABBBBAAAEEnBcgAOC8MT0ggAACCCCAAAIIIIAAAggg4LoAAQDXp4ABIIAAAggggAACCCCAAAIIIOC8AAEA543pAQEEEEAAAQQQQAABBBBAAAHXBQgAuD4FDAABBBBAAAEEEEAAAQQQQAAB5wUIADhvTA8IIIAAAggggAACCCCAAAIIuC5AAMD1KWAACCCAAAIIIIAAAggggAACCDgvQADAeWN6QAABBBBAAAEEEEAAAQQQQMB1AQIArk8BA0AAAQQQQAABBBBAAAEEEEDAeQECAM4b0wMCCCCAAAIIIIAAAggggAACrgsQAHB9ChgAAggggAACCCCAAAIIIIAAAs4LEABw3pgeEEAAAQQQQAABBBBAAAEEEHBdgACA61PAABBAAAEEEEAA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IIIIAAAggggAACCCCAgOsCBABcnwIGgAACCCCAAAIIIIAAAggggIDzAgQAnDemBwQQQAABBBBAAAEEEEAAAQRcFyAA4PoUMAAEEEAAAQQQQAABBBBAAAEEnBcgAOC8MT0ggAACCCCAAAIIIIAAAggg4LoAAQDXp4ABIIAAAggggAACCCCAAAIIIOC8AAEA543pAQEEEEAAAQQQQAABBBBAAAHXBQgAuD4FDAABBBBAAAEEEEAAAQQQQAAB5wUIADhvTA8IIIAAAggggAACCCCAAAIIuC5AAMD1KWAACCCAAAIIIIAAAggggAACCDgvQADAeWN6QAABBBBAAAEEEEAAAQQQQMB1AQIArk8BA0AAAQQQQAABBBBAAAEEEEDAeQECAM4b0wMCCCCAAAIIIIAAAggggAACrgsQAHB9ChgAAggggAACCCCAAAIIIIAAAs4LEABw3pgeEEAAAQQQQAABBBBAAAEEEHBdgACA61PAABBAAAEEEEAA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IIIIAAAggggAACCCCAgOsCBABcnwIGgAACCCCAAAIIIIAAAggggIDzAgQAnDemBwQQQAABBBBAAAEEEEAAAQRcFyAA4PoUMAAEEEAAAQQQQAABBBBAAAEEnBcgAOC8MT0ggAACCCCAAAIIIIAAAggg4LoAAQDXp4ABIIAAAggggAACCCCAAAIIIOC8AAEA543pAQEEEEAAAQQQQAABBBBAAAHXBQgAuD4FDAABBBBAAAEEEEAAAQQQQAAB5wUIADhvTA8IIIAAAggggAACCCCAAAIIuC5AAMD1KWAACCCAAAIIIIAAAggggAACCDgvQADAeWN6QAABBBBAAAEEEEAAAQQQQMB1AQIArk8BA0AAAQQQQAABBBBAAAEEEEDAeQECAM4b0wMCCCCAAAIIIIAAAggggAACrgsQAHB9ChgAAggggAACCCCAAAIIIIAAAs4LEABw3pgeEEAAAQQQQAABBBBAAAEEEHBdgACA61PAABBAAAEEEEAA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KbAqnzAAAAL0lEQVQIIIAAAggggAACCCCAgOsCBABcnwIGgAACCCCAAAIIIIAAAggggIDzAv8fvT2XMNoIegYAAAAASUVORK5CYII=">
            <a:extLst>
              <a:ext uri="{FF2B5EF4-FFF2-40B4-BE49-F238E27FC236}">
                <a16:creationId xmlns:a16="http://schemas.microsoft.com/office/drawing/2014/main" id="{B7CF020F-96B4-0C4C-05AE-C48B1E5626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B1D6B5F-7FE3-9D38-957F-D61D268F19FC}"/>
              </a:ext>
            </a:extLst>
          </p:cNvPr>
          <p:cNvSpPr txBox="1">
            <a:spLocks/>
          </p:cNvSpPr>
          <p:nvPr/>
        </p:nvSpPr>
        <p:spPr>
          <a:xfrm>
            <a:off x="0" y="228003"/>
            <a:ext cx="9144000" cy="957262"/>
          </a:xfrm>
          <a:prstGeom prst="rect">
            <a:avLst/>
          </a:prstGeo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Arial"/>
                <a:cs typeface="Arial"/>
              </a:rPr>
              <a:t>Exercice sur techniques de l'ingénieur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054A0E-2971-5772-CC5A-16A180463EBE}"/>
              </a:ext>
            </a:extLst>
          </p:cNvPr>
          <p:cNvSpPr txBox="1"/>
          <p:nvPr/>
        </p:nvSpPr>
        <p:spPr>
          <a:xfrm>
            <a:off x="5061241" y="385722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i="1">
                <a:solidFill>
                  <a:schemeClr val="bg1"/>
                </a:solidFill>
                <a:latin typeface="Arial MT"/>
              </a:rPr>
              <a:t>Via le catalogue :</a:t>
            </a:r>
            <a:endParaRPr lang="en-US" i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85C905C-3626-1DBA-D5F3-57E2719A29C4}"/>
              </a:ext>
            </a:extLst>
          </p:cNvPr>
          <p:cNvSpPr txBox="1"/>
          <p:nvPr/>
        </p:nvSpPr>
        <p:spPr>
          <a:xfrm>
            <a:off x="976312" y="2035968"/>
            <a:ext cx="648890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600" dirty="0">
                <a:solidFill>
                  <a:srgbClr val="FF0000"/>
                </a:solidFill>
              </a:rPr>
              <a:t>Chercher un </a:t>
            </a:r>
            <a:r>
              <a:rPr lang="fr-FR" sz="3600" b="1" dirty="0">
                <a:solidFill>
                  <a:srgbClr val="FF0000"/>
                </a:solidFill>
              </a:rPr>
              <a:t>article d'actualité</a:t>
            </a:r>
            <a:r>
              <a:rPr lang="fr-FR" sz="3600" dirty="0">
                <a:solidFill>
                  <a:srgbClr val="FF0000"/>
                </a:solidFill>
              </a:rPr>
              <a:t> publié en janvier 2023 sur les polymères organiques. (une seule réponse)</a:t>
            </a:r>
          </a:p>
          <a:p>
            <a:pPr algn="l"/>
            <a:r>
              <a:rPr lang="fr-FR" sz="3600" dirty="0">
                <a:solidFill>
                  <a:srgbClr val="FF0000"/>
                </a:solidFill>
              </a:rPr>
              <a:t>Donnez le nom des auteurs</a:t>
            </a:r>
          </a:p>
        </p:txBody>
      </p:sp>
    </p:spTree>
    <p:extLst>
      <p:ext uri="{BB962C8B-B14F-4D97-AF65-F5344CB8AC3E}">
        <p14:creationId xmlns:p14="http://schemas.microsoft.com/office/powerpoint/2010/main" val="2619850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74667"/>
            <a:ext cx="9144000" cy="64807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8780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>
                <a:solidFill>
                  <a:schemeClr val="bg1"/>
                </a:solidFill>
                <a:latin typeface="Arial"/>
                <a:ea typeface="Calibri"/>
                <a:cs typeface="Arial"/>
              </a:rPr>
              <a:t>Les bases de données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46849"/>
            <a:ext cx="8075240" cy="52787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29920" indent="-276225" defTabSz="712788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>
              <a:cs typeface="Calibri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>
              <a:cs typeface="Calibri"/>
            </a:endParaRPr>
          </a:p>
          <a:p>
            <a:pPr marL="1029970" lvl="1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9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53695" indent="0" defTabSz="811213">
              <a:spcBef>
                <a:spcPts val="0"/>
              </a:spcBef>
              <a:buNone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53695" indent="0" defTabSz="811213">
              <a:spcBef>
                <a:spcPts val="0"/>
              </a:spcBef>
              <a:buNone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5" name="Image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AFC97333-9154-EE88-FC8A-5E46AF5A2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4" y="1044451"/>
            <a:ext cx="6020789" cy="1619388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4895A7F-193E-098F-5EDC-F61E916E3242}"/>
              </a:ext>
            </a:extLst>
          </p:cNvPr>
          <p:cNvCxnSpPr/>
          <p:nvPr/>
        </p:nvCxnSpPr>
        <p:spPr>
          <a:xfrm flipV="1">
            <a:off x="846162" y="1576670"/>
            <a:ext cx="581996" cy="1698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EC6CFF9B-2E06-9B9B-8026-9B4D6DCBB29D}"/>
              </a:ext>
            </a:extLst>
          </p:cNvPr>
          <p:cNvSpPr txBox="1"/>
          <p:nvPr/>
        </p:nvSpPr>
        <p:spPr>
          <a:xfrm>
            <a:off x="6188926" y="1133706"/>
            <a:ext cx="2601951" cy="1138773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ea typeface="Calibri"/>
                <a:cs typeface="Calibri"/>
              </a:rPr>
              <a:t>Nécessité d'être identifié</a:t>
            </a:r>
            <a:r>
              <a:rPr lang="fr-FR" sz="1600">
                <a:ea typeface="Calibri"/>
                <a:cs typeface="Calibri"/>
              </a:rPr>
              <a:t> = </a:t>
            </a:r>
            <a:r>
              <a:rPr lang="fr-FR" sz="1600">
                <a:solidFill>
                  <a:schemeClr val="tx1"/>
                </a:solidFill>
                <a:ea typeface="Calibri"/>
                <a:cs typeface="Calibri"/>
              </a:rPr>
              <a:t>vos nom et prénom doivent apparaître ! </a:t>
            </a: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D4A534-E1B3-3CA0-3CC3-8AF1A4FAD82C}"/>
              </a:ext>
            </a:extLst>
          </p:cNvPr>
          <p:cNvSpPr txBox="1"/>
          <p:nvPr/>
        </p:nvSpPr>
        <p:spPr>
          <a:xfrm>
            <a:off x="278780" y="3289609"/>
            <a:ext cx="1486829" cy="2277547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>
                <a:ea typeface="Calibri"/>
                <a:cs typeface="Calibri"/>
              </a:rPr>
              <a:t>Pour accéder à la documentation électronique, il est préférable de passer par l'</a:t>
            </a:r>
            <a:r>
              <a:rPr lang="fr-FR" sz="1400" b="1">
                <a:ea typeface="Calibri"/>
                <a:cs typeface="Calibri"/>
              </a:rPr>
              <a:t>onglet "Base de données"</a:t>
            </a:r>
            <a:r>
              <a:rPr lang="fr-FR" sz="1400">
                <a:ea typeface="Calibri"/>
                <a:cs typeface="Calibri"/>
              </a:rPr>
              <a:t> de la page d'accueil.</a:t>
            </a:r>
            <a:r>
              <a:rPr lang="fr-FR" sz="1600">
                <a:ea typeface="Calibri"/>
                <a:cs typeface="Calibri"/>
              </a:rPr>
              <a:t> </a:t>
            </a:r>
            <a:endParaRPr lang="fr-FR" sz="1600"/>
          </a:p>
        </p:txBody>
      </p:sp>
      <p:pic>
        <p:nvPicPr>
          <p:cNvPr id="7" name="Image 6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76B54CBF-995D-813E-B7EF-2DFB3AB5A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38" y="2847629"/>
            <a:ext cx="5159297" cy="25380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1BFFE11-AD75-032E-527D-8B73827A4356}"/>
              </a:ext>
            </a:extLst>
          </p:cNvPr>
          <p:cNvSpPr txBox="1"/>
          <p:nvPr/>
        </p:nvSpPr>
        <p:spPr>
          <a:xfrm>
            <a:off x="7229707" y="2871439"/>
            <a:ext cx="17934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F4737F"/>
                </a:solidFill>
                <a:ea typeface="Calibri"/>
                <a:cs typeface="Calibri"/>
              </a:rPr>
              <a:t>2 possibilités</a:t>
            </a:r>
            <a:r>
              <a:rPr lang="fr-FR">
                <a:solidFill>
                  <a:srgbClr val="F4737F"/>
                </a:solidFill>
                <a:ea typeface="Calibri"/>
                <a:cs typeface="Calibri"/>
              </a:rPr>
              <a:t> pour rechercher des ressources : 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C5F3A31-0E9F-72CE-D911-A20D4FD89E9C}"/>
              </a:ext>
            </a:extLst>
          </p:cNvPr>
          <p:cNvCxnSpPr/>
          <p:nvPr/>
        </p:nvCxnSpPr>
        <p:spPr>
          <a:xfrm flipH="1" flipV="1">
            <a:off x="3782820" y="3299599"/>
            <a:ext cx="3471745" cy="1334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4F2FA2E-44D6-4055-EAE9-9E6E9C0839C2}"/>
              </a:ext>
            </a:extLst>
          </p:cNvPr>
          <p:cNvSpPr txBox="1"/>
          <p:nvPr/>
        </p:nvSpPr>
        <p:spPr>
          <a:xfrm>
            <a:off x="7155364" y="4339682"/>
            <a:ext cx="1637373" cy="1323439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>
                <a:ea typeface="Calibri"/>
                <a:cs typeface="Calibri"/>
              </a:rPr>
              <a:t>La </a:t>
            </a:r>
            <a:r>
              <a:rPr lang="fr-FR" sz="1600" b="1">
                <a:ea typeface="Calibri"/>
                <a:cs typeface="Calibri"/>
              </a:rPr>
              <a:t>barre de recherche simple</a:t>
            </a:r>
            <a:r>
              <a:rPr lang="fr-FR" sz="1600">
                <a:ea typeface="Calibri"/>
                <a:cs typeface="Calibri"/>
              </a:rPr>
              <a:t> = dispose d'une implémentation 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5482BCF-3391-7215-0D54-3F4A7D791446}"/>
              </a:ext>
            </a:extLst>
          </p:cNvPr>
          <p:cNvCxnSpPr/>
          <p:nvPr/>
        </p:nvCxnSpPr>
        <p:spPr>
          <a:xfrm flipH="1" flipV="1">
            <a:off x="2507399" y="3696862"/>
            <a:ext cx="990600" cy="2115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9297F2CF-74B8-3BC1-1192-991E91971CF0}"/>
              </a:ext>
            </a:extLst>
          </p:cNvPr>
          <p:cNvSpPr txBox="1"/>
          <p:nvPr/>
        </p:nvSpPr>
        <p:spPr>
          <a:xfrm>
            <a:off x="2378926" y="5928732"/>
            <a:ext cx="4274634" cy="584775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>
                <a:ea typeface="Calibri"/>
                <a:cs typeface="Calibri"/>
              </a:rPr>
              <a:t>Listes thématiques</a:t>
            </a:r>
            <a:r>
              <a:rPr lang="fr-FR" sz="1600">
                <a:ea typeface="Calibri"/>
                <a:cs typeface="Calibri"/>
              </a:rPr>
              <a:t> = donne les ressources correspondant à un sujet donné. 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684017-6AC8-5436-77C2-17512569C6F9}"/>
              </a:ext>
            </a:extLst>
          </p:cNvPr>
          <p:cNvSpPr/>
          <p:nvPr/>
        </p:nvSpPr>
        <p:spPr>
          <a:xfrm>
            <a:off x="1367925" y="1042343"/>
            <a:ext cx="378572" cy="3972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4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34" algn="l" defTabSz="91417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22" algn="l" defTabSz="91417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09" algn="l" defTabSz="91417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696" algn="l" defTabSz="91417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5AF187-97FE-DD8A-8DF0-1EA650561016}"/>
              </a:ext>
            </a:extLst>
          </p:cNvPr>
          <p:cNvSpPr/>
          <p:nvPr/>
        </p:nvSpPr>
        <p:spPr>
          <a:xfrm>
            <a:off x="5520475" y="1042344"/>
            <a:ext cx="661701" cy="3972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4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34" algn="l" defTabSz="91417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22" algn="l" defTabSz="91417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09" algn="l" defTabSz="91417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696" algn="l" defTabSz="91417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386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74667"/>
            <a:ext cx="9144000" cy="64807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8780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CObaz</a:t>
            </a:r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C540FC8-5476-01ED-11C5-A383A96E5BB8}"/>
              </a:ext>
            </a:extLst>
          </p:cNvPr>
          <p:cNvSpPr txBox="1"/>
          <p:nvPr/>
        </p:nvSpPr>
        <p:spPr>
          <a:xfrm>
            <a:off x="434949" y="1118848"/>
            <a:ext cx="5399452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4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22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09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696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>
                <a:latin typeface="Arial"/>
                <a:cs typeface="Arial"/>
              </a:rPr>
              <a:t>Consulter les normes AFNOR et la réglementation française et européenne</a:t>
            </a:r>
            <a:endParaRPr lang="fr-FR"/>
          </a:p>
          <a:p>
            <a:pPr algn="l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3D7DA2-0CF0-422A-5FF1-C962D75FC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043495"/>
            <a:ext cx="1972340" cy="757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711CF0-5F58-49F5-98D3-7AAFD89A3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0" y="2401502"/>
            <a:ext cx="6553200" cy="3277740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2528CD7A-498B-C606-DF9A-FECD033D4979}"/>
              </a:ext>
            </a:extLst>
          </p:cNvPr>
          <p:cNvSpPr txBox="1"/>
          <p:nvPr/>
        </p:nvSpPr>
        <p:spPr>
          <a:xfrm>
            <a:off x="698758" y="1906255"/>
            <a:ext cx="2909884" cy="261610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4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22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09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696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100" err="1">
                <a:latin typeface="Arial"/>
                <a:cs typeface="Arial"/>
              </a:rPr>
              <a:t>Chercher</a:t>
            </a:r>
            <a:r>
              <a:rPr lang="en-US" sz="1100">
                <a:latin typeface="Arial"/>
                <a:cs typeface="Arial"/>
              </a:rPr>
              <a:t> </a:t>
            </a:r>
            <a:r>
              <a:rPr lang="en-US" sz="1100" err="1">
                <a:latin typeface="Arial"/>
                <a:cs typeface="Arial"/>
              </a:rPr>
              <a:t>une</a:t>
            </a:r>
            <a:r>
              <a:rPr lang="en-US" sz="1100">
                <a:latin typeface="Arial"/>
                <a:cs typeface="Arial"/>
              </a:rPr>
              <a:t> </a:t>
            </a:r>
            <a:r>
              <a:rPr lang="en-US" sz="1100" err="1">
                <a:latin typeface="Arial"/>
                <a:cs typeface="Arial"/>
              </a:rPr>
              <a:t>norme</a:t>
            </a:r>
            <a:r>
              <a:rPr lang="en-US" sz="1100">
                <a:latin typeface="Arial"/>
                <a:cs typeface="Arial"/>
              </a:rPr>
              <a:t> par </a:t>
            </a:r>
            <a:r>
              <a:rPr lang="en-US" sz="1100" err="1">
                <a:latin typeface="Arial"/>
                <a:cs typeface="Arial"/>
              </a:rPr>
              <a:t>identifiant</a:t>
            </a:r>
            <a:r>
              <a:rPr lang="en-US" sz="1100">
                <a:latin typeface="Arial"/>
                <a:cs typeface="Arial"/>
              </a:rPr>
              <a:t> </a:t>
            </a:r>
            <a:r>
              <a:rPr lang="en-US" sz="1100" err="1">
                <a:latin typeface="Arial"/>
                <a:cs typeface="Arial"/>
              </a:rPr>
              <a:t>ou</a:t>
            </a:r>
            <a:r>
              <a:rPr lang="en-US" sz="1100">
                <a:latin typeface="Arial"/>
                <a:cs typeface="Arial"/>
              </a:rPr>
              <a:t> </a:t>
            </a:r>
            <a:r>
              <a:rPr lang="en-US" sz="1100" err="1">
                <a:latin typeface="Arial"/>
                <a:cs typeface="Arial"/>
              </a:rPr>
              <a:t>sujet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F068FC24-CD16-DCF7-7CFC-300C9D8718FF}"/>
              </a:ext>
            </a:extLst>
          </p:cNvPr>
          <p:cNvSpPr txBox="1"/>
          <p:nvPr/>
        </p:nvSpPr>
        <p:spPr>
          <a:xfrm>
            <a:off x="7246643" y="2827744"/>
            <a:ext cx="1571953" cy="430887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4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22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09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696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100" err="1">
                <a:latin typeface="Arial"/>
                <a:cs typeface="Arial"/>
              </a:rPr>
              <a:t>Accéder</a:t>
            </a:r>
            <a:r>
              <a:rPr lang="en-US" sz="1100">
                <a:latin typeface="Arial"/>
                <a:cs typeface="Arial"/>
              </a:rPr>
              <a:t> au </a:t>
            </a:r>
            <a:r>
              <a:rPr lang="en-US" sz="1100" err="1">
                <a:latin typeface="Arial"/>
                <a:cs typeface="Arial"/>
              </a:rPr>
              <a:t>texte</a:t>
            </a:r>
            <a:r>
              <a:rPr lang="en-US" sz="1100">
                <a:latin typeface="Arial"/>
                <a:cs typeface="Arial"/>
              </a:rPr>
              <a:t> de la </a:t>
            </a:r>
            <a:r>
              <a:rPr lang="en-US" sz="1100" err="1">
                <a:latin typeface="Arial"/>
                <a:cs typeface="Arial"/>
              </a:rPr>
              <a:t>norme</a:t>
            </a:r>
            <a:endParaRPr lang="en-US" sz="1100" err="1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64D4476F-EEAE-1E8B-CB99-E10221D4942B}"/>
              </a:ext>
            </a:extLst>
          </p:cNvPr>
          <p:cNvSpPr txBox="1"/>
          <p:nvPr/>
        </p:nvSpPr>
        <p:spPr>
          <a:xfrm>
            <a:off x="3268294" y="5964348"/>
            <a:ext cx="2652930" cy="430887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4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22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09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696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100" err="1">
                <a:latin typeface="Arial"/>
                <a:cs typeface="Arial"/>
              </a:rPr>
              <a:t>Informations</a:t>
            </a:r>
            <a:r>
              <a:rPr lang="en-US" sz="1100">
                <a:latin typeface="Arial"/>
                <a:cs typeface="Arial"/>
              </a:rPr>
              <a:t> sur la </a:t>
            </a:r>
            <a:r>
              <a:rPr lang="en-US" sz="1100" err="1">
                <a:latin typeface="Arial"/>
                <a:cs typeface="Arial"/>
              </a:rPr>
              <a:t>norme</a:t>
            </a:r>
            <a:r>
              <a:rPr lang="en-US" sz="1100">
                <a:latin typeface="Arial"/>
                <a:cs typeface="Arial"/>
              </a:rPr>
              <a:t> et </a:t>
            </a:r>
            <a:r>
              <a:rPr lang="en-US" sz="1100" err="1">
                <a:latin typeface="Arial"/>
                <a:cs typeface="Arial"/>
              </a:rPr>
              <a:t>sa</a:t>
            </a:r>
            <a:r>
              <a:rPr lang="en-US" sz="1100">
                <a:latin typeface="Arial"/>
                <a:cs typeface="Arial"/>
              </a:rPr>
              <a:t> publication</a:t>
            </a:r>
            <a:endParaRPr lang="en-US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C91CBF-8BC9-D5BC-653C-BBA85E3B504D}"/>
              </a:ext>
            </a:extLst>
          </p:cNvPr>
          <p:cNvSpPr/>
          <p:nvPr/>
        </p:nvSpPr>
        <p:spPr>
          <a:xfrm>
            <a:off x="372139" y="3553046"/>
            <a:ext cx="4660604" cy="2153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52444D-32CA-7CD7-5D5D-89FD448F16C6}"/>
              </a:ext>
            </a:extLst>
          </p:cNvPr>
          <p:cNvCxnSpPr/>
          <p:nvPr/>
        </p:nvCxnSpPr>
        <p:spPr>
          <a:xfrm flipH="1" flipV="1">
            <a:off x="4088659" y="5398374"/>
            <a:ext cx="450073" cy="614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F5A90CD-F14F-1635-453D-A708E9ECA657}"/>
              </a:ext>
            </a:extLst>
          </p:cNvPr>
          <p:cNvSpPr/>
          <p:nvPr/>
        </p:nvSpPr>
        <p:spPr>
          <a:xfrm>
            <a:off x="5112488" y="3553046"/>
            <a:ext cx="1603744" cy="1541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9DBF92-A95C-2CFD-A6CB-CE908B07E67E}"/>
              </a:ext>
            </a:extLst>
          </p:cNvPr>
          <p:cNvCxnSpPr/>
          <p:nvPr/>
        </p:nvCxnSpPr>
        <p:spPr>
          <a:xfrm flipH="1">
            <a:off x="6500478" y="3232010"/>
            <a:ext cx="1096886" cy="7770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821FBA-85E7-F733-3840-AA1F9D1A5E6A}"/>
              </a:ext>
            </a:extLst>
          </p:cNvPr>
          <p:cNvCxnSpPr/>
          <p:nvPr/>
        </p:nvCxnSpPr>
        <p:spPr>
          <a:xfrm>
            <a:off x="2619555" y="2161666"/>
            <a:ext cx="515718" cy="3162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7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74667"/>
            <a:ext cx="9144000" cy="64807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8780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CObaz</a:t>
            </a:r>
            <a:endParaRPr lang="en-US" err="1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C540FC8-5476-01ED-11C5-A383A96E5BB8}"/>
              </a:ext>
            </a:extLst>
          </p:cNvPr>
          <p:cNvSpPr txBox="1"/>
          <p:nvPr/>
        </p:nvSpPr>
        <p:spPr>
          <a:xfrm>
            <a:off x="514693" y="1260615"/>
            <a:ext cx="5399452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4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22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09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696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>
                <a:latin typeface="Arial"/>
                <a:cs typeface="Arial"/>
              </a:rPr>
              <a:t>Consulter une norme</a:t>
            </a:r>
            <a:endParaRPr lang="fr-FR"/>
          </a:p>
          <a:p>
            <a:pPr algn="l"/>
            <a:endParaRPr lang="en-US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64D4476F-EEAE-1E8B-CB99-E10221D4942B}"/>
              </a:ext>
            </a:extLst>
          </p:cNvPr>
          <p:cNvSpPr txBox="1"/>
          <p:nvPr/>
        </p:nvSpPr>
        <p:spPr>
          <a:xfrm>
            <a:off x="1194945" y="5920046"/>
            <a:ext cx="1377024" cy="261610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4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22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09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696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100">
                <a:latin typeface="Arial"/>
                <a:cs typeface="Arial"/>
              </a:rPr>
              <a:t>Texte de la </a:t>
            </a:r>
            <a:r>
              <a:rPr lang="en-US" sz="1100" err="1">
                <a:latin typeface="Arial"/>
                <a:cs typeface="Arial"/>
              </a:rPr>
              <a:t>norme</a:t>
            </a:r>
            <a:endParaRPr lang="en-US" err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E3E399-4387-95E8-DF05-BAA2BFB7F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73" y="1996404"/>
            <a:ext cx="6845595" cy="3432258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EF64A04E-4267-C806-CB7D-D1C4906C237E}"/>
              </a:ext>
            </a:extLst>
          </p:cNvPr>
          <p:cNvSpPr txBox="1"/>
          <p:nvPr/>
        </p:nvSpPr>
        <p:spPr>
          <a:xfrm>
            <a:off x="4092316" y="1206278"/>
            <a:ext cx="2440279" cy="261610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4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22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09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696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100" err="1">
                <a:latin typeface="Arial"/>
                <a:cs typeface="Arial"/>
              </a:rPr>
              <a:t>Montrer</a:t>
            </a:r>
            <a:r>
              <a:rPr lang="en-US" sz="1100">
                <a:latin typeface="Arial"/>
                <a:cs typeface="Arial"/>
              </a:rPr>
              <a:t> les exigences de la </a:t>
            </a:r>
            <a:r>
              <a:rPr lang="en-US" sz="1100" err="1">
                <a:latin typeface="Arial"/>
                <a:cs typeface="Arial"/>
              </a:rPr>
              <a:t>norme</a:t>
            </a:r>
            <a:endParaRPr lang="en-US" sz="1100" err="1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57EFB13-A6D0-B5E5-CA7C-AC250BB2BED6}"/>
              </a:ext>
            </a:extLst>
          </p:cNvPr>
          <p:cNvSpPr txBox="1"/>
          <p:nvPr/>
        </p:nvSpPr>
        <p:spPr>
          <a:xfrm>
            <a:off x="7432711" y="3279628"/>
            <a:ext cx="1545372" cy="430887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4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22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09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696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100" err="1">
                <a:latin typeface="Arial"/>
                <a:cs typeface="Arial"/>
              </a:rPr>
              <a:t>Montrer</a:t>
            </a:r>
            <a:r>
              <a:rPr lang="en-US" sz="1100">
                <a:latin typeface="Arial"/>
                <a:cs typeface="Arial"/>
              </a:rPr>
              <a:t> </a:t>
            </a:r>
            <a:r>
              <a:rPr lang="en-US" sz="1100" err="1">
                <a:latin typeface="Arial"/>
                <a:cs typeface="Arial"/>
              </a:rPr>
              <a:t>l'historique</a:t>
            </a:r>
            <a:r>
              <a:rPr lang="en-US" sz="1100">
                <a:latin typeface="Arial"/>
                <a:cs typeface="Arial"/>
              </a:rPr>
              <a:t> de la </a:t>
            </a:r>
            <a:r>
              <a:rPr lang="en-US" sz="1100" err="1">
                <a:latin typeface="Arial"/>
                <a:cs typeface="Arial"/>
              </a:rPr>
              <a:t>norme</a:t>
            </a:r>
            <a:endParaRPr lang="en-US" sz="11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8317CC-140E-565D-3A30-AD482D1E4527}"/>
              </a:ext>
            </a:extLst>
          </p:cNvPr>
          <p:cNvSpPr/>
          <p:nvPr/>
        </p:nvSpPr>
        <p:spPr>
          <a:xfrm>
            <a:off x="407581" y="2994837"/>
            <a:ext cx="4359349" cy="24897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B5297E6-A9D9-1983-6876-750C4322F347}"/>
              </a:ext>
            </a:extLst>
          </p:cNvPr>
          <p:cNvSpPr txBox="1"/>
          <p:nvPr/>
        </p:nvSpPr>
        <p:spPr>
          <a:xfrm>
            <a:off x="5306200" y="5920046"/>
            <a:ext cx="1377024" cy="430887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4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22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09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696" algn="l" defTabSz="91417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100" err="1">
                <a:latin typeface="Arial"/>
                <a:cs typeface="Arial"/>
              </a:rPr>
              <a:t>Sommaire</a:t>
            </a:r>
            <a:r>
              <a:rPr lang="en-US" sz="1100">
                <a:latin typeface="Arial"/>
                <a:cs typeface="Arial"/>
              </a:rPr>
              <a:t> de la </a:t>
            </a:r>
            <a:r>
              <a:rPr lang="en-US" sz="1100" err="1">
                <a:latin typeface="Arial"/>
                <a:cs typeface="Arial"/>
              </a:rPr>
              <a:t>norme</a:t>
            </a:r>
            <a:endParaRPr lang="en-US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AE2768-CB8D-D9B3-31AE-CAF2EA512CF0}"/>
              </a:ext>
            </a:extLst>
          </p:cNvPr>
          <p:cNvSpPr/>
          <p:nvPr/>
        </p:nvSpPr>
        <p:spPr>
          <a:xfrm>
            <a:off x="4846675" y="2994837"/>
            <a:ext cx="2135371" cy="2144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B2377D-F807-84B2-11CC-6D683FB2BA77}"/>
              </a:ext>
            </a:extLst>
          </p:cNvPr>
          <p:cNvCxnSpPr>
            <a:cxnSpLocks/>
          </p:cNvCxnSpPr>
          <p:nvPr/>
        </p:nvCxnSpPr>
        <p:spPr>
          <a:xfrm flipH="1" flipV="1">
            <a:off x="5986571" y="5028007"/>
            <a:ext cx="184257" cy="924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928C42-3CD3-3C64-192E-ECD6F348F583}"/>
              </a:ext>
            </a:extLst>
          </p:cNvPr>
          <p:cNvCxnSpPr>
            <a:cxnSpLocks/>
          </p:cNvCxnSpPr>
          <p:nvPr/>
        </p:nvCxnSpPr>
        <p:spPr>
          <a:xfrm flipH="1">
            <a:off x="2911990" y="1442196"/>
            <a:ext cx="2115839" cy="19289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4862CD5-27F7-16B6-E3B4-4FD9874072BC}"/>
              </a:ext>
            </a:extLst>
          </p:cNvPr>
          <p:cNvSpPr/>
          <p:nvPr/>
        </p:nvSpPr>
        <p:spPr>
          <a:xfrm>
            <a:off x="6237767" y="1993604"/>
            <a:ext cx="1027814" cy="2303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0B129F-FDC5-6174-36CA-E0213ADE1CF7}"/>
              </a:ext>
            </a:extLst>
          </p:cNvPr>
          <p:cNvCxnSpPr>
            <a:cxnSpLocks/>
          </p:cNvCxnSpPr>
          <p:nvPr/>
        </p:nvCxnSpPr>
        <p:spPr>
          <a:xfrm>
            <a:off x="5665782" y="1451055"/>
            <a:ext cx="1029625" cy="608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5444E2F-0DE4-D569-8F1D-356810287022}"/>
              </a:ext>
            </a:extLst>
          </p:cNvPr>
          <p:cNvSpPr/>
          <p:nvPr/>
        </p:nvSpPr>
        <p:spPr>
          <a:xfrm>
            <a:off x="5183371" y="1993604"/>
            <a:ext cx="1027814" cy="2303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9DBF92-A95C-2CFD-A6CB-CE908B07E67E}"/>
              </a:ext>
            </a:extLst>
          </p:cNvPr>
          <p:cNvCxnSpPr/>
          <p:nvPr/>
        </p:nvCxnSpPr>
        <p:spPr>
          <a:xfrm flipH="1" flipV="1">
            <a:off x="5862525" y="2174939"/>
            <a:ext cx="2036096" cy="11456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DAF7DB5-1FC9-452B-61A5-A70838F009C2}"/>
              </a:ext>
            </a:extLst>
          </p:cNvPr>
          <p:cNvCxnSpPr>
            <a:cxnSpLocks/>
          </p:cNvCxnSpPr>
          <p:nvPr/>
        </p:nvCxnSpPr>
        <p:spPr>
          <a:xfrm flipV="1">
            <a:off x="2174758" y="5329262"/>
            <a:ext cx="294207" cy="605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35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640" y="674132"/>
            <a:ext cx="8619360" cy="469634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304800"/>
            <a:ext cx="914399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ressources documentaires en STE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9600" y="5715000"/>
            <a:ext cx="8077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Passez par l’ENT! (accès à nos abonnements UM) </a:t>
            </a:r>
          </a:p>
        </p:txBody>
      </p:sp>
    </p:spTree>
    <p:extLst>
      <p:ext uri="{BB962C8B-B14F-4D97-AF65-F5344CB8AC3E}">
        <p14:creationId xmlns:p14="http://schemas.microsoft.com/office/powerpoint/2010/main" val="321866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601595"/>
            <a:chOff x="0" y="0"/>
            <a:chExt cx="9144000" cy="260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26014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806195"/>
              <a:ext cx="2712720" cy="98907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3843528"/>
            <a:ext cx="375285" cy="775970"/>
          </a:xfrm>
          <a:custGeom>
            <a:avLst/>
            <a:gdLst/>
            <a:ahLst/>
            <a:cxnLst/>
            <a:rect l="l" t="t" r="r" b="b"/>
            <a:pathLst>
              <a:path w="375285" h="775970">
                <a:moveTo>
                  <a:pt x="0" y="0"/>
                </a:moveTo>
                <a:lnTo>
                  <a:pt x="0" y="775716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6328" y="822960"/>
            <a:ext cx="5754624" cy="9875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00200" y="3382883"/>
            <a:ext cx="6324600" cy="1601977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algn="ctr">
              <a:lnSpc>
                <a:spcPts val="5830"/>
              </a:lnSpc>
              <a:spcBef>
                <a:spcPts val="835"/>
              </a:spcBef>
            </a:pPr>
            <a:r>
              <a:rPr lang="fr-FR" sz="3200" b="1" spc="-25">
                <a:latin typeface="Arial Narrow" panose="020B0606020202030204" pitchFamily="34" charset="0"/>
                <a:cs typeface="Calibri Light"/>
              </a:rPr>
              <a:t>5.(suite)</a:t>
            </a:r>
          </a:p>
          <a:p>
            <a:pPr marL="12700" marR="5080" algn="ctr">
              <a:lnSpc>
                <a:spcPts val="5830"/>
              </a:lnSpc>
              <a:spcBef>
                <a:spcPts val="835"/>
              </a:spcBef>
            </a:pPr>
            <a:r>
              <a:rPr lang="fr-FR" sz="3200" b="1" spc="-25">
                <a:latin typeface="Arial Narrow" panose="020B0606020202030204" pitchFamily="34" charset="0"/>
                <a:cs typeface="Calibri Light"/>
              </a:rPr>
              <a:t>Les ressources  en libre accès</a:t>
            </a:r>
            <a:endParaRPr sz="3200" b="1">
              <a:latin typeface="Arial Narrow" panose="020B0606020202030204" pitchFamily="34" charset="0"/>
              <a:cs typeface="Calibri Light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5" smtClean="0"/>
              <a:t>36</a:t>
            </a:fld>
            <a:endParaRPr lang="fr-FR" spc="-5"/>
          </a:p>
        </p:txBody>
      </p:sp>
    </p:spTree>
    <p:extLst>
      <p:ext uri="{BB962C8B-B14F-4D97-AF65-F5344CB8AC3E}">
        <p14:creationId xmlns:p14="http://schemas.microsoft.com/office/powerpoint/2010/main" val="571973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00" y="152400"/>
            <a:ext cx="9131809" cy="1207894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769492" rIns="0" bIns="0" rtlCol="0">
            <a:spAutoFit/>
          </a:bodyPr>
          <a:lstStyle/>
          <a:p>
            <a:pPr marL="1416050" algn="l">
              <a:lnSpc>
                <a:spcPct val="100000"/>
              </a:lnSpc>
              <a:spcBef>
                <a:spcPts val="100"/>
              </a:spcBef>
            </a:pPr>
            <a:r>
              <a:rPr sz="2800" b="1" err="1">
                <a:solidFill>
                  <a:schemeClr val="bg1"/>
                </a:solidFill>
                <a:latin typeface="Arial"/>
                <a:cs typeface="Arial"/>
              </a:rPr>
              <a:t>Quelques</a:t>
            </a:r>
            <a:r>
              <a:rPr sz="2800" b="1" spc="-10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chemeClr val="bg1"/>
                </a:solidFill>
                <a:latin typeface="Arial"/>
                <a:cs typeface="Arial"/>
              </a:rPr>
              <a:t>ressources</a:t>
            </a:r>
            <a:r>
              <a:rPr sz="2800" b="1" spc="-6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chemeClr val="bg1"/>
                </a:solidFill>
                <a:latin typeface="Arial"/>
                <a:cs typeface="Arial"/>
              </a:rPr>
              <a:t>en</a:t>
            </a:r>
            <a:r>
              <a:rPr sz="2800" b="1" spc="-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10">
                <a:solidFill>
                  <a:schemeClr val="bg1"/>
                </a:solidFill>
                <a:latin typeface="Arial"/>
                <a:cs typeface="Arial"/>
              </a:rPr>
              <a:t>libre-accès</a:t>
            </a:r>
            <a:endParaRPr sz="28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1297" y="1777429"/>
            <a:ext cx="1955291" cy="7200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37</a:t>
            </a:fld>
            <a:endParaRPr spc="-5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6" y="4395284"/>
            <a:ext cx="2967431" cy="7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6" y="5385371"/>
            <a:ext cx="1787868" cy="7200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041169" y="1676400"/>
            <a:ext cx="4697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alibri" panose="020F0502020204030204" pitchFamily="34" charset="0"/>
                <a:cs typeface="Calibri" panose="020F0502020204030204" pitchFamily="34" charset="0"/>
              </a:rPr>
              <a:t>Pour trouver une publication scientifique (article de revue), des rapports, brevets, posters, </a:t>
            </a:r>
            <a:r>
              <a:rPr lang="fr-FR" b="1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fr-FR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38848" y="4755284"/>
            <a:ext cx="3568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alibri" panose="020F0502020204030204" pitchFamily="34" charset="0"/>
                <a:cs typeface="Calibri" panose="020F0502020204030204" pitchFamily="34" charset="0"/>
              </a:rPr>
              <a:t>Pour rechercher des brevets français, européens et internationaux.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163" y="3069415"/>
            <a:ext cx="1964505" cy="720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041169" y="3068548"/>
            <a:ext cx="460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alibri" panose="020F0502020204030204" pitchFamily="34" charset="0"/>
                <a:cs typeface="Calibri" panose="020F0502020204030204" pitchFamily="34" charset="0"/>
              </a:rPr>
              <a:t>Université Numérique Ingénierie et Technologie = cours en ligne (MOOC), webinaires</a:t>
            </a:r>
          </a:p>
        </p:txBody>
      </p:sp>
    </p:spTree>
    <p:extLst>
      <p:ext uri="{BB962C8B-B14F-4D97-AF65-F5344CB8AC3E}">
        <p14:creationId xmlns:p14="http://schemas.microsoft.com/office/powerpoint/2010/main" val="3285062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48" y="228600"/>
            <a:ext cx="9126252" cy="752128"/>
          </a:xfrm>
          <a:solidFill>
            <a:srgbClr val="C00000"/>
          </a:solidFill>
        </p:spPr>
        <p:txBody>
          <a:bodyPr anchor="ctr">
            <a:norm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 questions ?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980728"/>
            <a:ext cx="8640960" cy="496855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FR" sz="2600"/>
          </a:p>
          <a:p>
            <a:pPr lvl="1"/>
            <a:r>
              <a:rPr lang="fr-FR">
                <a:hlinkClick r:id="rId3"/>
              </a:rPr>
              <a:t>scd-formations@umontpellier.fr</a:t>
            </a:r>
            <a:endParaRPr lang="fr-FR">
              <a:ea typeface="Calibri"/>
              <a:cs typeface="Calibri"/>
            </a:endParaRPr>
          </a:p>
          <a:p>
            <a:endParaRPr lang="fr-FR" sz="2400">
              <a:ea typeface="Calibri"/>
              <a:cs typeface="Calibri"/>
            </a:endParaRPr>
          </a:p>
          <a:p>
            <a:pPr lvl="1"/>
            <a:r>
              <a:rPr lang="fr-FR"/>
              <a:t>A la BU Sciences : </a:t>
            </a:r>
            <a:r>
              <a:rPr lang="fr-FR" u="sng"/>
              <a:t>Service de renseignements</a:t>
            </a:r>
            <a:r>
              <a:rPr lang="fr-FR"/>
              <a:t> ouvert de 8h à 19h</a:t>
            </a:r>
            <a:endParaRPr lang="fr-FR">
              <a:ea typeface="Calibri"/>
              <a:cs typeface="Calibri"/>
            </a:endParaRPr>
          </a:p>
          <a:p>
            <a:endParaRPr lang="fr-FR" sz="2400">
              <a:ea typeface="Calibri"/>
              <a:cs typeface="Calibri"/>
            </a:endParaRPr>
          </a:p>
          <a:p>
            <a:pPr lvl="1"/>
            <a:r>
              <a:rPr lang="fr-FR"/>
              <a:t>En ligne : Service de renseignements par mail ou chat </a:t>
            </a:r>
            <a:endParaRPr lang="fr-FR">
              <a:ea typeface="Calibri"/>
              <a:cs typeface="Calibri"/>
            </a:endParaRPr>
          </a:p>
          <a:p>
            <a:endParaRPr lang="fr-FR" sz="2400">
              <a:ea typeface="Calibri"/>
              <a:cs typeface="Calibri"/>
            </a:endParaRPr>
          </a:p>
          <a:p>
            <a:endParaRPr lang="fr-FR" sz="2600"/>
          </a:p>
          <a:p>
            <a:endParaRPr lang="fr-FR" sz="2600"/>
          </a:p>
          <a:p>
            <a:endParaRPr lang="fr-FR" sz="2600"/>
          </a:p>
          <a:p>
            <a:endParaRPr lang="fr-FR" sz="2600"/>
          </a:p>
          <a:p>
            <a:pPr lvl="1"/>
            <a:endParaRPr lang="fr-FR">
              <a:hlinkClick r:id="rId4"/>
            </a:endParaRPr>
          </a:p>
          <a:p>
            <a:pPr lvl="1"/>
            <a:r>
              <a:rPr lang="fr-FR">
                <a:hlinkClick r:id="rId4"/>
              </a:rPr>
              <a:t>Demander un RDV personnalisé avec un bibliothécaire</a:t>
            </a:r>
            <a:endParaRPr lang="fr-FR">
              <a:ea typeface="Calibri"/>
              <a:cs typeface="Calibri"/>
            </a:endParaRPr>
          </a:p>
          <a:p>
            <a:pPr algn="ctr"/>
            <a:endParaRPr lang="fr-FR" sz="2600"/>
          </a:p>
          <a:p>
            <a:pPr algn="ctr"/>
            <a:endParaRPr lang="fr-FR" sz="2600"/>
          </a:p>
          <a:p>
            <a:pPr algn="ctr"/>
            <a:endParaRPr lang="fr-FR" sz="2600"/>
          </a:p>
          <a:p>
            <a:endParaRPr lang="fr-FR">
              <a:solidFill>
                <a:srgbClr val="FF00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607" y="3429000"/>
            <a:ext cx="6120680" cy="156227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3CD0022-D2CA-1791-5038-87013F51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A12B-35CC-4B43-82E7-A6B92E728F35}" type="slidenum">
              <a:rPr lang="fr-FR" altLang="en-US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3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76836" y="611346"/>
            <a:ext cx="5544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>
                <a:solidFill>
                  <a:srgbClr val="449A9A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SERVICE COMMUN DE DOCUMENTATION </a:t>
            </a:r>
          </a:p>
          <a:p>
            <a:pPr algn="ctr"/>
            <a:r>
              <a:rPr lang="fr-FR" sz="3200">
                <a:solidFill>
                  <a:srgbClr val="449A9A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DE L’UNIVERSITÉ DE MONTPELLIER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4" y="2132857"/>
            <a:ext cx="7378412" cy="41503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67" y="573720"/>
            <a:ext cx="2946849" cy="115247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5796136" y="250166"/>
            <a:ext cx="0" cy="1666666"/>
          </a:xfrm>
          <a:prstGeom prst="line">
            <a:avLst/>
          </a:prstGeom>
          <a:ln w="508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08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74667"/>
            <a:ext cx="9144000" cy="64807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8780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réseau des BU de l’Université de Montpellier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9654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55600" indent="0" algn="ctr" defTabSz="712788">
              <a:spcBef>
                <a:spcPts val="0"/>
              </a:spcBef>
              <a:buNone/>
            </a:pPr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12 BU de l’Université de Montpellier sur tous les campus de Montpellier, Nîmes, Béziers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55600" indent="0" defTabSz="712788">
              <a:spcBef>
                <a:spcPts val="0"/>
              </a:spcBef>
              <a:buNone/>
            </a:pPr>
            <a:endParaRPr lang="fr-FR" sz="19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defTabSz="712788">
              <a:spcBef>
                <a:spcPts val="0"/>
              </a:spcBef>
            </a:pPr>
            <a:r>
              <a:rPr lang="fr-FR" sz="1900" b="1">
                <a:latin typeface="Calibri" panose="020F0502020204030204" pitchFamily="34" charset="0"/>
                <a:cs typeface="Calibri" panose="020F0502020204030204" pitchFamily="34" charset="0"/>
              </a:rPr>
              <a:t>Toutes accessibles librement </a:t>
            </a: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– </a:t>
            </a:r>
            <a:r>
              <a:rPr lang="fr-FR" sz="1900" i="1">
                <a:latin typeface="Calibri" panose="020F0502020204030204" pitchFamily="34" charset="0"/>
                <a:cs typeface="Calibri" panose="020F0502020204030204" pitchFamily="34" charset="0"/>
              </a:rPr>
              <a:t>y compris les BU de l’Université Paul-Valéry</a:t>
            </a:r>
            <a:endParaRPr lang="en-US" sz="19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 defTabSz="712788">
              <a:spcBef>
                <a:spcPts val="0"/>
              </a:spcBef>
              <a:buNone/>
            </a:pPr>
            <a:endParaRPr lang="fr-FR" sz="19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3695" defTabSz="811213">
              <a:spcBef>
                <a:spcPts val="0"/>
              </a:spcBef>
            </a:pPr>
            <a:r>
              <a:rPr lang="fr-FR" sz="1900" b="1" u="sng">
                <a:latin typeface="Calibri" panose="020F0502020204030204" pitchFamily="34" charset="0"/>
                <a:cs typeface="Calibri" panose="020F0502020204030204" pitchFamily="34" charset="0"/>
              </a:rPr>
              <a:t>Horaires élargis </a:t>
            </a:r>
            <a:r>
              <a:rPr lang="fr-FR" sz="1900" u="sng">
                <a:latin typeface="Calibri" panose="020F0502020204030204" pitchFamily="34" charset="0"/>
                <a:cs typeface="Calibri" panose="020F0502020204030204" pitchFamily="34" charset="0"/>
              </a:rPr>
              <a:t>(vérifiez les horaires en temps réel sur Affluences) :</a:t>
            </a:r>
          </a:p>
          <a:p>
            <a:pPr marL="800100" defTabSz="811213">
              <a:spcBef>
                <a:spcPts val="0"/>
              </a:spcBef>
              <a:buFont typeface="Calibri" pitchFamily="34" charset="0"/>
              <a:buChar char="-"/>
            </a:pP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Le soir en semaine jusqu'à 21h : BU Richter</a:t>
            </a:r>
          </a:p>
          <a:p>
            <a:pPr marL="800100" defTabSz="811213">
              <a:spcBef>
                <a:spcPts val="0"/>
              </a:spcBef>
              <a:buFont typeface="Calibri" pitchFamily="34" charset="0"/>
              <a:buChar char="-"/>
            </a:pP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Le soir en semaine jusqu'à 22h30 : BU Médecine UPM, Pharmacie </a:t>
            </a:r>
            <a:r>
              <a:rPr lang="fr-FR" sz="19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Sciences  </a:t>
            </a:r>
          </a:p>
          <a:p>
            <a:pPr marL="800100" defTabSz="811213">
              <a:spcBef>
                <a:spcPts val="0"/>
              </a:spcBef>
              <a:buFont typeface="Calibri"/>
              <a:buChar char="-"/>
            </a:pP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Le week-end :</a:t>
            </a:r>
          </a:p>
          <a:p>
            <a:pPr marL="1887220" lvl="3" defTabSz="811213">
              <a:spcBef>
                <a:spcPts val="0"/>
              </a:spcBef>
            </a:pP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Deux BU ouvertes le </a:t>
            </a:r>
            <a:r>
              <a:rPr lang="fr-FR" sz="1900" b="1">
                <a:latin typeface="Calibri" panose="020F0502020204030204" pitchFamily="34" charset="0"/>
                <a:cs typeface="Calibri" panose="020F0502020204030204" pitchFamily="34" charset="0"/>
              </a:rPr>
              <a:t>samedi </a:t>
            </a: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900" b="1">
                <a:latin typeface="Calibri" panose="020F0502020204030204" pitchFamily="34" charset="0"/>
                <a:cs typeface="Calibri" panose="020F0502020204030204" pitchFamily="34" charset="0"/>
              </a:rPr>
              <a:t>BU Richter (9h-19h) </a:t>
            </a: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et BU Lettres  - Campus route de Mende :</a:t>
            </a:r>
            <a:r>
              <a:rPr lang="fr-FR" sz="1900" i="1" u="sng">
                <a:latin typeface="Calibri" panose="020F0502020204030204" pitchFamily="34" charset="0"/>
                <a:cs typeface="Calibri" panose="020F0502020204030204" pitchFamily="34" charset="0"/>
              </a:rPr>
              <a:t> fermeture jusqu’en avril 2024</a:t>
            </a: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887220" lvl="3" defTabSz="811213">
              <a:spcBef>
                <a:spcPts val="0"/>
              </a:spcBef>
            </a:pP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1900" b="1">
                <a:latin typeface="Calibri" panose="020F0502020204030204" pitchFamily="34" charset="0"/>
                <a:cs typeface="Calibri" panose="020F0502020204030204" pitchFamily="34" charset="0"/>
              </a:rPr>
              <a:t>dimanche : </a:t>
            </a: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10h-19h en</a:t>
            </a:r>
            <a:r>
              <a:rPr lang="fr-FR" sz="1900" b="1">
                <a:latin typeface="Calibri" panose="020F0502020204030204" pitchFamily="34" charset="0"/>
                <a:cs typeface="Calibri" panose="020F0502020204030204" pitchFamily="34" charset="0"/>
              </a:rPr>
              <a:t> BU Sciences </a:t>
            </a:r>
            <a:endParaRPr lang="en-US" sz="19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9970" lvl="1" indent="-276225" defTabSz="811213">
              <a:spcBef>
                <a:spcPts val="0"/>
              </a:spcBef>
              <a:buFont typeface="Wingdings,Sans-Serif"/>
              <a:buChar char="Ø"/>
            </a:pPr>
            <a:endParaRPr lang="fr-FR" sz="19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3745" lvl="1" defTabSz="811213">
              <a:spcBef>
                <a:spcPts val="0"/>
              </a:spcBef>
            </a:pP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Ouverture y compris en période de vacances universitaires </a:t>
            </a:r>
          </a:p>
          <a:p>
            <a:pPr marL="753745" lvl="1" indent="0" defTabSz="811213">
              <a:spcBef>
                <a:spcPts val="0"/>
              </a:spcBef>
              <a:buNone/>
            </a:pPr>
            <a:endParaRPr lang="fr-FR" sz="19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3695" defTabSz="811213">
              <a:spcBef>
                <a:spcPts val="0"/>
              </a:spcBef>
            </a:pPr>
            <a:r>
              <a:rPr lang="fr-FR" sz="1900" b="1">
                <a:latin typeface="Calibri" panose="020F0502020204030204" pitchFamily="34" charset="0"/>
                <a:cs typeface="Calibri" panose="020F0502020204030204" pitchFamily="34" charset="0"/>
              </a:rPr>
              <a:t>Votre</a:t>
            </a:r>
            <a:r>
              <a:rPr lang="fr-FR" sz="19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9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carte étudiant/</a:t>
            </a:r>
            <a:r>
              <a:rPr lang="fr-FR" sz="1900" b="1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Izly</a:t>
            </a:r>
            <a:r>
              <a:rPr lang="fr-FR" sz="1900" b="1">
                <a:solidFill>
                  <a:srgbClr val="F473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1900" b="1">
                <a:latin typeface="Calibri" panose="020F0502020204030204" pitchFamily="34" charset="0"/>
                <a:cs typeface="Calibri" panose="020F0502020204030204" pitchFamily="34" charset="0"/>
              </a:rPr>
              <a:t>est aussi votre carte de BU</a:t>
            </a:r>
          </a:p>
          <a:p>
            <a:pPr marL="355600" indent="0" algn="ctr" defTabSz="811213">
              <a:spcBef>
                <a:spcPts val="0"/>
              </a:spcBef>
              <a:buNone/>
            </a:pPr>
            <a:endParaRPr lang="fr-FR" sz="2400" b="1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54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74667"/>
            <a:ext cx="9144000" cy="64807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8780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services harmonisés et mutualisés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46849"/>
            <a:ext cx="8075240" cy="52787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5600" indent="0" defTabSz="712788">
              <a:spcBef>
                <a:spcPts val="0"/>
              </a:spcBef>
              <a:buNone/>
            </a:pPr>
            <a:r>
              <a:rPr lang="fr-FR" sz="22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place, dans toutes les BU : </a:t>
            </a:r>
          </a:p>
          <a:p>
            <a:pPr marL="355600" indent="0" defTabSz="712788">
              <a:spcBef>
                <a:spcPts val="0"/>
              </a:spcBef>
              <a:buNone/>
            </a:pPr>
            <a:endParaRPr lang="fr-FR" sz="1800" b="1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defTabSz="712788">
              <a:spcBef>
                <a:spcPts val="0"/>
              </a:spcBef>
              <a:buFont typeface="Wingdings,Sans-Serif" panose="05000000000000000000" pitchFamily="2" charset="2"/>
              <a:buChar char="Ø"/>
            </a:pPr>
            <a:r>
              <a:rPr lang="fr-FR" sz="2000" b="1">
                <a:latin typeface="Calibri" panose="020F0502020204030204" pitchFamily="34" charset="0"/>
                <a:cs typeface="Calibri" panose="020F0502020204030204" pitchFamily="34" charset="0"/>
              </a:rPr>
              <a:t>Emprunter</a:t>
            </a: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avec votre carte d'étudiant : </a:t>
            </a:r>
          </a:p>
          <a:p>
            <a:pPr marL="1098550" lvl="1" defTabSz="712788">
              <a:spcBef>
                <a:spcPts val="0"/>
              </a:spcBef>
              <a:buFont typeface="Wingdings,Sans-Serif" panose="05000000000000000000" pitchFamily="2" charset="2"/>
              <a:buChar char="Ø"/>
            </a:pP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des documents à domicile,</a:t>
            </a:r>
          </a:p>
          <a:p>
            <a:pPr marL="1098550" lvl="1" defTabSz="712788">
              <a:spcBef>
                <a:spcPts val="0"/>
              </a:spcBef>
              <a:buFont typeface="Wingdings,Sans-Serif" panose="05000000000000000000" pitchFamily="2" charset="2"/>
              <a:buChar char="Ø"/>
            </a:pP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du petit matériel sur place (type casques audio), </a:t>
            </a:r>
          </a:p>
          <a:p>
            <a:pPr marL="1098550" lvl="1" defTabSz="712788">
              <a:spcBef>
                <a:spcPts val="0"/>
              </a:spcBef>
              <a:buFont typeface="Wingdings,Sans-Serif" panose="05000000000000000000" pitchFamily="2" charset="2"/>
              <a:buChar char="Ø"/>
            </a:pP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un PC portable pour l'année universitaire.</a:t>
            </a:r>
          </a:p>
          <a:p>
            <a:pPr marL="698500" defTabSz="712788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b="1">
                <a:latin typeface="Calibri" panose="020F0502020204030204" pitchFamily="34" charset="0"/>
                <a:cs typeface="Calibri" panose="020F0502020204030204" pitchFamily="34" charset="0"/>
              </a:rPr>
              <a:t>Faire venir et rendre</a:t>
            </a: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vos documents </a:t>
            </a:r>
            <a:r>
              <a:rPr lang="fr-FR" sz="2000" b="1">
                <a:latin typeface="Calibri" panose="020F0502020204030204" pitchFamily="34" charset="0"/>
                <a:cs typeface="Calibri" panose="020F0502020204030204" pitchFamily="34" charset="0"/>
              </a:rPr>
              <a:t>partout</a:t>
            </a: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00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3695" indent="0" defTabSz="811213">
              <a:spcBef>
                <a:spcPts val="0"/>
              </a:spcBef>
              <a:buNone/>
            </a:pPr>
            <a:endParaRPr lang="fr-FR" sz="200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b="1">
                <a:latin typeface="Calibri" panose="020F0502020204030204" pitchFamily="34" charset="0"/>
                <a:cs typeface="Calibri" panose="020F0502020204030204" pitchFamily="34" charset="0"/>
              </a:rPr>
              <a:t>Accéder au réseau </a:t>
            </a: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wifi, à des ordinateurs </a:t>
            </a: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fixes (pack office, internet) </a:t>
            </a: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sur authentification avec vos codes ENT</a:t>
            </a: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b="1">
                <a:latin typeface="Calibri" panose="020F0502020204030204" pitchFamily="34" charset="0"/>
                <a:cs typeface="Calibri" panose="020F0502020204030204" pitchFamily="34" charset="0"/>
              </a:rPr>
              <a:t>Services d’impression</a:t>
            </a: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 / photocopie / scan / reliure</a:t>
            </a: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>
              <a:cs typeface="Calibri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>
              <a:cs typeface="Calibri"/>
            </a:endParaRPr>
          </a:p>
          <a:p>
            <a:pPr marL="1029970" lvl="1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9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53695" indent="0" defTabSz="811213">
              <a:spcBef>
                <a:spcPts val="0"/>
              </a:spcBef>
              <a:buNone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ECEC0-9A7D-9D3A-0E2F-C78425506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382819"/>
            <a:ext cx="15144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4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8877"/>
            <a:ext cx="9165091" cy="34903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" y="212161"/>
            <a:ext cx="9067800" cy="752095"/>
          </a:xfr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b="1">
                <a:solidFill>
                  <a:srgbClr val="FFFFFF"/>
                </a:solidFill>
                <a:latin typeface="Arial"/>
                <a:cs typeface="Arial"/>
              </a:rPr>
              <a:t>Accès au catalogue, services, informations des BU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2886" y="1347208"/>
            <a:ext cx="7873914" cy="36956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628650" algn="l"/>
              </a:tabLst>
              <a:defRPr/>
            </a:pPr>
            <a:r>
              <a:rPr lang="fr-FR" sz="2800" b="1">
                <a:solidFill>
                  <a:srgbClr val="449A9A"/>
                </a:solidFill>
              </a:rPr>
              <a:t>Un sésame : vos identifiants numériques UM (ENT)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2" name="Picture 2" descr="http://upload.wikimedia.org/wikipedia/commons/f/ff/Finger-pointing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56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9" b="89888" l="1739" r="9826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1904" y="1347208"/>
            <a:ext cx="477914" cy="368717"/>
          </a:xfrm>
          <a:prstGeom prst="rect">
            <a:avLst/>
          </a:prstGeom>
          <a:noFill/>
        </p:spPr>
      </p:pic>
      <p:sp>
        <p:nvSpPr>
          <p:cNvPr id="4" name="Flèche droite 3"/>
          <p:cNvSpPr/>
          <p:nvPr/>
        </p:nvSpPr>
        <p:spPr>
          <a:xfrm rot="17480688">
            <a:off x="2869314" y="5566279"/>
            <a:ext cx="1129970" cy="67175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124200" y="4343400"/>
            <a:ext cx="1143000" cy="1143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51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EDBB355A-AEE1-67FF-50A1-71FD019B8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776" y="891910"/>
            <a:ext cx="8921350" cy="441047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2390"/>
            <a:ext cx="9144000" cy="499434"/>
          </a:xfr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services des BU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39030" y="5532468"/>
            <a:ext cx="2123465" cy="707886"/>
          </a:xfrm>
          <a:prstGeom prst="rect">
            <a:avLst/>
          </a:prstGeom>
          <a:solidFill>
            <a:srgbClr val="0070C0"/>
          </a:solidFill>
          <a:ln w="31750">
            <a:solidFill>
              <a:srgbClr val="449A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/>
            </a:lvl1pPr>
          </a:lstStyle>
          <a:p>
            <a:r>
              <a:rPr lang="fr-FR" sz="2000"/>
              <a:t>Services à distance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C684552-5B1B-6BA3-77B5-87F0BB091EE4}"/>
              </a:ext>
            </a:extLst>
          </p:cNvPr>
          <p:cNvSpPr txBox="1"/>
          <p:nvPr/>
        </p:nvSpPr>
        <p:spPr>
          <a:xfrm>
            <a:off x="7092280" y="5532468"/>
            <a:ext cx="1754841" cy="707886"/>
          </a:xfrm>
          <a:prstGeom prst="rect">
            <a:avLst/>
          </a:prstGeom>
          <a:solidFill>
            <a:srgbClr val="0070C0"/>
          </a:solidFill>
          <a:ln w="31750">
            <a:solidFill>
              <a:srgbClr val="449A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/>
            </a:lvl1pPr>
          </a:lstStyle>
          <a:p>
            <a:r>
              <a:rPr lang="fr-FR" sz="2000"/>
              <a:t>(Auto-) Formation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995936" y="5532468"/>
            <a:ext cx="1754841" cy="707886"/>
          </a:xfrm>
          <a:prstGeom prst="rect">
            <a:avLst/>
          </a:prstGeom>
          <a:solidFill>
            <a:srgbClr val="0070C0"/>
          </a:solidFill>
          <a:ln w="31750">
            <a:solidFill>
              <a:srgbClr val="449A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 b="1"/>
            </a:lvl1pPr>
          </a:lstStyle>
          <a:p>
            <a:r>
              <a:rPr lang="fr-FR"/>
              <a:t>Infos pratiques</a:t>
            </a:r>
          </a:p>
        </p:txBody>
      </p:sp>
    </p:spTree>
    <p:extLst>
      <p:ext uri="{BB962C8B-B14F-4D97-AF65-F5344CB8AC3E}">
        <p14:creationId xmlns:p14="http://schemas.microsoft.com/office/powerpoint/2010/main" val="23624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0660"/>
            <a:ext cx="9269226" cy="392740"/>
          </a:xfrm>
          <a:solidFill>
            <a:srgbClr val="C00000"/>
          </a:solidFill>
        </p:spPr>
        <p:txBody>
          <a:bodyPr anchor="t">
            <a:no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réseau des BU du SCD-UM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03627ADE-3FC7-4660-B923-AC5FC6CE1B98}" type="slidenum">
              <a:rPr lang="fr-FR" sz="1200" b="1"/>
              <a:pPr>
                <a:defRPr/>
              </a:pPr>
              <a:t>9</a:t>
            </a:fld>
            <a:endParaRPr lang="fr-FR" sz="1200" b="1"/>
          </a:p>
        </p:txBody>
      </p:sp>
      <p:sp>
        <p:nvSpPr>
          <p:cNvPr id="21" name="ZoneTexte 20"/>
          <p:cNvSpPr txBox="1"/>
          <p:nvPr/>
        </p:nvSpPr>
        <p:spPr>
          <a:xfrm>
            <a:off x="2362199" y="5483130"/>
            <a:ext cx="4193227" cy="1200329"/>
          </a:xfrm>
          <a:prstGeom prst="rect">
            <a:avLst/>
          </a:pr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latin typeface="Arial Narrow"/>
              </a:rPr>
              <a:t>Pour savoir s'il y a de la place dans une de ces bibliothèques, il vous suffit de télécharger l'application mobile « Affluences »</a:t>
            </a:r>
            <a:r>
              <a:rPr lang="fr-FR" b="1">
                <a:solidFill>
                  <a:schemeClr val="bg1"/>
                </a:solidFill>
                <a:latin typeface="Klinic Slab Bold"/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720012"/>
            <a:ext cx="4392019" cy="4742769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1752601" y="2514599"/>
            <a:ext cx="1219200" cy="791707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226" y="720012"/>
            <a:ext cx="4070120" cy="474276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701" y="3306307"/>
            <a:ext cx="507206" cy="304800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7422615" y="3091396"/>
            <a:ext cx="1344731" cy="108012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>
            <a:cxnSpLocks/>
          </p:cNvCxnSpPr>
          <p:nvPr/>
        </p:nvCxnSpPr>
        <p:spPr>
          <a:xfrm flipV="1">
            <a:off x="4335694" y="3631456"/>
            <a:ext cx="3086921" cy="18313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DB2200E6-7A20-F82B-2B61-C8F753F4B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7716" y="3190068"/>
            <a:ext cx="1133475" cy="9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2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2909ed-e493-46e5-a1b4-3b8b3c9dab80" xsi:nil="true"/>
    <lcf76f155ced4ddcb4097134ff3c332f xmlns="41f6afcf-1f36-41b4-b745-56bacd6962c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D8B9A9EFC6943BED46AA80C2C3628" ma:contentTypeVersion="15" ma:contentTypeDescription="Crée un document." ma:contentTypeScope="" ma:versionID="345bdd6e140bf808202bd168e41e498c">
  <xsd:schema xmlns:xsd="http://www.w3.org/2001/XMLSchema" xmlns:xs="http://www.w3.org/2001/XMLSchema" xmlns:p="http://schemas.microsoft.com/office/2006/metadata/properties" xmlns:ns2="41f6afcf-1f36-41b4-b745-56bacd6962cc" xmlns:ns3="cb2909ed-e493-46e5-a1b4-3b8b3c9dab80" targetNamespace="http://schemas.microsoft.com/office/2006/metadata/properties" ma:root="true" ma:fieldsID="2d816d3b3f1ff0d0d07362100bbe4281" ns2:_="" ns3:_="">
    <xsd:import namespace="41f6afcf-1f36-41b4-b745-56bacd6962cc"/>
    <xsd:import namespace="cb2909ed-e493-46e5-a1b4-3b8b3c9dab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6afcf-1f36-41b4-b745-56bacd6962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ad23a765-515f-47ec-afed-c1f86ac76a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909ed-e493-46e5-a1b4-3b8b3c9dab8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a7d9dc0-c65f-4a8c-9bed-0c109da9e827}" ma:internalName="TaxCatchAll" ma:showField="CatchAllData" ma:web="cb2909ed-e493-46e5-a1b4-3b8b3c9dab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01A6CC-46C9-462E-8E34-315EA3AAC567}">
  <ds:schemaRefs>
    <ds:schemaRef ds:uri="http://schemas.microsoft.com/office/2006/metadata/properties"/>
    <ds:schemaRef ds:uri="http://purl.org/dc/elements/1.1/"/>
    <ds:schemaRef ds:uri="41f6afcf-1f36-41b4-b745-56bacd6962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cb2909ed-e493-46e5-a1b4-3b8b3c9dab8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3520F-D14E-45FA-A303-4CFB7498DD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EA749D-24AB-4053-8F88-D1A4C51E97F4}">
  <ds:schemaRefs>
    <ds:schemaRef ds:uri="41f6afcf-1f36-41b4-b745-56bacd6962cc"/>
    <ds:schemaRef ds:uri="cb2909ed-e493-46e5-a1b4-3b8b3c9dab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1881</Words>
  <Application>Microsoft Office PowerPoint</Application>
  <PresentationFormat>Affichage à l'écran (4:3)</PresentationFormat>
  <Paragraphs>319</Paragraphs>
  <Slides>38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51" baseType="lpstr">
      <vt:lpstr>Agency FB</vt:lpstr>
      <vt:lpstr>Arial</vt:lpstr>
      <vt:lpstr>Arial MT</vt:lpstr>
      <vt:lpstr>Arial Narrow</vt:lpstr>
      <vt:lpstr>Arial Rounded MT Bold</vt:lpstr>
      <vt:lpstr>Avenir Next Regular</vt:lpstr>
      <vt:lpstr>Calibri</vt:lpstr>
      <vt:lpstr>Calibri Light</vt:lpstr>
      <vt:lpstr>Klinic Slab Bold</vt:lpstr>
      <vt:lpstr>Times New Roman</vt:lpstr>
      <vt:lpstr>Wingdings</vt:lpstr>
      <vt:lpstr>Wingdings,Sans-Serif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Accès au catalogue, services, informations des BU</vt:lpstr>
      <vt:lpstr>Les services des BU</vt:lpstr>
      <vt:lpstr>Le réseau des BU du SCD-UM</vt:lpstr>
      <vt:lpstr>Présentation PowerPoint</vt:lpstr>
      <vt:lpstr>Application Library Mobile</vt:lpstr>
      <vt:lpstr>Présentation PowerPoint</vt:lpstr>
      <vt:lpstr>Retrouvez toutes les infos sur notre site : bibliotheques.edu.umontpellier.fr</vt:lpstr>
      <vt:lpstr>Présentation PowerPoint</vt:lpstr>
      <vt:lpstr>Présentation PowerPoint</vt:lpstr>
      <vt:lpstr>Questionner son sujet : QQQPOC</vt:lpstr>
      <vt:lpstr>Comment questionner son sujet? : questionnement quintilien</vt:lpstr>
      <vt:lpstr>        </vt:lpstr>
      <vt:lpstr>Les outils terminologiques</vt:lpstr>
      <vt:lpstr>Si le sujet est complexe, définir ses mots-clés (tableau de concept)</vt:lpstr>
      <vt:lpstr>Construire une ou des équations de recherche</vt:lpstr>
      <vt:lpstr>Construire une ou des équations de recherche :  les astuces</vt:lpstr>
      <vt:lpstr>Évaluer l’information trouvée sur Internet</vt:lpstr>
      <vt:lpstr>Présentation PowerPoint</vt:lpstr>
      <vt:lpstr>Présentation PowerPoint</vt:lpstr>
      <vt:lpstr>Le catalogue des BU</vt:lpstr>
      <vt:lpstr>Votre compte lecteur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ressources en libre-accès</vt:lpstr>
      <vt:lpstr>Des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recherche documentaire et la recherche d’informations professionnelles</dc:title>
  <dc:creator>denis</dc:creator>
  <cp:lastModifiedBy>Carine Lassagne</cp:lastModifiedBy>
  <cp:revision>38</cp:revision>
  <dcterms:created xsi:type="dcterms:W3CDTF">2024-01-11T15:22:37Z</dcterms:created>
  <dcterms:modified xsi:type="dcterms:W3CDTF">2024-02-07T15:49:58Z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2024-01-11T00:00:00Z</vt:filetime>
  </property>
  <property fmtid="{D5CDD505-2E9C-101B-9397-08002B2CF9AE}" pid="5" name="Producer">
    <vt:lpwstr>Microsoft® PowerPoint® 2016</vt:lpwstr>
  </property>
  <property fmtid="{D5CDD505-2E9C-101B-9397-08002B2CF9AE}" pid="6" name="ContentTypeId">
    <vt:lpwstr>0x010100D6CD8B9A9EFC6943BED46AA80C2C3628</vt:lpwstr>
  </property>
  <property fmtid="{D5CDD505-2E9C-101B-9397-08002B2CF9AE}" pid="7" name="MediaServiceImageTags">
    <vt:lpwstr/>
  </property>
</Properties>
</file>