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4" r:id="rId2"/>
    <p:sldId id="273" r:id="rId3"/>
    <p:sldId id="274" r:id="rId4"/>
    <p:sldId id="284" r:id="rId5"/>
    <p:sldId id="275" r:id="rId6"/>
    <p:sldId id="276" r:id="rId7"/>
    <p:sldId id="278" r:id="rId8"/>
    <p:sldId id="279" r:id="rId9"/>
    <p:sldId id="283" r:id="rId10"/>
    <p:sldId id="281" r:id="rId11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89167" autoAdjust="0"/>
  </p:normalViewPr>
  <p:slideViewPr>
    <p:cSldViewPr snapToGrid="0">
      <p:cViewPr varScale="1">
        <p:scale>
          <a:sx n="65" d="100"/>
          <a:sy n="65" d="100"/>
        </p:scale>
        <p:origin x="32" y="1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DCE72FD2-4C46-42FF-8E3D-A0CC574AD834}" type="datetimeFigureOut">
              <a:rPr lang="fr-FR" smtClean="0"/>
              <a:t>02/12/2025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3" y="9721106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FC2049AB-42B7-404B-B7CF-CAC493743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668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8427" cy="511730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3" y="1"/>
            <a:ext cx="3078427" cy="511730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A7263A5F-1DF8-43BF-B04B-7FAD6E7AFC96}" type="datetimeFigureOut">
              <a:rPr lang="fr-FR" smtClean="0"/>
              <a:t>02/12/2025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6763"/>
            <a:ext cx="6824663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7" tIns="47393" rIns="94787" bIns="4739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861442"/>
            <a:ext cx="5683250" cy="4605576"/>
          </a:xfrm>
          <a:prstGeom prst="rect">
            <a:avLst/>
          </a:prstGeom>
        </p:spPr>
        <p:txBody>
          <a:bodyPr vert="horz" lIns="94787" tIns="47393" rIns="94787" bIns="47393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1730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1730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6A9DE1A4-78B2-4E0C-AF06-7A9C754AAC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77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62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637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17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462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132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522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568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597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002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954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646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72BBC-2BAA-4EE8-A144-5FBB7DAF49CB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3E982-DACB-4616-92BA-D30413B8AD1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2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-46658"/>
            <a:ext cx="10515600" cy="1325563"/>
          </a:xfrm>
        </p:spPr>
        <p:txBody>
          <a:bodyPr/>
          <a:lstStyle/>
          <a:p>
            <a:pPr algn="ctr"/>
            <a:r>
              <a:rPr lang="fr-FR" b="1" dirty="0"/>
              <a:t>Contrôle de gestion : </a:t>
            </a:r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1427018" y="1448551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rgbClr val="C00000"/>
                </a:solidFill>
              </a:rPr>
              <a:t>Partie 3 : Ecarts </a:t>
            </a:r>
          </a:p>
        </p:txBody>
      </p:sp>
      <p:sp>
        <p:nvSpPr>
          <p:cNvPr id="22" name="Espace réservé du contenu 2"/>
          <p:cNvSpPr txBox="1">
            <a:spLocks/>
          </p:cNvSpPr>
          <p:nvPr/>
        </p:nvSpPr>
        <p:spPr>
          <a:xfrm>
            <a:off x="1981200" y="2454958"/>
            <a:ext cx="8229600" cy="590465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b="1" u="sng" dirty="0">
                <a:latin typeface="+mj-lt"/>
              </a:rPr>
              <a:t>Introduction : </a:t>
            </a:r>
          </a:p>
          <a:p>
            <a:pPr marL="0" indent="0">
              <a:buNone/>
            </a:pPr>
            <a:r>
              <a:rPr lang="fr-FR" sz="2400" b="1" dirty="0">
                <a:latin typeface="+mj-lt"/>
              </a:rPr>
              <a:t>	1. Rappel sur la démarche de pilotage</a:t>
            </a:r>
          </a:p>
          <a:p>
            <a:pPr marL="0" indent="0">
              <a:buNone/>
            </a:pPr>
            <a:r>
              <a:rPr lang="fr-FR" sz="2400" b="1" dirty="0">
                <a:latin typeface="+mj-lt"/>
              </a:rPr>
              <a:t>	2. Les grandes lignes du calcul des écarts</a:t>
            </a:r>
          </a:p>
          <a:p>
            <a:pPr marL="0" indent="0">
              <a:buNone/>
            </a:pPr>
            <a:r>
              <a:rPr lang="fr-FR" sz="2400" b="1" u="sng" dirty="0">
                <a:latin typeface="+mj-lt"/>
              </a:rPr>
              <a:t>Partie 1 : Ecart sur chiffre d’affaires</a:t>
            </a:r>
          </a:p>
          <a:p>
            <a:pPr marL="0" indent="0">
              <a:buNone/>
            </a:pPr>
            <a:r>
              <a:rPr lang="fr-FR" sz="2400" b="1" dirty="0">
                <a:latin typeface="+mj-lt"/>
              </a:rPr>
              <a:t>	</a:t>
            </a:r>
            <a:r>
              <a:rPr lang="fr-FR" sz="2400" dirty="0">
                <a:cs typeface="Times New Roman" panose="02020603050405020304" pitchFamily="18" charset="0"/>
              </a:rPr>
              <a:t>1. Les écarts pour entité à gamme réduite</a:t>
            </a:r>
          </a:p>
          <a:p>
            <a:pPr marL="0" indent="0">
              <a:buNone/>
            </a:pPr>
            <a:r>
              <a:rPr lang="fr-FR" sz="2400" dirty="0">
                <a:cs typeface="Times New Roman" panose="02020603050405020304" pitchFamily="18" charset="0"/>
              </a:rPr>
              <a:t>	2. Les écarts pour entité à gamme étendue. </a:t>
            </a:r>
          </a:p>
          <a:p>
            <a:pPr marL="0" indent="0">
              <a:buNone/>
            </a:pPr>
            <a:r>
              <a:rPr lang="fr-FR" sz="2400" b="1" u="sng" dirty="0">
                <a:latin typeface="+mj-lt"/>
              </a:rPr>
              <a:t>Partie 2 : Ecart sur résultat</a:t>
            </a:r>
          </a:p>
          <a:p>
            <a:pPr marL="0" indent="0">
              <a:buNone/>
            </a:pPr>
            <a:r>
              <a:rPr lang="fr-FR" sz="2200" dirty="0">
                <a:latin typeface="+mj-lt"/>
                <a:cs typeface="Times New Roman" panose="02020603050405020304" pitchFamily="18" charset="0"/>
              </a:rPr>
              <a:t>	</a:t>
            </a:r>
            <a:endParaRPr lang="fr-FR" sz="2400" dirty="0">
              <a:latin typeface="+mj-lt"/>
            </a:endParaRPr>
          </a:p>
          <a:p>
            <a:pPr marL="0" indent="0">
              <a:buNone/>
            </a:pPr>
            <a:endParaRPr lang="fr-FR" sz="2400" dirty="0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8"/>
          <p:cNvSpPr txBox="1">
            <a:spLocks/>
          </p:cNvSpPr>
          <p:nvPr/>
        </p:nvSpPr>
        <p:spPr>
          <a:xfrm>
            <a:off x="1599414" y="235670"/>
            <a:ext cx="9144000" cy="96153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b="1" u="sng" dirty="0">
                <a:solidFill>
                  <a:srgbClr val="C00000"/>
                </a:solidFill>
              </a:rPr>
              <a:t>Partie 1. Ecarts sur chiffre d’affaires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C00000"/>
                </a:solidFill>
              </a:rPr>
              <a:t>2. Pour entité à gamme réduite</a:t>
            </a:r>
          </a:p>
          <a:p>
            <a:pPr algn="ctr"/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708104" y="1838036"/>
            <a:ext cx="1116062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Ecart total </a:t>
            </a:r>
            <a:r>
              <a:rPr lang="fr-FR" dirty="0"/>
              <a:t>=</a:t>
            </a:r>
          </a:p>
          <a:p>
            <a:endParaRPr lang="fr-FR" dirty="0"/>
          </a:p>
          <a:p>
            <a:r>
              <a:rPr lang="fr-FR" b="1" dirty="0"/>
              <a:t>Ecart sur prix (idem) tout à l’heure </a:t>
            </a:r>
            <a:r>
              <a:rPr lang="fr-FR" dirty="0"/>
              <a:t>= </a:t>
            </a:r>
          </a:p>
          <a:p>
            <a:r>
              <a:rPr lang="fr-FR" b="1" dirty="0"/>
              <a:t>Ecart sur composition  :</a:t>
            </a:r>
            <a:endParaRPr lang="fr-FR" dirty="0"/>
          </a:p>
          <a:p>
            <a:pPr algn="just"/>
            <a:r>
              <a:rPr lang="fr-FR" b="1" dirty="0"/>
              <a:t>Ecart sur volume global  :</a:t>
            </a:r>
          </a:p>
          <a:p>
            <a:pPr algn="just"/>
            <a:endParaRPr lang="fr-FR" b="1" dirty="0"/>
          </a:p>
          <a:p>
            <a:pPr algn="just"/>
            <a:endParaRPr lang="fr-FR" dirty="0"/>
          </a:p>
          <a:p>
            <a:pPr algn="just"/>
            <a:r>
              <a:rPr lang="fr-FR" dirty="0" err="1"/>
              <a:t>Rq</a:t>
            </a:r>
            <a:r>
              <a:rPr lang="fr-FR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8317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1925781" y="27463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u="sng" dirty="0">
                <a:solidFill>
                  <a:srgbClr val="C00000"/>
                </a:solidFill>
              </a:rPr>
              <a:t>Chapitre 3 : Les écarts</a:t>
            </a:r>
          </a:p>
          <a:p>
            <a:r>
              <a:rPr lang="fr-FR" sz="3200" dirty="0">
                <a:solidFill>
                  <a:srgbClr val="C00000"/>
                </a:solidFill>
              </a:rPr>
              <a:t>Introduction : la démarche de pilotage </a:t>
            </a:r>
          </a:p>
        </p:txBody>
      </p:sp>
      <p:sp>
        <p:nvSpPr>
          <p:cNvPr id="3" name="Rectangle 2"/>
          <p:cNvSpPr/>
          <p:nvPr/>
        </p:nvSpPr>
        <p:spPr>
          <a:xfrm>
            <a:off x="1631503" y="2138841"/>
            <a:ext cx="2169019" cy="5760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Objectif Stratégique</a:t>
            </a:r>
          </a:p>
          <a:p>
            <a:pPr algn="ctr"/>
            <a:r>
              <a:rPr lang="fr-FR" dirty="0"/>
              <a:t>(horizon long terme)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000808" y="2143161"/>
            <a:ext cx="2952328" cy="5760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Planification opérationnelle</a:t>
            </a:r>
          </a:p>
          <a:p>
            <a:pPr algn="ctr"/>
            <a:r>
              <a:rPr lang="fr-FR" dirty="0"/>
              <a:t>(horizon moyen terme)</a:t>
            </a:r>
          </a:p>
        </p:txBody>
      </p:sp>
      <p:sp>
        <p:nvSpPr>
          <p:cNvPr id="5" name="Rectangle 4"/>
          <p:cNvSpPr/>
          <p:nvPr/>
        </p:nvSpPr>
        <p:spPr>
          <a:xfrm>
            <a:off x="7752183" y="2151615"/>
            <a:ext cx="2520280" cy="5760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Objectifs à court terme</a:t>
            </a:r>
          </a:p>
          <a:p>
            <a:pPr algn="ctr"/>
            <a:r>
              <a:rPr lang="fr-FR" dirty="0"/>
              <a:t>(horizon court terme)</a:t>
            </a:r>
          </a:p>
        </p:txBody>
      </p:sp>
      <p:cxnSp>
        <p:nvCxnSpPr>
          <p:cNvPr id="6" name="Connecteur droit avec flèche 5"/>
          <p:cNvCxnSpPr>
            <a:stCxn id="5" idx="2"/>
            <a:endCxn id="7" idx="0"/>
          </p:cNvCxnSpPr>
          <p:nvPr/>
        </p:nvCxnSpPr>
        <p:spPr>
          <a:xfrm flipH="1">
            <a:off x="8544271" y="2727679"/>
            <a:ext cx="468052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7752183" y="3231735"/>
            <a:ext cx="1584176" cy="5760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Résultats attendus</a:t>
            </a:r>
          </a:p>
        </p:txBody>
      </p:sp>
      <p:sp>
        <p:nvSpPr>
          <p:cNvPr id="8" name="Organigramme : Décision 7"/>
          <p:cNvSpPr/>
          <p:nvPr/>
        </p:nvSpPr>
        <p:spPr>
          <a:xfrm>
            <a:off x="7032103" y="4239847"/>
            <a:ext cx="3024336" cy="64807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Comparaison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52183" y="5319324"/>
            <a:ext cx="158417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Résultats mesurés</a:t>
            </a:r>
          </a:p>
        </p:txBody>
      </p:sp>
      <p:cxnSp>
        <p:nvCxnSpPr>
          <p:cNvPr id="10" name="Connecteur droit avec flèche 9"/>
          <p:cNvCxnSpPr>
            <a:stCxn id="7" idx="2"/>
            <a:endCxn id="8" idx="0"/>
          </p:cNvCxnSpPr>
          <p:nvPr/>
        </p:nvCxnSpPr>
        <p:spPr>
          <a:xfrm>
            <a:off x="8544271" y="3807799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>
            <a:stCxn id="9" idx="0"/>
            <a:endCxn id="8" idx="2"/>
          </p:cNvCxnSpPr>
          <p:nvPr/>
        </p:nvCxnSpPr>
        <p:spPr>
          <a:xfrm flipV="1">
            <a:off x="8544271" y="4887919"/>
            <a:ext cx="0" cy="4314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8" idx="1"/>
            <a:endCxn id="13" idx="3"/>
          </p:cNvCxnSpPr>
          <p:nvPr/>
        </p:nvCxnSpPr>
        <p:spPr>
          <a:xfrm flipH="1">
            <a:off x="5957454" y="4563883"/>
            <a:ext cx="1074649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021350" y="4383863"/>
            <a:ext cx="9361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Ecarts</a:t>
            </a:r>
          </a:p>
        </p:txBody>
      </p:sp>
      <p:cxnSp>
        <p:nvCxnSpPr>
          <p:cNvPr id="14" name="Connecteur droit avec flèche 13"/>
          <p:cNvCxnSpPr>
            <a:stCxn id="13" idx="1"/>
            <a:endCxn id="3" idx="2"/>
          </p:cNvCxnSpPr>
          <p:nvPr/>
        </p:nvCxnSpPr>
        <p:spPr>
          <a:xfrm flipH="1" flipV="1">
            <a:off x="2716013" y="2714905"/>
            <a:ext cx="2305337" cy="184897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5" name="Connecteur droit avec flèche 14"/>
          <p:cNvCxnSpPr>
            <a:stCxn id="13" idx="0"/>
            <a:endCxn id="4" idx="2"/>
          </p:cNvCxnSpPr>
          <p:nvPr/>
        </p:nvCxnSpPr>
        <p:spPr>
          <a:xfrm flipH="1" flipV="1">
            <a:off x="5476972" y="2719225"/>
            <a:ext cx="12430" cy="16646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6" name="ZoneTexte 15"/>
          <p:cNvSpPr txBox="1"/>
          <p:nvPr/>
        </p:nvSpPr>
        <p:spPr>
          <a:xfrm>
            <a:off x="3431703" y="3231735"/>
            <a:ext cx="36004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Actions correctives</a:t>
            </a:r>
          </a:p>
        </p:txBody>
      </p:sp>
      <p:cxnSp>
        <p:nvCxnSpPr>
          <p:cNvPr id="17" name="Connecteur droit avec flèche 16"/>
          <p:cNvCxnSpPr>
            <a:stCxn id="3" idx="3"/>
            <a:endCxn id="4" idx="1"/>
          </p:cNvCxnSpPr>
          <p:nvPr/>
        </p:nvCxnSpPr>
        <p:spPr>
          <a:xfrm>
            <a:off x="3800522" y="2426873"/>
            <a:ext cx="200286" cy="43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6953136" y="2422553"/>
            <a:ext cx="79904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3" idx="3"/>
            <a:endCxn id="5" idx="1"/>
          </p:cNvCxnSpPr>
          <p:nvPr/>
        </p:nvCxnSpPr>
        <p:spPr>
          <a:xfrm flipV="1">
            <a:off x="5957454" y="2439647"/>
            <a:ext cx="1794729" cy="21242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367314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3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0" y="1402123"/>
            <a:ext cx="10515600" cy="508164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1800" b="1" dirty="0"/>
              <a:t>Objectif de l’analyse d’écarts </a:t>
            </a:r>
            <a:r>
              <a:rPr lang="fr-FR" sz="1800" dirty="0"/>
              <a:t>: </a:t>
            </a:r>
          </a:p>
          <a:p>
            <a:pPr>
              <a:buFontTx/>
              <a:buChar char="-"/>
            </a:pPr>
            <a:r>
              <a:rPr lang="fr-FR" sz="1800" dirty="0"/>
              <a:t>Mettre en évidence et analyser pour chaque type de centre des différences entre les objectifs et ce qui a été réalisé.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800" b="1" dirty="0" err="1"/>
              <a:t>Basiquement</a:t>
            </a:r>
            <a:r>
              <a:rPr lang="fr-FR" sz="1800" b="1" dirty="0"/>
              <a:t>, un écart est calculé comme suit :  </a:t>
            </a:r>
          </a:p>
          <a:p>
            <a:pPr marL="342900" indent="-342900">
              <a:buAutoNum type="arabicParenR"/>
            </a:pPr>
            <a:r>
              <a:rPr lang="fr-FR" sz="1800" dirty="0"/>
              <a:t>Ecart global = valeur réelle – valeur budgétée. </a:t>
            </a:r>
          </a:p>
          <a:p>
            <a:pPr marL="342900" indent="-342900">
              <a:buAutoNum type="arabicParenR"/>
            </a:pPr>
            <a:r>
              <a:rPr lang="fr-FR" sz="1800" dirty="0"/>
              <a:t>Décomposition des écarts : </a:t>
            </a:r>
          </a:p>
          <a:p>
            <a:pPr>
              <a:buFontTx/>
              <a:buChar char="-"/>
            </a:pPr>
            <a:r>
              <a:rPr lang="fr-FR" sz="1800" dirty="0"/>
              <a:t>Ecarts « valeurs » = (Valeur réelle – valeur budgétée) * Volume réel</a:t>
            </a:r>
          </a:p>
          <a:p>
            <a:pPr>
              <a:buFontTx/>
              <a:buChar char="-"/>
            </a:pPr>
            <a:r>
              <a:rPr lang="fr-FR" sz="1800" dirty="0"/>
              <a:t>Ecarts « volumiques » = (Volume réel – Volume budgété) * Valeur budgétée</a:t>
            </a:r>
          </a:p>
          <a:p>
            <a:pPr marL="0" indent="0">
              <a:buNone/>
            </a:pPr>
            <a:r>
              <a:rPr lang="fr-FR" sz="1800" dirty="0"/>
              <a:t>Plusieurs synonymes pour objectifs : « budgétés », « prévu », « standards »</a:t>
            </a:r>
          </a:p>
          <a:p>
            <a:pPr marL="0" indent="0">
              <a:buNone/>
            </a:pPr>
            <a:r>
              <a:rPr lang="fr-FR" sz="1800" dirty="0"/>
              <a:t>Les écarts s’analysent en terme « favorables » ou « défavorable »</a:t>
            </a:r>
          </a:p>
          <a:p>
            <a:pPr marL="0" indent="0">
              <a:buNone/>
            </a:pPr>
            <a:endParaRPr lang="fr-FR" sz="1800" dirty="0"/>
          </a:p>
          <a:p>
            <a:pPr>
              <a:buFontTx/>
              <a:buChar char="-"/>
            </a:pPr>
            <a:endParaRPr lang="fr-FR" sz="1800" dirty="0"/>
          </a:p>
          <a:p>
            <a:pPr marL="0" indent="0">
              <a:buNone/>
            </a:pPr>
            <a:r>
              <a:rPr lang="fr-FR" sz="1800" b="1" dirty="0"/>
              <a:t>Quels écarts faut-il calculer ? </a:t>
            </a:r>
          </a:p>
          <a:p>
            <a:pPr>
              <a:buFontTx/>
              <a:buChar char="-"/>
            </a:pPr>
            <a:r>
              <a:rPr lang="fr-FR" sz="1800" dirty="0"/>
              <a:t>Dépend du type de centre de responsabilité.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7582829" y="4871742"/>
            <a:ext cx="2219093" cy="1594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9790639" y="4879666"/>
            <a:ext cx="691376" cy="160409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dirty="0"/>
              <a:t>Ecart dû à la valeur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 flipH="1" flipV="1">
            <a:off x="7571678" y="4418279"/>
            <a:ext cx="11151" cy="20480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7559690" y="4328144"/>
            <a:ext cx="1226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Volume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7571678" y="6466366"/>
            <a:ext cx="3702205" cy="173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1195693" y="6281700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Valeur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9344589" y="6478333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Vl</a:t>
            </a:r>
            <a:r>
              <a:rPr lang="fr-FR" dirty="0"/>
              <a:t> prévu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0270141" y="6483763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Vl</a:t>
            </a:r>
            <a:r>
              <a:rPr lang="fr-FR" dirty="0"/>
              <a:t> réel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6494712" y="5250448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Vol réel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6519093" y="4689570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Vol prévu</a:t>
            </a:r>
          </a:p>
        </p:txBody>
      </p:sp>
      <p:sp>
        <p:nvSpPr>
          <p:cNvPr id="13" name="Étoile à 4 branches 12"/>
          <p:cNvSpPr/>
          <p:nvPr/>
        </p:nvSpPr>
        <p:spPr>
          <a:xfrm>
            <a:off x="9706672" y="4775615"/>
            <a:ext cx="190500" cy="202064"/>
          </a:xfrm>
          <a:prstGeom prst="star4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Étoile à 4 branches 13"/>
          <p:cNvSpPr/>
          <p:nvPr/>
        </p:nvSpPr>
        <p:spPr>
          <a:xfrm>
            <a:off x="10420350" y="4770710"/>
            <a:ext cx="190500" cy="202064"/>
          </a:xfrm>
          <a:prstGeom prst="star4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9422780" y="4549061"/>
            <a:ext cx="724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Budget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7582829" y="4871740"/>
            <a:ext cx="2230243" cy="62755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Ecart lié au volume</a:t>
            </a:r>
          </a:p>
        </p:txBody>
      </p:sp>
      <p:sp>
        <p:nvSpPr>
          <p:cNvPr id="17" name="Titre 1"/>
          <p:cNvSpPr txBox="1">
            <a:spLocks/>
          </p:cNvSpPr>
          <p:nvPr/>
        </p:nvSpPr>
        <p:spPr>
          <a:xfrm>
            <a:off x="1925781" y="27463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u="sng" dirty="0">
                <a:solidFill>
                  <a:srgbClr val="C00000"/>
                </a:solidFill>
              </a:rPr>
              <a:t>Chapitre 3 : Les écarts</a:t>
            </a:r>
          </a:p>
          <a:p>
            <a:r>
              <a:rPr lang="fr-FR" sz="3200" dirty="0">
                <a:solidFill>
                  <a:srgbClr val="C00000"/>
                </a:solidFill>
              </a:rPr>
              <a:t>2. Les grandes lignes des écarts</a:t>
            </a:r>
          </a:p>
        </p:txBody>
      </p:sp>
    </p:spTree>
    <p:extLst>
      <p:ext uri="{BB962C8B-B14F-4D97-AF65-F5344CB8AC3E}">
        <p14:creationId xmlns:p14="http://schemas.microsoft.com/office/powerpoint/2010/main" val="181857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F86B64B-E6FD-CCE5-B277-7C17617B5D07}"/>
              </a:ext>
            </a:extLst>
          </p:cNvPr>
          <p:cNvSpPr/>
          <p:nvPr/>
        </p:nvSpPr>
        <p:spPr>
          <a:xfrm>
            <a:off x="1208280" y="4629227"/>
            <a:ext cx="2219093" cy="1594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87AFC0D0-F697-4AC2-792C-00A601EA5B94}"/>
              </a:ext>
            </a:extLst>
          </p:cNvPr>
          <p:cNvCxnSpPr/>
          <p:nvPr/>
        </p:nvCxnSpPr>
        <p:spPr>
          <a:xfrm flipV="1">
            <a:off x="1208280" y="3759432"/>
            <a:ext cx="0" cy="24644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DE5684C8-CD4E-F673-F0D3-DBE0E7E5CB79}"/>
              </a:ext>
            </a:extLst>
          </p:cNvPr>
          <p:cNvSpPr txBox="1"/>
          <p:nvPr/>
        </p:nvSpPr>
        <p:spPr>
          <a:xfrm>
            <a:off x="799160" y="3425335"/>
            <a:ext cx="1226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Quantité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E6E83FAC-086A-7723-A43A-21DCA51A0C31}"/>
              </a:ext>
            </a:extLst>
          </p:cNvPr>
          <p:cNvCxnSpPr/>
          <p:nvPr/>
        </p:nvCxnSpPr>
        <p:spPr>
          <a:xfrm>
            <a:off x="1197129" y="6223851"/>
            <a:ext cx="3702205" cy="173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20346531-9DEF-777E-BA14-7D5B2085C22C}"/>
              </a:ext>
            </a:extLst>
          </p:cNvPr>
          <p:cNvSpPr txBox="1"/>
          <p:nvPr/>
        </p:nvSpPr>
        <p:spPr>
          <a:xfrm>
            <a:off x="4821144" y="6039185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Prix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1AC5FFE-FCC5-35EE-26D7-01379A3BD602}"/>
              </a:ext>
            </a:extLst>
          </p:cNvPr>
          <p:cNvSpPr txBox="1"/>
          <p:nvPr/>
        </p:nvSpPr>
        <p:spPr>
          <a:xfrm>
            <a:off x="3220944" y="6246153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Pp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6E183DA-B743-ACB3-C7E9-3A089CBD30CC}"/>
              </a:ext>
            </a:extLst>
          </p:cNvPr>
          <p:cNvSpPr/>
          <p:nvPr/>
        </p:nvSpPr>
        <p:spPr>
          <a:xfrm>
            <a:off x="1208280" y="4643039"/>
            <a:ext cx="2219093" cy="55756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Ecart dû au volume de vente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F867A6B-1373-9EB0-2343-890F207EC5AF}"/>
              </a:ext>
            </a:extLst>
          </p:cNvPr>
          <p:cNvSpPr txBox="1"/>
          <p:nvPr/>
        </p:nvSpPr>
        <p:spPr>
          <a:xfrm>
            <a:off x="737829" y="4444562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Qp</a:t>
            </a:r>
            <a:endParaRPr lang="fr-FR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C0CA9C1-FB1A-4D97-F03B-C6888CF33957}"/>
              </a:ext>
            </a:extLst>
          </p:cNvPr>
          <p:cNvSpPr txBox="1"/>
          <p:nvPr/>
        </p:nvSpPr>
        <p:spPr>
          <a:xfrm>
            <a:off x="799160" y="5015933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Qr</a:t>
            </a:r>
            <a:endParaRPr lang="fr-FR" dirty="0"/>
          </a:p>
        </p:txBody>
      </p:sp>
      <p:sp>
        <p:nvSpPr>
          <p:cNvPr id="25" name="Étoile à 4 branches 24">
            <a:extLst>
              <a:ext uri="{FF2B5EF4-FFF2-40B4-BE49-F238E27FC236}">
                <a16:creationId xmlns:a16="http://schemas.microsoft.com/office/drawing/2014/main" id="{E1CE2DE3-6FFB-CD9A-B931-5E567F510CEF}"/>
              </a:ext>
            </a:extLst>
          </p:cNvPr>
          <p:cNvSpPr/>
          <p:nvPr/>
        </p:nvSpPr>
        <p:spPr>
          <a:xfrm>
            <a:off x="3332123" y="4533100"/>
            <a:ext cx="190500" cy="202064"/>
          </a:xfrm>
          <a:prstGeom prst="star4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5DD3189-3F02-153F-D9DD-41FC919CE228}"/>
              </a:ext>
            </a:extLst>
          </p:cNvPr>
          <p:cNvSpPr txBox="1"/>
          <p:nvPr/>
        </p:nvSpPr>
        <p:spPr>
          <a:xfrm>
            <a:off x="2873748" y="4250421"/>
            <a:ext cx="86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CA</a:t>
            </a:r>
            <a:r>
              <a:rPr lang="fr-FR" baseline="-25000" dirty="0" err="1"/>
              <a:t>p</a:t>
            </a:r>
            <a:endParaRPr lang="fr-FR" baseline="-25000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8F3898B9-7716-110C-9F89-2F440A2D9716}"/>
              </a:ext>
            </a:extLst>
          </p:cNvPr>
          <p:cNvSpPr txBox="1"/>
          <p:nvPr/>
        </p:nvSpPr>
        <p:spPr>
          <a:xfrm>
            <a:off x="3543167" y="5028321"/>
            <a:ext cx="86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CA</a:t>
            </a:r>
            <a:r>
              <a:rPr lang="fr-FR" baseline="-25000" dirty="0" err="1"/>
              <a:t>r</a:t>
            </a:r>
            <a:endParaRPr lang="fr-FR" baseline="-25000" dirty="0"/>
          </a:p>
        </p:txBody>
      </p:sp>
      <p:sp>
        <p:nvSpPr>
          <p:cNvPr id="28" name="Étoile à 4 branches 27">
            <a:extLst>
              <a:ext uri="{FF2B5EF4-FFF2-40B4-BE49-F238E27FC236}">
                <a16:creationId xmlns:a16="http://schemas.microsoft.com/office/drawing/2014/main" id="{9D8BC49A-159F-6186-6FEF-36BCB56368F4}"/>
              </a:ext>
            </a:extLst>
          </p:cNvPr>
          <p:cNvSpPr/>
          <p:nvPr/>
        </p:nvSpPr>
        <p:spPr>
          <a:xfrm>
            <a:off x="3343274" y="5099567"/>
            <a:ext cx="190500" cy="202064"/>
          </a:xfrm>
          <a:prstGeom prst="star4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BFCD9B60-3041-F2F2-F8FE-99E4EE9FD079}"/>
              </a:ext>
            </a:extLst>
          </p:cNvPr>
          <p:cNvSpPr txBox="1"/>
          <p:nvPr/>
        </p:nvSpPr>
        <p:spPr>
          <a:xfrm>
            <a:off x="6640052" y="4658989"/>
            <a:ext cx="54770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L’écart sur quantité vendu est </a:t>
            </a:r>
          </a:p>
          <a:p>
            <a:pPr marL="342900" indent="-342900"/>
            <a:r>
              <a:rPr lang="fr-FR" dirty="0"/>
              <a:t>BAS         (a) :     Favorable</a:t>
            </a:r>
          </a:p>
          <a:p>
            <a:pPr marL="342900" indent="-342900"/>
            <a:r>
              <a:rPr lang="fr-FR" dirty="0"/>
              <a:t>DROITE   (b) :     Défavorable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727D5E6-8B57-EEE3-A737-B50DF30D6663}"/>
              </a:ext>
            </a:extLst>
          </p:cNvPr>
          <p:cNvSpPr txBox="1"/>
          <p:nvPr/>
        </p:nvSpPr>
        <p:spPr>
          <a:xfrm>
            <a:off x="6261510" y="1406937"/>
            <a:ext cx="54770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L’écart sur prix de vente est</a:t>
            </a:r>
          </a:p>
          <a:p>
            <a:pPr marL="342900" indent="-342900"/>
            <a:r>
              <a:rPr lang="fr-FR" dirty="0"/>
              <a:t>DROITE (a) :       Favorable</a:t>
            </a:r>
          </a:p>
          <a:p>
            <a:pPr marL="342900" indent="-342900"/>
            <a:r>
              <a:rPr lang="fr-FR" dirty="0"/>
              <a:t>Gauche (b) :      Défavorable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C528B7D-7D16-271D-FB0F-6C57EF8BAAFC}"/>
              </a:ext>
            </a:extLst>
          </p:cNvPr>
          <p:cNvSpPr/>
          <p:nvPr/>
        </p:nvSpPr>
        <p:spPr>
          <a:xfrm>
            <a:off x="1146949" y="1435255"/>
            <a:ext cx="2219093" cy="1594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C8D8E01-C467-4208-405C-5A7AB589BAD7}"/>
              </a:ext>
            </a:extLst>
          </p:cNvPr>
          <p:cNvSpPr/>
          <p:nvPr/>
        </p:nvSpPr>
        <p:spPr>
          <a:xfrm>
            <a:off x="3377193" y="1425781"/>
            <a:ext cx="691376" cy="160409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dirty="0"/>
              <a:t>Ecart dû au prix de vente</a:t>
            </a: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7D435671-540A-8A63-7FDA-8EF0F8C8E2F4}"/>
              </a:ext>
            </a:extLst>
          </p:cNvPr>
          <p:cNvCxnSpPr/>
          <p:nvPr/>
        </p:nvCxnSpPr>
        <p:spPr>
          <a:xfrm flipV="1">
            <a:off x="1146949" y="565460"/>
            <a:ext cx="0" cy="24644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097C1DDF-BA26-1372-7B75-114EDC61A85C}"/>
              </a:ext>
            </a:extLst>
          </p:cNvPr>
          <p:cNvSpPr txBox="1"/>
          <p:nvPr/>
        </p:nvSpPr>
        <p:spPr>
          <a:xfrm>
            <a:off x="737829" y="231363"/>
            <a:ext cx="1226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Quantité</a:t>
            </a: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671EE7F7-0B27-70BA-8628-1DA5DAF1E6CD}"/>
              </a:ext>
            </a:extLst>
          </p:cNvPr>
          <p:cNvCxnSpPr/>
          <p:nvPr/>
        </p:nvCxnSpPr>
        <p:spPr>
          <a:xfrm>
            <a:off x="1135798" y="3029879"/>
            <a:ext cx="3702205" cy="173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ZoneTexte 36">
            <a:extLst>
              <a:ext uri="{FF2B5EF4-FFF2-40B4-BE49-F238E27FC236}">
                <a16:creationId xmlns:a16="http://schemas.microsoft.com/office/drawing/2014/main" id="{D318BEF3-EAE8-C9A5-272C-AEF21D99594F}"/>
              </a:ext>
            </a:extLst>
          </p:cNvPr>
          <p:cNvSpPr txBox="1"/>
          <p:nvPr/>
        </p:nvSpPr>
        <p:spPr>
          <a:xfrm>
            <a:off x="4759813" y="2845213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Prix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47B291A2-EB3B-41F7-8A46-725ECBCB61AE}"/>
              </a:ext>
            </a:extLst>
          </p:cNvPr>
          <p:cNvSpPr txBox="1"/>
          <p:nvPr/>
        </p:nvSpPr>
        <p:spPr>
          <a:xfrm>
            <a:off x="3159613" y="3052181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Pp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79D552C0-8B1F-0480-2DF6-F39DBCFDF347}"/>
              </a:ext>
            </a:extLst>
          </p:cNvPr>
          <p:cNvSpPr txBox="1"/>
          <p:nvPr/>
        </p:nvSpPr>
        <p:spPr>
          <a:xfrm>
            <a:off x="3834261" y="3047276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BA7A5B07-1005-27A0-6FE5-80EC3A281B2E}"/>
              </a:ext>
            </a:extLst>
          </p:cNvPr>
          <p:cNvSpPr txBox="1"/>
          <p:nvPr/>
        </p:nvSpPr>
        <p:spPr>
          <a:xfrm>
            <a:off x="676498" y="1250590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Qp</a:t>
            </a:r>
            <a:endParaRPr lang="fr-FR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B89F0B8F-2D87-B363-555F-4CA031D07BCF}"/>
              </a:ext>
            </a:extLst>
          </p:cNvPr>
          <p:cNvSpPr txBox="1"/>
          <p:nvPr/>
        </p:nvSpPr>
        <p:spPr>
          <a:xfrm>
            <a:off x="737829" y="1821961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Qr</a:t>
            </a:r>
            <a:endParaRPr lang="fr-FR" dirty="0"/>
          </a:p>
        </p:txBody>
      </p:sp>
      <p:sp>
        <p:nvSpPr>
          <p:cNvPr id="42" name="Étoile à 4 branches 12">
            <a:extLst>
              <a:ext uri="{FF2B5EF4-FFF2-40B4-BE49-F238E27FC236}">
                <a16:creationId xmlns:a16="http://schemas.microsoft.com/office/drawing/2014/main" id="{7E5CF1F9-F3C1-7B80-8BDD-3E720BEC98F9}"/>
              </a:ext>
            </a:extLst>
          </p:cNvPr>
          <p:cNvSpPr/>
          <p:nvPr/>
        </p:nvSpPr>
        <p:spPr>
          <a:xfrm>
            <a:off x="3270792" y="1339128"/>
            <a:ext cx="190500" cy="202064"/>
          </a:xfrm>
          <a:prstGeom prst="star4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074AC490-1A9C-480C-B512-33296AECB977}"/>
              </a:ext>
            </a:extLst>
          </p:cNvPr>
          <p:cNvSpPr txBox="1"/>
          <p:nvPr/>
        </p:nvSpPr>
        <p:spPr>
          <a:xfrm>
            <a:off x="2812417" y="1056449"/>
            <a:ext cx="86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CA</a:t>
            </a:r>
            <a:r>
              <a:rPr lang="fr-FR" baseline="-25000" dirty="0" err="1"/>
              <a:t>p</a:t>
            </a:r>
            <a:endParaRPr lang="fr-FR" baseline="-25000" dirty="0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DACBCA83-ED83-897F-802F-A5A85A225412}"/>
              </a:ext>
            </a:extLst>
          </p:cNvPr>
          <p:cNvSpPr txBox="1"/>
          <p:nvPr/>
        </p:nvSpPr>
        <p:spPr>
          <a:xfrm>
            <a:off x="4156849" y="1241115"/>
            <a:ext cx="86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CA</a:t>
            </a:r>
            <a:r>
              <a:rPr lang="fr-FR" baseline="-25000" dirty="0" err="1"/>
              <a:t>r</a:t>
            </a:r>
            <a:endParaRPr lang="fr-FR" baseline="-25000" dirty="0"/>
          </a:p>
        </p:txBody>
      </p:sp>
      <p:sp>
        <p:nvSpPr>
          <p:cNvPr id="45" name="Étoile à 4 branches 15">
            <a:extLst>
              <a:ext uri="{FF2B5EF4-FFF2-40B4-BE49-F238E27FC236}">
                <a16:creationId xmlns:a16="http://schemas.microsoft.com/office/drawing/2014/main" id="{7A90471D-C065-5BAF-F243-248CA3B9BBC3}"/>
              </a:ext>
            </a:extLst>
          </p:cNvPr>
          <p:cNvSpPr/>
          <p:nvPr/>
        </p:nvSpPr>
        <p:spPr>
          <a:xfrm>
            <a:off x="3984470" y="1334223"/>
            <a:ext cx="190500" cy="202064"/>
          </a:xfrm>
          <a:prstGeom prst="star4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BF64F14A-A1D4-A7FE-48B4-2F903D1BEEAA}"/>
              </a:ext>
            </a:extLst>
          </p:cNvPr>
          <p:cNvSpPr txBox="1"/>
          <p:nvPr/>
        </p:nvSpPr>
        <p:spPr>
          <a:xfrm>
            <a:off x="5890064" y="3411144"/>
            <a:ext cx="4863610" cy="30777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fr-FR" sz="1400" baseline="-25000" dirty="0">
                <a:solidFill>
                  <a:srgbClr val="C00000"/>
                </a:solidFill>
              </a:rPr>
              <a:t>r</a:t>
            </a:r>
            <a:r>
              <a:rPr lang="fr-FR" sz="1400" dirty="0">
                <a:solidFill>
                  <a:srgbClr val="C00000"/>
                </a:solidFill>
              </a:rPr>
              <a:t> </a:t>
            </a:r>
            <a:r>
              <a:rPr lang="fr-FR" sz="1400" dirty="0"/>
              <a:t>: Réel ; </a:t>
            </a:r>
            <a:r>
              <a:rPr lang="fr-FR" sz="1400" baseline="-25000" dirty="0">
                <a:solidFill>
                  <a:srgbClr val="C00000"/>
                </a:solidFill>
              </a:rPr>
              <a:t>p</a:t>
            </a:r>
            <a:r>
              <a:rPr lang="fr-FR" sz="1400" dirty="0">
                <a:solidFill>
                  <a:srgbClr val="C00000"/>
                </a:solidFill>
              </a:rPr>
              <a:t> </a:t>
            </a:r>
            <a:r>
              <a:rPr lang="fr-FR" sz="1400" dirty="0"/>
              <a:t>: Prévisionnel ; </a:t>
            </a:r>
            <a:r>
              <a:rPr lang="fr-FR" sz="1400" dirty="0">
                <a:solidFill>
                  <a:srgbClr val="C00000"/>
                </a:solidFill>
              </a:rPr>
              <a:t>Q</a:t>
            </a:r>
            <a:r>
              <a:rPr lang="fr-FR" sz="1400" baseline="-25000" dirty="0"/>
              <a:t> </a:t>
            </a:r>
            <a:r>
              <a:rPr lang="fr-FR" sz="1400" dirty="0"/>
              <a:t>: Quantités vendues ; </a:t>
            </a:r>
            <a:r>
              <a:rPr lang="fr-FR" sz="1400" dirty="0">
                <a:solidFill>
                  <a:srgbClr val="C00000"/>
                </a:solidFill>
              </a:rPr>
              <a:t>P</a:t>
            </a:r>
            <a:r>
              <a:rPr lang="fr-FR" sz="1400" baseline="-25000" dirty="0"/>
              <a:t> </a:t>
            </a:r>
            <a:r>
              <a:rPr lang="fr-FR" sz="1400" dirty="0"/>
              <a:t>: Prix de vente</a:t>
            </a:r>
          </a:p>
        </p:txBody>
      </p:sp>
    </p:spTree>
    <p:extLst>
      <p:ext uri="{BB962C8B-B14F-4D97-AF65-F5344CB8AC3E}">
        <p14:creationId xmlns:p14="http://schemas.microsoft.com/office/powerpoint/2010/main" val="1736049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48472" y="3537527"/>
            <a:ext cx="533579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Ecart sur CA </a:t>
            </a:r>
          </a:p>
          <a:p>
            <a:pPr algn="ctr"/>
            <a:r>
              <a:rPr lang="fr-FR" dirty="0">
                <a:solidFill>
                  <a:srgbClr val="FF0000"/>
                </a:solidFill>
              </a:rPr>
              <a:t>= [</a:t>
            </a:r>
            <a:r>
              <a:rPr lang="fr-FR" dirty="0" err="1">
                <a:solidFill>
                  <a:srgbClr val="FF0000"/>
                </a:solidFill>
              </a:rPr>
              <a:t>Q</a:t>
            </a:r>
            <a:r>
              <a:rPr lang="fr-FR" baseline="-25000" dirty="0" err="1">
                <a:solidFill>
                  <a:srgbClr val="FF0000"/>
                </a:solidFill>
              </a:rPr>
              <a:t>r</a:t>
            </a:r>
            <a:r>
              <a:rPr lang="fr-FR" baseline="-25000" dirty="0">
                <a:solidFill>
                  <a:srgbClr val="FF0000"/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>* P</a:t>
            </a:r>
            <a:r>
              <a:rPr lang="fr-FR" baseline="-25000" dirty="0">
                <a:solidFill>
                  <a:srgbClr val="FF0000"/>
                </a:solidFill>
              </a:rPr>
              <a:t>r</a:t>
            </a:r>
            <a:r>
              <a:rPr lang="fr-FR" dirty="0">
                <a:solidFill>
                  <a:srgbClr val="FF0000"/>
                </a:solidFill>
              </a:rPr>
              <a:t>] - [</a:t>
            </a:r>
            <a:r>
              <a:rPr lang="fr-FR" dirty="0" err="1">
                <a:solidFill>
                  <a:srgbClr val="FF0000"/>
                </a:solidFill>
              </a:rPr>
              <a:t>Q</a:t>
            </a:r>
            <a:r>
              <a:rPr lang="fr-FR" baseline="-25000" dirty="0" err="1">
                <a:solidFill>
                  <a:srgbClr val="FF0000"/>
                </a:solidFill>
              </a:rPr>
              <a:t>b</a:t>
            </a:r>
            <a:r>
              <a:rPr lang="fr-FR" dirty="0">
                <a:solidFill>
                  <a:srgbClr val="FF0000"/>
                </a:solidFill>
              </a:rPr>
              <a:t> * P</a:t>
            </a:r>
            <a:r>
              <a:rPr lang="fr-FR" baseline="-25000" dirty="0">
                <a:solidFill>
                  <a:srgbClr val="FF0000"/>
                </a:solidFill>
              </a:rPr>
              <a:t>b</a:t>
            </a:r>
            <a:r>
              <a:rPr lang="fr-FR" dirty="0">
                <a:solidFill>
                  <a:srgbClr val="FF0000"/>
                </a:solidFill>
              </a:rPr>
              <a:t>]</a:t>
            </a:r>
          </a:p>
        </p:txBody>
      </p:sp>
      <p:sp>
        <p:nvSpPr>
          <p:cNvPr id="6" name="Flèche vers le bas 5"/>
          <p:cNvSpPr/>
          <p:nvPr/>
        </p:nvSpPr>
        <p:spPr>
          <a:xfrm>
            <a:off x="1517772" y="4183858"/>
            <a:ext cx="315302" cy="39444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>
            <a:off x="4592666" y="4183858"/>
            <a:ext cx="315302" cy="39444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748472" y="4578304"/>
            <a:ext cx="2667897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Ecart dû aux quantités</a:t>
            </a:r>
            <a:endParaRPr lang="fr-FR" sz="1600" dirty="0"/>
          </a:p>
          <a:p>
            <a:pPr algn="ctr"/>
            <a:r>
              <a:rPr lang="fr-FR" sz="1600" dirty="0"/>
              <a:t>= (</a:t>
            </a:r>
            <a:r>
              <a:rPr lang="fr-FR" sz="1600" dirty="0" err="1"/>
              <a:t>Q</a:t>
            </a:r>
            <a:r>
              <a:rPr lang="fr-FR" sz="1600" baseline="-25000" dirty="0" err="1"/>
              <a:t>r</a:t>
            </a:r>
            <a:r>
              <a:rPr lang="fr-FR" sz="1600" dirty="0"/>
              <a:t> - </a:t>
            </a:r>
            <a:r>
              <a:rPr lang="fr-FR" sz="1600" dirty="0" err="1"/>
              <a:t>Q</a:t>
            </a:r>
            <a:r>
              <a:rPr lang="fr-FR" sz="1600" baseline="-25000" dirty="0" err="1"/>
              <a:t>b</a:t>
            </a:r>
            <a:r>
              <a:rPr lang="fr-FR" sz="1600" dirty="0"/>
              <a:t>) * (P</a:t>
            </a:r>
            <a:r>
              <a:rPr lang="fr-FR" sz="1600" baseline="-25000" dirty="0"/>
              <a:t>b</a:t>
            </a:r>
            <a:r>
              <a:rPr lang="fr-FR" sz="1600" dirty="0"/>
              <a:t>)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416369" y="4578303"/>
            <a:ext cx="2667897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Ecart dû aux prix de ventes</a:t>
            </a:r>
            <a:endParaRPr lang="fr-FR" sz="1600" dirty="0"/>
          </a:p>
          <a:p>
            <a:pPr algn="ctr"/>
            <a:r>
              <a:rPr lang="fr-FR" sz="1600" dirty="0"/>
              <a:t>= (P</a:t>
            </a:r>
            <a:r>
              <a:rPr lang="fr-FR" sz="1600" baseline="-25000" dirty="0"/>
              <a:t>r </a:t>
            </a:r>
            <a:r>
              <a:rPr lang="fr-FR" sz="1600" dirty="0"/>
              <a:t>- P</a:t>
            </a:r>
            <a:r>
              <a:rPr lang="fr-FR" sz="1600" baseline="-25000" dirty="0"/>
              <a:t>b</a:t>
            </a:r>
            <a:r>
              <a:rPr lang="fr-FR" sz="1600" dirty="0"/>
              <a:t>) * (</a:t>
            </a:r>
            <a:r>
              <a:rPr lang="fr-FR" sz="1600" dirty="0" err="1"/>
              <a:t>Q</a:t>
            </a:r>
            <a:r>
              <a:rPr lang="fr-FR" sz="1600" baseline="-25000" dirty="0" err="1"/>
              <a:t>r</a:t>
            </a:r>
            <a:r>
              <a:rPr lang="fr-FR" sz="1600" dirty="0"/>
              <a:t>)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7642616" y="4367223"/>
            <a:ext cx="2219093" cy="1594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9872860" y="3818360"/>
            <a:ext cx="691376" cy="215218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dirty="0"/>
              <a:t>Ecart dû au prix de vente</a:t>
            </a:r>
          </a:p>
        </p:txBody>
      </p:sp>
      <p:cxnSp>
        <p:nvCxnSpPr>
          <p:cNvPr id="13" name="Connecteur droit avec flèche 12"/>
          <p:cNvCxnSpPr/>
          <p:nvPr/>
        </p:nvCxnSpPr>
        <p:spPr>
          <a:xfrm flipV="1">
            <a:off x="7642616" y="3497428"/>
            <a:ext cx="0" cy="24644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7233496" y="3163331"/>
            <a:ext cx="1226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Quantité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7631465" y="5961847"/>
            <a:ext cx="3702205" cy="173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1255480" y="5777181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Prix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9655281" y="5984149"/>
            <a:ext cx="47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P</a:t>
            </a:r>
            <a:r>
              <a:rPr lang="fr-FR" baseline="-25000" dirty="0">
                <a:solidFill>
                  <a:srgbClr val="FF0000"/>
                </a:solidFill>
              </a:rPr>
              <a:t>b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0329928" y="5979244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</a:t>
            </a:r>
            <a:r>
              <a:rPr lang="fr-FR" baseline="-25000" dirty="0"/>
              <a:t>r</a:t>
            </a:r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7656029" y="3815006"/>
            <a:ext cx="2219093" cy="55756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Ecart dû au volume de vente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172165" y="4182558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>
                <a:solidFill>
                  <a:srgbClr val="FF0000"/>
                </a:solidFill>
              </a:rPr>
              <a:t>Q</a:t>
            </a:r>
            <a:r>
              <a:rPr lang="fr-FR" baseline="-25000" dirty="0" err="1">
                <a:solidFill>
                  <a:srgbClr val="FF0000"/>
                </a:solidFill>
              </a:rPr>
              <a:t>b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7172165" y="3628559"/>
            <a:ext cx="13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Q</a:t>
            </a:r>
            <a:r>
              <a:rPr lang="fr-FR" baseline="-25000" dirty="0" err="1"/>
              <a:t>r</a:t>
            </a:r>
            <a:endParaRPr lang="fr-FR" dirty="0"/>
          </a:p>
        </p:txBody>
      </p:sp>
      <p:sp>
        <p:nvSpPr>
          <p:cNvPr id="25" name="Étoile à 4 branches 24"/>
          <p:cNvSpPr/>
          <p:nvPr/>
        </p:nvSpPr>
        <p:spPr>
          <a:xfrm>
            <a:off x="9766459" y="4271096"/>
            <a:ext cx="190500" cy="202064"/>
          </a:xfrm>
          <a:prstGeom prst="star4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9348752" y="4357749"/>
            <a:ext cx="86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>
                <a:solidFill>
                  <a:srgbClr val="FF0000"/>
                </a:solidFill>
              </a:rPr>
              <a:t>CA</a:t>
            </a:r>
            <a:r>
              <a:rPr lang="fr-FR" baseline="-25000" dirty="0" err="1">
                <a:solidFill>
                  <a:srgbClr val="FF0000"/>
                </a:solidFill>
              </a:rPr>
              <a:t>b</a:t>
            </a:r>
            <a:endParaRPr lang="fr-FR" baseline="-25000" dirty="0">
              <a:solidFill>
                <a:srgbClr val="FF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0591063" y="3624996"/>
            <a:ext cx="86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CA</a:t>
            </a:r>
            <a:r>
              <a:rPr lang="fr-FR" baseline="-25000" dirty="0" err="1"/>
              <a:t>r</a:t>
            </a:r>
            <a:endParaRPr lang="fr-FR" baseline="-25000" dirty="0"/>
          </a:p>
        </p:txBody>
      </p:sp>
      <p:sp>
        <p:nvSpPr>
          <p:cNvPr id="28" name="Étoile à 4 branches 27"/>
          <p:cNvSpPr/>
          <p:nvPr/>
        </p:nvSpPr>
        <p:spPr>
          <a:xfrm>
            <a:off x="10468986" y="3699932"/>
            <a:ext cx="190500" cy="202064"/>
          </a:xfrm>
          <a:prstGeom prst="star4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781129" y="5342355"/>
            <a:ext cx="4863610" cy="30777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fr-FR" sz="1400" baseline="-25000" dirty="0">
                <a:solidFill>
                  <a:srgbClr val="C00000"/>
                </a:solidFill>
              </a:rPr>
              <a:t>r</a:t>
            </a:r>
            <a:r>
              <a:rPr lang="fr-FR" sz="1400" dirty="0">
                <a:solidFill>
                  <a:srgbClr val="C00000"/>
                </a:solidFill>
              </a:rPr>
              <a:t> </a:t>
            </a:r>
            <a:r>
              <a:rPr lang="fr-FR" sz="1400" dirty="0"/>
              <a:t>: Réel ; </a:t>
            </a:r>
            <a:r>
              <a:rPr lang="fr-FR" sz="1400" baseline="-25000" dirty="0">
                <a:solidFill>
                  <a:srgbClr val="C00000"/>
                </a:solidFill>
              </a:rPr>
              <a:t>b</a:t>
            </a:r>
            <a:r>
              <a:rPr lang="fr-FR" sz="1400" dirty="0">
                <a:solidFill>
                  <a:srgbClr val="C00000"/>
                </a:solidFill>
              </a:rPr>
              <a:t> </a:t>
            </a:r>
            <a:r>
              <a:rPr lang="fr-FR" sz="1400" dirty="0"/>
              <a:t>: budgété ; </a:t>
            </a:r>
            <a:r>
              <a:rPr lang="fr-FR" sz="1400" dirty="0">
                <a:solidFill>
                  <a:srgbClr val="C00000"/>
                </a:solidFill>
              </a:rPr>
              <a:t>Q</a:t>
            </a:r>
            <a:r>
              <a:rPr lang="fr-FR" sz="1400" baseline="-25000" dirty="0"/>
              <a:t> </a:t>
            </a:r>
            <a:r>
              <a:rPr lang="fr-FR" sz="1400" dirty="0"/>
              <a:t>: Quantités vendues ; </a:t>
            </a:r>
            <a:r>
              <a:rPr lang="fr-FR" sz="1400" dirty="0">
                <a:solidFill>
                  <a:srgbClr val="C00000"/>
                </a:solidFill>
              </a:rPr>
              <a:t>P</a:t>
            </a:r>
            <a:r>
              <a:rPr lang="fr-FR" sz="1400" baseline="-25000" dirty="0"/>
              <a:t> </a:t>
            </a:r>
            <a:r>
              <a:rPr lang="fr-FR" sz="1400" dirty="0"/>
              <a:t>: Prix de vente</a:t>
            </a:r>
          </a:p>
        </p:txBody>
      </p:sp>
      <p:sp>
        <p:nvSpPr>
          <p:cNvPr id="29" name="Sous-titre 28"/>
          <p:cNvSpPr>
            <a:spLocks noGrp="1"/>
          </p:cNvSpPr>
          <p:nvPr>
            <p:ph type="subTitle" idx="1"/>
          </p:nvPr>
        </p:nvSpPr>
        <p:spPr>
          <a:xfrm>
            <a:off x="1599414" y="235670"/>
            <a:ext cx="9144000" cy="961534"/>
          </a:xfrm>
        </p:spPr>
        <p:txBody>
          <a:bodyPr/>
          <a:lstStyle/>
          <a:p>
            <a:r>
              <a:rPr lang="fr-FR" b="1" u="sng" dirty="0">
                <a:solidFill>
                  <a:srgbClr val="C00000"/>
                </a:solidFill>
              </a:rPr>
              <a:t>Partie 1. Ecarts sur chiffre d’affaires</a:t>
            </a:r>
          </a:p>
          <a:p>
            <a:r>
              <a:rPr lang="fr-FR" dirty="0">
                <a:solidFill>
                  <a:srgbClr val="C00000"/>
                </a:solidFill>
              </a:rPr>
              <a:t>1. Pour entité à gamme réduite</a:t>
            </a:r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641770" y="1469677"/>
            <a:ext cx="110374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Idéal</a:t>
            </a:r>
            <a:r>
              <a:rPr lang="fr-FR" dirty="0"/>
              <a:t> dans une entreprise vendant 1 seul type de produits. </a:t>
            </a:r>
          </a:p>
          <a:p>
            <a:br>
              <a:rPr lang="fr-FR" dirty="0"/>
            </a:br>
            <a:r>
              <a:rPr lang="fr-FR" b="1" dirty="0"/>
              <a:t>Possible</a:t>
            </a:r>
            <a:r>
              <a:rPr lang="fr-FR" dirty="0"/>
              <a:t> : Peut être calculé lorsqu’un nombre réduit de produit est vendu. </a:t>
            </a:r>
          </a:p>
          <a:p>
            <a:endParaRPr lang="fr-FR" dirty="0"/>
          </a:p>
          <a:p>
            <a:r>
              <a:rPr lang="fr-FR" b="1" dirty="0"/>
              <a:t>Remarque 1</a:t>
            </a:r>
            <a:r>
              <a:rPr lang="fr-FR" dirty="0"/>
              <a:t> : L’écart sur prix n’est pas toujours calculable (par ex. grande distribution).</a:t>
            </a:r>
          </a:p>
          <a:p>
            <a:r>
              <a:rPr lang="fr-FR" b="1" dirty="0"/>
              <a:t>Remarque 2 </a:t>
            </a:r>
            <a:r>
              <a:rPr lang="fr-FR" dirty="0"/>
              <a:t>: peut être sous décomposé en fonction de divers indicateurs (absentéisme, productivité etc…)  </a:t>
            </a:r>
          </a:p>
        </p:txBody>
      </p:sp>
    </p:spTree>
    <p:extLst>
      <p:ext uri="{BB962C8B-B14F-4D97-AF65-F5344CB8AC3E}">
        <p14:creationId xmlns:p14="http://schemas.microsoft.com/office/powerpoint/2010/main" val="3426447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8"/>
          <p:cNvSpPr txBox="1">
            <a:spLocks/>
          </p:cNvSpPr>
          <p:nvPr/>
        </p:nvSpPr>
        <p:spPr>
          <a:xfrm>
            <a:off x="1599414" y="235670"/>
            <a:ext cx="9144000" cy="96153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b="1" u="sng" dirty="0">
                <a:solidFill>
                  <a:srgbClr val="C00000"/>
                </a:solidFill>
              </a:rPr>
              <a:t>Partie 1. Ecarts sur chiffre d’affaires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C00000"/>
                </a:solidFill>
              </a:rPr>
              <a:t>1. Pour entité à gamme réduite</a:t>
            </a:r>
          </a:p>
          <a:p>
            <a:pPr algn="ctr"/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652686" y="1579418"/>
            <a:ext cx="1116062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Dans </a:t>
            </a:r>
            <a:r>
              <a:rPr lang="fr-FR" dirty="0" err="1"/>
              <a:t>kalypso</a:t>
            </a:r>
            <a:r>
              <a:rPr lang="fr-FR" dirty="0"/>
              <a:t>, l’équipe 7 a prévu les éléments de ventes suivants au trimestre 1  :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Les prix retenus par l’équipe 7, ainsi que les quantités effectivement vendues sont résumés dans le tableau ci dessous. 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Calculez les écarts. Indiquez si les écarts sont favorables ou défavorables. Expliquez chacun des résultats. 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423664"/>
              </p:ext>
            </p:extLst>
          </p:nvPr>
        </p:nvGraphicFramePr>
        <p:xfrm>
          <a:off x="1930400" y="2066635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25885631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6890899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7090118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997033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C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685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Prix « standard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625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Quantité</a:t>
                      </a:r>
                      <a:r>
                        <a:rPr lang="fr-FR" baseline="0" dirty="0"/>
                        <a:t> standard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112810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03174"/>
              </p:ext>
            </p:extLst>
          </p:nvPr>
        </p:nvGraphicFramePr>
        <p:xfrm>
          <a:off x="1930400" y="4104793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25885631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6890899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7090118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997033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C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685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Prix réel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2 950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25 000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625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Quantité</a:t>
                      </a:r>
                      <a:r>
                        <a:rPr lang="fr-FR" baseline="0" dirty="0"/>
                        <a:t> réel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112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4054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8"/>
          <p:cNvSpPr txBox="1">
            <a:spLocks/>
          </p:cNvSpPr>
          <p:nvPr/>
        </p:nvSpPr>
        <p:spPr>
          <a:xfrm>
            <a:off x="1599414" y="235670"/>
            <a:ext cx="9144000" cy="96153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b="1" u="sng" dirty="0">
                <a:solidFill>
                  <a:srgbClr val="C00000"/>
                </a:solidFill>
              </a:rPr>
              <a:t>Partie 1. Ecarts sur chiffre d’affaires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C00000"/>
                </a:solidFill>
              </a:rPr>
              <a:t>1. Pour entité à gamme réduite</a:t>
            </a:r>
          </a:p>
          <a:p>
            <a:pPr algn="ctr"/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21792" y="1044804"/>
            <a:ext cx="1116062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Ecart sur CA global : </a:t>
            </a:r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Explication pour le bateau A </a:t>
            </a:r>
            <a:r>
              <a:rPr lang="fr-FR" dirty="0"/>
              <a:t>:  </a:t>
            </a:r>
          </a:p>
          <a:p>
            <a:endParaRPr lang="fr-FR" b="1" dirty="0"/>
          </a:p>
          <a:p>
            <a:r>
              <a:rPr lang="fr-FR" b="1" dirty="0"/>
              <a:t>Explication pour le bateau B </a:t>
            </a:r>
            <a:r>
              <a:rPr lang="fr-FR" dirty="0"/>
              <a:t>:  </a:t>
            </a:r>
          </a:p>
          <a:p>
            <a:endParaRPr lang="fr-FR" b="1" dirty="0"/>
          </a:p>
          <a:p>
            <a:r>
              <a:rPr lang="fr-FR" b="1" dirty="0"/>
              <a:t>Explication pour le bateau C </a:t>
            </a:r>
            <a:r>
              <a:rPr lang="fr-FR" dirty="0"/>
              <a:t>: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747214"/>
              </p:ext>
            </p:extLst>
          </p:nvPr>
        </p:nvGraphicFramePr>
        <p:xfrm>
          <a:off x="421792" y="2280726"/>
          <a:ext cx="1068338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3965">
                  <a:extLst>
                    <a:ext uri="{9D8B030D-6E8A-4147-A177-3AD203B41FA5}">
                      <a16:colId xmlns:a16="http://schemas.microsoft.com/office/drawing/2014/main" val="4258856310"/>
                    </a:ext>
                  </a:extLst>
                </a:gridCol>
                <a:gridCol w="1948873">
                  <a:extLst>
                    <a:ext uri="{9D8B030D-6E8A-4147-A177-3AD203B41FA5}">
                      <a16:colId xmlns:a16="http://schemas.microsoft.com/office/drawing/2014/main" val="2368908998"/>
                    </a:ext>
                  </a:extLst>
                </a:gridCol>
                <a:gridCol w="2059709">
                  <a:extLst>
                    <a:ext uri="{9D8B030D-6E8A-4147-A177-3AD203B41FA5}">
                      <a16:colId xmlns:a16="http://schemas.microsoft.com/office/drawing/2014/main" val="1709011821"/>
                    </a:ext>
                  </a:extLst>
                </a:gridCol>
                <a:gridCol w="2182861">
                  <a:extLst>
                    <a:ext uri="{9D8B030D-6E8A-4147-A177-3AD203B41FA5}">
                      <a16:colId xmlns:a16="http://schemas.microsoft.com/office/drawing/2014/main" val="1199703349"/>
                    </a:ext>
                  </a:extLst>
                </a:gridCol>
                <a:gridCol w="1757972">
                  <a:extLst>
                    <a:ext uri="{9D8B030D-6E8A-4147-A177-3AD203B41FA5}">
                      <a16:colId xmlns:a16="http://schemas.microsoft.com/office/drawing/2014/main" val="25915042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685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Ecart dû au quantités</a:t>
                      </a:r>
                      <a:endParaRPr lang="fr-FR" sz="1800" dirty="0"/>
                    </a:p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= (</a:t>
                      </a:r>
                      <a:r>
                        <a:rPr lang="fr-FR" sz="1800" dirty="0" err="1">
                          <a:solidFill>
                            <a:schemeClr val="tx1"/>
                          </a:solidFill>
                        </a:rPr>
                        <a:t>Q</a:t>
                      </a:r>
                      <a:r>
                        <a:rPr lang="fr-FR" sz="1800" baseline="-25000" dirty="0" err="1">
                          <a:solidFill>
                            <a:schemeClr val="tx1"/>
                          </a:solidFill>
                        </a:rPr>
                        <a:t>r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 - </a:t>
                      </a:r>
                      <a:r>
                        <a:rPr lang="fr-FR" sz="1800" dirty="0" err="1">
                          <a:solidFill>
                            <a:schemeClr val="tx1"/>
                          </a:solidFill>
                        </a:rPr>
                        <a:t>Q</a:t>
                      </a:r>
                      <a:r>
                        <a:rPr lang="fr-FR" sz="1800" baseline="-25000" dirty="0" err="1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) * (P</a:t>
                      </a:r>
                      <a:r>
                        <a:rPr lang="fr-FR" sz="1800" baseline="-250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625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Ecart dû au prix de ventes</a:t>
                      </a:r>
                      <a:endParaRPr lang="fr-FR" sz="1800" dirty="0"/>
                    </a:p>
                    <a:p>
                      <a:pPr algn="ctr"/>
                      <a:r>
                        <a:rPr lang="fr-FR" sz="1800" dirty="0"/>
                        <a:t>= (P</a:t>
                      </a:r>
                      <a:r>
                        <a:rPr lang="fr-FR" sz="1800" baseline="-25000" dirty="0"/>
                        <a:t>r </a:t>
                      </a:r>
                      <a:r>
                        <a:rPr lang="fr-FR" sz="1800" dirty="0"/>
                        <a:t>- P</a:t>
                      </a:r>
                      <a:r>
                        <a:rPr lang="fr-FR" sz="1800" baseline="-25000" dirty="0"/>
                        <a:t>b</a:t>
                      </a:r>
                      <a:r>
                        <a:rPr lang="fr-FR" sz="1800" dirty="0"/>
                        <a:t>) * (</a:t>
                      </a:r>
                      <a:r>
                        <a:rPr lang="fr-FR" sz="1800" dirty="0" err="1"/>
                        <a:t>Q</a:t>
                      </a:r>
                      <a:r>
                        <a:rPr lang="fr-FR" sz="1800" baseline="-25000" dirty="0" err="1"/>
                        <a:t>r</a:t>
                      </a:r>
                      <a:r>
                        <a:rPr lang="fr-FR" sz="1800" dirty="0"/>
                        <a:t>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112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718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03889" y="2595418"/>
            <a:ext cx="533579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Ecart sur CA </a:t>
            </a:r>
          </a:p>
          <a:p>
            <a:pPr algn="ctr"/>
            <a:r>
              <a:rPr lang="fr-FR" dirty="0"/>
              <a:t>= [</a:t>
            </a:r>
            <a:r>
              <a:rPr lang="fr-FR" dirty="0" err="1"/>
              <a:t>Q</a:t>
            </a:r>
            <a:r>
              <a:rPr lang="fr-FR" baseline="-25000" dirty="0" err="1"/>
              <a:t>r</a:t>
            </a:r>
            <a:r>
              <a:rPr lang="fr-FR" baseline="-25000" dirty="0"/>
              <a:t> </a:t>
            </a:r>
            <a:r>
              <a:rPr lang="fr-FR" dirty="0"/>
              <a:t>* P</a:t>
            </a:r>
            <a:r>
              <a:rPr lang="fr-FR" baseline="-25000" dirty="0"/>
              <a:t>r</a:t>
            </a:r>
            <a:r>
              <a:rPr lang="fr-FR" dirty="0"/>
              <a:t>] - [</a:t>
            </a:r>
            <a:r>
              <a:rPr lang="fr-FR" dirty="0" err="1"/>
              <a:t>Q</a:t>
            </a:r>
            <a:r>
              <a:rPr lang="fr-FR" baseline="-25000" dirty="0" err="1"/>
              <a:t>b</a:t>
            </a:r>
            <a:r>
              <a:rPr lang="fr-FR" dirty="0"/>
              <a:t> * P</a:t>
            </a:r>
            <a:r>
              <a:rPr lang="fr-FR" baseline="-25000" dirty="0"/>
              <a:t>b</a:t>
            </a:r>
            <a:r>
              <a:rPr lang="fr-FR" dirty="0"/>
              <a:t>]</a:t>
            </a:r>
          </a:p>
        </p:txBody>
      </p:sp>
      <p:sp>
        <p:nvSpPr>
          <p:cNvPr id="3" name="Flèche vers le bas 2"/>
          <p:cNvSpPr/>
          <p:nvPr/>
        </p:nvSpPr>
        <p:spPr>
          <a:xfrm>
            <a:off x="1980186" y="3279585"/>
            <a:ext cx="315302" cy="39444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lèche vers le bas 3"/>
          <p:cNvSpPr/>
          <p:nvPr/>
        </p:nvSpPr>
        <p:spPr>
          <a:xfrm>
            <a:off x="5129624" y="3241749"/>
            <a:ext cx="315302" cy="39444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674415" y="3610803"/>
            <a:ext cx="2667897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Ecart dû quantités (tous produits)</a:t>
            </a:r>
            <a:endParaRPr lang="fr-FR" sz="1600" dirty="0"/>
          </a:p>
          <a:p>
            <a:pPr algn="ctr"/>
            <a:r>
              <a:rPr lang="fr-FR" sz="1600" dirty="0"/>
              <a:t>= (</a:t>
            </a:r>
            <a:r>
              <a:rPr lang="fr-FR" sz="1600" dirty="0" err="1"/>
              <a:t>Q</a:t>
            </a:r>
            <a:r>
              <a:rPr lang="fr-FR" sz="1600" baseline="-25000" dirty="0" err="1"/>
              <a:t>r</a:t>
            </a:r>
            <a:r>
              <a:rPr lang="fr-FR" sz="1600" dirty="0"/>
              <a:t> - </a:t>
            </a:r>
            <a:r>
              <a:rPr lang="fr-FR" sz="1600" dirty="0" err="1"/>
              <a:t>Q</a:t>
            </a:r>
            <a:r>
              <a:rPr lang="fr-FR" sz="1600" baseline="-25000" dirty="0" err="1"/>
              <a:t>b</a:t>
            </a:r>
            <a:r>
              <a:rPr lang="fr-FR" sz="1600" dirty="0"/>
              <a:t>) * (P</a:t>
            </a:r>
            <a:r>
              <a:rPr lang="fr-FR" sz="1600" baseline="-25000" dirty="0"/>
              <a:t>b</a:t>
            </a:r>
            <a:r>
              <a:rPr lang="fr-FR" sz="1600" dirty="0"/>
              <a:t>)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471786" y="3636194"/>
            <a:ext cx="363097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Ecart dû au prix de ventes</a:t>
            </a:r>
          </a:p>
          <a:p>
            <a:pPr algn="ctr"/>
            <a:r>
              <a:rPr lang="fr-FR" sz="1600" b="1" dirty="0"/>
              <a:t>(</a:t>
            </a:r>
            <a:r>
              <a:rPr lang="fr-FR" sz="1600" b="1" dirty="0">
                <a:solidFill>
                  <a:schemeClr val="tx1"/>
                </a:solidFill>
              </a:rPr>
              <a:t>doit être fait pour chacun des produits)</a:t>
            </a:r>
            <a:endParaRPr lang="fr-FR" sz="1600" dirty="0">
              <a:solidFill>
                <a:schemeClr val="tx1"/>
              </a:solidFill>
            </a:endParaRPr>
          </a:p>
          <a:p>
            <a:pPr algn="ctr"/>
            <a:r>
              <a:rPr lang="fr-FR" sz="1600" dirty="0"/>
              <a:t>= (P</a:t>
            </a:r>
            <a:r>
              <a:rPr lang="fr-FR" sz="1600" baseline="-25000" dirty="0"/>
              <a:t>r </a:t>
            </a:r>
            <a:r>
              <a:rPr lang="fr-FR" sz="1600" dirty="0"/>
              <a:t>- P</a:t>
            </a:r>
            <a:r>
              <a:rPr lang="fr-FR" sz="1600" baseline="-25000" dirty="0"/>
              <a:t>b</a:t>
            </a:r>
            <a:r>
              <a:rPr lang="fr-FR" sz="1600" dirty="0"/>
              <a:t>) * (</a:t>
            </a:r>
            <a:r>
              <a:rPr lang="fr-FR" sz="1600" dirty="0" err="1"/>
              <a:t>Q</a:t>
            </a:r>
            <a:r>
              <a:rPr lang="fr-FR" sz="1600" baseline="-25000" dirty="0" err="1"/>
              <a:t>r</a:t>
            </a:r>
            <a:r>
              <a:rPr lang="fr-FR" sz="1600" dirty="0"/>
              <a:t>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235998" y="6075033"/>
                <a:ext cx="9992155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sz="1400" baseline="-25000" dirty="0">
                    <a:solidFill>
                      <a:srgbClr val="C00000"/>
                    </a:solidFill>
                  </a:rPr>
                  <a:t>r</a:t>
                </a:r>
                <a:r>
                  <a:rPr lang="fr-FR" sz="1400" dirty="0">
                    <a:solidFill>
                      <a:srgbClr val="C00000"/>
                    </a:solidFill>
                  </a:rPr>
                  <a:t> </a:t>
                </a:r>
                <a:r>
                  <a:rPr lang="fr-FR" sz="1400" dirty="0"/>
                  <a:t>: Réel ; </a:t>
                </a:r>
                <a:r>
                  <a:rPr lang="fr-FR" sz="1400" baseline="-25000" dirty="0">
                    <a:solidFill>
                      <a:srgbClr val="C00000"/>
                    </a:solidFill>
                  </a:rPr>
                  <a:t>b</a:t>
                </a:r>
                <a:r>
                  <a:rPr lang="fr-FR" sz="1400" dirty="0">
                    <a:solidFill>
                      <a:srgbClr val="C00000"/>
                    </a:solidFill>
                  </a:rPr>
                  <a:t> </a:t>
                </a:r>
                <a:r>
                  <a:rPr lang="fr-FR" sz="1400" dirty="0"/>
                  <a:t>: budgété ; </a:t>
                </a:r>
                <a:r>
                  <a:rPr lang="fr-FR" sz="1400" dirty="0">
                    <a:solidFill>
                      <a:srgbClr val="C00000"/>
                    </a:solidFill>
                  </a:rPr>
                  <a:t>Q</a:t>
                </a:r>
                <a:r>
                  <a:rPr lang="fr-FR" sz="1400" baseline="-25000" dirty="0"/>
                  <a:t> </a:t>
                </a:r>
                <a:r>
                  <a:rPr lang="fr-FR" sz="1400" dirty="0"/>
                  <a:t>: Quantités vendues ; </a:t>
                </a:r>
                <a:r>
                  <a:rPr lang="fr-FR" sz="1400" dirty="0">
                    <a:solidFill>
                      <a:srgbClr val="C00000"/>
                    </a:solidFill>
                  </a:rPr>
                  <a:t>P</a:t>
                </a:r>
                <a:r>
                  <a:rPr lang="fr-FR" sz="1400" baseline="-25000" dirty="0"/>
                  <a:t> </a:t>
                </a:r>
                <a:r>
                  <a:rPr lang="fr-FR" sz="1400" dirty="0"/>
                  <a:t>: Prix de vente  ;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fr-FR" sz="1400">
                            <a:latin typeface="Cambria Math"/>
                          </a:rPr>
                          <m:t>P</m:t>
                        </m:r>
                        <m:r>
                          <a:rPr lang="fr-FR" sz="1400" b="0" i="1" smtClean="0">
                            <a:latin typeface="Cambria Math"/>
                          </a:rPr>
                          <m:t> </m:t>
                        </m:r>
                      </m:e>
                    </m:acc>
                  </m:oMath>
                </a14:m>
                <a:r>
                  <a:rPr lang="fr-FR" sz="1400" dirty="0"/>
                  <a:t>: Prix moyen ; </a:t>
                </a:r>
                <a:r>
                  <a:rPr lang="fr-FR" sz="1400" baseline="-25000" dirty="0">
                    <a:solidFill>
                      <a:srgbClr val="FF0000"/>
                    </a:solidFill>
                  </a:rPr>
                  <a:t>p</a:t>
                </a:r>
                <a:r>
                  <a:rPr lang="fr-FR" sz="1400" dirty="0"/>
                  <a:t> : </a:t>
                </a:r>
                <a:r>
                  <a:rPr lang="fr-FR" sz="1400" dirty="0" err="1"/>
                  <a:t>pré-établi</a:t>
                </a:r>
                <a:r>
                  <a:rPr lang="fr-FR" sz="1400" dirty="0"/>
                  <a:t> (prix de vente budgété * quantités réelles vendues) ; </a:t>
                </a:r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998" y="6075033"/>
                <a:ext cx="9992155" cy="523220"/>
              </a:xfrm>
              <a:prstGeom prst="rect">
                <a:avLst/>
              </a:prstGeom>
              <a:blipFill>
                <a:blip r:embed="rId2"/>
                <a:stretch>
                  <a:fillRect l="-122" b="-10345"/>
                </a:stretch>
              </a:blipFill>
              <a:ln>
                <a:solidFill>
                  <a:schemeClr val="tx1"/>
                </a:solidFill>
                <a:prstDash val="dash"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lèche vers le bas 8"/>
          <p:cNvSpPr/>
          <p:nvPr/>
        </p:nvSpPr>
        <p:spPr>
          <a:xfrm rot="3123676">
            <a:off x="1183349" y="4497035"/>
            <a:ext cx="315302" cy="39444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83127" y="4904166"/>
                <a:ext cx="2667897" cy="85209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rgbClr val="FF0000"/>
                    </a:solidFill>
                  </a:rPr>
                  <a:t>Ecart dû à la composition des ventes</a:t>
                </a:r>
                <a:endParaRPr lang="fr-FR" sz="1600" dirty="0">
                  <a:solidFill>
                    <a:srgbClr val="FF0000"/>
                  </a:solidFill>
                </a:endParaRPr>
              </a:p>
              <a:p>
                <a:pPr algn="ctr"/>
                <a:r>
                  <a:rPr lang="fr-FR" sz="1600" dirty="0">
                    <a:solidFill>
                      <a:srgbClr val="FF0000"/>
                    </a:solidFill>
                  </a:rPr>
                  <a:t>=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fr-FR" sz="1600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P</m:t>
                        </m:r>
                        <m:r>
                          <m:rPr>
                            <m:sty m:val="p"/>
                          </m:rPr>
                          <a:rPr lang="fr-FR" sz="1600" b="0" i="0" baseline="-2500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p</m:t>
                        </m:r>
                      </m:e>
                    </m:acc>
                  </m:oMath>
                </a14:m>
                <a:r>
                  <a:rPr lang="fr-FR" sz="1600" dirty="0">
                    <a:solidFill>
                      <a:srgbClr val="FF0000"/>
                    </a:solidFill>
                  </a:rPr>
                  <a:t> -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fr-FR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P</m:t>
                        </m:r>
                        <m:r>
                          <m:rPr>
                            <m:sty m:val="p"/>
                          </m:rPr>
                          <a:rPr lang="fr-FR" sz="1600" baseline="-25000">
                            <a:solidFill>
                              <a:srgbClr val="FF0000"/>
                            </a:solidFill>
                            <a:latin typeface="Cambria Math"/>
                          </a:rPr>
                          <m:t>b</m:t>
                        </m:r>
                      </m:e>
                    </m:acc>
                  </m:oMath>
                </a14:m>
                <a:r>
                  <a:rPr lang="fr-FR" sz="1600" dirty="0">
                    <a:solidFill>
                      <a:srgbClr val="FF0000"/>
                    </a:solidFill>
                  </a:rPr>
                  <a:t> ) * (</a:t>
                </a:r>
                <a:r>
                  <a:rPr lang="fr-FR" sz="1600" dirty="0" err="1">
                    <a:solidFill>
                      <a:srgbClr val="FF0000"/>
                    </a:solidFill>
                  </a:rPr>
                  <a:t>QT</a:t>
                </a:r>
                <a:r>
                  <a:rPr lang="fr-FR" sz="1600" baseline="-25000" dirty="0" err="1">
                    <a:solidFill>
                      <a:srgbClr val="FF0000"/>
                    </a:solidFill>
                  </a:rPr>
                  <a:t>r</a:t>
                </a:r>
                <a:r>
                  <a:rPr lang="fr-FR" sz="1600" dirty="0">
                    <a:solidFill>
                      <a:srgbClr val="FF0000"/>
                    </a:solidFill>
                  </a:rPr>
                  <a:t>)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27" y="4904166"/>
                <a:ext cx="2667897" cy="852093"/>
              </a:xfrm>
              <a:prstGeom prst="rect">
                <a:avLst/>
              </a:prstGeom>
              <a:blipFill>
                <a:blip r:embed="rId3"/>
                <a:stretch>
                  <a:fillRect l="-683" t="-1408" r="-2278" b="-49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2910756" y="4904166"/>
                <a:ext cx="2667897" cy="830997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/>
                  <a:t>Sous-Ecart sur quantité</a:t>
                </a:r>
              </a:p>
              <a:p>
                <a:pPr algn="ctr"/>
                <a:endParaRPr lang="fr-FR" sz="1600" dirty="0"/>
              </a:p>
              <a:p>
                <a:pPr algn="ctr"/>
                <a:r>
                  <a:rPr lang="fr-FR" sz="1600" dirty="0"/>
                  <a:t>= (</a:t>
                </a:r>
                <a:r>
                  <a:rPr lang="fr-FR" sz="1600" dirty="0" err="1"/>
                  <a:t>Q</a:t>
                </a:r>
                <a:r>
                  <a:rPr lang="fr-FR" sz="1600" baseline="-25000" dirty="0" err="1"/>
                  <a:t>r</a:t>
                </a:r>
                <a:r>
                  <a:rPr lang="fr-FR" sz="1600" dirty="0"/>
                  <a:t> - </a:t>
                </a:r>
                <a:r>
                  <a:rPr lang="fr-FR" sz="1600" dirty="0" err="1"/>
                  <a:t>Q</a:t>
                </a:r>
                <a:r>
                  <a:rPr lang="fr-FR" sz="1600" baseline="-25000" dirty="0" err="1"/>
                  <a:t>b</a:t>
                </a:r>
                <a:r>
                  <a:rPr lang="fr-FR" sz="1600" dirty="0"/>
                  <a:t>) *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fr-FR" sz="1600">
                            <a:latin typeface="Cambria Math"/>
                          </a:rPr>
                          <m:t>P</m:t>
                        </m:r>
                        <m:r>
                          <m:rPr>
                            <m:sty m:val="p"/>
                          </m:rPr>
                          <a:rPr lang="fr-FR" sz="1600" baseline="-25000">
                            <a:latin typeface="Cambria Math"/>
                          </a:rPr>
                          <m:t>b</m:t>
                        </m:r>
                      </m:e>
                    </m:acc>
                  </m:oMath>
                </a14:m>
                <a:r>
                  <a:rPr lang="fr-FR" sz="1600" dirty="0"/>
                  <a:t>)</a:t>
                </a:r>
                <a:endParaRPr lang="fr-FR" dirty="0"/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0756" y="4904166"/>
                <a:ext cx="2667897" cy="830997"/>
              </a:xfrm>
              <a:prstGeom prst="rect">
                <a:avLst/>
              </a:prstGeom>
              <a:blipFill>
                <a:blip r:embed="rId4"/>
                <a:stretch>
                  <a:fillRect t="-1439" b="-71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lèche vers le bas 11"/>
          <p:cNvSpPr/>
          <p:nvPr/>
        </p:nvSpPr>
        <p:spPr>
          <a:xfrm rot="19335499">
            <a:off x="2998243" y="4497036"/>
            <a:ext cx="315302" cy="39444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Sous-titre 28"/>
          <p:cNvSpPr txBox="1">
            <a:spLocks/>
          </p:cNvSpPr>
          <p:nvPr/>
        </p:nvSpPr>
        <p:spPr>
          <a:xfrm>
            <a:off x="1599414" y="235670"/>
            <a:ext cx="9144000" cy="96153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b="1" u="sng" dirty="0">
                <a:solidFill>
                  <a:srgbClr val="C00000"/>
                </a:solidFill>
              </a:rPr>
              <a:t>Partie 1. Ecarts sur chiffre d’affaires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C00000"/>
                </a:solidFill>
              </a:rPr>
              <a:t>2. Pour entité à gamme étendue</a:t>
            </a:r>
          </a:p>
          <a:p>
            <a:pPr algn="ctr"/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652686" y="1282437"/>
            <a:ext cx="110374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Principe :  </a:t>
            </a:r>
            <a:r>
              <a:rPr lang="fr-FR" dirty="0"/>
              <a:t>En supposant que la proportion de ventes de chaque produits peut être gérée par l’entreprise, on peut calculer un prix moyen de vente en fonction des quantités. </a:t>
            </a:r>
          </a:p>
          <a:p>
            <a:r>
              <a:rPr lang="fr-FR" b="1" dirty="0"/>
              <a:t>Méthode</a:t>
            </a:r>
            <a:r>
              <a:rPr lang="fr-FR" dirty="0"/>
              <a:t> : Cela nécessite cependant de déterminer un prix moyen </a:t>
            </a:r>
            <a:r>
              <a:rPr lang="fr-FR" dirty="0" err="1"/>
              <a:t>pré-établis</a:t>
            </a:r>
            <a:r>
              <a:rPr lang="fr-FR" dirty="0"/>
              <a:t> (quantité réelle * Prix budgété)</a:t>
            </a:r>
          </a:p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0224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8"/>
          <p:cNvSpPr txBox="1">
            <a:spLocks/>
          </p:cNvSpPr>
          <p:nvPr/>
        </p:nvSpPr>
        <p:spPr>
          <a:xfrm>
            <a:off x="1599414" y="235670"/>
            <a:ext cx="9144000" cy="96153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b="1" u="sng" dirty="0">
                <a:solidFill>
                  <a:srgbClr val="C00000"/>
                </a:solidFill>
              </a:rPr>
              <a:t>Partie 1. Ecarts sur chiffre d’affaires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C00000"/>
                </a:solidFill>
              </a:rPr>
              <a:t>2. Pour entité à gamme étendue</a:t>
            </a:r>
          </a:p>
          <a:p>
            <a:pPr algn="ctr"/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032722"/>
              </p:ext>
            </p:extLst>
          </p:nvPr>
        </p:nvGraphicFramePr>
        <p:xfrm>
          <a:off x="877453" y="1116830"/>
          <a:ext cx="994007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8014">
                  <a:extLst>
                    <a:ext uri="{9D8B030D-6E8A-4147-A177-3AD203B41FA5}">
                      <a16:colId xmlns:a16="http://schemas.microsoft.com/office/drawing/2014/main" val="4258856310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2368908998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1709011821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1199703349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22857161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 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B</a:t>
                      </a:r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C</a:t>
                      </a:r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Total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685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Prix « budgété 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9 372,88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625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Quantité</a:t>
                      </a:r>
                      <a:r>
                        <a:rPr lang="fr-FR" baseline="0" dirty="0"/>
                        <a:t> budgétée</a:t>
                      </a:r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54 (30,5%)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93 (52,5%)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30 (16,95%)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dirty="0"/>
                        <a:t>177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112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CA total budgété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162 000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837 000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660</a:t>
                      </a:r>
                      <a:r>
                        <a:rPr lang="fr-FR" baseline="0" dirty="0"/>
                        <a:t>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1 659 000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253752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225835"/>
              </p:ext>
            </p:extLst>
          </p:nvPr>
        </p:nvGraphicFramePr>
        <p:xfrm>
          <a:off x="877452" y="2739670"/>
          <a:ext cx="994007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8014">
                  <a:extLst>
                    <a:ext uri="{9D8B030D-6E8A-4147-A177-3AD203B41FA5}">
                      <a16:colId xmlns:a16="http://schemas.microsoft.com/office/drawing/2014/main" val="4258856310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2368908998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1709011821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1199703349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25044777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 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B</a:t>
                      </a:r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C</a:t>
                      </a:r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Total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685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Prix « réel 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2 950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9 743,02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625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Quantité</a:t>
                      </a:r>
                      <a:r>
                        <a:rPr lang="fr-FR" baseline="0" dirty="0"/>
                        <a:t> réelle</a:t>
                      </a:r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60 (33 %)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31 (17,32 %)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112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CA réel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177</a:t>
                      </a:r>
                      <a:r>
                        <a:rPr lang="fr-FR" baseline="0" dirty="0"/>
                        <a:t>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792 000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775</a:t>
                      </a:r>
                      <a:r>
                        <a:rPr lang="fr-FR" baseline="0" dirty="0"/>
                        <a:t>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1 744 000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087218"/>
                  </a:ext>
                </a:extLst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192123"/>
              </p:ext>
            </p:extLst>
          </p:nvPr>
        </p:nvGraphicFramePr>
        <p:xfrm>
          <a:off x="877454" y="4362510"/>
          <a:ext cx="994007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8014">
                  <a:extLst>
                    <a:ext uri="{9D8B030D-6E8A-4147-A177-3AD203B41FA5}">
                      <a16:colId xmlns:a16="http://schemas.microsoft.com/office/drawing/2014/main" val="4258856310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2368908998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1709011821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1199703349"/>
                    </a:ext>
                  </a:extLst>
                </a:gridCol>
                <a:gridCol w="1988014">
                  <a:extLst>
                    <a:ext uri="{9D8B030D-6E8A-4147-A177-3AD203B41FA5}">
                      <a16:colId xmlns:a16="http://schemas.microsoft.com/office/drawing/2014/main" val="25044777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/>
                        <a:t>Pré-établis</a:t>
                      </a:r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 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B</a:t>
                      </a:r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Bateau</a:t>
                      </a:r>
                      <a:r>
                        <a:rPr lang="fr-FR" baseline="0" dirty="0"/>
                        <a:t> C</a:t>
                      </a:r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Total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685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Prix « budgété 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625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Quantités</a:t>
                      </a:r>
                      <a:r>
                        <a:rPr lang="fr-FR" baseline="0" dirty="0"/>
                        <a:t> réelles</a:t>
                      </a:r>
                      <a:endParaRPr lang="fr-F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112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CA pré établi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087218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591102" y="5985350"/>
            <a:ext cx="11160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Déterminez le prix moyen de vente prévisionnel. </a:t>
            </a:r>
          </a:p>
          <a:p>
            <a:r>
              <a:rPr lang="fr-FR" dirty="0"/>
              <a:t>Calcul les écarts sur composition de ventes, quantités et prix de vente pour l’intégralité des produits. </a:t>
            </a:r>
          </a:p>
        </p:txBody>
      </p:sp>
    </p:spTree>
    <p:extLst>
      <p:ext uri="{BB962C8B-B14F-4D97-AF65-F5344CB8AC3E}">
        <p14:creationId xmlns:p14="http://schemas.microsoft.com/office/powerpoint/2010/main" val="23499666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1050</Words>
  <Application>Microsoft Office PowerPoint</Application>
  <PresentationFormat>Grand écran</PresentationFormat>
  <Paragraphs>238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Thème Office</vt:lpstr>
      <vt:lpstr>Contrôle de gestion :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DUMAS</dc:creator>
  <cp:lastModifiedBy>Guillaume DUMAS</cp:lastModifiedBy>
  <cp:revision>81</cp:revision>
  <cp:lastPrinted>2025-12-02T09:12:33Z</cp:lastPrinted>
  <dcterms:created xsi:type="dcterms:W3CDTF">2017-01-23T09:49:49Z</dcterms:created>
  <dcterms:modified xsi:type="dcterms:W3CDTF">2025-12-02T10:54:02Z</dcterms:modified>
</cp:coreProperties>
</file>