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7" r:id="rId2"/>
    <p:sldId id="267" r:id="rId3"/>
    <p:sldId id="268" r:id="rId4"/>
    <p:sldId id="269" r:id="rId5"/>
    <p:sldId id="270" r:id="rId6"/>
    <p:sldId id="271" r:id="rId7"/>
    <p:sldId id="261" r:id="rId8"/>
    <p:sldId id="262" r:id="rId9"/>
    <p:sldId id="265" r:id="rId10"/>
    <p:sldId id="266" r:id="rId11"/>
    <p:sldId id="272" r:id="rId1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5EE35-D6ED-4060-BB38-50BAE7103B7F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AA499-B55F-4BE9-B52F-E28D259EFA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888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43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68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80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46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86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86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54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42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14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58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76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FE3F2-9F38-4D85-817D-2D838C782083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4F1AC-A0E9-490A-9522-0D29074AF8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59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991544" y="162880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Unique contrainte de production (facteur rare)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Double contraintes de production </a:t>
            </a:r>
            <a:r>
              <a:rPr lang="fr-FR" sz="2400" dirty="0"/>
              <a:t>: résolution graphique de la programmation linéaire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b="1" dirty="0"/>
              <a:t>Multiple contraintes de production </a:t>
            </a:r>
            <a:r>
              <a:rPr lang="fr-FR" sz="2400" dirty="0"/>
              <a:t>: Résolution par le simplexe de la programmation linéaire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91544" y="162880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Unique contrainte de production (facteur rare)</a:t>
            </a:r>
          </a:p>
        </p:txBody>
      </p:sp>
    </p:spTree>
    <p:extLst>
      <p:ext uri="{BB962C8B-B14F-4D97-AF65-F5344CB8AC3E}">
        <p14:creationId xmlns:p14="http://schemas.microsoft.com/office/powerpoint/2010/main" val="425843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91544" y="1628801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Multiples contraintes de production (résolution par le simplexe de la programmation linéaire)</a:t>
            </a:r>
          </a:p>
        </p:txBody>
      </p:sp>
      <p:sp>
        <p:nvSpPr>
          <p:cNvPr id="8" name="Rectangle 7"/>
          <p:cNvSpPr/>
          <p:nvPr/>
        </p:nvSpPr>
        <p:spPr>
          <a:xfrm>
            <a:off x="1991544" y="2967335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b="1" dirty="0"/>
              <a:t>Webographie</a:t>
            </a:r>
            <a:r>
              <a:rPr lang="fr-FR" dirty="0"/>
              <a:t> : « Résoudre une optimisation linéaire avec </a:t>
            </a:r>
            <a:r>
              <a:rPr lang="fr-FR" dirty="0" err="1" smtClean="0"/>
              <a:t>excel</a:t>
            </a:r>
            <a:r>
              <a:rPr lang="fr-FR" dirty="0" smtClean="0"/>
              <a:t> » </a:t>
            </a:r>
            <a:r>
              <a:rPr lang="fr-FR" dirty="0"/>
              <a:t>(vidéo </a:t>
            </a:r>
            <a:r>
              <a:rPr lang="fr-FR" dirty="0" err="1"/>
              <a:t>youtube</a:t>
            </a:r>
            <a:r>
              <a:rPr lang="fr-FR" dirty="0"/>
              <a:t>). Cela permet de prendre en compte plus de contrainte et plus de produits.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&amp; </a:t>
            </a:r>
            <a:r>
              <a:rPr lang="fr-FR" dirty="0"/>
              <a:t>https://www.youtube.com/watch?v=FSZKkEHhxBk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043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35560" y="338371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smtClean="0"/>
              <a:t>Exercice 2 </a:t>
            </a:r>
            <a:r>
              <a:rPr lang="fr-FR" sz="2400" b="1" dirty="0" smtClean="0"/>
              <a:t>Moodle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3277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42109" y="1760909"/>
            <a:ext cx="99475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 smtClean="0"/>
              <a:t>Les enjeux de la gestion de production 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2400" b="1" dirty="0"/>
          </a:p>
          <a:p>
            <a:pPr marL="457200" indent="-457200">
              <a:buAutoNum type="arabicParenR"/>
            </a:pPr>
            <a:r>
              <a:rPr lang="fr-FR" sz="2000" b="1" dirty="0" smtClean="0"/>
              <a:t>Eviter la rupture de stocks </a:t>
            </a:r>
            <a:r>
              <a:rPr lang="fr-FR" sz="2000" dirty="0" smtClean="0"/>
              <a:t>: établir ses stocks en conservant un stock de sécurité pour répondre à la demande. </a:t>
            </a:r>
          </a:p>
          <a:p>
            <a:pPr marL="457200" indent="-457200">
              <a:buAutoNum type="arabicParenR"/>
            </a:pPr>
            <a:r>
              <a:rPr lang="fr-FR" sz="2000" b="1" dirty="0" smtClean="0"/>
              <a:t>Eviter le « </a:t>
            </a:r>
            <a:r>
              <a:rPr lang="fr-FR" sz="2000" b="1" dirty="0" err="1" smtClean="0"/>
              <a:t>sur-stocks</a:t>
            </a:r>
            <a:r>
              <a:rPr lang="fr-FR" sz="2000" b="1" dirty="0" smtClean="0"/>
              <a:t> » </a:t>
            </a:r>
            <a:r>
              <a:rPr lang="fr-FR" sz="2000" dirty="0" smtClean="0"/>
              <a:t>: Avoir trop de stocks augmente le BFR (dégrade la trésorerie) </a:t>
            </a:r>
            <a:r>
              <a:rPr lang="fr-FR" sz="2000" dirty="0" smtClean="0"/>
              <a:t>et peut générer </a:t>
            </a:r>
            <a:r>
              <a:rPr lang="fr-FR" sz="2000" dirty="0" smtClean="0"/>
              <a:t>des coûts de stockage (entrepôt, gardiennage, logistiques…). </a:t>
            </a:r>
          </a:p>
          <a:p>
            <a:pPr marL="457200" indent="-457200">
              <a:buAutoNum type="arabicParenR"/>
            </a:pPr>
            <a:endParaRPr lang="fr-FR" sz="2000" dirty="0"/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000" dirty="0" smtClean="0"/>
              <a:t>Dans l’industrie, </a:t>
            </a:r>
            <a:r>
              <a:rPr lang="fr-FR" sz="2000" dirty="0" smtClean="0"/>
              <a:t>il est nécessaire de conserver des stocks d’avance pour éviter l’allongement excessif des délais. </a:t>
            </a:r>
          </a:p>
          <a:p>
            <a:endParaRPr lang="fr-FR" sz="2000" dirty="0"/>
          </a:p>
          <a:p>
            <a:pPr algn="ctr"/>
            <a:r>
              <a:rPr lang="fr-FR" sz="2000" dirty="0" err="1" smtClean="0">
                <a:solidFill>
                  <a:srgbClr val="FF0000"/>
                </a:solidFill>
              </a:rPr>
              <a:t>Kalypso</a:t>
            </a:r>
            <a:r>
              <a:rPr lang="fr-FR" sz="2000" dirty="0" smtClean="0">
                <a:solidFill>
                  <a:srgbClr val="FF0000"/>
                </a:solidFill>
              </a:rPr>
              <a:t> : Stocks = 30 jours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91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42109" y="1760909"/>
            <a:ext cx="9947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 smtClean="0"/>
              <a:t>Méthode simple de prévision de la production</a:t>
            </a:r>
          </a:p>
          <a:p>
            <a:pPr lvl="1"/>
            <a:r>
              <a:rPr lang="fr-FR" sz="2000" dirty="0" smtClean="0"/>
              <a:t>Principe :  Ce qu’il faut produire = ce que tu vas vendre (vente) + ce que tu veux garder (stock final) – ce que tu as au début de période (stock initial).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385023"/>
              </p:ext>
            </p:extLst>
          </p:nvPr>
        </p:nvGraphicFramePr>
        <p:xfrm>
          <a:off x="669636" y="3042244"/>
          <a:ext cx="10492509" cy="274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158">
                  <a:extLst>
                    <a:ext uri="{9D8B030D-6E8A-4147-A177-3AD203B41FA5}">
                      <a16:colId xmlns:a16="http://schemas.microsoft.com/office/drawing/2014/main" val="3457937979"/>
                    </a:ext>
                  </a:extLst>
                </a:gridCol>
                <a:gridCol w="2372222">
                  <a:extLst>
                    <a:ext uri="{9D8B030D-6E8A-4147-A177-3AD203B41FA5}">
                      <a16:colId xmlns:a16="http://schemas.microsoft.com/office/drawing/2014/main" val="3442014333"/>
                    </a:ext>
                  </a:extLst>
                </a:gridCol>
                <a:gridCol w="4693036">
                  <a:extLst>
                    <a:ext uri="{9D8B030D-6E8A-4147-A177-3AD203B41FA5}">
                      <a16:colId xmlns:a16="http://schemas.microsoft.com/office/drawing/2014/main" val="122551919"/>
                    </a:ext>
                  </a:extLst>
                </a:gridCol>
                <a:gridCol w="3010093">
                  <a:extLst>
                    <a:ext uri="{9D8B030D-6E8A-4147-A177-3AD203B41FA5}">
                      <a16:colId xmlns:a16="http://schemas.microsoft.com/office/drawing/2014/main" val="83725591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Tableau prévisionnel de production mensuel</a:t>
                      </a:r>
                      <a:endParaRPr lang="fr-F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330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8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Eléments</a:t>
                      </a:r>
                      <a:endParaRPr lang="fr-FR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Produit 1 (en</a:t>
                      </a:r>
                      <a:r>
                        <a:rPr lang="fr-FR" sz="2000" b="1" baseline="0" dirty="0" smtClean="0"/>
                        <a:t> quantité)</a:t>
                      </a:r>
                      <a:endParaRPr lang="fr-FR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smtClean="0"/>
                        <a:t>Produit 2 </a:t>
                      </a:r>
                      <a:r>
                        <a:rPr lang="fr-FR" sz="2000" b="1" dirty="0" smtClean="0"/>
                        <a:t>(en</a:t>
                      </a:r>
                      <a:r>
                        <a:rPr lang="fr-FR" sz="2000" b="1" baseline="0" dirty="0" smtClean="0"/>
                        <a:t> quantité)</a:t>
                      </a:r>
                      <a:endParaRPr lang="fr-FR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93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Ventes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(Cf. estimation</a:t>
                      </a:r>
                      <a:r>
                        <a:rPr lang="fr-FR" baseline="0" dirty="0" smtClean="0"/>
                        <a:t> des ventes)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951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 +</a:t>
                      </a:r>
                      <a:r>
                        <a:rPr lang="fr-FR" sz="2000" b="1" baseline="0" dirty="0" smtClean="0"/>
                        <a:t> Stock final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(XX </a:t>
                      </a:r>
                      <a:r>
                        <a:rPr lang="fr-FR" baseline="0" dirty="0" smtClean="0"/>
                        <a:t>jours </a:t>
                      </a:r>
                      <a:r>
                        <a:rPr lang="fr-FR" baseline="0" dirty="0" smtClean="0"/>
                        <a:t>de ventes de période t+1</a:t>
                      </a:r>
                      <a:r>
                        <a:rPr lang="fr-FR" baseline="0" dirty="0" smtClean="0"/>
                        <a:t>) /3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985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 - Stock initial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(cf. stocks</a:t>
                      </a:r>
                      <a:r>
                        <a:rPr lang="fr-FR" baseline="0" dirty="0" smtClean="0"/>
                        <a:t> au bilan de la période t-1</a:t>
                      </a:r>
                      <a:r>
                        <a:rPr lang="fr-FR" baseline="0" dirty="0" smtClean="0"/>
                        <a:t>) /3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89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 = A produire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Formule sur </a:t>
                      </a:r>
                      <a:r>
                        <a:rPr lang="fr-FR" dirty="0" err="1" smtClean="0"/>
                        <a:t>excel</a:t>
                      </a:r>
                      <a:r>
                        <a:rPr lang="fr-FR" dirty="0" smtClean="0"/>
                        <a:t> = B2+B3-B4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Formule sur </a:t>
                      </a:r>
                      <a:r>
                        <a:rPr lang="fr-FR" dirty="0" err="1" smtClean="0"/>
                        <a:t>excel</a:t>
                      </a:r>
                      <a:r>
                        <a:rPr lang="fr-FR" dirty="0" smtClean="0"/>
                        <a:t> =C2+C3-C4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438559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919536" y="5883564"/>
            <a:ext cx="8691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 Pour automatiser encore plus dans les cases B2 et B3 écrire « </a:t>
            </a:r>
            <a:r>
              <a:rPr lang="fr-FR" dirty="0"/>
              <a:t>= » </a:t>
            </a:r>
            <a:r>
              <a:rPr lang="fr-FR" dirty="0" smtClean="0"/>
              <a:t> et  cliquer sur la case utilisée.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492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91544" y="1628801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Unique contrainte de production (facteur rare</a:t>
            </a:r>
            <a:r>
              <a:rPr lang="fr-FR" sz="2400" b="1" dirty="0" smtClean="0"/>
              <a:t>) ou goulet d’étranglement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991544" y="2958683"/>
            <a:ext cx="84969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arenR"/>
            </a:pPr>
            <a:endParaRPr lang="fr-FR" dirty="0" smtClean="0"/>
          </a:p>
          <a:p>
            <a:pPr marL="342900" indent="-342900" algn="ctr">
              <a:buAutoNum type="arabicParenR"/>
            </a:pPr>
            <a:r>
              <a:rPr lang="fr-FR" dirty="0" smtClean="0"/>
              <a:t>Identifier le facteur rares (heure machine, nombre de décollage etc…)</a:t>
            </a:r>
          </a:p>
          <a:p>
            <a:pPr marL="342900" indent="-342900" algn="ctr">
              <a:buAutoNum type="arabicParenR"/>
            </a:pPr>
            <a:endParaRPr lang="fr-FR" dirty="0" smtClean="0"/>
          </a:p>
          <a:p>
            <a:pPr marL="342900" indent="-342900" algn="ctr">
              <a:buAutoNum type="arabicParenR"/>
            </a:pPr>
            <a:r>
              <a:rPr lang="fr-FR" dirty="0" smtClean="0"/>
              <a:t>Vérifier si ce facteur rare contraint le volume de production</a:t>
            </a:r>
          </a:p>
          <a:p>
            <a:pPr marL="342900" indent="-342900" algn="ctr">
              <a:buAutoNum type="arabicParenR"/>
            </a:pPr>
            <a:endParaRPr lang="fr-FR" dirty="0" smtClean="0"/>
          </a:p>
          <a:p>
            <a:pPr marL="342900" indent="-342900" algn="ctr">
              <a:buAutoNum type="arabicParenR"/>
            </a:pPr>
            <a:r>
              <a:rPr lang="fr-FR" dirty="0" smtClean="0"/>
              <a:t>Calculez le résultat (marge ou chiffre d’affaires) par unité de facteur rare</a:t>
            </a:r>
          </a:p>
          <a:p>
            <a:pPr marL="342900" indent="-342900" algn="ctr">
              <a:buAutoNum type="arabicParenR"/>
            </a:pPr>
            <a:endParaRPr lang="fr-FR" dirty="0" smtClean="0"/>
          </a:p>
          <a:p>
            <a:pPr marL="342900" indent="-342900" algn="ctr">
              <a:buAutoNum type="arabicParenR"/>
            </a:pPr>
            <a:r>
              <a:rPr lang="fr-FR" dirty="0" smtClean="0"/>
              <a:t>Choisir dans l’ordre les éléments qui maximisent le résultat/facteur rare</a:t>
            </a:r>
          </a:p>
          <a:p>
            <a:pPr marL="342900" indent="-342900" algn="ctr">
              <a:buAutoNum type="arabicParenR"/>
            </a:pPr>
            <a:endParaRPr lang="fr-FR" dirty="0"/>
          </a:p>
          <a:p>
            <a:pPr algn="ctr"/>
            <a:r>
              <a:rPr lang="fr-FR" b="1" dirty="0" smtClean="0"/>
              <a:t>=&gt; Etablir le nouveau planning de production</a:t>
            </a:r>
          </a:p>
          <a:p>
            <a:pPr marL="342900" indent="-342900" algn="ctr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9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91544" y="162880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Unique contrainte de production (facteur rare)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303495"/>
              </p:ext>
            </p:extLst>
          </p:nvPr>
        </p:nvGraphicFramePr>
        <p:xfrm>
          <a:off x="1991544" y="3052544"/>
          <a:ext cx="8424935" cy="216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6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Viande (V)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Laitières (L)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Nb de têtes (max) par an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500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300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Temps par</a:t>
                      </a:r>
                      <a:r>
                        <a:rPr lang="fr-FR" baseline="0" dirty="0" smtClean="0"/>
                        <a:t> tête (et par an)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 h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 h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Marge sur ct</a:t>
                      </a:r>
                      <a:r>
                        <a:rPr lang="fr-FR" baseline="0" dirty="0" smtClean="0"/>
                        <a:t> variable  (par tête et par an)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40 €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70 €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Marge par unité de facteur</a:t>
                      </a:r>
                      <a:r>
                        <a:rPr lang="fr-FR" baseline="0" dirty="0" smtClean="0"/>
                        <a:t> rare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967483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991544" y="2090465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Exemple de la ferme des 1000 vaches </a:t>
            </a:r>
            <a:r>
              <a:rPr lang="fr-FR" dirty="0"/>
              <a:t>: </a:t>
            </a:r>
          </a:p>
          <a:p>
            <a:r>
              <a:rPr lang="fr-FR" dirty="0"/>
              <a:t>Sur la ferme, on peut élever deux types d’animaux </a:t>
            </a:r>
            <a:r>
              <a:rPr lang="fr-FR" dirty="0" smtClean="0"/>
              <a:t>des laitières (L) </a:t>
            </a:r>
            <a:r>
              <a:rPr lang="fr-FR" dirty="0"/>
              <a:t>ou </a:t>
            </a:r>
            <a:r>
              <a:rPr lang="fr-FR" dirty="0" smtClean="0"/>
              <a:t>des races à viande (</a:t>
            </a:r>
            <a:r>
              <a:rPr lang="fr-FR" dirty="0"/>
              <a:t>V</a:t>
            </a:r>
            <a:r>
              <a:rPr lang="fr-FR" dirty="0" smtClean="0"/>
              <a:t>). </a:t>
            </a:r>
            <a:r>
              <a:rPr lang="fr-FR" dirty="0"/>
              <a:t>Les trois exploitants ont une capacité de travail limitée à 9.000 heures.</a:t>
            </a:r>
          </a:p>
        </p:txBody>
      </p:sp>
    </p:spTree>
    <p:extLst>
      <p:ext uri="{BB962C8B-B14F-4D97-AF65-F5344CB8AC3E}">
        <p14:creationId xmlns:p14="http://schemas.microsoft.com/office/powerpoint/2010/main" val="389902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35560" y="338371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Exercice 1 Moodle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7960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91544" y="162880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Double contraintes de production (</a:t>
            </a:r>
            <a:r>
              <a:rPr lang="fr-FR" sz="2400" b="1" dirty="0" err="1"/>
              <a:t>prog</a:t>
            </a:r>
            <a:r>
              <a:rPr lang="fr-FR" sz="2400" b="1" dirty="0"/>
              <a:t>. linéaire)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64456" y="2090466"/>
            <a:ext cx="793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Moustache Bike est une entreprise française de vélos électriques. Ils achètent des pièces à l’étranger, assemblent les vélos en France et les revendent. Ils commercialisent 2 types de vélos : urbain (U) et VTT (V). L’entreprise ne peut consacrer que 1500 à l’assemblage et 1200 h à la distribution. Par ailleurs, la crise COVID a créé des ruptures de stocks chez les fournisseurs. Ils n’ont les pièces (fourches etc…) que pour 200 VTT par an. 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06396"/>
              </p:ext>
            </p:extLst>
          </p:nvPr>
        </p:nvGraphicFramePr>
        <p:xfrm>
          <a:off x="4439816" y="3889637"/>
          <a:ext cx="6716533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2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318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Assemblage 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Distribution (D)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VTT (V) (marge</a:t>
                      </a:r>
                      <a:r>
                        <a:rPr lang="fr-FR" baseline="0" dirty="0" smtClean="0"/>
                        <a:t> : 1000 €)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3h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4h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29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Urbain (U) (marge : 500 €)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5h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h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58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Capacité</a:t>
                      </a:r>
                      <a:r>
                        <a:rPr lang="fr-FR" baseline="0" dirty="0" smtClean="0"/>
                        <a:t> annuelle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1500 h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1200 h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AutoShape 2" descr="Résultat de recherche d'images pour &quot;andy warhol&quot;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4" descr="Résultat de recherche d'images pour &quot;andy warhol&quot;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763553" y="5352677"/>
            <a:ext cx="43684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Méthode de résolution </a:t>
            </a:r>
            <a:r>
              <a:rPr lang="fr-FR" dirty="0"/>
              <a:t> </a:t>
            </a:r>
          </a:p>
          <a:p>
            <a:pPr marL="400050" indent="-400050">
              <a:buAutoNum type="romanLcParenBoth"/>
            </a:pPr>
            <a:r>
              <a:rPr lang="fr-FR" u="sng" dirty="0"/>
              <a:t>Ecriture des contraintes</a:t>
            </a:r>
          </a:p>
          <a:p>
            <a:pPr lvl="1"/>
            <a:r>
              <a:rPr lang="fr-FR" dirty="0"/>
              <a:t>Contraintes </a:t>
            </a:r>
            <a:r>
              <a:rPr lang="fr-FR" dirty="0" smtClean="0"/>
              <a:t>(A) </a:t>
            </a:r>
            <a:r>
              <a:rPr lang="fr-FR" dirty="0"/>
              <a:t>: 1500 &lt; 3 </a:t>
            </a:r>
            <a:r>
              <a:rPr lang="fr-FR" dirty="0" smtClean="0"/>
              <a:t>V </a:t>
            </a:r>
            <a:r>
              <a:rPr lang="fr-FR" dirty="0"/>
              <a:t>+ 5 </a:t>
            </a:r>
            <a:r>
              <a:rPr lang="fr-FR" dirty="0" smtClean="0"/>
              <a:t>U</a:t>
            </a:r>
            <a:endParaRPr lang="fr-FR" dirty="0"/>
          </a:p>
          <a:p>
            <a:pPr lvl="1"/>
            <a:r>
              <a:rPr lang="fr-FR" dirty="0"/>
              <a:t>Contraintes </a:t>
            </a:r>
            <a:r>
              <a:rPr lang="fr-FR" dirty="0" smtClean="0"/>
              <a:t>(D) </a:t>
            </a:r>
            <a:r>
              <a:rPr lang="fr-FR" dirty="0"/>
              <a:t>: 1200 &lt; 4 </a:t>
            </a:r>
            <a:r>
              <a:rPr lang="fr-FR" dirty="0" smtClean="0"/>
              <a:t>V </a:t>
            </a:r>
            <a:r>
              <a:rPr lang="fr-FR" dirty="0"/>
              <a:t>+ 3 </a:t>
            </a:r>
            <a:r>
              <a:rPr lang="fr-FR" dirty="0" smtClean="0"/>
              <a:t>U</a:t>
            </a:r>
            <a:endParaRPr lang="fr-FR" dirty="0"/>
          </a:p>
          <a:p>
            <a:pPr lvl="1"/>
            <a:r>
              <a:rPr lang="fr-FR" dirty="0"/>
              <a:t>Contraintes </a:t>
            </a:r>
            <a:r>
              <a:rPr lang="fr-FR" dirty="0" smtClean="0"/>
              <a:t>(</a:t>
            </a:r>
            <a:r>
              <a:rPr lang="fr-FR" dirty="0" smtClean="0">
                <a:solidFill>
                  <a:srgbClr val="FF0000"/>
                </a:solidFill>
              </a:rPr>
              <a:t>V) </a:t>
            </a:r>
            <a:r>
              <a:rPr lang="fr-FR" dirty="0">
                <a:solidFill>
                  <a:srgbClr val="FF0000"/>
                </a:solidFill>
              </a:rPr>
              <a:t>: </a:t>
            </a:r>
            <a:r>
              <a:rPr lang="fr-FR" dirty="0" smtClean="0">
                <a:solidFill>
                  <a:srgbClr val="FF0000"/>
                </a:solidFill>
              </a:rPr>
              <a:t>V </a:t>
            </a:r>
            <a:r>
              <a:rPr lang="fr-FR" dirty="0">
                <a:solidFill>
                  <a:srgbClr val="FF0000"/>
                </a:solidFill>
              </a:rPr>
              <a:t>&lt; 200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276020" y="5107249"/>
            <a:ext cx="43684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i="1" dirty="0"/>
          </a:p>
          <a:p>
            <a:r>
              <a:rPr lang="fr-FR" dirty="0"/>
              <a:t>(ii) </a:t>
            </a:r>
            <a:r>
              <a:rPr lang="fr-FR" u="sng" dirty="0"/>
              <a:t>Ecrire du maximum de marge </a:t>
            </a:r>
            <a:r>
              <a:rPr lang="fr-FR" dirty="0"/>
              <a:t>(M) : </a:t>
            </a:r>
          </a:p>
          <a:p>
            <a:r>
              <a:rPr lang="fr-FR" dirty="0"/>
              <a:t>	M = 1000 * </a:t>
            </a:r>
            <a:r>
              <a:rPr lang="fr-FR" dirty="0" smtClean="0"/>
              <a:t>V </a:t>
            </a:r>
            <a:r>
              <a:rPr lang="fr-FR" dirty="0"/>
              <a:t>+ 500 * </a:t>
            </a:r>
            <a:r>
              <a:rPr lang="fr-FR" dirty="0" smtClean="0"/>
              <a:t>U</a:t>
            </a:r>
            <a:endParaRPr lang="fr-FR" dirty="0"/>
          </a:p>
          <a:p>
            <a:endParaRPr lang="fr-FR" b="1" i="1" dirty="0" smtClean="0"/>
          </a:p>
          <a:p>
            <a:r>
              <a:rPr lang="fr-FR" b="1" i="1" dirty="0" smtClean="0"/>
              <a:t>Remarque</a:t>
            </a:r>
            <a:r>
              <a:rPr lang="fr-FR" dirty="0" smtClean="0"/>
              <a:t> </a:t>
            </a:r>
            <a:r>
              <a:rPr lang="fr-FR" dirty="0"/>
              <a:t>: le nombre de produits fabriqués (ici </a:t>
            </a:r>
            <a:r>
              <a:rPr lang="fr-FR" dirty="0" smtClean="0"/>
              <a:t>V </a:t>
            </a:r>
            <a:r>
              <a:rPr lang="fr-FR" dirty="0"/>
              <a:t>et </a:t>
            </a:r>
            <a:r>
              <a:rPr lang="fr-FR" dirty="0" smtClean="0"/>
              <a:t>U) </a:t>
            </a:r>
            <a:r>
              <a:rPr lang="fr-FR" dirty="0"/>
              <a:t>doivent être positif.</a:t>
            </a:r>
          </a:p>
          <a:p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376" y="1802755"/>
            <a:ext cx="3054176" cy="203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0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91544" y="162880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Double contraintes de production (</a:t>
            </a:r>
            <a:r>
              <a:rPr lang="fr-FR" sz="2400" b="1" dirty="0" err="1"/>
              <a:t>prog</a:t>
            </a:r>
            <a:r>
              <a:rPr lang="fr-FR" sz="2400" b="1" dirty="0"/>
              <a:t>. linéaire)</a:t>
            </a:r>
          </a:p>
        </p:txBody>
      </p:sp>
      <p:sp>
        <p:nvSpPr>
          <p:cNvPr id="9" name="AutoShape 2" descr="Résultat de recherche d'images pour &quot;andy warhol&quot;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Résultat de recherche d'images pour &quot;andy warhol&quot;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681242" y="1988841"/>
            <a:ext cx="4368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LcParenBoth"/>
            </a:pPr>
            <a:r>
              <a:rPr lang="fr-FR" u="sng" dirty="0"/>
              <a:t>Ecriture des contraintes</a:t>
            </a:r>
          </a:p>
          <a:p>
            <a:pPr lvl="1"/>
            <a:r>
              <a:rPr lang="fr-FR" dirty="0"/>
              <a:t>Contraintes (A) : 1500 &lt; 3 V + 5 U</a:t>
            </a:r>
          </a:p>
          <a:p>
            <a:pPr lvl="1"/>
            <a:r>
              <a:rPr lang="fr-FR" dirty="0"/>
              <a:t>Contraintes (D) : 1200 &lt; 4 V + 3 U</a:t>
            </a:r>
          </a:p>
          <a:p>
            <a:pPr lvl="1"/>
            <a:r>
              <a:rPr lang="fr-FR" dirty="0"/>
              <a:t>Contraintes </a:t>
            </a:r>
            <a:r>
              <a:rPr lang="fr-FR" dirty="0" smtClean="0"/>
              <a:t>(V) </a:t>
            </a:r>
            <a:r>
              <a:rPr lang="fr-FR" dirty="0"/>
              <a:t>: </a:t>
            </a:r>
            <a:r>
              <a:rPr lang="fr-FR" dirty="0" smtClean="0"/>
              <a:t>V </a:t>
            </a:r>
            <a:r>
              <a:rPr lang="fr-FR" dirty="0"/>
              <a:t>&lt; 200</a:t>
            </a:r>
          </a:p>
        </p:txBody>
      </p:sp>
      <p:cxnSp>
        <p:nvCxnSpPr>
          <p:cNvPr id="14" name="Connecteur droit 13"/>
          <p:cNvCxnSpPr/>
          <p:nvPr/>
        </p:nvCxnSpPr>
        <p:spPr>
          <a:xfrm>
            <a:off x="5087888" y="3429000"/>
            <a:ext cx="0" cy="30963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5087888" y="6525344"/>
            <a:ext cx="51125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0416479" y="6525344"/>
            <a:ext cx="1128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VTT</a:t>
            </a:r>
            <a:endParaRPr lang="fr-FR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4439816" y="3275692"/>
            <a:ext cx="1249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Urbain</a:t>
            </a:r>
            <a:endParaRPr lang="fr-FR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5591945" y="2716183"/>
            <a:ext cx="4368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LcParenBoth" startAt="3"/>
            </a:pPr>
            <a:r>
              <a:rPr lang="fr-FR" u="sng" dirty="0"/>
              <a:t>Résoudre graphiquement: </a:t>
            </a:r>
          </a:p>
          <a:p>
            <a:r>
              <a:rPr lang="fr-FR" dirty="0"/>
              <a:t>- Les axes sont les produits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591944" y="209046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(ii) </a:t>
            </a:r>
            <a:r>
              <a:rPr lang="fr-FR" u="sng" dirty="0"/>
              <a:t>Ecrire du maximum de marge </a:t>
            </a:r>
            <a:r>
              <a:rPr lang="fr-FR" dirty="0"/>
              <a:t>(fonction éco.) : </a:t>
            </a:r>
          </a:p>
          <a:p>
            <a:r>
              <a:rPr lang="fr-FR" dirty="0"/>
              <a:t>	M = 1000 * </a:t>
            </a:r>
            <a:r>
              <a:rPr lang="fr-FR" dirty="0" smtClean="0"/>
              <a:t>V </a:t>
            </a:r>
            <a:r>
              <a:rPr lang="fr-FR" dirty="0"/>
              <a:t>+ 500 * </a:t>
            </a:r>
            <a:r>
              <a:rPr lang="fr-FR" dirty="0" smtClean="0"/>
              <a:t>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972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</a:rPr>
              <a:t>Chapitre 2 : Techniques de prévisions et budgets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07768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2. Fonction production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19536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1. Fonction commerciale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90320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47064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a. prévision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91544" y="162880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/>
              <a:t>Double contraintes de production (</a:t>
            </a:r>
            <a:r>
              <a:rPr lang="fr-FR" sz="2400" b="1" dirty="0" err="1"/>
              <a:t>prog</a:t>
            </a:r>
            <a:r>
              <a:rPr lang="fr-FR" sz="2400" b="1" dirty="0"/>
              <a:t>. linéaire)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81242" y="1988841"/>
            <a:ext cx="4368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LcParenBoth"/>
            </a:pPr>
            <a:r>
              <a:rPr lang="fr-FR" u="sng" dirty="0"/>
              <a:t>Ecriture des contraintes</a:t>
            </a:r>
          </a:p>
          <a:p>
            <a:pPr lvl="1"/>
            <a:r>
              <a:rPr lang="fr-FR" dirty="0"/>
              <a:t>Contraintes </a:t>
            </a:r>
            <a:r>
              <a:rPr lang="fr-FR" dirty="0">
                <a:solidFill>
                  <a:srgbClr val="C00000"/>
                </a:solidFill>
              </a:rPr>
              <a:t>(A) : 1500 &lt; 3 V + 5 U</a:t>
            </a:r>
          </a:p>
          <a:p>
            <a:pPr lvl="1"/>
            <a:r>
              <a:rPr lang="fr-FR" dirty="0"/>
              <a:t>Contraintes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(D) : 1200 &lt; 4 V + 3 U</a:t>
            </a:r>
          </a:p>
          <a:p>
            <a:pPr lvl="1"/>
            <a:r>
              <a:rPr lang="fr-FR" dirty="0"/>
              <a:t>Contraintes </a:t>
            </a:r>
            <a:r>
              <a:rPr lang="fr-FR" dirty="0">
                <a:solidFill>
                  <a:srgbClr val="0070C0"/>
                </a:solidFill>
              </a:rPr>
              <a:t>(U) : U &lt; 200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591944" y="209046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(ii) </a:t>
            </a:r>
            <a:r>
              <a:rPr lang="fr-FR" u="sng" dirty="0"/>
              <a:t>Ecrire du maximum de marge </a:t>
            </a:r>
            <a:r>
              <a:rPr lang="fr-FR" dirty="0"/>
              <a:t>(fonction éco.) : </a:t>
            </a:r>
          </a:p>
          <a:p>
            <a:r>
              <a:rPr lang="fr-FR" dirty="0"/>
              <a:t>	</a:t>
            </a:r>
            <a:r>
              <a:rPr lang="fr-FR" dirty="0">
                <a:solidFill>
                  <a:srgbClr val="7030A0"/>
                </a:solidFill>
              </a:rPr>
              <a:t>M = 1000 * </a:t>
            </a:r>
            <a:r>
              <a:rPr lang="fr-FR" dirty="0" smtClean="0">
                <a:solidFill>
                  <a:srgbClr val="7030A0"/>
                </a:solidFill>
              </a:rPr>
              <a:t>V </a:t>
            </a:r>
            <a:r>
              <a:rPr lang="fr-FR" dirty="0">
                <a:solidFill>
                  <a:srgbClr val="7030A0"/>
                </a:solidFill>
              </a:rPr>
              <a:t>+ 500 * </a:t>
            </a:r>
            <a:r>
              <a:rPr lang="fr-FR" dirty="0" smtClean="0">
                <a:solidFill>
                  <a:srgbClr val="7030A0"/>
                </a:solidFill>
              </a:rPr>
              <a:t>U</a:t>
            </a:r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5087888" y="3429000"/>
            <a:ext cx="0" cy="30963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5087888" y="6525344"/>
            <a:ext cx="51125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416480" y="65253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V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799856" y="32756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U</a:t>
            </a:r>
            <a:endParaRPr lang="fr-FR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5591944" y="2636912"/>
            <a:ext cx="4968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LcParenBoth" startAt="3"/>
            </a:pPr>
            <a:r>
              <a:rPr lang="fr-FR" u="sng" dirty="0"/>
              <a:t>Résoudre graphiquement: </a:t>
            </a:r>
          </a:p>
          <a:p>
            <a:pPr marL="285750" indent="-285750">
              <a:buFontTx/>
              <a:buChar char="-"/>
            </a:pPr>
            <a:r>
              <a:rPr lang="fr-FR" dirty="0"/>
              <a:t>Les axes sont les produits</a:t>
            </a:r>
          </a:p>
          <a:p>
            <a:pPr marL="285750" indent="-285750">
              <a:buFontTx/>
              <a:buChar char="-"/>
            </a:pPr>
            <a:r>
              <a:rPr lang="fr-FR" dirty="0"/>
              <a:t>Placer les droites des contraintes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7030A0"/>
                </a:solidFill>
              </a:rPr>
              <a:t>Placer  la droite de fonction éco (0)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7030A0"/>
                </a:solidFill>
              </a:rPr>
              <a:t>Tracer des parallèles de cette fonction (1, 2,3)</a:t>
            </a:r>
          </a:p>
        </p:txBody>
      </p:sp>
      <p:cxnSp>
        <p:nvCxnSpPr>
          <p:cNvPr id="17" name="Connecteur droit 16"/>
          <p:cNvCxnSpPr/>
          <p:nvPr/>
        </p:nvCxnSpPr>
        <p:spPr>
          <a:xfrm>
            <a:off x="5106996" y="3652778"/>
            <a:ext cx="3384376" cy="28803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943872" y="364502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439816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400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8184232" y="6588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300</a:t>
            </a:r>
          </a:p>
        </p:txBody>
      </p:sp>
      <p:cxnSp>
        <p:nvCxnSpPr>
          <p:cNvPr id="21" name="Connecteur droit 20"/>
          <p:cNvCxnSpPr/>
          <p:nvPr/>
        </p:nvCxnSpPr>
        <p:spPr>
          <a:xfrm flipV="1">
            <a:off x="8472264" y="6525344"/>
            <a:ext cx="0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943872" y="42210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439816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300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9757254" y="65973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500</a:t>
            </a:r>
          </a:p>
        </p:txBody>
      </p:sp>
      <p:cxnSp>
        <p:nvCxnSpPr>
          <p:cNvPr id="25" name="Connecteur droit 24"/>
          <p:cNvCxnSpPr/>
          <p:nvPr/>
        </p:nvCxnSpPr>
        <p:spPr>
          <a:xfrm flipV="1">
            <a:off x="10056440" y="6525344"/>
            <a:ext cx="0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5087888" y="4221088"/>
            <a:ext cx="4968552" cy="230425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7320136" y="65973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200</a:t>
            </a:r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7608168" y="6525344"/>
            <a:ext cx="0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 flipV="1">
            <a:off x="7572164" y="4189730"/>
            <a:ext cx="36004" cy="23356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159896" y="544522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Zone </a:t>
            </a:r>
          </a:p>
          <a:p>
            <a:r>
              <a:rPr lang="fr-FR" dirty="0"/>
              <a:t>d’acceptabilité</a:t>
            </a:r>
          </a:p>
        </p:txBody>
      </p:sp>
      <p:cxnSp>
        <p:nvCxnSpPr>
          <p:cNvPr id="32" name="Connecteur droit 31"/>
          <p:cNvCxnSpPr/>
          <p:nvPr/>
        </p:nvCxnSpPr>
        <p:spPr>
          <a:xfrm flipH="1" flipV="1">
            <a:off x="4191223" y="4717390"/>
            <a:ext cx="1008112" cy="2095985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 flipV="1">
            <a:off x="6312024" y="4437113"/>
            <a:ext cx="1008112" cy="2095985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 flipV="1">
            <a:off x="6600056" y="4437113"/>
            <a:ext cx="1008112" cy="2095985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H="1" flipV="1">
            <a:off x="6953264" y="4461486"/>
            <a:ext cx="1008112" cy="2095985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3935760" y="438869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987988" y="40677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6384032" y="40770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6816080" y="40770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461374" y="3310828"/>
            <a:ext cx="2808312" cy="175432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Quelle </a:t>
            </a:r>
            <a:r>
              <a:rPr lang="fr-FR" dirty="0"/>
              <a:t>est la fonction éco qui maximise le revenu :</a:t>
            </a:r>
          </a:p>
          <a:p>
            <a:endParaRPr lang="fr-FR" dirty="0"/>
          </a:p>
          <a:p>
            <a:r>
              <a:rPr lang="fr-FR" dirty="0"/>
              <a:t>A : droite 1</a:t>
            </a:r>
          </a:p>
          <a:p>
            <a:r>
              <a:rPr lang="fr-FR" dirty="0"/>
              <a:t>B : droite 2</a:t>
            </a:r>
          </a:p>
          <a:p>
            <a:r>
              <a:rPr lang="fr-FR" dirty="0"/>
              <a:t>C : droite 3</a:t>
            </a:r>
          </a:p>
        </p:txBody>
      </p:sp>
      <p:sp>
        <p:nvSpPr>
          <p:cNvPr id="8" name="Multiplication 7"/>
          <p:cNvSpPr/>
          <p:nvPr/>
        </p:nvSpPr>
        <p:spPr>
          <a:xfrm>
            <a:off x="7428148" y="5606807"/>
            <a:ext cx="324036" cy="3231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03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1018</Words>
  <Application>Microsoft Office PowerPoint</Application>
  <PresentationFormat>Grand écran</PresentationFormat>
  <Paragraphs>188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n.a.</dc:creator>
  <cp:lastModifiedBy>n.a.</cp:lastModifiedBy>
  <cp:revision>29</cp:revision>
  <cp:lastPrinted>2021-01-12T12:52:30Z</cp:lastPrinted>
  <dcterms:created xsi:type="dcterms:W3CDTF">2021-01-08T14:32:49Z</dcterms:created>
  <dcterms:modified xsi:type="dcterms:W3CDTF">2024-10-01T09:14:47Z</dcterms:modified>
</cp:coreProperties>
</file>