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3"/>
  </p:handoutMasterIdLst>
  <p:sldIdLst>
    <p:sldId id="257" r:id="rId2"/>
    <p:sldId id="267" r:id="rId3"/>
    <p:sldId id="268" r:id="rId4"/>
    <p:sldId id="269" r:id="rId5"/>
    <p:sldId id="270" r:id="rId6"/>
    <p:sldId id="271" r:id="rId7"/>
    <p:sldId id="261" r:id="rId8"/>
    <p:sldId id="262" r:id="rId9"/>
    <p:sldId id="265" r:id="rId10"/>
    <p:sldId id="266" r:id="rId11"/>
    <p:sldId id="272" r:id="rId12"/>
  </p:sldIdLst>
  <p:sldSz cx="12192000" cy="6858000"/>
  <p:notesSz cx="6797675" cy="9928225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13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35EE35-D6ED-4060-BB38-50BAE7103B7F}" type="datetimeFigureOut">
              <a:rPr lang="fr-FR" smtClean="0"/>
              <a:t>01/10/2024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8AA499-B55F-4BE9-B52F-E28D259EFA8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18881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FE3F2-9F38-4D85-817D-2D838C782083}" type="datetimeFigureOut">
              <a:rPr lang="fr-FR" smtClean="0"/>
              <a:t>01/10/2024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4F1AC-A0E9-490A-9522-0D29074AF8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5431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FE3F2-9F38-4D85-817D-2D838C782083}" type="datetimeFigureOut">
              <a:rPr lang="fr-FR" smtClean="0"/>
              <a:t>01/10/2024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4F1AC-A0E9-490A-9522-0D29074AF8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2681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FE3F2-9F38-4D85-817D-2D838C782083}" type="datetimeFigureOut">
              <a:rPr lang="fr-FR" smtClean="0"/>
              <a:t>01/10/2024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4F1AC-A0E9-490A-9522-0D29074AF8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8803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FE3F2-9F38-4D85-817D-2D838C782083}" type="datetimeFigureOut">
              <a:rPr lang="fr-FR" smtClean="0"/>
              <a:t>01/10/2024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4F1AC-A0E9-490A-9522-0D29074AF8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9469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FE3F2-9F38-4D85-817D-2D838C782083}" type="datetimeFigureOut">
              <a:rPr lang="fr-FR" smtClean="0"/>
              <a:t>01/10/2024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4F1AC-A0E9-490A-9522-0D29074AF8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8864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FE3F2-9F38-4D85-817D-2D838C782083}" type="datetimeFigureOut">
              <a:rPr lang="fr-FR" smtClean="0"/>
              <a:t>01/10/2024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4F1AC-A0E9-490A-9522-0D29074AF8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9860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FE3F2-9F38-4D85-817D-2D838C782083}" type="datetimeFigureOut">
              <a:rPr lang="fr-FR" smtClean="0"/>
              <a:t>01/10/2024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4F1AC-A0E9-490A-9522-0D29074AF8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3542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FE3F2-9F38-4D85-817D-2D838C782083}" type="datetimeFigureOut">
              <a:rPr lang="fr-FR" smtClean="0"/>
              <a:t>01/10/2024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4F1AC-A0E9-490A-9522-0D29074AF8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3429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FE3F2-9F38-4D85-817D-2D838C782083}" type="datetimeFigureOut">
              <a:rPr lang="fr-FR" smtClean="0"/>
              <a:t>01/10/2024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4F1AC-A0E9-490A-9522-0D29074AF8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9141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FE3F2-9F38-4D85-817D-2D838C782083}" type="datetimeFigureOut">
              <a:rPr lang="fr-FR" smtClean="0"/>
              <a:t>01/10/2024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4F1AC-A0E9-490A-9522-0D29074AF8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6586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FE3F2-9F38-4D85-817D-2D838C782083}" type="datetimeFigureOut">
              <a:rPr lang="fr-FR" smtClean="0"/>
              <a:t>01/10/2024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4F1AC-A0E9-490A-9522-0D29074AF8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4767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CFE3F2-9F38-4D85-817D-2D838C782083}" type="datetimeFigureOut">
              <a:rPr lang="fr-FR" smtClean="0"/>
              <a:t>01/10/2024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54F1AC-A0E9-490A-9522-0D29074AF8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1590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279576" y="44624"/>
            <a:ext cx="799288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000" b="1" dirty="0">
                <a:solidFill>
                  <a:srgbClr val="C00000"/>
                </a:solidFill>
              </a:rPr>
              <a:t>Chapitre 2 : Techniques de prévisions et budgets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4007768" y="1033572"/>
            <a:ext cx="4032448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800" b="1" dirty="0">
                <a:solidFill>
                  <a:schemeClr val="tx1"/>
                </a:solidFill>
              </a:rPr>
              <a:t>2. Fonction production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1919536" y="620688"/>
            <a:ext cx="2520280" cy="369332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chemeClr val="bg1">
                    <a:lumMod val="85000"/>
                  </a:schemeClr>
                </a:solidFill>
              </a:rPr>
              <a:t>1. Fonction commerciale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7890320" y="620688"/>
            <a:ext cx="2526159" cy="369332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chemeClr val="bg1">
                    <a:lumMod val="85000"/>
                  </a:schemeClr>
                </a:solidFill>
              </a:rPr>
              <a:t>3. Fonction </a:t>
            </a:r>
            <a:r>
              <a:rPr lang="fr-FR" dirty="0" err="1">
                <a:solidFill>
                  <a:schemeClr val="bg1">
                    <a:lumMod val="85000"/>
                  </a:schemeClr>
                </a:solidFill>
              </a:rPr>
              <a:t>appro</a:t>
            </a:r>
            <a:endParaRPr lang="fr-FR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991544" y="1628800"/>
            <a:ext cx="82809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fr-FR" sz="2400" b="1" dirty="0"/>
              <a:t>Unique contrainte de production (facteur rare)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fr-FR" sz="2400" b="1" dirty="0"/>
              <a:t>Double contraintes de production </a:t>
            </a:r>
            <a:r>
              <a:rPr lang="fr-FR" sz="2400" dirty="0"/>
              <a:t>: résolution graphique de la programmation linéaire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fr-FR" sz="2400" b="1" dirty="0"/>
              <a:t>Multiple contraintes de production </a:t>
            </a:r>
            <a:r>
              <a:rPr lang="fr-FR" sz="2400" dirty="0"/>
              <a:t>: Résolution par le simplexe de la programmation linéaire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8047064" y="1064349"/>
            <a:ext cx="39964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i="1" dirty="0"/>
              <a:t>a. prévision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1991544" y="1628801"/>
            <a:ext cx="8280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fr-FR" sz="2400" b="1" dirty="0"/>
              <a:t>Unique contrainte de production (facteur rare)</a:t>
            </a:r>
          </a:p>
        </p:txBody>
      </p:sp>
    </p:spTree>
    <p:extLst>
      <p:ext uri="{BB962C8B-B14F-4D97-AF65-F5344CB8AC3E}">
        <p14:creationId xmlns:p14="http://schemas.microsoft.com/office/powerpoint/2010/main" val="4258432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279576" y="44624"/>
            <a:ext cx="799288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000" b="1" dirty="0">
                <a:solidFill>
                  <a:srgbClr val="C00000"/>
                </a:solidFill>
              </a:rPr>
              <a:t>Chapitre 2 : Techniques de prévisions et budgets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4007768" y="1033572"/>
            <a:ext cx="4032448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800" b="1" dirty="0">
                <a:solidFill>
                  <a:schemeClr val="tx1"/>
                </a:solidFill>
              </a:rPr>
              <a:t>2. Fonction production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1919536" y="620688"/>
            <a:ext cx="2520280" cy="369332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chemeClr val="bg1">
                    <a:lumMod val="85000"/>
                  </a:schemeClr>
                </a:solidFill>
              </a:rPr>
              <a:t>1. Fonction commerciale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7890320" y="620688"/>
            <a:ext cx="2526159" cy="369332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chemeClr val="bg1">
                    <a:lumMod val="85000"/>
                  </a:schemeClr>
                </a:solidFill>
              </a:rPr>
              <a:t>3. Fonction </a:t>
            </a:r>
            <a:r>
              <a:rPr lang="fr-FR" dirty="0" err="1">
                <a:solidFill>
                  <a:schemeClr val="bg1">
                    <a:lumMod val="85000"/>
                  </a:schemeClr>
                </a:solidFill>
              </a:rPr>
              <a:t>appro</a:t>
            </a:r>
            <a:endParaRPr lang="fr-FR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8047064" y="1064349"/>
            <a:ext cx="39964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i="1" dirty="0"/>
              <a:t>a. prévision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1991544" y="1628801"/>
            <a:ext cx="82809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fr-FR" sz="2400" b="1" dirty="0"/>
              <a:t>Multiples contraintes de production (résolution par le simplexe de la programmation linéaire)</a:t>
            </a:r>
          </a:p>
        </p:txBody>
      </p:sp>
      <p:sp>
        <p:nvSpPr>
          <p:cNvPr id="8" name="Rectangle 7"/>
          <p:cNvSpPr/>
          <p:nvPr/>
        </p:nvSpPr>
        <p:spPr>
          <a:xfrm>
            <a:off x="1991544" y="2967335"/>
            <a:ext cx="770485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dirty="0"/>
          </a:p>
          <a:p>
            <a:r>
              <a:rPr lang="fr-FR" b="1" dirty="0"/>
              <a:t>Webographie</a:t>
            </a:r>
            <a:r>
              <a:rPr lang="fr-FR" dirty="0"/>
              <a:t> : « Résoudre une optimisation linéaire avec </a:t>
            </a:r>
            <a:r>
              <a:rPr lang="fr-FR" dirty="0" err="1" smtClean="0"/>
              <a:t>excel</a:t>
            </a:r>
            <a:r>
              <a:rPr lang="fr-FR" dirty="0" smtClean="0"/>
              <a:t> » </a:t>
            </a:r>
            <a:r>
              <a:rPr lang="fr-FR" dirty="0"/>
              <a:t>(vidéo </a:t>
            </a:r>
            <a:r>
              <a:rPr lang="fr-FR" dirty="0" err="1"/>
              <a:t>youtube</a:t>
            </a:r>
            <a:r>
              <a:rPr lang="fr-FR" dirty="0"/>
              <a:t>). Cela permet de prendre en compte plus de contrainte et plus de produits. </a:t>
            </a:r>
            <a:endParaRPr lang="fr-FR" dirty="0" smtClean="0"/>
          </a:p>
          <a:p>
            <a:endParaRPr lang="fr-FR" dirty="0"/>
          </a:p>
          <a:p>
            <a:r>
              <a:rPr lang="fr-FR" dirty="0" smtClean="0"/>
              <a:t>&amp; </a:t>
            </a:r>
            <a:r>
              <a:rPr lang="fr-FR" dirty="0"/>
              <a:t>https://www.youtube.com/watch?v=FSZKkEHhxBk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70438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279576" y="44624"/>
            <a:ext cx="799288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000" b="1" dirty="0">
                <a:solidFill>
                  <a:srgbClr val="C00000"/>
                </a:solidFill>
              </a:rPr>
              <a:t>Chapitre 2 : Techniques de prévisions et budgets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4007768" y="1033572"/>
            <a:ext cx="4032448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800" b="1" dirty="0">
                <a:solidFill>
                  <a:schemeClr val="tx1"/>
                </a:solidFill>
              </a:rPr>
              <a:t>2. Fonction production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1919536" y="620688"/>
            <a:ext cx="2520280" cy="369332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chemeClr val="bg1">
                    <a:lumMod val="85000"/>
                  </a:schemeClr>
                </a:solidFill>
              </a:rPr>
              <a:t>1. Fonction commerciale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7890320" y="620688"/>
            <a:ext cx="2526159" cy="369332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chemeClr val="bg1">
                    <a:lumMod val="85000"/>
                  </a:schemeClr>
                </a:solidFill>
              </a:rPr>
              <a:t>3. Fonction </a:t>
            </a:r>
            <a:r>
              <a:rPr lang="fr-FR" dirty="0" err="1">
                <a:solidFill>
                  <a:schemeClr val="bg1">
                    <a:lumMod val="85000"/>
                  </a:schemeClr>
                </a:solidFill>
              </a:rPr>
              <a:t>appro</a:t>
            </a:r>
            <a:endParaRPr lang="fr-FR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8047064" y="1064349"/>
            <a:ext cx="39964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i="1" dirty="0"/>
              <a:t>a. prévision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2135560" y="3383710"/>
            <a:ext cx="8280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smtClean="0"/>
              <a:t>Exercice 2 </a:t>
            </a:r>
            <a:r>
              <a:rPr lang="fr-FR" sz="2400" b="1" dirty="0" smtClean="0"/>
              <a:t>Moodle</a:t>
            </a:r>
            <a:endParaRPr lang="fr-FR" sz="2400" b="1" dirty="0"/>
          </a:p>
        </p:txBody>
      </p:sp>
    </p:spTree>
    <p:extLst>
      <p:ext uri="{BB962C8B-B14F-4D97-AF65-F5344CB8AC3E}">
        <p14:creationId xmlns:p14="http://schemas.microsoft.com/office/powerpoint/2010/main" val="2327754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279576" y="44624"/>
            <a:ext cx="799288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000" b="1" dirty="0">
                <a:solidFill>
                  <a:srgbClr val="C00000"/>
                </a:solidFill>
              </a:rPr>
              <a:t>Chapitre 2 : Techniques de prévisions et budgets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4007768" y="1033572"/>
            <a:ext cx="4032448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800" b="1" dirty="0">
                <a:solidFill>
                  <a:schemeClr val="tx1"/>
                </a:solidFill>
              </a:rPr>
              <a:t>2. Fonction production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1919536" y="620688"/>
            <a:ext cx="2520280" cy="369332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chemeClr val="bg1">
                    <a:lumMod val="85000"/>
                  </a:schemeClr>
                </a:solidFill>
              </a:rPr>
              <a:t>1. Fonction commerciale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7890320" y="620688"/>
            <a:ext cx="2526159" cy="369332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chemeClr val="bg1">
                    <a:lumMod val="85000"/>
                  </a:schemeClr>
                </a:solidFill>
              </a:rPr>
              <a:t>3. Fonction </a:t>
            </a:r>
            <a:r>
              <a:rPr lang="fr-FR" dirty="0" err="1">
                <a:solidFill>
                  <a:schemeClr val="bg1">
                    <a:lumMod val="85000"/>
                  </a:schemeClr>
                </a:solidFill>
              </a:rPr>
              <a:t>appro</a:t>
            </a:r>
            <a:endParaRPr lang="fr-FR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8047064" y="1064349"/>
            <a:ext cx="39964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i="1" dirty="0"/>
              <a:t>a. prévision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942109" y="1760909"/>
            <a:ext cx="9947564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fr-FR" sz="2400" b="1" dirty="0" smtClean="0"/>
              <a:t>Les enjeux de la gestion de production :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fr-FR" sz="2400" b="1" dirty="0"/>
          </a:p>
          <a:p>
            <a:pPr marL="457200" indent="-457200">
              <a:buAutoNum type="arabicParenR"/>
            </a:pPr>
            <a:r>
              <a:rPr lang="fr-FR" sz="2000" b="1" dirty="0" smtClean="0"/>
              <a:t>Eviter la rupture de stocks </a:t>
            </a:r>
            <a:r>
              <a:rPr lang="fr-FR" sz="2000" dirty="0" smtClean="0"/>
              <a:t>: établir ses stocks en conservant un stock de sécurité pour répondre à la demande. </a:t>
            </a:r>
          </a:p>
          <a:p>
            <a:pPr marL="457200" indent="-457200">
              <a:buAutoNum type="arabicParenR"/>
            </a:pPr>
            <a:r>
              <a:rPr lang="fr-FR" sz="2000" b="1" dirty="0" smtClean="0"/>
              <a:t>Eviter le « </a:t>
            </a:r>
            <a:r>
              <a:rPr lang="fr-FR" sz="2000" b="1" dirty="0" err="1" smtClean="0"/>
              <a:t>sur-stocks</a:t>
            </a:r>
            <a:r>
              <a:rPr lang="fr-FR" sz="2000" b="1" dirty="0" smtClean="0"/>
              <a:t> » </a:t>
            </a:r>
            <a:r>
              <a:rPr lang="fr-FR" sz="2000" dirty="0" smtClean="0"/>
              <a:t>: Avoir trop de stocks augmente le BFR (dégrade la trésorerie) </a:t>
            </a:r>
            <a:r>
              <a:rPr lang="fr-FR" sz="2000" dirty="0" smtClean="0"/>
              <a:t>et peut générer </a:t>
            </a:r>
            <a:r>
              <a:rPr lang="fr-FR" sz="2000" dirty="0" smtClean="0"/>
              <a:t>des coûts de stockage (entrepôt, gardiennage, logistiques…). </a:t>
            </a:r>
          </a:p>
          <a:p>
            <a:pPr marL="457200" indent="-457200">
              <a:buAutoNum type="arabicParenR"/>
            </a:pPr>
            <a:endParaRPr lang="fr-FR" sz="2000" dirty="0"/>
          </a:p>
          <a:p>
            <a:pPr marL="342900" indent="-342900">
              <a:buFont typeface="Symbol" panose="05050102010706020507" pitchFamily="18" charset="2"/>
              <a:buChar char="Þ"/>
            </a:pPr>
            <a:r>
              <a:rPr lang="fr-FR" sz="2000" dirty="0" smtClean="0"/>
              <a:t>Dans l’industrie, </a:t>
            </a:r>
            <a:r>
              <a:rPr lang="fr-FR" sz="2000" dirty="0" smtClean="0"/>
              <a:t>il est nécessaire de conserver des stocks d’avance pour éviter l’allongement excessif des délais. </a:t>
            </a:r>
          </a:p>
          <a:p>
            <a:endParaRPr lang="fr-FR" sz="2000" dirty="0"/>
          </a:p>
          <a:p>
            <a:pPr algn="ctr"/>
            <a:r>
              <a:rPr lang="fr-FR" sz="2000" dirty="0" err="1" smtClean="0">
                <a:solidFill>
                  <a:srgbClr val="FF0000"/>
                </a:solidFill>
              </a:rPr>
              <a:t>Kalypso</a:t>
            </a:r>
            <a:r>
              <a:rPr lang="fr-FR" sz="2000" dirty="0" smtClean="0">
                <a:solidFill>
                  <a:srgbClr val="FF0000"/>
                </a:solidFill>
              </a:rPr>
              <a:t> : Stocks = 30 jours</a:t>
            </a:r>
            <a:endParaRPr lang="fr-FR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9916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279576" y="44624"/>
            <a:ext cx="799288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000" b="1" dirty="0">
                <a:solidFill>
                  <a:srgbClr val="C00000"/>
                </a:solidFill>
              </a:rPr>
              <a:t>Chapitre 2 : Techniques de prévisions et budgets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4007768" y="1033572"/>
            <a:ext cx="4032448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800" b="1" dirty="0">
                <a:solidFill>
                  <a:schemeClr val="tx1"/>
                </a:solidFill>
              </a:rPr>
              <a:t>2. Fonction production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1919536" y="620688"/>
            <a:ext cx="2520280" cy="369332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chemeClr val="bg1">
                    <a:lumMod val="85000"/>
                  </a:schemeClr>
                </a:solidFill>
              </a:rPr>
              <a:t>1. Fonction commerciale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7890320" y="620688"/>
            <a:ext cx="2526159" cy="369332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chemeClr val="bg1">
                    <a:lumMod val="85000"/>
                  </a:schemeClr>
                </a:solidFill>
              </a:rPr>
              <a:t>3. Fonction </a:t>
            </a:r>
            <a:r>
              <a:rPr lang="fr-FR" dirty="0" err="1">
                <a:solidFill>
                  <a:schemeClr val="bg1">
                    <a:lumMod val="85000"/>
                  </a:schemeClr>
                </a:solidFill>
              </a:rPr>
              <a:t>appro</a:t>
            </a:r>
            <a:endParaRPr lang="fr-FR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8047064" y="1064349"/>
            <a:ext cx="39964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i="1" dirty="0"/>
              <a:t>a. prévision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942109" y="1760909"/>
            <a:ext cx="99475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fr-FR" sz="2400" b="1" dirty="0" smtClean="0"/>
              <a:t>Méthode simple de prévision de la production</a:t>
            </a:r>
          </a:p>
          <a:p>
            <a:pPr lvl="1"/>
            <a:r>
              <a:rPr lang="fr-FR" sz="2000" dirty="0" smtClean="0"/>
              <a:t>Principe :  Ce qu’il faut produire = ce que tu vas vendre (vente) + ce que tu veux garder (stock final) – ce que tu as au début de période (stock initial). </a:t>
            </a:r>
          </a:p>
        </p:txBody>
      </p:sp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3385023"/>
              </p:ext>
            </p:extLst>
          </p:nvPr>
        </p:nvGraphicFramePr>
        <p:xfrm>
          <a:off x="669636" y="3042244"/>
          <a:ext cx="10492509" cy="2748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7158">
                  <a:extLst>
                    <a:ext uri="{9D8B030D-6E8A-4147-A177-3AD203B41FA5}">
                      <a16:colId xmlns:a16="http://schemas.microsoft.com/office/drawing/2014/main" val="3457937979"/>
                    </a:ext>
                  </a:extLst>
                </a:gridCol>
                <a:gridCol w="2372222">
                  <a:extLst>
                    <a:ext uri="{9D8B030D-6E8A-4147-A177-3AD203B41FA5}">
                      <a16:colId xmlns:a16="http://schemas.microsoft.com/office/drawing/2014/main" val="3442014333"/>
                    </a:ext>
                  </a:extLst>
                </a:gridCol>
                <a:gridCol w="4693036">
                  <a:extLst>
                    <a:ext uri="{9D8B030D-6E8A-4147-A177-3AD203B41FA5}">
                      <a16:colId xmlns:a16="http://schemas.microsoft.com/office/drawing/2014/main" val="122551919"/>
                    </a:ext>
                  </a:extLst>
                </a:gridCol>
                <a:gridCol w="3010093">
                  <a:extLst>
                    <a:ext uri="{9D8B030D-6E8A-4147-A177-3AD203B41FA5}">
                      <a16:colId xmlns:a16="http://schemas.microsoft.com/office/drawing/2014/main" val="837255917"/>
                    </a:ext>
                  </a:extLst>
                </a:gridCol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fr-FR" sz="2000" b="1" dirty="0" smtClean="0"/>
                        <a:t>Tableau prévisionnel de production mensuel</a:t>
                      </a:r>
                      <a:endParaRPr lang="fr-FR" sz="20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43307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A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B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C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33833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1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smtClean="0"/>
                        <a:t>Eléments</a:t>
                      </a:r>
                      <a:endParaRPr lang="fr-FR" sz="20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smtClean="0"/>
                        <a:t>Produit 1 (en</a:t>
                      </a:r>
                      <a:r>
                        <a:rPr lang="fr-FR" sz="2000" b="1" baseline="0" dirty="0" smtClean="0"/>
                        <a:t> quantité)</a:t>
                      </a:r>
                      <a:endParaRPr lang="fr-FR" sz="20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smtClean="0"/>
                        <a:t>Produit 2 </a:t>
                      </a:r>
                      <a:r>
                        <a:rPr lang="fr-FR" sz="2000" b="1" dirty="0" smtClean="0"/>
                        <a:t>(en</a:t>
                      </a:r>
                      <a:r>
                        <a:rPr lang="fr-FR" sz="2000" b="1" baseline="0" dirty="0" smtClean="0"/>
                        <a:t> quantité)</a:t>
                      </a:r>
                      <a:endParaRPr lang="fr-FR" sz="20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70934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2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smtClean="0"/>
                        <a:t>Ventes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(Cf. estimation</a:t>
                      </a:r>
                      <a:r>
                        <a:rPr lang="fr-FR" baseline="0" dirty="0" smtClean="0"/>
                        <a:t> des ventes)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59515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3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smtClean="0"/>
                        <a:t> +</a:t>
                      </a:r>
                      <a:r>
                        <a:rPr lang="fr-FR" sz="2000" b="1" baseline="0" dirty="0" smtClean="0"/>
                        <a:t> Stock final 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(XX </a:t>
                      </a:r>
                      <a:r>
                        <a:rPr lang="fr-FR" baseline="0" dirty="0" smtClean="0"/>
                        <a:t>jours </a:t>
                      </a:r>
                      <a:r>
                        <a:rPr lang="fr-FR" baseline="0" dirty="0" smtClean="0"/>
                        <a:t>de ventes de période t+1</a:t>
                      </a:r>
                      <a:r>
                        <a:rPr lang="fr-FR" baseline="0" dirty="0" smtClean="0"/>
                        <a:t>) /3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aseline="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89859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4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smtClean="0"/>
                        <a:t> - Stock initial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(cf. stocks</a:t>
                      </a:r>
                      <a:r>
                        <a:rPr lang="fr-FR" baseline="0" dirty="0" smtClean="0"/>
                        <a:t> au bilan de la période t-1</a:t>
                      </a:r>
                      <a:r>
                        <a:rPr lang="fr-FR" baseline="0" dirty="0" smtClean="0"/>
                        <a:t>) /3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58946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5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smtClean="0"/>
                        <a:t> = A produire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Formule sur </a:t>
                      </a:r>
                      <a:r>
                        <a:rPr lang="fr-FR" dirty="0" err="1" smtClean="0"/>
                        <a:t>excel</a:t>
                      </a:r>
                      <a:r>
                        <a:rPr lang="fr-FR" dirty="0" smtClean="0"/>
                        <a:t> = B2+B3-B4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Formule sur </a:t>
                      </a:r>
                      <a:r>
                        <a:rPr lang="fr-FR" dirty="0" err="1" smtClean="0"/>
                        <a:t>excel</a:t>
                      </a:r>
                      <a:r>
                        <a:rPr lang="fr-FR" dirty="0" smtClean="0"/>
                        <a:t> =C2+C3-C4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7438559"/>
                  </a:ext>
                </a:extLst>
              </a:tr>
            </a:tbl>
          </a:graphicData>
        </a:graphic>
      </p:graphicFrame>
      <p:sp>
        <p:nvSpPr>
          <p:cNvPr id="9" name="ZoneTexte 8"/>
          <p:cNvSpPr txBox="1"/>
          <p:nvPr/>
        </p:nvSpPr>
        <p:spPr>
          <a:xfrm>
            <a:off x="1919536" y="5883564"/>
            <a:ext cx="86914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 Pour automatiser encore plus dans les cases B2 et B3 écrire « </a:t>
            </a:r>
            <a:r>
              <a:rPr lang="fr-FR" dirty="0"/>
              <a:t>= » </a:t>
            </a:r>
            <a:r>
              <a:rPr lang="fr-FR" dirty="0" smtClean="0"/>
              <a:t> et  cliquer sur la case utilisée.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04928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279576" y="44624"/>
            <a:ext cx="799288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000" b="1" dirty="0">
                <a:solidFill>
                  <a:srgbClr val="C00000"/>
                </a:solidFill>
              </a:rPr>
              <a:t>Chapitre 2 : Techniques de prévisions et budgets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4007768" y="1033572"/>
            <a:ext cx="4032448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800" b="1" dirty="0">
                <a:solidFill>
                  <a:schemeClr val="tx1"/>
                </a:solidFill>
              </a:rPr>
              <a:t>2. Fonction production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1919536" y="620688"/>
            <a:ext cx="2520280" cy="369332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chemeClr val="bg1">
                    <a:lumMod val="85000"/>
                  </a:schemeClr>
                </a:solidFill>
              </a:rPr>
              <a:t>1. Fonction commerciale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7890320" y="620688"/>
            <a:ext cx="2526159" cy="369332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chemeClr val="bg1">
                    <a:lumMod val="85000"/>
                  </a:schemeClr>
                </a:solidFill>
              </a:rPr>
              <a:t>3. Fonction </a:t>
            </a:r>
            <a:r>
              <a:rPr lang="fr-FR" dirty="0" err="1">
                <a:solidFill>
                  <a:schemeClr val="bg1">
                    <a:lumMod val="85000"/>
                  </a:schemeClr>
                </a:solidFill>
              </a:rPr>
              <a:t>appro</a:t>
            </a:r>
            <a:endParaRPr lang="fr-FR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8047064" y="1064349"/>
            <a:ext cx="39964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i="1" dirty="0"/>
              <a:t>a. prévision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1991544" y="1628801"/>
            <a:ext cx="82809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fr-FR" sz="2400" b="1" dirty="0"/>
              <a:t>Unique contrainte de production (facteur rare</a:t>
            </a:r>
            <a:r>
              <a:rPr lang="fr-FR" sz="2400" b="1" dirty="0" smtClean="0"/>
              <a:t>) ou goulet d’étranglement</a:t>
            </a:r>
            <a:endParaRPr lang="fr-FR" sz="2400" b="1" dirty="0"/>
          </a:p>
        </p:txBody>
      </p:sp>
      <p:sp>
        <p:nvSpPr>
          <p:cNvPr id="8" name="ZoneTexte 7"/>
          <p:cNvSpPr txBox="1"/>
          <p:nvPr/>
        </p:nvSpPr>
        <p:spPr>
          <a:xfrm>
            <a:off x="1991544" y="2958683"/>
            <a:ext cx="849694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>
              <a:buAutoNum type="arabicParenR"/>
            </a:pPr>
            <a:endParaRPr lang="fr-FR" dirty="0" smtClean="0"/>
          </a:p>
          <a:p>
            <a:pPr marL="342900" indent="-342900" algn="ctr">
              <a:buAutoNum type="arabicParenR"/>
            </a:pPr>
            <a:r>
              <a:rPr lang="fr-FR" dirty="0" smtClean="0"/>
              <a:t>Identifier le facteur rares (heure machine, nombre de décollage etc…)</a:t>
            </a:r>
          </a:p>
          <a:p>
            <a:pPr marL="342900" indent="-342900" algn="ctr">
              <a:buAutoNum type="arabicParenR"/>
            </a:pPr>
            <a:endParaRPr lang="fr-FR" dirty="0" smtClean="0"/>
          </a:p>
          <a:p>
            <a:pPr marL="342900" indent="-342900" algn="ctr">
              <a:buAutoNum type="arabicParenR"/>
            </a:pPr>
            <a:r>
              <a:rPr lang="fr-FR" dirty="0" smtClean="0"/>
              <a:t>Vérifier si ce facteur rare contraint le volume de production</a:t>
            </a:r>
          </a:p>
          <a:p>
            <a:pPr marL="342900" indent="-342900" algn="ctr">
              <a:buAutoNum type="arabicParenR"/>
            </a:pPr>
            <a:endParaRPr lang="fr-FR" dirty="0" smtClean="0"/>
          </a:p>
          <a:p>
            <a:pPr marL="342900" indent="-342900" algn="ctr">
              <a:buAutoNum type="arabicParenR"/>
            </a:pPr>
            <a:r>
              <a:rPr lang="fr-FR" dirty="0" smtClean="0"/>
              <a:t>Calculez le résultat (marge ou chiffre d’affaires) par unité de facteur rare</a:t>
            </a:r>
          </a:p>
          <a:p>
            <a:pPr marL="342900" indent="-342900" algn="ctr">
              <a:buAutoNum type="arabicParenR"/>
            </a:pPr>
            <a:endParaRPr lang="fr-FR" dirty="0" smtClean="0"/>
          </a:p>
          <a:p>
            <a:pPr marL="342900" indent="-342900" algn="ctr">
              <a:buAutoNum type="arabicParenR"/>
            </a:pPr>
            <a:r>
              <a:rPr lang="fr-FR" dirty="0" smtClean="0"/>
              <a:t>Choisir dans l’ordre les éléments qui maximisent le résultat/facteur rare</a:t>
            </a:r>
          </a:p>
          <a:p>
            <a:pPr marL="342900" indent="-342900" algn="ctr">
              <a:buAutoNum type="arabicParenR"/>
            </a:pPr>
            <a:endParaRPr lang="fr-FR" dirty="0"/>
          </a:p>
          <a:p>
            <a:pPr algn="ctr"/>
            <a:r>
              <a:rPr lang="fr-FR" b="1" dirty="0" smtClean="0"/>
              <a:t>=&gt; Etablir le nouveau planning de production</a:t>
            </a:r>
          </a:p>
          <a:p>
            <a:pPr marL="342900" indent="-342900" algn="ctr">
              <a:buAutoNum type="arabicParenR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30917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279576" y="44624"/>
            <a:ext cx="799288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000" b="1" dirty="0">
                <a:solidFill>
                  <a:srgbClr val="C00000"/>
                </a:solidFill>
              </a:rPr>
              <a:t>Chapitre 2 : Techniques de prévisions et budgets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4007768" y="1033572"/>
            <a:ext cx="4032448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800" b="1" dirty="0">
                <a:solidFill>
                  <a:schemeClr val="tx1"/>
                </a:solidFill>
              </a:rPr>
              <a:t>2. Fonction production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1919536" y="620688"/>
            <a:ext cx="2520280" cy="369332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chemeClr val="bg1">
                    <a:lumMod val="85000"/>
                  </a:schemeClr>
                </a:solidFill>
              </a:rPr>
              <a:t>1. Fonction commerciale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7890320" y="620688"/>
            <a:ext cx="2526159" cy="369332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chemeClr val="bg1">
                    <a:lumMod val="85000"/>
                  </a:schemeClr>
                </a:solidFill>
              </a:rPr>
              <a:t>3. Fonction </a:t>
            </a:r>
            <a:r>
              <a:rPr lang="fr-FR" dirty="0" err="1">
                <a:solidFill>
                  <a:schemeClr val="bg1">
                    <a:lumMod val="85000"/>
                  </a:schemeClr>
                </a:solidFill>
              </a:rPr>
              <a:t>appro</a:t>
            </a:r>
            <a:endParaRPr lang="fr-FR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8047064" y="1064349"/>
            <a:ext cx="39964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i="1" dirty="0"/>
              <a:t>a. prévision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1991544" y="1628801"/>
            <a:ext cx="8280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fr-FR" sz="2400" b="1" dirty="0"/>
              <a:t>Unique contrainte de production (facteur rare)</a:t>
            </a:r>
          </a:p>
        </p:txBody>
      </p:sp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4303495"/>
              </p:ext>
            </p:extLst>
          </p:nvPr>
        </p:nvGraphicFramePr>
        <p:xfrm>
          <a:off x="1991544" y="3052544"/>
          <a:ext cx="8424935" cy="2160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5664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79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87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Viande (V)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Laitières (L)</a:t>
                      </a:r>
                      <a:endParaRPr lang="fr-F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Nb de têtes (max) par an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500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300</a:t>
                      </a:r>
                      <a:endParaRPr lang="fr-F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Temps par</a:t>
                      </a:r>
                      <a:r>
                        <a:rPr lang="fr-FR" baseline="0" dirty="0" smtClean="0"/>
                        <a:t> tête (et par an)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10 h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20 h</a:t>
                      </a:r>
                      <a:endParaRPr lang="fr-F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Marge sur ct</a:t>
                      </a:r>
                      <a:r>
                        <a:rPr lang="fr-FR" baseline="0" dirty="0" smtClean="0"/>
                        <a:t> variable  (par tête et par an)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40 €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70 €</a:t>
                      </a:r>
                      <a:endParaRPr lang="fr-F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Marge par unité de facteur</a:t>
                      </a:r>
                      <a:r>
                        <a:rPr lang="fr-FR" baseline="0" dirty="0" smtClean="0"/>
                        <a:t> rare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7967483"/>
                  </a:ext>
                </a:extLst>
              </a:tr>
            </a:tbl>
          </a:graphicData>
        </a:graphic>
      </p:graphicFrame>
      <p:sp>
        <p:nvSpPr>
          <p:cNvPr id="10" name="ZoneTexte 9"/>
          <p:cNvSpPr txBox="1"/>
          <p:nvPr/>
        </p:nvSpPr>
        <p:spPr>
          <a:xfrm>
            <a:off x="1991544" y="2090465"/>
            <a:ext cx="84969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i="1" dirty="0"/>
              <a:t>Exemple de la ferme des 1000 vaches </a:t>
            </a:r>
            <a:r>
              <a:rPr lang="fr-FR" dirty="0"/>
              <a:t>: </a:t>
            </a:r>
          </a:p>
          <a:p>
            <a:r>
              <a:rPr lang="fr-FR" dirty="0"/>
              <a:t>Sur la ferme, on peut élever deux types d’animaux </a:t>
            </a:r>
            <a:r>
              <a:rPr lang="fr-FR" dirty="0" smtClean="0"/>
              <a:t>des laitières (L) </a:t>
            </a:r>
            <a:r>
              <a:rPr lang="fr-FR" dirty="0"/>
              <a:t>ou </a:t>
            </a:r>
            <a:r>
              <a:rPr lang="fr-FR" dirty="0" smtClean="0"/>
              <a:t>des races à viande (</a:t>
            </a:r>
            <a:r>
              <a:rPr lang="fr-FR" dirty="0"/>
              <a:t>V</a:t>
            </a:r>
            <a:r>
              <a:rPr lang="fr-FR" dirty="0" smtClean="0"/>
              <a:t>). </a:t>
            </a:r>
            <a:r>
              <a:rPr lang="fr-FR" dirty="0"/>
              <a:t>Les trois exploitants ont une capacité de travail limitée à 9.000 heures.</a:t>
            </a:r>
          </a:p>
        </p:txBody>
      </p:sp>
    </p:spTree>
    <p:extLst>
      <p:ext uri="{BB962C8B-B14F-4D97-AF65-F5344CB8AC3E}">
        <p14:creationId xmlns:p14="http://schemas.microsoft.com/office/powerpoint/2010/main" val="3899028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279576" y="44624"/>
            <a:ext cx="799288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000" b="1" dirty="0">
                <a:solidFill>
                  <a:srgbClr val="C00000"/>
                </a:solidFill>
              </a:rPr>
              <a:t>Chapitre 2 : Techniques de prévisions et budgets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4007768" y="1033572"/>
            <a:ext cx="4032448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800" b="1" dirty="0">
                <a:solidFill>
                  <a:schemeClr val="tx1"/>
                </a:solidFill>
              </a:rPr>
              <a:t>2. Fonction production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1919536" y="620688"/>
            <a:ext cx="2520280" cy="369332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chemeClr val="bg1">
                    <a:lumMod val="85000"/>
                  </a:schemeClr>
                </a:solidFill>
              </a:rPr>
              <a:t>1. Fonction commerciale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7890320" y="620688"/>
            <a:ext cx="2526159" cy="369332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chemeClr val="bg1">
                    <a:lumMod val="85000"/>
                  </a:schemeClr>
                </a:solidFill>
              </a:rPr>
              <a:t>3. Fonction </a:t>
            </a:r>
            <a:r>
              <a:rPr lang="fr-FR" dirty="0" err="1">
                <a:solidFill>
                  <a:schemeClr val="bg1">
                    <a:lumMod val="85000"/>
                  </a:schemeClr>
                </a:solidFill>
              </a:rPr>
              <a:t>appro</a:t>
            </a:r>
            <a:endParaRPr lang="fr-FR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8047064" y="1064349"/>
            <a:ext cx="39964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i="1" dirty="0"/>
              <a:t>a. prévision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2135560" y="3383710"/>
            <a:ext cx="8280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/>
              <a:t>Exercice 1 Moodle</a:t>
            </a:r>
            <a:endParaRPr lang="fr-FR" sz="2400" b="1" dirty="0"/>
          </a:p>
        </p:txBody>
      </p:sp>
    </p:spTree>
    <p:extLst>
      <p:ext uri="{BB962C8B-B14F-4D97-AF65-F5344CB8AC3E}">
        <p14:creationId xmlns:p14="http://schemas.microsoft.com/office/powerpoint/2010/main" val="796082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279576" y="44624"/>
            <a:ext cx="799288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000" b="1" dirty="0">
                <a:solidFill>
                  <a:srgbClr val="C00000"/>
                </a:solidFill>
              </a:rPr>
              <a:t>Chapitre 2 : Techniques de prévisions et budgets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4007768" y="1033572"/>
            <a:ext cx="4032448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800" b="1" dirty="0">
                <a:solidFill>
                  <a:schemeClr val="tx1"/>
                </a:solidFill>
              </a:rPr>
              <a:t>2. Fonction production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1919536" y="620688"/>
            <a:ext cx="2520280" cy="369332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chemeClr val="bg1">
                    <a:lumMod val="85000"/>
                  </a:schemeClr>
                </a:solidFill>
              </a:rPr>
              <a:t>1. Fonction commerciale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7890320" y="620688"/>
            <a:ext cx="2526159" cy="369332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chemeClr val="bg1">
                    <a:lumMod val="85000"/>
                  </a:schemeClr>
                </a:solidFill>
              </a:rPr>
              <a:t>3. Fonction </a:t>
            </a:r>
            <a:r>
              <a:rPr lang="fr-FR" dirty="0" err="1">
                <a:solidFill>
                  <a:schemeClr val="bg1">
                    <a:lumMod val="85000"/>
                  </a:schemeClr>
                </a:solidFill>
              </a:rPr>
              <a:t>appro</a:t>
            </a:r>
            <a:endParaRPr lang="fr-FR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8047064" y="1064349"/>
            <a:ext cx="39964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i="1" dirty="0"/>
              <a:t>a. prévision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1991544" y="1628801"/>
            <a:ext cx="8280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fr-FR" sz="2400" b="1" dirty="0"/>
              <a:t>Double contraintes de production (</a:t>
            </a:r>
            <a:r>
              <a:rPr lang="fr-FR" sz="2400" b="1" dirty="0" err="1"/>
              <a:t>prog</a:t>
            </a:r>
            <a:r>
              <a:rPr lang="fr-FR" sz="2400" b="1" dirty="0"/>
              <a:t>. linéaire)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464456" y="2090466"/>
            <a:ext cx="7935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dirty="0" smtClean="0"/>
              <a:t>Moustache Bike est une entreprise française de vélos électriques. Ils achètent des pièces à l’étranger, assemblent les vélos en France et les revendent. Ils commercialisent 2 types de vélos : urbain (U) et VTT (V). L’entreprise ne peut consacrer que 1500 à l’assemblage et 1200 h à la distribution. Par ailleurs, la crise COVID a créé des ruptures de stocks chez les fournisseurs. Ils n’ont les pièces (fourches etc…) que pour 200 VTT par an. </a:t>
            </a:r>
            <a:endParaRPr lang="fr-FR" dirty="0"/>
          </a:p>
        </p:txBody>
      </p:sp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506396"/>
              </p:ext>
            </p:extLst>
          </p:nvPr>
        </p:nvGraphicFramePr>
        <p:xfrm>
          <a:off x="4439816" y="3889637"/>
          <a:ext cx="6716533" cy="1463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321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33184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Assemblage A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Distribution (D)</a:t>
                      </a:r>
                      <a:endParaRPr lang="fr-F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4016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VTT (V) (marge</a:t>
                      </a:r>
                      <a:r>
                        <a:rPr lang="fr-FR" baseline="0" dirty="0" smtClean="0"/>
                        <a:t> : 1000 €)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3h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4h</a:t>
                      </a:r>
                      <a:endParaRPr lang="fr-F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8296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Urbain (U) (marge : 500 €)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5h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3 h</a:t>
                      </a:r>
                      <a:endParaRPr lang="fr-F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4584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Capacité</a:t>
                      </a:r>
                      <a:r>
                        <a:rPr lang="fr-FR" baseline="0" dirty="0" smtClean="0"/>
                        <a:t> annuelle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1500 h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1200 h</a:t>
                      </a:r>
                      <a:endParaRPr lang="fr-F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" name="AutoShape 2" descr="Résultat de recherche d'images pour &quot;andy warhol&quot;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" name="AutoShape 4" descr="Résultat de recherche d'images pour &quot;andy warhol&quot;"/>
          <p:cNvSpPr>
            <a:spLocks noChangeAspect="1" noChangeArrowheads="1"/>
          </p:cNvSpPr>
          <p:nvPr/>
        </p:nvSpPr>
        <p:spPr bwMode="auto">
          <a:xfrm>
            <a:off x="1831975" y="79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2" name="ZoneTexte 11"/>
          <p:cNvSpPr txBox="1"/>
          <p:nvPr/>
        </p:nvSpPr>
        <p:spPr>
          <a:xfrm>
            <a:off x="1763553" y="5352677"/>
            <a:ext cx="436845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Méthode de résolution </a:t>
            </a:r>
            <a:r>
              <a:rPr lang="fr-FR" dirty="0"/>
              <a:t> </a:t>
            </a:r>
          </a:p>
          <a:p>
            <a:pPr marL="400050" indent="-400050">
              <a:buAutoNum type="romanLcParenBoth"/>
            </a:pPr>
            <a:r>
              <a:rPr lang="fr-FR" u="sng" dirty="0"/>
              <a:t>Ecriture des contraintes</a:t>
            </a:r>
          </a:p>
          <a:p>
            <a:pPr lvl="1"/>
            <a:r>
              <a:rPr lang="fr-FR" dirty="0"/>
              <a:t>Contraintes </a:t>
            </a:r>
            <a:r>
              <a:rPr lang="fr-FR" dirty="0" smtClean="0"/>
              <a:t>(A) </a:t>
            </a:r>
            <a:r>
              <a:rPr lang="fr-FR" dirty="0"/>
              <a:t>: 1500 &lt; 3 </a:t>
            </a:r>
            <a:r>
              <a:rPr lang="fr-FR" dirty="0" smtClean="0"/>
              <a:t>V </a:t>
            </a:r>
            <a:r>
              <a:rPr lang="fr-FR" dirty="0"/>
              <a:t>+ 5 </a:t>
            </a:r>
            <a:r>
              <a:rPr lang="fr-FR" dirty="0" smtClean="0"/>
              <a:t>U</a:t>
            </a:r>
            <a:endParaRPr lang="fr-FR" dirty="0"/>
          </a:p>
          <a:p>
            <a:pPr lvl="1"/>
            <a:r>
              <a:rPr lang="fr-FR" dirty="0"/>
              <a:t>Contraintes </a:t>
            </a:r>
            <a:r>
              <a:rPr lang="fr-FR" dirty="0" smtClean="0"/>
              <a:t>(D) </a:t>
            </a:r>
            <a:r>
              <a:rPr lang="fr-FR" dirty="0"/>
              <a:t>: 1200 &lt; 4 </a:t>
            </a:r>
            <a:r>
              <a:rPr lang="fr-FR" dirty="0" smtClean="0"/>
              <a:t>V </a:t>
            </a:r>
            <a:r>
              <a:rPr lang="fr-FR" dirty="0"/>
              <a:t>+ 3 </a:t>
            </a:r>
            <a:r>
              <a:rPr lang="fr-FR" dirty="0" smtClean="0"/>
              <a:t>U</a:t>
            </a:r>
            <a:endParaRPr lang="fr-FR" dirty="0"/>
          </a:p>
          <a:p>
            <a:pPr lvl="1"/>
            <a:r>
              <a:rPr lang="fr-FR" dirty="0"/>
              <a:t>Contraintes </a:t>
            </a:r>
            <a:r>
              <a:rPr lang="fr-FR" dirty="0" smtClean="0"/>
              <a:t>(</a:t>
            </a:r>
            <a:r>
              <a:rPr lang="fr-FR" dirty="0" smtClean="0">
                <a:solidFill>
                  <a:srgbClr val="FF0000"/>
                </a:solidFill>
              </a:rPr>
              <a:t>V) </a:t>
            </a:r>
            <a:r>
              <a:rPr lang="fr-FR" dirty="0">
                <a:solidFill>
                  <a:srgbClr val="FF0000"/>
                </a:solidFill>
              </a:rPr>
              <a:t>: </a:t>
            </a:r>
            <a:r>
              <a:rPr lang="fr-FR" dirty="0" smtClean="0">
                <a:solidFill>
                  <a:srgbClr val="FF0000"/>
                </a:solidFill>
              </a:rPr>
              <a:t>V </a:t>
            </a:r>
            <a:r>
              <a:rPr lang="fr-FR" dirty="0">
                <a:solidFill>
                  <a:srgbClr val="FF0000"/>
                </a:solidFill>
              </a:rPr>
              <a:t>&lt; 200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6276020" y="5107249"/>
            <a:ext cx="436845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b="1" i="1" dirty="0"/>
          </a:p>
          <a:p>
            <a:r>
              <a:rPr lang="fr-FR" dirty="0"/>
              <a:t>(ii) </a:t>
            </a:r>
            <a:r>
              <a:rPr lang="fr-FR" u="sng" dirty="0"/>
              <a:t>Ecrire du maximum de marge </a:t>
            </a:r>
            <a:r>
              <a:rPr lang="fr-FR" dirty="0"/>
              <a:t>(M) : </a:t>
            </a:r>
          </a:p>
          <a:p>
            <a:r>
              <a:rPr lang="fr-FR" dirty="0"/>
              <a:t>	M = 1000 * </a:t>
            </a:r>
            <a:r>
              <a:rPr lang="fr-FR" dirty="0" smtClean="0"/>
              <a:t>V </a:t>
            </a:r>
            <a:r>
              <a:rPr lang="fr-FR" dirty="0"/>
              <a:t>+ 500 * </a:t>
            </a:r>
            <a:r>
              <a:rPr lang="fr-FR" dirty="0" smtClean="0"/>
              <a:t>U</a:t>
            </a:r>
            <a:endParaRPr lang="fr-FR" dirty="0"/>
          </a:p>
          <a:p>
            <a:endParaRPr lang="fr-FR" b="1" i="1" dirty="0" smtClean="0"/>
          </a:p>
          <a:p>
            <a:r>
              <a:rPr lang="fr-FR" b="1" i="1" dirty="0" smtClean="0"/>
              <a:t>Remarque</a:t>
            </a:r>
            <a:r>
              <a:rPr lang="fr-FR" dirty="0" smtClean="0"/>
              <a:t> </a:t>
            </a:r>
            <a:r>
              <a:rPr lang="fr-FR" dirty="0"/>
              <a:t>: le nombre de produits fabriqués (ici </a:t>
            </a:r>
            <a:r>
              <a:rPr lang="fr-FR" dirty="0" smtClean="0"/>
              <a:t>V </a:t>
            </a:r>
            <a:r>
              <a:rPr lang="fr-FR" dirty="0"/>
              <a:t>et </a:t>
            </a:r>
            <a:r>
              <a:rPr lang="fr-FR" dirty="0" smtClean="0"/>
              <a:t>U) </a:t>
            </a:r>
            <a:r>
              <a:rPr lang="fr-FR" dirty="0"/>
              <a:t>doivent être positif.</a:t>
            </a:r>
          </a:p>
          <a:p>
            <a:endParaRPr lang="fr-FR" dirty="0"/>
          </a:p>
        </p:txBody>
      </p:sp>
      <p:pic>
        <p:nvPicPr>
          <p:cNvPr id="15" name="Imag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5376" y="1802755"/>
            <a:ext cx="3054176" cy="2037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1800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279576" y="44624"/>
            <a:ext cx="799288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000" b="1" dirty="0">
                <a:solidFill>
                  <a:srgbClr val="C00000"/>
                </a:solidFill>
              </a:rPr>
              <a:t>Chapitre 2 : Techniques de prévisions et budgets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4007768" y="1033572"/>
            <a:ext cx="4032448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800" b="1" dirty="0">
                <a:solidFill>
                  <a:schemeClr val="tx1"/>
                </a:solidFill>
              </a:rPr>
              <a:t>2. Fonction production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1919536" y="620688"/>
            <a:ext cx="2520280" cy="369332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chemeClr val="bg1">
                    <a:lumMod val="85000"/>
                  </a:schemeClr>
                </a:solidFill>
              </a:rPr>
              <a:t>1. Fonction commerciale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7890320" y="620688"/>
            <a:ext cx="2526159" cy="369332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chemeClr val="bg1">
                    <a:lumMod val="85000"/>
                  </a:schemeClr>
                </a:solidFill>
              </a:rPr>
              <a:t>3. Fonction </a:t>
            </a:r>
            <a:r>
              <a:rPr lang="fr-FR" dirty="0" err="1">
                <a:solidFill>
                  <a:schemeClr val="bg1">
                    <a:lumMod val="85000"/>
                  </a:schemeClr>
                </a:solidFill>
              </a:rPr>
              <a:t>appro</a:t>
            </a:r>
            <a:endParaRPr lang="fr-FR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8047064" y="1064349"/>
            <a:ext cx="39964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i="1" dirty="0"/>
              <a:t>a. prévision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1991544" y="1628801"/>
            <a:ext cx="8280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fr-FR" sz="2400" b="1" dirty="0"/>
              <a:t>Double contraintes de production (</a:t>
            </a:r>
            <a:r>
              <a:rPr lang="fr-FR" sz="2400" b="1" dirty="0" err="1"/>
              <a:t>prog</a:t>
            </a:r>
            <a:r>
              <a:rPr lang="fr-FR" sz="2400" b="1" dirty="0"/>
              <a:t>. linéaire)</a:t>
            </a:r>
          </a:p>
        </p:txBody>
      </p:sp>
      <p:sp>
        <p:nvSpPr>
          <p:cNvPr id="9" name="AutoShape 2" descr="Résultat de recherche d'images pour &quot;andy warhol&quot;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" name="AutoShape 4" descr="Résultat de recherche d'images pour &quot;andy warhol&quot;"/>
          <p:cNvSpPr>
            <a:spLocks noChangeAspect="1" noChangeArrowheads="1"/>
          </p:cNvSpPr>
          <p:nvPr/>
        </p:nvSpPr>
        <p:spPr bwMode="auto">
          <a:xfrm>
            <a:off x="1831975" y="79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" name="ZoneTexte 10"/>
          <p:cNvSpPr txBox="1"/>
          <p:nvPr/>
        </p:nvSpPr>
        <p:spPr>
          <a:xfrm>
            <a:off x="1681242" y="1988841"/>
            <a:ext cx="436845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>
              <a:buAutoNum type="romanLcParenBoth"/>
            </a:pPr>
            <a:r>
              <a:rPr lang="fr-FR" u="sng" dirty="0"/>
              <a:t>Ecriture des contraintes</a:t>
            </a:r>
          </a:p>
          <a:p>
            <a:pPr lvl="1"/>
            <a:r>
              <a:rPr lang="fr-FR" dirty="0"/>
              <a:t>Contraintes (A) : 1500 &lt; 3 V + 5 U</a:t>
            </a:r>
          </a:p>
          <a:p>
            <a:pPr lvl="1"/>
            <a:r>
              <a:rPr lang="fr-FR" dirty="0"/>
              <a:t>Contraintes (D) : 1200 &lt; 4 V + 3 U</a:t>
            </a:r>
          </a:p>
          <a:p>
            <a:pPr lvl="1"/>
            <a:r>
              <a:rPr lang="fr-FR" dirty="0"/>
              <a:t>Contraintes </a:t>
            </a:r>
            <a:r>
              <a:rPr lang="fr-FR" dirty="0" smtClean="0"/>
              <a:t>(V) </a:t>
            </a:r>
            <a:r>
              <a:rPr lang="fr-FR" dirty="0"/>
              <a:t>: </a:t>
            </a:r>
            <a:r>
              <a:rPr lang="fr-FR" dirty="0" smtClean="0"/>
              <a:t>V </a:t>
            </a:r>
            <a:r>
              <a:rPr lang="fr-FR" dirty="0"/>
              <a:t>&lt; 200</a:t>
            </a:r>
          </a:p>
        </p:txBody>
      </p:sp>
      <p:cxnSp>
        <p:nvCxnSpPr>
          <p:cNvPr id="14" name="Connecteur droit 13"/>
          <p:cNvCxnSpPr/>
          <p:nvPr/>
        </p:nvCxnSpPr>
        <p:spPr>
          <a:xfrm>
            <a:off x="5087888" y="3429000"/>
            <a:ext cx="0" cy="309634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 flipH="1">
            <a:off x="5087888" y="6525344"/>
            <a:ext cx="5112568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" name="ZoneTexte 17"/>
          <p:cNvSpPr txBox="1"/>
          <p:nvPr/>
        </p:nvSpPr>
        <p:spPr>
          <a:xfrm>
            <a:off x="10416479" y="6525344"/>
            <a:ext cx="1128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VTT</a:t>
            </a:r>
            <a:endParaRPr lang="fr-FR" b="1" dirty="0"/>
          </a:p>
        </p:txBody>
      </p:sp>
      <p:sp>
        <p:nvSpPr>
          <p:cNvPr id="19" name="ZoneTexte 18"/>
          <p:cNvSpPr txBox="1"/>
          <p:nvPr/>
        </p:nvSpPr>
        <p:spPr>
          <a:xfrm>
            <a:off x="4439816" y="3275692"/>
            <a:ext cx="1249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Urbain</a:t>
            </a:r>
            <a:endParaRPr lang="fr-FR" b="1" dirty="0"/>
          </a:p>
        </p:txBody>
      </p:sp>
      <p:sp>
        <p:nvSpPr>
          <p:cNvPr id="20" name="ZoneTexte 19"/>
          <p:cNvSpPr txBox="1"/>
          <p:nvPr/>
        </p:nvSpPr>
        <p:spPr>
          <a:xfrm>
            <a:off x="5591945" y="2716183"/>
            <a:ext cx="43684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>
              <a:buAutoNum type="romanLcParenBoth" startAt="3"/>
            </a:pPr>
            <a:r>
              <a:rPr lang="fr-FR" u="sng" dirty="0"/>
              <a:t>Résoudre graphiquement: </a:t>
            </a:r>
          </a:p>
          <a:p>
            <a:r>
              <a:rPr lang="fr-FR" dirty="0"/>
              <a:t>- Les axes sont les produits</a:t>
            </a:r>
          </a:p>
        </p:txBody>
      </p:sp>
      <p:sp>
        <p:nvSpPr>
          <p:cNvPr id="21" name="ZoneTexte 20"/>
          <p:cNvSpPr txBox="1"/>
          <p:nvPr/>
        </p:nvSpPr>
        <p:spPr>
          <a:xfrm>
            <a:off x="5591944" y="2090466"/>
            <a:ext cx="49685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(ii) </a:t>
            </a:r>
            <a:r>
              <a:rPr lang="fr-FR" u="sng" dirty="0"/>
              <a:t>Ecrire du maximum de marge </a:t>
            </a:r>
            <a:r>
              <a:rPr lang="fr-FR" dirty="0"/>
              <a:t>(fonction éco.) : </a:t>
            </a:r>
          </a:p>
          <a:p>
            <a:r>
              <a:rPr lang="fr-FR" dirty="0"/>
              <a:t>	M = 1000 * </a:t>
            </a:r>
            <a:r>
              <a:rPr lang="fr-FR" dirty="0" smtClean="0"/>
              <a:t>V </a:t>
            </a:r>
            <a:r>
              <a:rPr lang="fr-FR" dirty="0"/>
              <a:t>+ 500 * </a:t>
            </a:r>
            <a:r>
              <a:rPr lang="fr-FR" dirty="0" smtClean="0"/>
              <a:t>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49724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279576" y="44624"/>
            <a:ext cx="799288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000" b="1" dirty="0">
                <a:solidFill>
                  <a:srgbClr val="C00000"/>
                </a:solidFill>
              </a:rPr>
              <a:t>Chapitre 2 : Techniques de prévisions et budgets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4007768" y="1033572"/>
            <a:ext cx="4032448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800" b="1" dirty="0">
                <a:solidFill>
                  <a:schemeClr val="tx1"/>
                </a:solidFill>
              </a:rPr>
              <a:t>2. Fonction production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1919536" y="620688"/>
            <a:ext cx="2520280" cy="369332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chemeClr val="bg1">
                    <a:lumMod val="85000"/>
                  </a:schemeClr>
                </a:solidFill>
              </a:rPr>
              <a:t>1. Fonction commerciale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7890320" y="620688"/>
            <a:ext cx="2526159" cy="369332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chemeClr val="bg1">
                    <a:lumMod val="85000"/>
                  </a:schemeClr>
                </a:solidFill>
              </a:rPr>
              <a:t>3. Fonction </a:t>
            </a:r>
            <a:r>
              <a:rPr lang="fr-FR" dirty="0" err="1">
                <a:solidFill>
                  <a:schemeClr val="bg1">
                    <a:lumMod val="85000"/>
                  </a:schemeClr>
                </a:solidFill>
              </a:rPr>
              <a:t>appro</a:t>
            </a:r>
            <a:endParaRPr lang="fr-FR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8047064" y="1064349"/>
            <a:ext cx="39964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i="1" dirty="0"/>
              <a:t>a. prévision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1991544" y="1628801"/>
            <a:ext cx="8280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fr-FR" sz="2400" b="1" dirty="0"/>
              <a:t>Double contraintes de production (</a:t>
            </a:r>
            <a:r>
              <a:rPr lang="fr-FR" sz="2400" b="1" dirty="0" err="1"/>
              <a:t>prog</a:t>
            </a:r>
            <a:r>
              <a:rPr lang="fr-FR" sz="2400" b="1" dirty="0"/>
              <a:t>. linéaire)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1681242" y="1988841"/>
            <a:ext cx="436845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>
              <a:buAutoNum type="romanLcParenBoth"/>
            </a:pPr>
            <a:r>
              <a:rPr lang="fr-FR" u="sng" dirty="0"/>
              <a:t>Ecriture des contraintes</a:t>
            </a:r>
          </a:p>
          <a:p>
            <a:pPr lvl="1"/>
            <a:r>
              <a:rPr lang="fr-FR" dirty="0"/>
              <a:t>Contraintes </a:t>
            </a:r>
            <a:r>
              <a:rPr lang="fr-FR" dirty="0">
                <a:solidFill>
                  <a:srgbClr val="C00000"/>
                </a:solidFill>
              </a:rPr>
              <a:t>(A) : 1500 &lt; 3 V + 5 U</a:t>
            </a:r>
          </a:p>
          <a:p>
            <a:pPr lvl="1"/>
            <a:r>
              <a:rPr lang="fr-FR" dirty="0"/>
              <a:t>Contraintes </a:t>
            </a:r>
            <a:r>
              <a:rPr lang="fr-FR" dirty="0">
                <a:solidFill>
                  <a:schemeClr val="accent6">
                    <a:lumMod val="75000"/>
                  </a:schemeClr>
                </a:solidFill>
              </a:rPr>
              <a:t>(D) : 1200 &lt; 4 V + 3 U</a:t>
            </a:r>
          </a:p>
          <a:p>
            <a:pPr lvl="1"/>
            <a:r>
              <a:rPr lang="fr-FR" dirty="0"/>
              <a:t>Contraintes </a:t>
            </a:r>
            <a:r>
              <a:rPr lang="fr-FR" dirty="0">
                <a:solidFill>
                  <a:srgbClr val="0070C0"/>
                </a:solidFill>
              </a:rPr>
              <a:t>(U) : U &lt; 200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5591944" y="2090466"/>
            <a:ext cx="49685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(ii) </a:t>
            </a:r>
            <a:r>
              <a:rPr lang="fr-FR" u="sng" dirty="0"/>
              <a:t>Ecrire du maximum de marge </a:t>
            </a:r>
            <a:r>
              <a:rPr lang="fr-FR" dirty="0"/>
              <a:t>(fonction éco.) : </a:t>
            </a:r>
          </a:p>
          <a:p>
            <a:r>
              <a:rPr lang="fr-FR" dirty="0"/>
              <a:t>	</a:t>
            </a:r>
            <a:r>
              <a:rPr lang="fr-FR" dirty="0">
                <a:solidFill>
                  <a:srgbClr val="7030A0"/>
                </a:solidFill>
              </a:rPr>
              <a:t>M = 1000 * </a:t>
            </a:r>
            <a:r>
              <a:rPr lang="fr-FR" dirty="0" smtClean="0">
                <a:solidFill>
                  <a:srgbClr val="7030A0"/>
                </a:solidFill>
              </a:rPr>
              <a:t>V </a:t>
            </a:r>
            <a:r>
              <a:rPr lang="fr-FR" dirty="0">
                <a:solidFill>
                  <a:srgbClr val="7030A0"/>
                </a:solidFill>
              </a:rPr>
              <a:t>+ 500 * </a:t>
            </a:r>
            <a:r>
              <a:rPr lang="fr-FR" dirty="0" smtClean="0">
                <a:solidFill>
                  <a:srgbClr val="7030A0"/>
                </a:solidFill>
              </a:rPr>
              <a:t>U</a:t>
            </a:r>
            <a:endParaRPr lang="fr-FR" dirty="0">
              <a:solidFill>
                <a:srgbClr val="7030A0"/>
              </a:solidFill>
            </a:endParaRPr>
          </a:p>
        </p:txBody>
      </p:sp>
      <p:cxnSp>
        <p:nvCxnSpPr>
          <p:cNvPr id="12" name="Connecteur droit 11"/>
          <p:cNvCxnSpPr/>
          <p:nvPr/>
        </p:nvCxnSpPr>
        <p:spPr>
          <a:xfrm>
            <a:off x="5087888" y="3429000"/>
            <a:ext cx="0" cy="309634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 flipH="1">
            <a:off x="5087888" y="6525344"/>
            <a:ext cx="5112568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" name="ZoneTexte 13"/>
          <p:cNvSpPr txBox="1"/>
          <p:nvPr/>
        </p:nvSpPr>
        <p:spPr>
          <a:xfrm>
            <a:off x="10416480" y="652534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V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4799856" y="3275692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U</a:t>
            </a:r>
            <a:endParaRPr lang="fr-FR" b="1" dirty="0"/>
          </a:p>
        </p:txBody>
      </p:sp>
      <p:sp>
        <p:nvSpPr>
          <p:cNvPr id="16" name="ZoneTexte 15"/>
          <p:cNvSpPr txBox="1"/>
          <p:nvPr/>
        </p:nvSpPr>
        <p:spPr>
          <a:xfrm>
            <a:off x="5591944" y="2636912"/>
            <a:ext cx="496855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>
              <a:buAutoNum type="romanLcParenBoth" startAt="3"/>
            </a:pPr>
            <a:r>
              <a:rPr lang="fr-FR" u="sng" dirty="0"/>
              <a:t>Résoudre graphiquement: </a:t>
            </a:r>
          </a:p>
          <a:p>
            <a:pPr marL="285750" indent="-285750">
              <a:buFontTx/>
              <a:buChar char="-"/>
            </a:pPr>
            <a:r>
              <a:rPr lang="fr-FR" dirty="0"/>
              <a:t>Les axes sont les produits</a:t>
            </a:r>
          </a:p>
          <a:p>
            <a:pPr marL="285750" indent="-285750">
              <a:buFontTx/>
              <a:buChar char="-"/>
            </a:pPr>
            <a:r>
              <a:rPr lang="fr-FR" dirty="0"/>
              <a:t>Placer les droites des contraintes</a:t>
            </a:r>
          </a:p>
          <a:p>
            <a:pPr marL="285750" indent="-285750">
              <a:buFontTx/>
              <a:buChar char="-"/>
            </a:pPr>
            <a:r>
              <a:rPr lang="fr-FR" dirty="0">
                <a:solidFill>
                  <a:srgbClr val="7030A0"/>
                </a:solidFill>
              </a:rPr>
              <a:t>Placer  la droite de fonction éco (0)</a:t>
            </a:r>
          </a:p>
          <a:p>
            <a:pPr marL="285750" indent="-285750">
              <a:buFontTx/>
              <a:buChar char="-"/>
            </a:pPr>
            <a:r>
              <a:rPr lang="fr-FR" dirty="0">
                <a:solidFill>
                  <a:srgbClr val="7030A0"/>
                </a:solidFill>
              </a:rPr>
              <a:t>Tracer des parallèles de cette fonction (1, 2,3)</a:t>
            </a:r>
          </a:p>
        </p:txBody>
      </p:sp>
      <p:cxnSp>
        <p:nvCxnSpPr>
          <p:cNvPr id="17" name="Connecteur droit 16"/>
          <p:cNvCxnSpPr/>
          <p:nvPr/>
        </p:nvCxnSpPr>
        <p:spPr>
          <a:xfrm>
            <a:off x="5106996" y="3652778"/>
            <a:ext cx="3384376" cy="2880320"/>
          </a:xfrm>
          <a:prstGeom prst="line">
            <a:avLst/>
          </a:prstGeom>
          <a:ln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>
            <a:off x="4943872" y="3645024"/>
            <a:ext cx="144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ZoneTexte 18"/>
          <p:cNvSpPr txBox="1"/>
          <p:nvPr/>
        </p:nvSpPr>
        <p:spPr>
          <a:xfrm>
            <a:off x="4439816" y="342900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400</a:t>
            </a:r>
          </a:p>
        </p:txBody>
      </p:sp>
      <p:sp>
        <p:nvSpPr>
          <p:cNvPr id="20" name="ZoneTexte 19"/>
          <p:cNvSpPr txBox="1"/>
          <p:nvPr/>
        </p:nvSpPr>
        <p:spPr>
          <a:xfrm>
            <a:off x="8184232" y="658806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300</a:t>
            </a:r>
          </a:p>
        </p:txBody>
      </p:sp>
      <p:cxnSp>
        <p:nvCxnSpPr>
          <p:cNvPr id="21" name="Connecteur droit 20"/>
          <p:cNvCxnSpPr/>
          <p:nvPr/>
        </p:nvCxnSpPr>
        <p:spPr>
          <a:xfrm flipV="1">
            <a:off x="8472264" y="6525344"/>
            <a:ext cx="0" cy="1846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/>
          <p:cNvCxnSpPr/>
          <p:nvPr/>
        </p:nvCxnSpPr>
        <p:spPr>
          <a:xfrm>
            <a:off x="4943872" y="4221088"/>
            <a:ext cx="144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ZoneTexte 22"/>
          <p:cNvSpPr txBox="1"/>
          <p:nvPr/>
        </p:nvSpPr>
        <p:spPr>
          <a:xfrm>
            <a:off x="4439816" y="400506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300</a:t>
            </a:r>
          </a:p>
        </p:txBody>
      </p:sp>
      <p:sp>
        <p:nvSpPr>
          <p:cNvPr id="24" name="ZoneTexte 23"/>
          <p:cNvSpPr txBox="1"/>
          <p:nvPr/>
        </p:nvSpPr>
        <p:spPr>
          <a:xfrm>
            <a:off x="9757254" y="6597352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500</a:t>
            </a:r>
          </a:p>
        </p:txBody>
      </p:sp>
      <p:cxnSp>
        <p:nvCxnSpPr>
          <p:cNvPr id="25" name="Connecteur droit 24"/>
          <p:cNvCxnSpPr/>
          <p:nvPr/>
        </p:nvCxnSpPr>
        <p:spPr>
          <a:xfrm flipV="1">
            <a:off x="10056440" y="6525344"/>
            <a:ext cx="0" cy="1846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25"/>
          <p:cNvCxnSpPr/>
          <p:nvPr/>
        </p:nvCxnSpPr>
        <p:spPr>
          <a:xfrm>
            <a:off x="5087888" y="4221088"/>
            <a:ext cx="4968552" cy="2304256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7" name="ZoneTexte 26"/>
          <p:cNvSpPr txBox="1"/>
          <p:nvPr/>
        </p:nvSpPr>
        <p:spPr>
          <a:xfrm>
            <a:off x="7320136" y="6597352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200</a:t>
            </a:r>
          </a:p>
        </p:txBody>
      </p:sp>
      <p:cxnSp>
        <p:nvCxnSpPr>
          <p:cNvPr id="28" name="Connecteur droit 27"/>
          <p:cNvCxnSpPr/>
          <p:nvPr/>
        </p:nvCxnSpPr>
        <p:spPr>
          <a:xfrm flipV="1">
            <a:off x="7608168" y="6525344"/>
            <a:ext cx="0" cy="1846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28"/>
          <p:cNvCxnSpPr/>
          <p:nvPr/>
        </p:nvCxnSpPr>
        <p:spPr>
          <a:xfrm flipH="1" flipV="1">
            <a:off x="7572164" y="4189730"/>
            <a:ext cx="36004" cy="233561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ZoneTexte 29"/>
          <p:cNvSpPr txBox="1"/>
          <p:nvPr/>
        </p:nvSpPr>
        <p:spPr>
          <a:xfrm>
            <a:off x="5159896" y="5445225"/>
            <a:ext cx="2088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Zone </a:t>
            </a:r>
          </a:p>
          <a:p>
            <a:r>
              <a:rPr lang="fr-FR" dirty="0"/>
              <a:t>d’acceptabilité</a:t>
            </a:r>
          </a:p>
        </p:txBody>
      </p:sp>
      <p:cxnSp>
        <p:nvCxnSpPr>
          <p:cNvPr id="32" name="Connecteur droit 31"/>
          <p:cNvCxnSpPr/>
          <p:nvPr/>
        </p:nvCxnSpPr>
        <p:spPr>
          <a:xfrm flipH="1" flipV="1">
            <a:off x="4191223" y="4717390"/>
            <a:ext cx="1008112" cy="2095985"/>
          </a:xfrm>
          <a:prstGeom prst="line">
            <a:avLst/>
          </a:prstGeom>
          <a:ln>
            <a:solidFill>
              <a:srgbClr val="7030A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35"/>
          <p:cNvCxnSpPr/>
          <p:nvPr/>
        </p:nvCxnSpPr>
        <p:spPr>
          <a:xfrm flipH="1" flipV="1">
            <a:off x="6312024" y="4437113"/>
            <a:ext cx="1008112" cy="2095985"/>
          </a:xfrm>
          <a:prstGeom prst="line">
            <a:avLst/>
          </a:prstGeom>
          <a:ln>
            <a:solidFill>
              <a:srgbClr val="7030A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36"/>
          <p:cNvCxnSpPr/>
          <p:nvPr/>
        </p:nvCxnSpPr>
        <p:spPr>
          <a:xfrm flipH="1" flipV="1">
            <a:off x="6600056" y="4437113"/>
            <a:ext cx="1008112" cy="2095985"/>
          </a:xfrm>
          <a:prstGeom prst="line">
            <a:avLst/>
          </a:prstGeom>
          <a:ln>
            <a:solidFill>
              <a:srgbClr val="7030A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37"/>
          <p:cNvCxnSpPr/>
          <p:nvPr/>
        </p:nvCxnSpPr>
        <p:spPr>
          <a:xfrm flipH="1" flipV="1">
            <a:off x="6953264" y="4461486"/>
            <a:ext cx="1008112" cy="2095985"/>
          </a:xfrm>
          <a:prstGeom prst="line">
            <a:avLst/>
          </a:prstGeom>
          <a:ln>
            <a:solidFill>
              <a:srgbClr val="7030A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ZoneTexte 39"/>
          <p:cNvSpPr txBox="1"/>
          <p:nvPr/>
        </p:nvSpPr>
        <p:spPr>
          <a:xfrm>
            <a:off x="3935760" y="4388693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7030A0"/>
                </a:solidFill>
              </a:rPr>
              <a:t>0</a:t>
            </a:r>
          </a:p>
        </p:txBody>
      </p:sp>
      <p:sp>
        <p:nvSpPr>
          <p:cNvPr id="41" name="ZoneTexte 40"/>
          <p:cNvSpPr txBox="1"/>
          <p:nvPr/>
        </p:nvSpPr>
        <p:spPr>
          <a:xfrm>
            <a:off x="5987988" y="406778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7030A0"/>
                </a:solidFill>
              </a:rPr>
              <a:t>1</a:t>
            </a:r>
          </a:p>
        </p:txBody>
      </p:sp>
      <p:sp>
        <p:nvSpPr>
          <p:cNvPr id="42" name="ZoneTexte 41"/>
          <p:cNvSpPr txBox="1"/>
          <p:nvPr/>
        </p:nvSpPr>
        <p:spPr>
          <a:xfrm>
            <a:off x="6384032" y="4077072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7030A0"/>
                </a:solidFill>
              </a:rPr>
              <a:t>2</a:t>
            </a:r>
          </a:p>
        </p:txBody>
      </p:sp>
      <p:sp>
        <p:nvSpPr>
          <p:cNvPr id="43" name="ZoneTexte 42"/>
          <p:cNvSpPr txBox="1"/>
          <p:nvPr/>
        </p:nvSpPr>
        <p:spPr>
          <a:xfrm>
            <a:off x="6816080" y="4077072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7030A0"/>
                </a:solidFill>
              </a:rPr>
              <a:t>3</a:t>
            </a:r>
          </a:p>
        </p:txBody>
      </p:sp>
      <p:sp>
        <p:nvSpPr>
          <p:cNvPr id="44" name="ZoneTexte 43"/>
          <p:cNvSpPr txBox="1"/>
          <p:nvPr/>
        </p:nvSpPr>
        <p:spPr>
          <a:xfrm>
            <a:off x="461374" y="3310828"/>
            <a:ext cx="2808312" cy="1754326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dirty="0" smtClean="0"/>
              <a:t>Quelle </a:t>
            </a:r>
            <a:r>
              <a:rPr lang="fr-FR" dirty="0"/>
              <a:t>est la fonction éco qui maximise le revenu :</a:t>
            </a:r>
          </a:p>
          <a:p>
            <a:endParaRPr lang="fr-FR" dirty="0"/>
          </a:p>
          <a:p>
            <a:r>
              <a:rPr lang="fr-FR" dirty="0"/>
              <a:t>A : droite 1</a:t>
            </a:r>
          </a:p>
          <a:p>
            <a:r>
              <a:rPr lang="fr-FR" dirty="0"/>
              <a:t>B : droite 2</a:t>
            </a:r>
          </a:p>
          <a:p>
            <a:r>
              <a:rPr lang="fr-FR" dirty="0"/>
              <a:t>C : droite 3</a:t>
            </a:r>
          </a:p>
        </p:txBody>
      </p:sp>
      <p:sp>
        <p:nvSpPr>
          <p:cNvPr id="8" name="Multiplication 7"/>
          <p:cNvSpPr/>
          <p:nvPr/>
        </p:nvSpPr>
        <p:spPr>
          <a:xfrm>
            <a:off x="7428148" y="5606807"/>
            <a:ext cx="324036" cy="323166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6031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555</TotalTime>
  <Words>1018</Words>
  <Application>Microsoft Office PowerPoint</Application>
  <PresentationFormat>Grand écran</PresentationFormat>
  <Paragraphs>188</Paragraphs>
  <Slides>11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Symbol</vt:lpstr>
      <vt:lpstr>Wingdings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Universite de Montpellier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n.a.</dc:creator>
  <cp:lastModifiedBy>n.a.</cp:lastModifiedBy>
  <cp:revision>29</cp:revision>
  <cp:lastPrinted>2021-01-12T12:52:30Z</cp:lastPrinted>
  <dcterms:created xsi:type="dcterms:W3CDTF">2021-01-08T14:32:49Z</dcterms:created>
  <dcterms:modified xsi:type="dcterms:W3CDTF">2024-10-01T09:14:47Z</dcterms:modified>
</cp:coreProperties>
</file>