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1" r:id="rId1"/>
  </p:sldMasterIdLst>
  <p:notesMasterIdLst>
    <p:notesMasterId r:id="rId46"/>
  </p:notesMasterIdLst>
  <p:sldIdLst>
    <p:sldId id="256" r:id="rId2"/>
    <p:sldId id="259" r:id="rId3"/>
    <p:sldId id="261" r:id="rId4"/>
    <p:sldId id="345" r:id="rId5"/>
    <p:sldId id="262" r:id="rId6"/>
    <p:sldId id="263" r:id="rId7"/>
    <p:sldId id="264" r:id="rId8"/>
    <p:sldId id="284" r:id="rId9"/>
    <p:sldId id="306" r:id="rId10"/>
    <p:sldId id="307" r:id="rId11"/>
    <p:sldId id="346" r:id="rId12"/>
    <p:sldId id="347" r:id="rId13"/>
    <p:sldId id="331" r:id="rId14"/>
    <p:sldId id="288" r:id="rId15"/>
    <p:sldId id="316" r:id="rId16"/>
    <p:sldId id="317" r:id="rId17"/>
    <p:sldId id="319" r:id="rId18"/>
    <p:sldId id="320" r:id="rId19"/>
    <p:sldId id="321" r:id="rId20"/>
    <p:sldId id="348" r:id="rId21"/>
    <p:sldId id="274" r:id="rId22"/>
    <p:sldId id="349" r:id="rId23"/>
    <p:sldId id="327" r:id="rId24"/>
    <p:sldId id="289" r:id="rId25"/>
    <p:sldId id="301" r:id="rId26"/>
    <p:sldId id="335" r:id="rId27"/>
    <p:sldId id="336" r:id="rId28"/>
    <p:sldId id="337" r:id="rId29"/>
    <p:sldId id="338" r:id="rId30"/>
    <p:sldId id="350" r:id="rId31"/>
    <p:sldId id="305" r:id="rId32"/>
    <p:sldId id="293" r:id="rId33"/>
    <p:sldId id="280" r:id="rId34"/>
    <p:sldId id="312" r:id="rId35"/>
    <p:sldId id="313" r:id="rId36"/>
    <p:sldId id="342" r:id="rId37"/>
    <p:sldId id="343" r:id="rId38"/>
    <p:sldId id="314" r:id="rId39"/>
    <p:sldId id="309" r:id="rId40"/>
    <p:sldId id="290" r:id="rId41"/>
    <p:sldId id="351" r:id="rId42"/>
    <p:sldId id="352" r:id="rId43"/>
    <p:sldId id="354" r:id="rId44"/>
    <p:sldId id="344" r:id="rId4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118"/>
    <a:srgbClr val="16D0FF"/>
    <a:srgbClr val="FFE647"/>
    <a:srgbClr val="D5550A"/>
    <a:srgbClr val="C0B71F"/>
    <a:srgbClr val="C8A810"/>
    <a:srgbClr val="C87F2D"/>
    <a:srgbClr val="EA5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AB4427-8A7F-6042-9079-1C6904C5E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5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174415-9D09-CA4E-ADBC-95A405FED1E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6EB33C-1BF7-B44A-BFEF-FCF42AA5323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9A4AF1-52C1-0C47-A460-F625F67E64C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3C0653-9FFA-CE4A-8DD1-5F0313EEC43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  <a:ln w="12700"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242D07-8B60-EE49-A2CA-AB0F936C37C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BA1112-903E-A948-9151-49C57E61F36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319D6-3BE4-D844-ABC3-B04E160AD16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13359E-CE8C-D74F-A514-DD805528ECE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E2B27C-F009-014A-A28C-87C04D28D7B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5CA30-9A00-894F-88ED-3B9A914AA28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9E39A4-0059-4E44-ACE2-B358F759AF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913ADB-D1E9-B04B-A777-D6270527492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  <a:ln w="12700"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BF4BCE-0FD9-CD4E-BD78-8FEBF93D8C2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70A045-774B-154A-9A0F-045CAD95A1C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B8FE2-59CE-0B44-B3D5-70F18457BBF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3F5EBB-6DC1-E34B-A9F8-15CD1DF6B7DD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B5DBDC-95F0-F44F-8AF1-E9A80806126D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CC614A-22D3-C94C-B40E-D7A055FC9BDA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4522D2-3CEC-F843-94B1-90DA347EE15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3AA1ED-04B4-1C4D-80AF-B28EA0E1A5AE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2A8E6F-5E07-7A46-928B-D9672C3B129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400FF6-BF19-9F4C-AF6D-52562E1CF27E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C18D7C-4B84-3F43-B7EA-77773986386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1FCCFC-5065-6A44-A923-FB16C2E3335B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FCCB04-4081-444D-A13B-2AA030184EEE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89E719-DE00-E646-9DC7-F481A462D3F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4172CF-746F-6D48-AFE0-CDA532DE787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A9F320-8B5C-2D4E-865B-6CA2B07094D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8F99E2-7BEE-D74B-B4F6-5B8870AD8EB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55EA98-0481-914F-93CD-7115E2D4D9F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D1FFAE-80BA-C845-A5B2-2E7BB379008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B834D-DB49-DC42-8C28-0A3ABE7CEE2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11F91-97D0-1741-BA12-4FAA482C9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0E009-2300-6948-868C-E4839C85D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88DE2-89AB-3C47-81FD-4942C5F710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9CBC-C498-644B-98BE-F1CCCB5FB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78AA2-FC38-824F-BB88-04EDDD1D0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9EE70-BAC9-C249-BA61-54F60A918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9CBC-C498-644B-98BE-F1CCCB5FB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7D3A-9D72-4049-A319-9CAE33010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28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5FDE-A815-EE4E-ACC5-6D9E2E4C8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E531-5EFF-EF4E-BD83-35161B341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FC67B-857A-174C-994B-2C38B8805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 M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510" y="50944"/>
            <a:ext cx="6048672" cy="497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1800" b="0">
                <a:solidFill>
                  <a:schemeClr val="tx1"/>
                </a:solidFill>
                <a:effectLst/>
                <a:latin typeface="Segoe UI Light" panose="020B0502040204020203" pitchFamily="34" charset="0"/>
              </a:defRPr>
            </a:lvl1pPr>
          </a:lstStyle>
          <a:p>
            <a:r>
              <a:rPr lang="fr-FR" dirty="0" smtClean="0"/>
              <a:t>&gt;&gt; Modifiez le style du titre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516634" y="1040985"/>
            <a:ext cx="7371035" cy="4779085"/>
          </a:xfrm>
        </p:spPr>
        <p:txBody>
          <a:bodyPr/>
          <a:lstStyle>
            <a:lvl1pPr marL="0" indent="0">
              <a:buFontTx/>
              <a:buNone/>
              <a:defRPr sz="200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80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Tx/>
              <a:buNone/>
              <a:defRPr sz="160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Tx/>
              <a:buNone/>
              <a:defRPr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Tx/>
              <a:buNone/>
              <a:defRPr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3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75D7FE-4221-2440-BC51-5A3C365FE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7FAFF-AFB2-F440-B0E1-FEFCF2A95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8FD5F-1B40-3F40-8FB4-FD91983AB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9CBC-C498-644B-98BE-F1CCCB5FB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9CBC-C498-644B-98BE-F1CCCB5FB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59CBC-C498-644B-98BE-F1CCCB5FB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777E-B2B9-9B47-A066-D509CD1900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AE59CBC-C498-644B-98BE-F1CCCB5FB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Document_Microsoft_Word_97_-_20041.doc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9144000" cy="1368152"/>
          </a:xfrm>
        </p:spPr>
        <p:txBody>
          <a:bodyPr/>
          <a:lstStyle/>
          <a:p>
            <a:pPr eaLnBrk="1" hangingPunct="1"/>
            <a:r>
              <a:rPr lang="fr-C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L’apprentissage actif pas si bête …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2780928"/>
            <a:ext cx="4437062" cy="31146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Yves Mauffette</a:t>
            </a:r>
          </a:p>
          <a:p>
            <a:pPr eaLnBrk="1" hangingPunct="1">
              <a:buFont typeface="Wingdings" charset="0"/>
              <a:buNone/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fr-CA" sz="1600" dirty="0" smtClean="0">
                <a:latin typeface="Helvetica" charset="0"/>
                <a:ea typeface="ＭＳ Ｐゴシック" charset="0"/>
                <a:cs typeface="ＭＳ Ｐゴシック" charset="0"/>
              </a:rPr>
              <a:t>Professeur</a:t>
            </a:r>
          </a:p>
          <a:p>
            <a:pPr eaLnBrk="1" hangingPunct="1">
              <a:buFont typeface="Wingdings" charset="0"/>
              <a:buNone/>
            </a:pPr>
            <a:r>
              <a:rPr lang="fr-CA" sz="1600" dirty="0" smtClean="0">
                <a:latin typeface="Helvetica" charset="0"/>
                <a:ea typeface="ＭＳ Ｐゴシック" charset="0"/>
                <a:cs typeface="ＭＳ Ｐゴシック" charset="0"/>
              </a:rPr>
              <a:t>Département des sciences biologiques</a:t>
            </a:r>
          </a:p>
          <a:p>
            <a:pPr eaLnBrk="1" hangingPunct="1">
              <a:buFont typeface="Wingdings" charset="0"/>
              <a:buNone/>
            </a:pPr>
            <a:endParaRPr lang="en-US" sz="16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 i="1" dirty="0" smtClean="0">
                <a:latin typeface="Helvetica" charset="0"/>
                <a:ea typeface="ＭＳ Ｐゴシック" charset="0"/>
                <a:cs typeface="ＭＳ Ｐゴシック" charset="0"/>
              </a:rPr>
              <a:t>UQAM</a:t>
            </a:r>
            <a:endParaRPr lang="en-US" sz="2800" i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ZoneTexte 6"/>
          <p:cNvSpPr txBox="1">
            <a:spLocks noChangeArrowheads="1"/>
          </p:cNvSpPr>
          <p:nvPr/>
        </p:nvSpPr>
        <p:spPr bwMode="auto">
          <a:xfrm>
            <a:off x="6588224" y="6165304"/>
            <a:ext cx="14279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600" dirty="0" smtClean="0"/>
              <a:t>Octobre 2016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200" b="1">
                <a:latin typeface="Helvetica" charset="0"/>
                <a:ea typeface="ＭＳ Ｐゴシック" charset="0"/>
                <a:cs typeface="ＭＳ Ｐゴシック" charset="0"/>
              </a:rPr>
              <a:t>C’est quoi la perception de nos étudiants? Face à leur apprentissage…</a:t>
            </a:r>
            <a:endParaRPr lang="fr-CA" sz="2800" b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2" name="Picture 3" descr="Philomène01 - copi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20938"/>
            <a:ext cx="8424863" cy="27908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</a:rPr>
              <a:t>La problématique...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190750"/>
            <a:ext cx="3979862" cy="4191000"/>
          </a:xfrm>
        </p:spPr>
        <p:txBody>
          <a:bodyPr/>
          <a:lstStyle/>
          <a:p>
            <a:pPr marL="469900" indent="-469900" eaLnBrk="1" hangingPunct="1">
              <a:buSzTx/>
              <a:buFont typeface="Wingdings" charset="0"/>
              <a:buChar char="Ø"/>
            </a:pPr>
            <a:r>
              <a:rPr lang="fr-CA" sz="2400" u="sng">
                <a:latin typeface="Helvetica" charset="0"/>
              </a:rPr>
              <a:t>Programmes</a:t>
            </a:r>
            <a:r>
              <a:rPr lang="fr-CA" sz="2400">
                <a:latin typeface="Helvetica" charset="0"/>
              </a:rPr>
              <a:t>:</a:t>
            </a:r>
            <a:endParaRPr lang="fr-CA">
              <a:latin typeface="Helvetica" charset="0"/>
            </a:endParaRPr>
          </a:p>
          <a:p>
            <a:pPr marL="908050" lvl="1" indent="-436563" eaLnBrk="1" hangingPunct="1">
              <a:buSzTx/>
              <a:buFont typeface="Wingdings" charset="0"/>
              <a:buChar char="Ø"/>
            </a:pPr>
            <a:r>
              <a:rPr lang="fr-CA">
                <a:solidFill>
                  <a:schemeClr val="tx2"/>
                </a:solidFill>
                <a:latin typeface="Helvetica" charset="0"/>
              </a:rPr>
              <a:t>Répondent ils à nos objectifs (formation)?</a:t>
            </a:r>
            <a:endParaRPr lang="fr-CA" sz="1600">
              <a:solidFill>
                <a:schemeClr val="tx2"/>
              </a:solidFill>
              <a:latin typeface="Helvetica" charset="0"/>
            </a:endParaRPr>
          </a:p>
          <a:p>
            <a:pPr marL="469900" indent="-469900" eaLnBrk="1" hangingPunct="1">
              <a:buSzTx/>
              <a:buFont typeface="Wingdings" charset="0"/>
              <a:buChar char="Ø"/>
            </a:pPr>
            <a:endParaRPr lang="fr-CA">
              <a:solidFill>
                <a:schemeClr val="tx2"/>
              </a:solidFill>
              <a:latin typeface="Helvetica" charset="0"/>
            </a:endParaRPr>
          </a:p>
          <a:p>
            <a:pPr marL="469900" indent="-469900" eaLnBrk="1" hangingPunct="1">
              <a:buSzTx/>
              <a:buFont typeface="Wingdings" charset="0"/>
              <a:buChar char="Ø"/>
            </a:pPr>
            <a:r>
              <a:rPr lang="fr-CA" sz="2400" u="sng">
                <a:latin typeface="Helvetica" charset="0"/>
              </a:rPr>
              <a:t>Enseignants</a:t>
            </a:r>
            <a:r>
              <a:rPr lang="fr-CA">
                <a:latin typeface="Helvetica" charset="0"/>
              </a:rPr>
              <a:t>:</a:t>
            </a:r>
          </a:p>
          <a:p>
            <a:pPr marL="908050" lvl="1" indent="-436563" eaLnBrk="1" hangingPunct="1">
              <a:buSzTx/>
              <a:buFont typeface="Wingdings" charset="0"/>
              <a:buChar char="Ø"/>
            </a:pPr>
            <a:r>
              <a:rPr lang="fr-CA">
                <a:solidFill>
                  <a:schemeClr val="tx2"/>
                </a:solidFill>
                <a:latin typeface="Helvetica" charset="0"/>
              </a:rPr>
              <a:t>Accent mis sur la transmission des connaissances</a:t>
            </a:r>
            <a:endParaRPr lang="fr-CA" sz="2000">
              <a:latin typeface="Helvetica" charset="0"/>
            </a:endParaRPr>
          </a:p>
          <a:p>
            <a:pPr marL="1377950" lvl="2" indent="-468313" eaLnBrk="1" hangingPunct="1">
              <a:buClr>
                <a:schemeClr val="folHlink"/>
              </a:buClr>
              <a:buFont typeface="Monotype Sorts" charset="0"/>
              <a:buChar char="è"/>
            </a:pPr>
            <a:endParaRPr lang="fr-CA">
              <a:latin typeface="Helvetica" charset="0"/>
            </a:endParaRPr>
          </a:p>
          <a:p>
            <a:pPr marL="1827213" lvl="3" indent="-438150" eaLnBrk="1" hangingPunct="1">
              <a:buClr>
                <a:schemeClr val="folHlink"/>
              </a:buClr>
              <a:buFont typeface="Monotype Sorts" charset="0"/>
              <a:buChar char="è"/>
            </a:pPr>
            <a:endParaRPr lang="fr-CA" sz="1200">
              <a:latin typeface="Helvetica" charset="0"/>
            </a:endParaRPr>
          </a:p>
          <a:p>
            <a:pPr marL="1827213" lvl="3" indent="-438150" eaLnBrk="1" hangingPunct="1">
              <a:buClr>
                <a:schemeClr val="folHlink"/>
              </a:buClr>
              <a:buFont typeface="Monotype Sorts" charset="0"/>
              <a:buChar char="è"/>
            </a:pPr>
            <a:endParaRPr lang="fr-CA" sz="1200">
              <a:latin typeface="Helvetica" charset="0"/>
            </a:endParaRPr>
          </a:p>
          <a:p>
            <a:pPr marL="1377950" lvl="2" indent="-468313" eaLnBrk="1" hangingPunct="1"/>
            <a:endParaRPr lang="fr-CA" sz="1400">
              <a:latin typeface="Helvetica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lvl="1" eaLnBrk="1" hangingPunct="1">
              <a:buClr>
                <a:schemeClr val="hlink"/>
              </a:buClr>
              <a:buFont typeface="Wingdings" charset="0"/>
              <a:buChar char="Ø"/>
            </a:pPr>
            <a:r>
              <a:rPr lang="fr-CA" sz="2800" u="sng">
                <a:latin typeface="Helvetica" charset="0"/>
              </a:rPr>
              <a:t>Étudiants</a:t>
            </a:r>
            <a:r>
              <a:rPr lang="fr-CA" sz="2800">
                <a:latin typeface="Helvetica" charset="0"/>
              </a:rPr>
              <a:t>:</a:t>
            </a:r>
            <a:endParaRPr lang="fr-CA" sz="2000">
              <a:latin typeface="Helvetica" charset="0"/>
            </a:endParaRPr>
          </a:p>
          <a:p>
            <a:pPr lvl="1" eaLnBrk="1" hangingPunct="1">
              <a:buClr>
                <a:schemeClr val="hlink"/>
              </a:buClr>
              <a:buFont typeface="Wingdings" charset="0"/>
              <a:buChar char="Ø"/>
            </a:pPr>
            <a:endParaRPr lang="fr-CA" sz="2000">
              <a:latin typeface="Helvetica" charset="0"/>
            </a:endParaRPr>
          </a:p>
          <a:p>
            <a:pPr lvl="1" eaLnBrk="1" hangingPunct="1">
              <a:buFont typeface="Wingdings" charset="0"/>
              <a:buChar char="Ø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hétérogènes </a:t>
            </a:r>
          </a:p>
          <a:p>
            <a:pPr lvl="1" eaLnBrk="1" hangingPunct="1">
              <a:buFont typeface="Wingdings" charset="0"/>
              <a:buChar char="Ø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nomades et dilettantes </a:t>
            </a:r>
          </a:p>
          <a:p>
            <a:pPr lvl="1" eaLnBrk="1" hangingPunct="1">
              <a:buFont typeface="Wingdings" charset="0"/>
              <a:buChar char="Ø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conceptions et besoins</a:t>
            </a:r>
          </a:p>
          <a:p>
            <a:pPr lvl="1" eaLnBrk="1" hangingPunct="1">
              <a:buFont typeface="Wingdings" charset="0"/>
              <a:buChar char="Ø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influence cognitiviste : construction, processus</a:t>
            </a:r>
            <a:endParaRPr lang="fr-CA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0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sz="4000">
                <a:latin typeface="Helvetica" charset="0"/>
              </a:rPr>
              <a:t>Si nous prenons l’exemple des sciences...</a:t>
            </a:r>
            <a:endParaRPr lang="en-CA">
              <a:latin typeface="Helvetica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565400"/>
            <a:ext cx="7662863" cy="4032250"/>
          </a:xfrm>
        </p:spPr>
        <p:txBody>
          <a:bodyPr lIns="92075" tIns="46038" rIns="92075" bIns="46038"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 </a:t>
            </a:r>
            <a:r>
              <a:rPr lang="fr-C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augmentation des connaissances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fr-C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 diversité des champs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fr-C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 les étudiants n’apprennent qu’une fraction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fr-C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 nos enseignants doivent restreindre l’information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S"/>
              <a:defRPr/>
            </a:pPr>
            <a:endParaRPr lang="fr-CA" sz="2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600" u="sng" dirty="0">
                <a:solidFill>
                  <a:schemeClr val="tx2"/>
                </a:solidFill>
                <a:latin typeface="Helvetica" charset="0"/>
              </a:rPr>
              <a:t>L’enseignement des sciences dans sa forme actuelle est une compilation de faits.</a:t>
            </a:r>
            <a:endParaRPr lang="fr-CA" sz="2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CA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	Enseigner </a:t>
            </a:r>
            <a:r>
              <a:rPr lang="fr-C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les sciences, c’est </a:t>
            </a:r>
            <a:r>
              <a:rPr lang="fr-CA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développer </a:t>
            </a:r>
            <a:r>
              <a:rPr lang="fr-CA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le raisonnement scientifique </a:t>
            </a:r>
            <a:r>
              <a:rPr lang="fr-CA" altLang="ja-JP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et </a:t>
            </a:r>
            <a:r>
              <a:rPr lang="fr-CA" altLang="ja-JP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promouvoir aux étudiants l’habilité de raisonner, de critiquer et d’auto-apprendre. </a:t>
            </a:r>
            <a:endParaRPr lang="fr-CA" sz="2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Monotype Sorts" charset="0"/>
              <a:buNone/>
              <a:defRPr/>
            </a:pPr>
            <a:endParaRPr lang="en-CA" sz="26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Monotype Sorts" charset="0"/>
              <a:buNone/>
              <a:defRPr/>
            </a:pP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4509120"/>
            <a:ext cx="8640960" cy="914400"/>
          </a:xfrm>
          <a:prstGeom prst="rect">
            <a:avLst/>
          </a:prstGeom>
          <a:solidFill>
            <a:srgbClr val="FF0000">
              <a:alpha val="29000"/>
            </a:srgb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09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Le début de mon périple</a:t>
            </a:r>
            <a:r>
              <a:rPr lang="en-US" sz="400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4" name="AutoShape 3"/>
          <p:cNvSpPr>
            <a:spLocks noChangeArrowheads="1"/>
          </p:cNvSpPr>
          <p:nvPr/>
        </p:nvSpPr>
        <p:spPr bwMode="auto">
          <a:xfrm>
            <a:off x="4419600" y="1981200"/>
            <a:ext cx="4191000" cy="3124200"/>
          </a:xfrm>
          <a:prstGeom prst="wedgeEllipseCallout">
            <a:avLst>
              <a:gd name="adj1" fmla="val -81630"/>
              <a:gd name="adj2" fmla="val 142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9288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4343400" y="2257425"/>
            <a:ext cx="41163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     </a:t>
            </a:r>
            <a:r>
              <a:rPr lang="fr-CA" sz="2300">
                <a:latin typeface="Comic Sans MS" charset="0"/>
              </a:rPr>
              <a:t>Nous pensons </a:t>
            </a:r>
          </a:p>
          <a:p>
            <a:pPr algn="ctr"/>
            <a:r>
              <a:rPr lang="fr-CA" sz="2300">
                <a:latin typeface="Comic Sans MS" charset="0"/>
              </a:rPr>
              <a:t>       que le programme de                                                                 biologie pourrait </a:t>
            </a:r>
            <a:r>
              <a:rPr lang="fr-CA" altLang="ja-JP" sz="2300">
                <a:latin typeface="Comic Sans MS" charset="0"/>
              </a:rPr>
              <a:t>être complètement refait. Voulez-vous participer à ce comité de travail visant </a:t>
            </a:r>
          </a:p>
          <a:p>
            <a:pPr algn="ctr"/>
            <a:r>
              <a:rPr lang="fr-CA" altLang="ja-JP" sz="2300">
                <a:latin typeface="Comic Sans MS" charset="0"/>
              </a:rPr>
              <a:t>une refonte?</a:t>
            </a:r>
            <a:endParaRPr 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819400" y="5257800"/>
            <a:ext cx="455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i="1">
                <a:solidFill>
                  <a:schemeClr val="folHlink"/>
                </a:solidFill>
              </a:rPr>
              <a:t>En 1988, j’ai dit oui et j’étais une</a:t>
            </a:r>
            <a:endParaRPr lang="en-US" sz="2000" i="1">
              <a:solidFill>
                <a:schemeClr val="folHlink"/>
              </a:solidFill>
            </a:endParaRPr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3144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Phase un …… 				</a:t>
            </a:r>
            <a:r>
              <a:rPr lang="fr-CA" sz="3200">
                <a:latin typeface="Helvetica" charset="0"/>
                <a:ea typeface="ＭＳ Ｐゴシック" charset="0"/>
                <a:cs typeface="ＭＳ Ｐゴシック" charset="0"/>
              </a:rPr>
              <a:t> vers le changement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2204864"/>
            <a:ext cx="4954587" cy="43924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Je pense que… 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Cela sera mieux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Ils apprendront plus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Ils devraient savoir 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Pourquoi ils devraient apprendre?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Qu’est-ce que je fais</a:t>
            </a:r>
            <a:r>
              <a:rPr lang="fr-CA" sz="2400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fr-CA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mais…nous étions  </a:t>
            </a:r>
            <a:r>
              <a:rPr lang="fr-CA" sz="24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enthousiastes, mais perdus</a:t>
            </a:r>
            <a:endParaRPr lang="en-US" sz="2400" dirty="0">
              <a:solidFill>
                <a:srgbClr val="FF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852936"/>
            <a:ext cx="3979863" cy="344963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Première question: </a:t>
            </a:r>
            <a:br>
              <a:rPr lang="fr-CA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Les rôles et les fonctions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85344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fr-CA" dirty="0">
                <a:latin typeface="Times New Roman" charset="0"/>
              </a:rPr>
              <a:t>	</a:t>
            </a:r>
          </a:p>
          <a:p>
            <a:pPr algn="just"/>
            <a:r>
              <a:rPr lang="fr-CA" b="1" dirty="0">
                <a:latin typeface="Times New Roman" charset="0"/>
              </a:rPr>
              <a:t>	- </a:t>
            </a:r>
            <a:r>
              <a:rPr lang="fr-CA" sz="2000" b="1" dirty="0"/>
              <a:t>Enseignement: 		</a:t>
            </a:r>
            <a:r>
              <a:rPr lang="fr-CA" sz="2000" dirty="0">
                <a:solidFill>
                  <a:schemeClr val="tx2"/>
                </a:solidFill>
              </a:rPr>
              <a:t>ex. secondaire</a:t>
            </a:r>
            <a:r>
              <a:rPr lang="fr-CA" sz="2000" dirty="0"/>
              <a:t> </a:t>
            </a:r>
          </a:p>
          <a:p>
            <a:pPr lvl="2">
              <a:buFont typeface="Symbol" charset="0"/>
              <a:buNone/>
            </a:pPr>
            <a:r>
              <a:rPr lang="fr-CA" sz="2000" b="1" dirty="0"/>
              <a:t>- Recherche: 	</a:t>
            </a:r>
            <a:r>
              <a:rPr lang="fr-CA" sz="2000" dirty="0"/>
              <a:t>		</a:t>
            </a:r>
            <a:r>
              <a:rPr lang="fr-CA" sz="2000" dirty="0">
                <a:solidFill>
                  <a:schemeClr val="tx2"/>
                </a:solidFill>
              </a:rPr>
              <a:t>ex. gouvernement</a:t>
            </a:r>
            <a:endParaRPr lang="fr-CA" sz="2000" dirty="0"/>
          </a:p>
          <a:p>
            <a:pPr lvl="2">
              <a:buFont typeface="Symbol" charset="0"/>
              <a:buNone/>
            </a:pPr>
            <a:r>
              <a:rPr lang="fr-CA" sz="2000" b="1" dirty="0"/>
              <a:t>- Communication:</a:t>
            </a:r>
            <a:r>
              <a:rPr lang="fr-CA" sz="2000" dirty="0"/>
              <a:t> 		</a:t>
            </a:r>
            <a:r>
              <a:rPr lang="fr-CA" sz="2000" dirty="0">
                <a:solidFill>
                  <a:schemeClr val="tx2"/>
                </a:solidFill>
              </a:rPr>
              <a:t>ex. journalisme scientifique</a:t>
            </a:r>
            <a:r>
              <a:rPr lang="fr-CA" sz="2000" dirty="0"/>
              <a:t> </a:t>
            </a:r>
          </a:p>
          <a:p>
            <a:pPr lvl="2">
              <a:buFont typeface="Symbol" charset="0"/>
              <a:buNone/>
            </a:pPr>
            <a:r>
              <a:rPr lang="fr-CA" sz="2000" b="1" dirty="0"/>
              <a:t>- Marketing: 	</a:t>
            </a:r>
            <a:r>
              <a:rPr lang="fr-CA" sz="2000" dirty="0"/>
              <a:t>		</a:t>
            </a:r>
            <a:r>
              <a:rPr lang="fr-CA" sz="2000" dirty="0">
                <a:solidFill>
                  <a:schemeClr val="tx2"/>
                </a:solidFill>
              </a:rPr>
              <a:t>ex. vente</a:t>
            </a:r>
            <a:r>
              <a:rPr lang="fr-CA" sz="2000" dirty="0"/>
              <a:t> </a:t>
            </a:r>
          </a:p>
          <a:p>
            <a:pPr lvl="2">
              <a:buFont typeface="Symbol" charset="0"/>
              <a:buNone/>
            </a:pPr>
            <a:r>
              <a:rPr lang="fr-CA" sz="2000" b="1" dirty="0"/>
              <a:t>- Contrôle de qualité:</a:t>
            </a:r>
            <a:r>
              <a:rPr lang="fr-CA" sz="2000" dirty="0"/>
              <a:t> 		</a:t>
            </a:r>
            <a:r>
              <a:rPr lang="fr-CA" sz="2000" dirty="0">
                <a:solidFill>
                  <a:schemeClr val="tx2"/>
                </a:solidFill>
              </a:rPr>
              <a:t>ex. analyse de produits</a:t>
            </a:r>
            <a:endParaRPr lang="fr-CA" sz="2000" dirty="0"/>
          </a:p>
          <a:p>
            <a:pPr lvl="2">
              <a:buFont typeface="Symbol" charset="0"/>
              <a:buNone/>
            </a:pPr>
            <a:r>
              <a:rPr lang="fr-CA" sz="2000" b="1" dirty="0"/>
              <a:t>- Administration:</a:t>
            </a:r>
            <a:r>
              <a:rPr lang="fr-CA" sz="2000" dirty="0"/>
              <a:t> 		</a:t>
            </a:r>
            <a:r>
              <a:rPr lang="fr-CA" sz="2000" dirty="0">
                <a:solidFill>
                  <a:schemeClr val="tx2"/>
                </a:solidFill>
              </a:rPr>
              <a:t>ex. parcs</a:t>
            </a:r>
            <a:r>
              <a:rPr lang="fr-CA" sz="2000" dirty="0"/>
              <a:t> </a:t>
            </a:r>
          </a:p>
          <a:p>
            <a:pPr lvl="2">
              <a:buFont typeface="Symbol" charset="0"/>
              <a:buNone/>
            </a:pPr>
            <a:r>
              <a:rPr lang="fr-CA" sz="2000" b="1" dirty="0"/>
              <a:t>- Action sociale:	</a:t>
            </a:r>
            <a:r>
              <a:rPr lang="fr-CA" sz="2000" dirty="0"/>
              <a:t>	</a:t>
            </a:r>
            <a:r>
              <a:rPr lang="fr-CA" sz="2000" dirty="0">
                <a:solidFill>
                  <a:schemeClr val="tx2"/>
                </a:solidFill>
              </a:rPr>
              <a:t>ex. études d’impacts</a:t>
            </a:r>
            <a:endParaRPr lang="fr-CA" sz="2000" dirty="0"/>
          </a:p>
          <a:p>
            <a:pPr lvl="2">
              <a:buFont typeface="Symbol" charset="0"/>
              <a:buNone/>
            </a:pPr>
            <a:r>
              <a:rPr lang="fr-CA" sz="2000" b="1" dirty="0"/>
              <a:t>- Production</a:t>
            </a:r>
            <a:r>
              <a:rPr lang="fr-CA" b="1" dirty="0">
                <a:latin typeface="Times New Roman" charset="0"/>
              </a:rPr>
              <a:t>:</a:t>
            </a:r>
            <a:r>
              <a:rPr lang="fr-CA" dirty="0">
                <a:latin typeface="Times New Roman" charset="0"/>
              </a:rPr>
              <a:t>                     	</a:t>
            </a:r>
            <a:r>
              <a:rPr lang="fr-CA" sz="2000" dirty="0">
                <a:solidFill>
                  <a:schemeClr val="tx2"/>
                </a:solidFill>
              </a:rPr>
              <a:t>ex. développement de produits</a:t>
            </a:r>
          </a:p>
          <a:p>
            <a:r>
              <a:rPr lang="fr-CA" sz="2000" dirty="0"/>
              <a:t>	</a:t>
            </a:r>
          </a:p>
          <a:p>
            <a:pPr>
              <a:spcBef>
                <a:spcPct val="50000"/>
              </a:spcBef>
            </a:pPr>
            <a:endParaRPr lang="en-US" sz="30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Deuxième question: </a:t>
            </a:r>
            <a:br>
              <a:rPr lang="fr-CA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Les compétences visées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81534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fr-CA" sz="2000" b="1">
                <a:latin typeface="Helvetica" charset="0"/>
              </a:rPr>
              <a:t>Maîtrise de la méthode scientifique:</a:t>
            </a:r>
            <a:r>
              <a:rPr lang="fr-CA" sz="2000">
                <a:latin typeface="Helvetica" charset="0"/>
              </a:rPr>
              <a:t> 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plans expérimentaux</a:t>
            </a:r>
            <a:endParaRPr lang="fr-CA" sz="2000">
              <a:latin typeface="Helvetica" charset="0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fr-CA" sz="2000" b="1">
                <a:latin typeface="Helvetica" charset="0"/>
              </a:rPr>
              <a:t>Maîtrise des langues:</a:t>
            </a:r>
            <a:r>
              <a:rPr lang="fr-CA" sz="2000">
                <a:latin typeface="Helvetica" charset="0"/>
              </a:rPr>
              <a:t> 	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communication orale et écrite en français et en anglais</a:t>
            </a:r>
            <a:r>
              <a:rPr lang="fr-CA" sz="2000">
                <a:latin typeface="Helvetica" charset="0"/>
              </a:rPr>
              <a:t>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fr-CA" sz="2000" b="1">
                <a:latin typeface="Helvetica" charset="0"/>
              </a:rPr>
              <a:t>Raisonnement scientifique:</a:t>
            </a:r>
            <a:r>
              <a:rPr lang="fr-CA" sz="2000">
                <a:latin typeface="Helvetica" charset="0"/>
              </a:rPr>
              <a:t> 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application des notions théoriques et expérimentales</a:t>
            </a:r>
            <a:endParaRPr lang="fr-CA" sz="2000">
              <a:latin typeface="Helvetica" charset="0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fr-CA" sz="2000" b="1">
                <a:latin typeface="Helvetica" charset="0"/>
              </a:rPr>
              <a:t>Recherche d’information:</a:t>
            </a:r>
            <a:r>
              <a:rPr lang="fr-CA" sz="2000">
                <a:latin typeface="Helvetica" charset="0"/>
              </a:rPr>
              <a:t> 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consultation de la documentation</a:t>
            </a:r>
            <a:endParaRPr lang="fr-CA" sz="2000">
              <a:latin typeface="Helvetica" charset="0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fr-CA" sz="2000" b="1">
                <a:latin typeface="Helvetica" charset="0"/>
              </a:rPr>
              <a:t>Utilisation d’outils et instruments:</a:t>
            </a:r>
            <a:r>
              <a:rPr lang="fr-CA" sz="2000">
                <a:latin typeface="Helvetica" charset="0"/>
              </a:rPr>
              <a:t> 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de la biostatistique à l’informatique</a:t>
            </a:r>
            <a:endParaRPr lang="fr-CA" sz="2000">
              <a:latin typeface="Helvetica" charset="0"/>
            </a:endParaRP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fr-CA" sz="2000" b="1">
                <a:latin typeface="Helvetica" charset="0"/>
              </a:rPr>
              <a:t>Prise de décision:</a:t>
            </a:r>
            <a:r>
              <a:rPr lang="fr-CA" sz="2000">
                <a:latin typeface="Helvetica" charset="0"/>
              </a:rPr>
              <a:t> 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fr-CA" sz="2000">
                <a:solidFill>
                  <a:schemeClr val="tx2"/>
                </a:solidFill>
                <a:latin typeface="Helvetica" charset="0"/>
              </a:rPr>
              <a:t>considération des dimensions éthiques, politiques, etc.</a:t>
            </a:r>
            <a:endParaRPr lang="fr-CA" sz="2000">
              <a:latin typeface="Helvetica" charset="0"/>
            </a:endParaRPr>
          </a:p>
          <a:p>
            <a:pPr>
              <a:lnSpc>
                <a:spcPct val="120000"/>
              </a:lnSpc>
            </a:pPr>
            <a:r>
              <a:rPr lang="fr-CA" sz="2000">
                <a:latin typeface="Helvetica" charset="0"/>
              </a:rPr>
              <a:t>	</a:t>
            </a:r>
            <a:endParaRPr lang="fr-CA">
              <a:latin typeface="Times New Roman" charset="0"/>
            </a:endParaRPr>
          </a:p>
          <a:p>
            <a:pPr algn="just">
              <a:buClr>
                <a:schemeClr val="folHlink"/>
              </a:buClr>
              <a:buFontTx/>
              <a:buChar char="•"/>
            </a:pPr>
            <a:endParaRPr lang="fr-CA"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0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Objectifs de formation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8001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5000"/>
              </a:lnSpc>
              <a:buFontTx/>
              <a:buChar char="•"/>
            </a:pPr>
            <a:r>
              <a:rPr lang="fr-CA" sz="2000" b="1" u="sng">
                <a:latin typeface="Helvetica" charset="0"/>
              </a:rPr>
              <a:t>Autonomie </a:t>
            </a:r>
            <a:endParaRPr lang="fr-CA" sz="1800">
              <a:latin typeface="Helvetica" charset="0"/>
            </a:endParaRP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Raisonnement scientifique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Communication et organisation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Gestion du temps</a:t>
            </a:r>
            <a:endParaRPr lang="fr-CA" sz="1800" b="1">
              <a:latin typeface="Helvetica" charset="0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fr-CA" sz="2000" b="1" u="sng">
                <a:latin typeface="Helvetica" charset="0"/>
              </a:rPr>
              <a:t>Responsabilité scientifique</a:t>
            </a:r>
            <a:r>
              <a:rPr lang="fr-CA" sz="1800">
                <a:latin typeface="Helvetica" charset="0"/>
              </a:rPr>
              <a:t> 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Vérification d’hypothèses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Interprétation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Recommandations</a:t>
            </a:r>
            <a:endParaRPr lang="fr-CA" sz="1800" b="1">
              <a:latin typeface="Helvetica" charset="0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fr-CA" sz="2000" b="1" u="sng">
                <a:latin typeface="Helvetica" charset="0"/>
              </a:rPr>
              <a:t>Développement personnel et implication sociale</a:t>
            </a:r>
            <a:r>
              <a:rPr lang="fr-CA" sz="1800">
                <a:latin typeface="Helvetica" charset="0"/>
              </a:rPr>
              <a:t> 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Curiosité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Éthique</a:t>
            </a:r>
            <a:endParaRPr lang="fr-CA" sz="1800" b="1">
              <a:latin typeface="Helvetica" charset="0"/>
            </a:endParaRPr>
          </a:p>
          <a:p>
            <a:pPr>
              <a:lnSpc>
                <a:spcPct val="105000"/>
              </a:lnSpc>
              <a:buFontTx/>
              <a:buChar char="•"/>
            </a:pPr>
            <a:r>
              <a:rPr lang="fr-CA" sz="2000" b="1" u="sng">
                <a:latin typeface="Helvetica" charset="0"/>
              </a:rPr>
              <a:t>Acquisition des connaissances et apprentissage</a:t>
            </a:r>
            <a:endParaRPr lang="fr-CA" sz="1800">
              <a:latin typeface="Helvetica" charset="0"/>
            </a:endParaRP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Connaissances: du niveau moléculaire à l’écosystème</a:t>
            </a:r>
          </a:p>
          <a:p>
            <a:pPr lvl="1">
              <a:lnSpc>
                <a:spcPct val="105000"/>
              </a:lnSpc>
              <a:buFontTx/>
              <a:buChar char="•"/>
            </a:pPr>
            <a:r>
              <a:rPr lang="fr-CA" sz="1800">
                <a:solidFill>
                  <a:schemeClr val="tx2"/>
                </a:solidFill>
                <a:latin typeface="Helvetica" charset="0"/>
              </a:rPr>
              <a:t>Connaissances: spécialisation par les options</a:t>
            </a:r>
            <a:r>
              <a:rPr lang="fr-CA" sz="1800" b="1">
                <a:latin typeface="Helvetica" charset="0"/>
              </a:rPr>
              <a:t> 	</a:t>
            </a:r>
          </a:p>
          <a:p>
            <a:pPr algn="just">
              <a:lnSpc>
                <a:spcPct val="105000"/>
              </a:lnSpc>
              <a:buFontTx/>
              <a:buChar char="•"/>
            </a:pPr>
            <a:endParaRPr lang="fr-CA" sz="1800">
              <a:latin typeface="Helvetica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30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349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Changer nos pratiques pour répondre à nos objectifs </a:t>
            </a:r>
            <a:endParaRPr lang="fr-CA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667000" y="59436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2800" i="1">
                <a:solidFill>
                  <a:schemeClr val="tx2"/>
                </a:solidFill>
                <a:latin typeface="Times New Roman" charset="0"/>
              </a:rPr>
              <a:t>Devrions-nous modifier notre pédagogie? </a:t>
            </a:r>
            <a:endParaRPr lang="fr-CA" sz="1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fr-CA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Différents modèles ….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762000" y="2133600"/>
          <a:ext cx="2371725" cy="330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Clip" r:id="rId4" imgW="3098800" imgH="4318000" progId="MS_ClipArt_Gallery.2">
                  <p:embed/>
                </p:oleObj>
              </mc:Choice>
              <mc:Fallback>
                <p:oleObj name="Clip" r:id="rId4" imgW="3098800" imgH="43180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371725" cy="330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3203848" y="1828800"/>
            <a:ext cx="6276702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3200" b="1" dirty="0"/>
              <a:t>Modèle en éducation:</a:t>
            </a:r>
          </a:p>
          <a:p>
            <a:r>
              <a:rPr lang="fr-CA" sz="3200" b="1" dirty="0"/>
              <a:t>1: de l ’empreinte</a:t>
            </a:r>
          </a:p>
          <a:p>
            <a:r>
              <a:rPr lang="fr-CA" sz="3200" b="1" dirty="0">
                <a:solidFill>
                  <a:srgbClr val="777777"/>
                </a:solidFill>
              </a:rPr>
              <a:t>	</a:t>
            </a:r>
            <a:r>
              <a:rPr lang="fr-CA" sz="3200" b="1" i="1" dirty="0">
                <a:solidFill>
                  <a:schemeClr val="tx2"/>
                </a:solidFill>
              </a:rPr>
              <a:t>(écouter-redire)</a:t>
            </a:r>
            <a:endParaRPr lang="fr-CA" sz="3200" b="1" dirty="0"/>
          </a:p>
          <a:p>
            <a:r>
              <a:rPr lang="fr-CA" sz="3200" b="1" dirty="0"/>
              <a:t>2: du conditionnement 		</a:t>
            </a:r>
            <a:r>
              <a:rPr lang="fr-CA" sz="3200" b="1" i="1" dirty="0">
                <a:solidFill>
                  <a:schemeClr val="tx2"/>
                </a:solidFill>
              </a:rPr>
              <a:t>(effectuer-reproduire)</a:t>
            </a:r>
            <a:endParaRPr lang="fr-CA" sz="3200" b="1" dirty="0"/>
          </a:p>
          <a:p>
            <a:r>
              <a:rPr lang="fr-CA" sz="3200" b="1" dirty="0"/>
              <a:t>3: constructiviste-interactif</a:t>
            </a:r>
          </a:p>
          <a:p>
            <a:r>
              <a:rPr lang="fr-CA" sz="3200" b="1" dirty="0"/>
              <a:t>	</a:t>
            </a:r>
            <a:r>
              <a:rPr lang="fr-CA" sz="3200" b="1" i="1" dirty="0">
                <a:solidFill>
                  <a:schemeClr val="tx2"/>
                </a:solidFill>
              </a:rPr>
              <a:t>(percevoir-comprendre)</a:t>
            </a:r>
            <a:endParaRPr lang="fr-CA" sz="3200" b="1" dirty="0"/>
          </a:p>
          <a:p>
            <a:endParaRPr lang="fr-CA" sz="3200" b="1" dirty="0"/>
          </a:p>
          <a:p>
            <a:r>
              <a:rPr lang="fr-CA" b="1" dirty="0"/>
              <a:t>de </a:t>
            </a:r>
            <a:r>
              <a:rPr lang="fr-CA" b="1" dirty="0" err="1"/>
              <a:t>Stordeur</a:t>
            </a:r>
            <a:r>
              <a:rPr lang="fr-CA" b="1" dirty="0"/>
              <a:t> (1996)</a:t>
            </a:r>
            <a:endParaRPr lang="fr-CA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Il s’agit d’un réel défi à relever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4344987" cy="4191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i="1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Du</a:t>
            </a:r>
            <a:endParaRPr lang="fr-CA" sz="2400" i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i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biologiste de terrain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i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à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i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une expertise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i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pédagogique</a:t>
            </a:r>
            <a:endParaRPr lang="en-US" sz="2400" i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i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3" b="1283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</a:rPr>
              <a:t>Apprentissage actif…</a:t>
            </a:r>
            <a:endParaRPr lang="en-US">
              <a:latin typeface="Helvetica" charset="0"/>
            </a:endParaRPr>
          </a:p>
        </p:txBody>
      </p:sp>
      <p:pic>
        <p:nvPicPr>
          <p:cNvPr id="58370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020888"/>
            <a:ext cx="3144837" cy="3127375"/>
          </a:xfrm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41825" y="2276475"/>
            <a:ext cx="4430713" cy="4465638"/>
          </a:xfrm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fr-CA" sz="2400">
                <a:latin typeface="Helvetica" charset="0"/>
              </a:rPr>
              <a:t>Si nous contrastons avec une approche traditionnelle:</a:t>
            </a:r>
          </a:p>
          <a:p>
            <a:pPr marL="908050" lvl="1" indent="-436563" eaLnBrk="1" hangingPunct="1"/>
            <a:r>
              <a:rPr lang="fr-CA" sz="1800">
                <a:latin typeface="Helvetica" charset="0"/>
              </a:rPr>
              <a:t>acquisition des connaissances</a:t>
            </a:r>
          </a:p>
          <a:p>
            <a:pPr marL="908050" lvl="1" indent="-436563" eaLnBrk="1" hangingPunct="1"/>
            <a:r>
              <a:rPr lang="fr-CA" sz="1800">
                <a:latin typeface="Helvetica" charset="0"/>
              </a:rPr>
              <a:t>intégration des disciplines</a:t>
            </a:r>
          </a:p>
          <a:p>
            <a:pPr marL="908050" lvl="1" indent="-436563" eaLnBrk="1" hangingPunct="1"/>
            <a:r>
              <a:rPr lang="fr-CA" sz="1800">
                <a:latin typeface="Helvetica" charset="0"/>
              </a:rPr>
              <a:t>théorie  </a:t>
            </a:r>
            <a:r>
              <a:rPr lang="fr-CA" sz="1800">
                <a:latin typeface="Helvetica" charset="0"/>
                <a:sym typeface="Symbol" charset="0"/>
              </a:rPr>
              <a:t>  application</a:t>
            </a:r>
          </a:p>
          <a:p>
            <a:pPr marL="908050" lvl="1" indent="-436563" eaLnBrk="1" hangingPunct="1"/>
            <a:r>
              <a:rPr lang="fr-CA" sz="1800">
                <a:latin typeface="Helvetica" charset="0"/>
                <a:sym typeface="Symbol" charset="0"/>
              </a:rPr>
              <a:t>centré sur l ’apprentissage autonome de l ’étudiant</a:t>
            </a:r>
          </a:p>
          <a:p>
            <a:pPr marL="908050" lvl="1" indent="-436563" eaLnBrk="1" hangingPunct="1"/>
            <a:r>
              <a:rPr lang="fr-CA" sz="1800">
                <a:latin typeface="Helvetica" charset="0"/>
                <a:sym typeface="Symbol" charset="0"/>
              </a:rPr>
              <a:t>contenu et processus d ’apprentissage</a:t>
            </a:r>
          </a:p>
          <a:p>
            <a:pPr marL="908050" lvl="1" indent="-436563" eaLnBrk="1" hangingPunct="1"/>
            <a:endParaRPr lang="fr-CA">
              <a:latin typeface="Helvetica" charset="0"/>
            </a:endParaRPr>
          </a:p>
          <a:p>
            <a:pPr marL="469900" indent="-469900" eaLnBrk="1" hangingPunct="1">
              <a:lnSpc>
                <a:spcPct val="90000"/>
              </a:lnSpc>
              <a:buClr>
                <a:srgbClr val="EE5B12"/>
              </a:buClr>
              <a:buFont typeface="Wingdings" charset="0"/>
              <a:buChar char="ü"/>
            </a:pPr>
            <a:r>
              <a:rPr lang="fr-CA" sz="2400">
                <a:latin typeface="Helvetica" charset="0"/>
              </a:rPr>
              <a:t>Apprentissage par problèmes</a:t>
            </a:r>
            <a:endParaRPr lang="en-US" sz="2000">
              <a:latin typeface="Helvetica" charset="0"/>
            </a:endParaRP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10200"/>
            <a:ext cx="121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48600" y="990600"/>
            <a:ext cx="9906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95536" y="980728"/>
            <a:ext cx="8383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143000" lvl="2" algn="ctr" defTabSz="762000"/>
            <a:r>
              <a:rPr lang="fr-CA" sz="4000" b="1" dirty="0">
                <a:solidFill>
                  <a:schemeClr val="tx2"/>
                </a:solidFill>
              </a:rPr>
              <a:t>Ce qui a attiré notre attention</a:t>
            </a: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1371600" y="1676400"/>
            <a:ext cx="404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 dirty="0"/>
              <a:t>Apprentissage traditionnel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371600" y="3810000"/>
            <a:ext cx="648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fr-CA" b="1"/>
              <a:t>APP (modèle socio-constructiviste)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1354138" y="2133600"/>
            <a:ext cx="6740525" cy="1619250"/>
          </a:xfrm>
          <a:prstGeom prst="rect">
            <a:avLst/>
          </a:prstGeom>
          <a:noFill/>
          <a:ln w="5080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1354138" y="4305300"/>
            <a:ext cx="6740525" cy="1619250"/>
          </a:xfrm>
          <a:prstGeom prst="rect">
            <a:avLst/>
          </a:prstGeom>
          <a:noFill/>
          <a:ln w="508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6410325" y="221773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>
                <a:solidFill>
                  <a:srgbClr val="CC3300"/>
                </a:solidFill>
              </a:rPr>
              <a:t>début</a:t>
            </a:r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6205538" y="2286000"/>
            <a:ext cx="1406525" cy="381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6019800" y="4495800"/>
            <a:ext cx="1406525" cy="466725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6202363" y="451485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>
                <a:solidFill>
                  <a:srgbClr val="CC3300"/>
                </a:solidFill>
              </a:rPr>
              <a:t>début</a:t>
            </a:r>
          </a:p>
        </p:txBody>
      </p:sp>
      <p:sp>
        <p:nvSpPr>
          <p:cNvPr id="62474" name="Rectangle 11"/>
          <p:cNvSpPr>
            <a:spLocks noChangeArrowheads="1"/>
          </p:cNvSpPr>
          <p:nvPr/>
        </p:nvSpPr>
        <p:spPr bwMode="auto">
          <a:xfrm>
            <a:off x="5937250" y="50292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/>
              <a:t>problème</a:t>
            </a:r>
          </a:p>
        </p:txBody>
      </p:sp>
      <p:sp>
        <p:nvSpPr>
          <p:cNvPr id="62475" name="Rectangle 12"/>
          <p:cNvSpPr>
            <a:spLocks noChangeArrowheads="1"/>
          </p:cNvSpPr>
          <p:nvPr/>
        </p:nvSpPr>
        <p:spPr bwMode="auto">
          <a:xfrm>
            <a:off x="5715000" y="29718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fr-CA" b="1"/>
              <a:t>information</a:t>
            </a:r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3657600" y="2971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US" altLang="ja-JP" b="1"/>
              <a:t>apprendre</a:t>
            </a:r>
            <a:endParaRPr lang="fr-CA" b="1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3657600" y="457200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/>
              <a:t>application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1524000" y="2590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fr-CA" b="1"/>
              <a:t>résolution</a:t>
            </a:r>
          </a:p>
        </p:txBody>
      </p:sp>
      <p:sp>
        <p:nvSpPr>
          <p:cNvPr id="62479" name="Rectangle 16"/>
          <p:cNvSpPr>
            <a:spLocks noChangeArrowheads="1"/>
          </p:cNvSpPr>
          <p:nvPr/>
        </p:nvSpPr>
        <p:spPr bwMode="auto">
          <a:xfrm>
            <a:off x="3276600" y="5410200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/>
              <a:t>identification info</a:t>
            </a:r>
          </a:p>
        </p:txBody>
      </p:sp>
      <p:sp>
        <p:nvSpPr>
          <p:cNvPr id="62480" name="Rectangle 19"/>
          <p:cNvSpPr>
            <a:spLocks noChangeArrowheads="1"/>
          </p:cNvSpPr>
          <p:nvPr/>
        </p:nvSpPr>
        <p:spPr bwMode="auto">
          <a:xfrm>
            <a:off x="6354763" y="6361113"/>
            <a:ext cx="1320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sz="1400" b="1"/>
              <a:t>WOODS 1994</a:t>
            </a:r>
          </a:p>
        </p:txBody>
      </p:sp>
      <p:sp>
        <p:nvSpPr>
          <p:cNvPr id="62481" name="Rectangle 23"/>
          <p:cNvSpPr>
            <a:spLocks noChangeArrowheads="1"/>
          </p:cNvSpPr>
          <p:nvPr/>
        </p:nvSpPr>
        <p:spPr bwMode="auto">
          <a:xfrm>
            <a:off x="1558925" y="4953000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fr-CA" b="1"/>
              <a:t>comprendre</a:t>
            </a:r>
          </a:p>
        </p:txBody>
      </p:sp>
      <p:sp>
        <p:nvSpPr>
          <p:cNvPr id="62482" name="Rectangle 31"/>
          <p:cNvSpPr>
            <a:spLocks noChangeArrowheads="1"/>
          </p:cNvSpPr>
          <p:nvPr/>
        </p:nvSpPr>
        <p:spPr bwMode="auto">
          <a:xfrm>
            <a:off x="5715000" y="2971800"/>
            <a:ext cx="18288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Rectangle 32"/>
          <p:cNvSpPr>
            <a:spLocks noChangeArrowheads="1"/>
          </p:cNvSpPr>
          <p:nvPr/>
        </p:nvSpPr>
        <p:spPr bwMode="auto">
          <a:xfrm>
            <a:off x="3733800" y="2971800"/>
            <a:ext cx="1676400" cy="533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Rectangle 33"/>
          <p:cNvSpPr>
            <a:spLocks noChangeArrowheads="1"/>
          </p:cNvSpPr>
          <p:nvPr/>
        </p:nvSpPr>
        <p:spPr bwMode="auto">
          <a:xfrm>
            <a:off x="1524000" y="2590800"/>
            <a:ext cx="1752600" cy="5334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85" name="AutoShape 36"/>
          <p:cNvCxnSpPr>
            <a:cxnSpLocks noChangeShapeType="1"/>
            <a:stCxn id="62471" idx="2"/>
            <a:endCxn id="62482" idx="0"/>
          </p:cNvCxnSpPr>
          <p:nvPr/>
        </p:nvCxnSpPr>
        <p:spPr bwMode="auto">
          <a:xfrm flipH="1">
            <a:off x="6629400" y="2679700"/>
            <a:ext cx="27940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6" name="AutoShape 37"/>
          <p:cNvCxnSpPr>
            <a:cxnSpLocks noChangeShapeType="1"/>
            <a:stCxn id="62482" idx="1"/>
            <a:endCxn id="62483" idx="3"/>
          </p:cNvCxnSpPr>
          <p:nvPr/>
        </p:nvCxnSpPr>
        <p:spPr bwMode="auto">
          <a:xfrm flipH="1">
            <a:off x="5422900" y="3238500"/>
            <a:ext cx="27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87" name="AutoShape 38"/>
          <p:cNvCxnSpPr>
            <a:cxnSpLocks noChangeShapeType="1"/>
            <a:stCxn id="62483" idx="1"/>
            <a:endCxn id="62484" idx="3"/>
          </p:cNvCxnSpPr>
          <p:nvPr/>
        </p:nvCxnSpPr>
        <p:spPr bwMode="auto">
          <a:xfrm flipH="1" flipV="1">
            <a:off x="3289300" y="2857500"/>
            <a:ext cx="431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8" name="Rectangle 39"/>
          <p:cNvSpPr>
            <a:spLocks noChangeArrowheads="1"/>
          </p:cNvSpPr>
          <p:nvPr/>
        </p:nvSpPr>
        <p:spPr bwMode="auto">
          <a:xfrm>
            <a:off x="6019800" y="5029200"/>
            <a:ext cx="1447800" cy="533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Rectangle 40"/>
          <p:cNvSpPr>
            <a:spLocks noChangeArrowheads="1"/>
          </p:cNvSpPr>
          <p:nvPr/>
        </p:nvSpPr>
        <p:spPr bwMode="auto">
          <a:xfrm>
            <a:off x="3276600" y="5410200"/>
            <a:ext cx="2667000" cy="457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Rectangle 42"/>
          <p:cNvSpPr>
            <a:spLocks noChangeArrowheads="1"/>
          </p:cNvSpPr>
          <p:nvPr/>
        </p:nvSpPr>
        <p:spPr bwMode="auto">
          <a:xfrm>
            <a:off x="3581400" y="4572000"/>
            <a:ext cx="2057400" cy="4572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Rectangle 43"/>
          <p:cNvSpPr>
            <a:spLocks noChangeArrowheads="1"/>
          </p:cNvSpPr>
          <p:nvPr/>
        </p:nvSpPr>
        <p:spPr bwMode="auto">
          <a:xfrm>
            <a:off x="1600200" y="4953000"/>
            <a:ext cx="1905000" cy="3810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92" name="AutoShape 46"/>
          <p:cNvCxnSpPr>
            <a:cxnSpLocks noChangeShapeType="1"/>
            <a:stCxn id="62472" idx="3"/>
            <a:endCxn id="62488" idx="3"/>
          </p:cNvCxnSpPr>
          <p:nvPr/>
        </p:nvCxnSpPr>
        <p:spPr bwMode="auto">
          <a:xfrm>
            <a:off x="7439025" y="4729163"/>
            <a:ext cx="41275" cy="566737"/>
          </a:xfrm>
          <a:prstGeom prst="bentConnector3">
            <a:avLst>
              <a:gd name="adj1" fmla="val 6230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3" name="AutoShape 47"/>
          <p:cNvCxnSpPr>
            <a:cxnSpLocks noChangeShapeType="1"/>
            <a:stCxn id="62488" idx="2"/>
            <a:endCxn id="62489" idx="3"/>
          </p:cNvCxnSpPr>
          <p:nvPr/>
        </p:nvCxnSpPr>
        <p:spPr bwMode="auto">
          <a:xfrm rot="5400000">
            <a:off x="6318250" y="5213350"/>
            <a:ext cx="63500" cy="7874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4" name="AutoShape 48"/>
          <p:cNvCxnSpPr>
            <a:cxnSpLocks noChangeShapeType="1"/>
            <a:stCxn id="62489" idx="1"/>
            <a:endCxn id="62481" idx="2"/>
          </p:cNvCxnSpPr>
          <p:nvPr/>
        </p:nvCxnSpPr>
        <p:spPr bwMode="auto">
          <a:xfrm rot="10800000">
            <a:off x="2532063" y="5410200"/>
            <a:ext cx="731837" cy="228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5" name="AutoShape 49"/>
          <p:cNvCxnSpPr>
            <a:cxnSpLocks noChangeShapeType="1"/>
            <a:stCxn id="62491" idx="0"/>
            <a:endCxn id="62490" idx="1"/>
          </p:cNvCxnSpPr>
          <p:nvPr/>
        </p:nvCxnSpPr>
        <p:spPr bwMode="auto">
          <a:xfrm rot="-5400000">
            <a:off x="2990850" y="4362450"/>
            <a:ext cx="139700" cy="1016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6" name="AutoShape 50"/>
          <p:cNvCxnSpPr>
            <a:cxnSpLocks noChangeShapeType="1"/>
            <a:stCxn id="62490" idx="3"/>
            <a:endCxn id="62488" idx="1"/>
          </p:cNvCxnSpPr>
          <p:nvPr/>
        </p:nvCxnSpPr>
        <p:spPr bwMode="auto">
          <a:xfrm>
            <a:off x="5651500" y="4800600"/>
            <a:ext cx="355600" cy="495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CA">
                <a:latin typeface="Helvetica" charset="0"/>
              </a:rPr>
              <a:t>APP étapes (3 sections)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133600"/>
            <a:ext cx="7239000" cy="4419600"/>
          </a:xfrm>
        </p:spPr>
        <p:txBody>
          <a:bodyPr lIns="92075" tIns="46038" rIns="92075" bIns="46038"/>
          <a:lstStyle/>
          <a:p>
            <a:pPr marL="0" indent="0" eaLnBrk="1" hangingPunct="1"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Clarification des termes</a:t>
            </a:r>
            <a:endParaRPr lang="en-CA" sz="2000" dirty="0">
              <a:latin typeface="Helvetica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Définition du problème ou de la situation</a:t>
            </a:r>
            <a:endParaRPr lang="en-CA" sz="2000" dirty="0">
              <a:latin typeface="Helvetica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Formulation d ’hypothèses d ’explication</a:t>
            </a:r>
            <a:endParaRPr lang="en-CA" sz="2000" dirty="0">
              <a:latin typeface="Helvetica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Organisation des hypothèses formulées</a:t>
            </a:r>
            <a:endParaRPr lang="en-CA" sz="2000" dirty="0">
              <a:latin typeface="Helvetica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Formulation des objectifs d’apprentissage</a:t>
            </a:r>
            <a:endParaRPr lang="en-CA" sz="2000" dirty="0">
              <a:latin typeface="Helvetica" charset="0"/>
            </a:endParaRPr>
          </a:p>
          <a:p>
            <a:pPr marL="0" indent="0" eaLnBrk="1" hangingPunct="1">
              <a:lnSpc>
                <a:spcPct val="140000"/>
              </a:lnSpc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Étude individuelle</a:t>
            </a:r>
          </a:p>
          <a:p>
            <a:pPr marL="0" indent="0" eaLnBrk="1" hangingPunct="1">
              <a:lnSpc>
                <a:spcPct val="50000"/>
              </a:lnSpc>
              <a:buFont typeface="Wingdings" charset="0"/>
              <a:buNone/>
            </a:pPr>
            <a:endParaRPr lang="fr-CA" sz="1800" dirty="0">
              <a:latin typeface="Helvetica" charset="0"/>
            </a:endParaRPr>
          </a:p>
          <a:p>
            <a:pPr marL="0" indent="0" eaLnBrk="1" hangingPunct="1">
              <a:lnSpc>
                <a:spcPct val="50000"/>
              </a:lnSpc>
              <a:buFont typeface="Wingdings" charset="0"/>
              <a:buNone/>
            </a:pPr>
            <a:r>
              <a:rPr lang="fr-CA" sz="2000" dirty="0">
                <a:latin typeface="Helvetica" charset="0"/>
              </a:rPr>
              <a:t>Synthèse et vérification de l’information</a:t>
            </a:r>
            <a:endParaRPr lang="en-CA" sz="2000" dirty="0">
              <a:latin typeface="Helvetica" charset="0"/>
            </a:endParaRP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1692275" y="2205038"/>
            <a:ext cx="0" cy="2362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692275" y="4941888"/>
            <a:ext cx="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69" name="Line 6"/>
          <p:cNvSpPr>
            <a:spLocks noChangeShapeType="1"/>
          </p:cNvSpPr>
          <p:nvPr/>
        </p:nvSpPr>
        <p:spPr bwMode="auto">
          <a:xfrm flipH="1">
            <a:off x="1676400" y="5732463"/>
            <a:ext cx="15875" cy="74453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457200" y="2514600"/>
            <a:ext cx="1214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Sec 1</a:t>
            </a:r>
          </a:p>
          <a:p>
            <a:r>
              <a:rPr lang="en-US" sz="1800"/>
              <a:t>en groupe</a:t>
            </a:r>
            <a:endParaRPr lang="en-US"/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250825" y="4868863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Sec 2 personnelle</a:t>
            </a:r>
            <a:endParaRPr lang="en-US"/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323850" y="5805488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Sec 3</a:t>
            </a:r>
          </a:p>
          <a:p>
            <a:r>
              <a:rPr lang="en-US" sz="1800"/>
              <a:t>en groupe</a:t>
            </a:r>
            <a:endParaRPr lang="en-US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50825" y="4868863"/>
            <a:ext cx="7848600" cy="7620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utoShape 2"/>
          <p:cNvSpPr>
            <a:spLocks noChangeArrowheads="1"/>
          </p:cNvSpPr>
          <p:nvPr/>
        </p:nvSpPr>
        <p:spPr bwMode="auto">
          <a:xfrm rot="8126705">
            <a:off x="2057400" y="609600"/>
            <a:ext cx="1879600" cy="1839913"/>
          </a:xfrm>
          <a:prstGeom prst="rtTriangle">
            <a:avLst/>
          </a:prstGeom>
          <a:solidFill>
            <a:srgbClr val="DAF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1885950" y="2406650"/>
            <a:ext cx="2230438" cy="525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200" b="1">
              <a:latin typeface="Times New Roman" charset="0"/>
            </a:endParaRPr>
          </a:p>
          <a:p>
            <a:pPr algn="ctr"/>
            <a:r>
              <a:rPr lang="fr-FR" sz="1600" b="1">
                <a:latin typeface="Times New Roman" charset="0"/>
              </a:rPr>
              <a:t>Hypothèse vérifiable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885950" y="3178175"/>
            <a:ext cx="2230438" cy="525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sz="400" b="1">
              <a:latin typeface="Times New Roman" charset="0"/>
            </a:endParaRPr>
          </a:p>
          <a:p>
            <a:pPr algn="ctr"/>
            <a:endParaRPr lang="fr-FR" sz="400" b="1">
              <a:latin typeface="Times New Roman" charset="0"/>
            </a:endParaRPr>
          </a:p>
          <a:p>
            <a:pPr algn="ctr"/>
            <a:r>
              <a:rPr lang="fr-FR" sz="1600" b="1">
                <a:latin typeface="Times New Roman" charset="0"/>
              </a:rPr>
              <a:t>Protocole expérimental 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1885950" y="3948113"/>
            <a:ext cx="2230438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Collecte de données expérimentation</a:t>
            </a:r>
            <a:endParaRPr lang="fr-FR" sz="1400" b="1">
              <a:latin typeface="Times New Roman" charset="0"/>
            </a:endParaRPr>
          </a:p>
        </p:txBody>
      </p:sp>
      <p:sp>
        <p:nvSpPr>
          <p:cNvPr id="66565" name="Rectangle 6"/>
          <p:cNvSpPr>
            <a:spLocks noChangeArrowheads="1"/>
          </p:cNvSpPr>
          <p:nvPr/>
        </p:nvSpPr>
        <p:spPr bwMode="auto">
          <a:xfrm>
            <a:off x="1885950" y="4718050"/>
            <a:ext cx="2230438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Vérification des hypothèses</a:t>
            </a:r>
            <a:endParaRPr lang="fr-FR" sz="1000" b="1">
              <a:latin typeface="Times New Roman" charset="0"/>
            </a:endParaRPr>
          </a:p>
        </p:txBody>
      </p:sp>
      <p:sp>
        <p:nvSpPr>
          <p:cNvPr id="66566" name="Rectangle 7"/>
          <p:cNvSpPr>
            <a:spLocks noChangeArrowheads="1"/>
          </p:cNvSpPr>
          <p:nvPr/>
        </p:nvSpPr>
        <p:spPr bwMode="auto">
          <a:xfrm>
            <a:off x="1885950" y="1638300"/>
            <a:ext cx="2230438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600" b="1">
              <a:latin typeface="Times New Roman" charset="0"/>
            </a:endParaRPr>
          </a:p>
          <a:p>
            <a:pPr algn="ctr"/>
            <a:r>
              <a:rPr lang="fr-FR" sz="1600" b="1">
                <a:latin typeface="Times New Roman" charset="0"/>
              </a:rPr>
              <a:t>Observations initiales</a:t>
            </a: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1885950" y="5486400"/>
            <a:ext cx="2230438" cy="525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Expérimentation complémentaire</a:t>
            </a:r>
          </a:p>
        </p:txBody>
      </p:sp>
      <p:sp>
        <p:nvSpPr>
          <p:cNvPr id="66568" name="Freeform 9"/>
          <p:cNvSpPr>
            <a:spLocks/>
          </p:cNvSpPr>
          <p:nvPr/>
        </p:nvSpPr>
        <p:spPr bwMode="auto">
          <a:xfrm>
            <a:off x="2897188" y="2187575"/>
            <a:ext cx="233362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69" name="Freeform 10"/>
          <p:cNvSpPr>
            <a:spLocks/>
          </p:cNvSpPr>
          <p:nvPr/>
        </p:nvSpPr>
        <p:spPr bwMode="auto">
          <a:xfrm>
            <a:off x="2897188" y="2962275"/>
            <a:ext cx="233362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70" name="Freeform 11"/>
          <p:cNvSpPr>
            <a:spLocks/>
          </p:cNvSpPr>
          <p:nvPr/>
        </p:nvSpPr>
        <p:spPr bwMode="auto">
          <a:xfrm>
            <a:off x="2897188" y="3743325"/>
            <a:ext cx="233362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71" name="Freeform 12"/>
          <p:cNvSpPr>
            <a:spLocks/>
          </p:cNvSpPr>
          <p:nvPr/>
        </p:nvSpPr>
        <p:spPr bwMode="auto">
          <a:xfrm>
            <a:off x="2897188" y="4498975"/>
            <a:ext cx="233362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72" name="Freeform 13"/>
          <p:cNvSpPr>
            <a:spLocks/>
          </p:cNvSpPr>
          <p:nvPr/>
        </p:nvSpPr>
        <p:spPr bwMode="auto">
          <a:xfrm>
            <a:off x="2897188" y="5268913"/>
            <a:ext cx="233362" cy="231775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2333625" y="755650"/>
            <a:ext cx="131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200" b="1">
              <a:latin typeface="Times New Roman" charset="0"/>
            </a:endParaRPr>
          </a:p>
          <a:p>
            <a:pPr algn="ctr"/>
            <a:r>
              <a:rPr lang="fr-FR" sz="1800" b="1"/>
              <a:t>méthode scientifique</a:t>
            </a:r>
            <a:endParaRPr lang="fr-FR" sz="2200" b="1"/>
          </a:p>
        </p:txBody>
      </p:sp>
      <p:sp>
        <p:nvSpPr>
          <p:cNvPr id="66574" name="AutoShape 15"/>
          <p:cNvSpPr>
            <a:spLocks noChangeArrowheads="1"/>
          </p:cNvSpPr>
          <p:nvPr/>
        </p:nvSpPr>
        <p:spPr bwMode="auto">
          <a:xfrm>
            <a:off x="1952625" y="4298950"/>
            <a:ext cx="304800" cy="76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13974388 h 21600"/>
              <a:gd name="T4" fmla="*/ 2147483647 w 21600"/>
              <a:gd name="T5" fmla="*/ 1827954840 h 21600"/>
              <a:gd name="T6" fmla="*/ 2147483647 w 21600"/>
              <a:gd name="T7" fmla="*/ 9139743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5" name="AutoShape 16"/>
          <p:cNvSpPr>
            <a:spLocks noChangeArrowheads="1"/>
          </p:cNvSpPr>
          <p:nvPr/>
        </p:nvSpPr>
        <p:spPr bwMode="auto">
          <a:xfrm rot="8126705">
            <a:off x="5067300" y="609600"/>
            <a:ext cx="1879600" cy="1839913"/>
          </a:xfrm>
          <a:prstGeom prst="rtTriangle">
            <a:avLst/>
          </a:prstGeom>
          <a:solidFill>
            <a:srgbClr val="DAF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6" name="Rectangle 17"/>
          <p:cNvSpPr>
            <a:spLocks noChangeArrowheads="1"/>
          </p:cNvSpPr>
          <p:nvPr/>
        </p:nvSpPr>
        <p:spPr bwMode="auto">
          <a:xfrm>
            <a:off x="4876800" y="1644650"/>
            <a:ext cx="2232025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Information et questions dans le problème</a:t>
            </a:r>
            <a:endParaRPr lang="fr-FR" sz="1400" b="1">
              <a:latin typeface="Times New Roman" charset="0"/>
            </a:endParaRPr>
          </a:p>
          <a:p>
            <a:pPr algn="ctr"/>
            <a:endParaRPr lang="fr-FR" sz="1000" b="1">
              <a:latin typeface="Times New Roman" charset="0"/>
            </a:endParaRP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4876800" y="2416175"/>
            <a:ext cx="2232025" cy="522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 sz="800" b="1">
              <a:latin typeface="Times New Roman" charset="0"/>
            </a:endParaRPr>
          </a:p>
          <a:p>
            <a:pPr algn="ctr"/>
            <a:r>
              <a:rPr lang="fr-FR" sz="1600" b="1">
                <a:latin typeface="Times New Roman" charset="0"/>
              </a:rPr>
              <a:t>Arbre d</a:t>
            </a:r>
            <a:r>
              <a:rPr lang="ja-JP" altLang="fr-FR" sz="1600" b="1">
                <a:latin typeface="Times New Roman" charset="0"/>
              </a:rPr>
              <a:t>’</a:t>
            </a:r>
            <a:r>
              <a:rPr lang="fr-FR" altLang="ja-JP" sz="1600" b="1">
                <a:latin typeface="Times New Roman" charset="0"/>
              </a:rPr>
              <a:t>hypothèses</a:t>
            </a:r>
            <a:endParaRPr lang="fr-FR" sz="1600" b="1">
              <a:latin typeface="Times New Roman" charset="0"/>
            </a:endParaRP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4876800" y="3184525"/>
            <a:ext cx="2232025" cy="525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Objectifs d</a:t>
            </a:r>
            <a:r>
              <a:rPr lang="ja-JP" altLang="fr-FR" sz="1600" b="1">
                <a:latin typeface="Times New Roman" charset="0"/>
              </a:rPr>
              <a:t>’</a:t>
            </a:r>
            <a:r>
              <a:rPr lang="fr-FR" altLang="ja-JP" sz="1600" b="1">
                <a:latin typeface="Times New Roman" charset="0"/>
              </a:rPr>
              <a:t>apprentissage</a:t>
            </a:r>
            <a:endParaRPr lang="fr-FR" sz="1600" b="1">
              <a:latin typeface="Times New Roman" charset="0"/>
            </a:endParaRP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4876800" y="3954463"/>
            <a:ext cx="2232025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Collecte d </a:t>
            </a:r>
            <a:r>
              <a:rPr lang="ja-JP" altLang="fr-FR" sz="1600" b="1">
                <a:latin typeface="Times New Roman" charset="0"/>
              </a:rPr>
              <a:t>’</a:t>
            </a:r>
            <a:r>
              <a:rPr lang="fr-FR" altLang="ja-JP" sz="1600" b="1">
                <a:latin typeface="Times New Roman" charset="0"/>
              </a:rPr>
              <a:t>information lecture</a:t>
            </a:r>
            <a:endParaRPr lang="fr-FR" sz="1600" b="1">
              <a:latin typeface="Times New Roman" charset="0"/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4876800" y="4725988"/>
            <a:ext cx="2232025" cy="522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fr-FR" sz="100" b="1">
              <a:latin typeface="Times New Roman" charset="0"/>
            </a:endParaRPr>
          </a:p>
          <a:p>
            <a:pPr algn="ctr"/>
            <a:r>
              <a:rPr lang="fr-FR" sz="1600" b="1">
                <a:latin typeface="Times New Roman" charset="0"/>
              </a:rPr>
              <a:t>Vérification des  hypothèses</a:t>
            </a:r>
            <a:endParaRPr lang="fr-FR" sz="1000" b="1">
              <a:latin typeface="Times New Roman" charset="0"/>
            </a:endParaRP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4876800" y="5495925"/>
            <a:ext cx="2232025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1600" b="1">
                <a:latin typeface="Times New Roman" charset="0"/>
              </a:rPr>
              <a:t>Lectures complémentaires</a:t>
            </a:r>
            <a:endParaRPr lang="fr-FR" sz="1000" b="1">
              <a:latin typeface="Times New Roman" charset="0"/>
            </a:endParaRPr>
          </a:p>
        </p:txBody>
      </p:sp>
      <p:sp>
        <p:nvSpPr>
          <p:cNvPr id="66582" name="Freeform 23"/>
          <p:cNvSpPr>
            <a:spLocks/>
          </p:cNvSpPr>
          <p:nvPr/>
        </p:nvSpPr>
        <p:spPr bwMode="auto">
          <a:xfrm>
            <a:off x="5878513" y="2193925"/>
            <a:ext cx="231775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83" name="Freeform 24"/>
          <p:cNvSpPr>
            <a:spLocks/>
          </p:cNvSpPr>
          <p:nvPr/>
        </p:nvSpPr>
        <p:spPr bwMode="auto">
          <a:xfrm>
            <a:off x="5889625" y="2968625"/>
            <a:ext cx="233363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84" name="Freeform 25"/>
          <p:cNvSpPr>
            <a:spLocks/>
          </p:cNvSpPr>
          <p:nvPr/>
        </p:nvSpPr>
        <p:spPr bwMode="auto">
          <a:xfrm>
            <a:off x="5889625" y="3749675"/>
            <a:ext cx="233363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85" name="Freeform 26"/>
          <p:cNvSpPr>
            <a:spLocks/>
          </p:cNvSpPr>
          <p:nvPr/>
        </p:nvSpPr>
        <p:spPr bwMode="auto">
          <a:xfrm>
            <a:off x="5889625" y="4505325"/>
            <a:ext cx="233363" cy="233363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86" name="Freeform 27"/>
          <p:cNvSpPr>
            <a:spLocks/>
          </p:cNvSpPr>
          <p:nvPr/>
        </p:nvSpPr>
        <p:spPr bwMode="auto">
          <a:xfrm>
            <a:off x="5889625" y="5276850"/>
            <a:ext cx="233363" cy="231775"/>
          </a:xfrm>
          <a:custGeom>
            <a:avLst/>
            <a:gdLst>
              <a:gd name="T0" fmla="*/ 2147483647 w 20000"/>
              <a:gd name="T1" fmla="*/ 2147483647 h 20000"/>
              <a:gd name="T2" fmla="*/ 2147483647 w 20000"/>
              <a:gd name="T3" fmla="*/ 2147483647 h 20000"/>
              <a:gd name="T4" fmla="*/ 2147483647 w 20000"/>
              <a:gd name="T5" fmla="*/ 0 h 20000"/>
              <a:gd name="T6" fmla="*/ 2147483647 w 20000"/>
              <a:gd name="T7" fmla="*/ 0 h 20000"/>
              <a:gd name="T8" fmla="*/ 2147483647 w 20000"/>
              <a:gd name="T9" fmla="*/ 2147483647 h 20000"/>
              <a:gd name="T10" fmla="*/ 0 w 20000"/>
              <a:gd name="T11" fmla="*/ 2147483647 h 20000"/>
              <a:gd name="T12" fmla="*/ 2147483647 w 20000"/>
              <a:gd name="T13" fmla="*/ 2147483647 h 20000"/>
              <a:gd name="T14" fmla="*/ 2147483647 w 20000"/>
              <a:gd name="T15" fmla="*/ 2147483647 h 20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00"/>
              <a:gd name="T25" fmla="*/ 0 h 20000"/>
              <a:gd name="T26" fmla="*/ 20000 w 20000"/>
              <a:gd name="T27" fmla="*/ 20000 h 20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00" h="20000">
                <a:moveTo>
                  <a:pt x="19944" y="14947"/>
                </a:moveTo>
                <a:lnTo>
                  <a:pt x="14944" y="14947"/>
                </a:lnTo>
                <a:lnTo>
                  <a:pt x="14944" y="0"/>
                </a:lnTo>
                <a:lnTo>
                  <a:pt x="5000" y="0"/>
                </a:lnTo>
                <a:lnTo>
                  <a:pt x="5000" y="14947"/>
                </a:lnTo>
                <a:lnTo>
                  <a:pt x="0" y="14947"/>
                </a:lnTo>
                <a:lnTo>
                  <a:pt x="9944" y="19930"/>
                </a:lnTo>
                <a:lnTo>
                  <a:pt x="19944" y="1494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587" name="Rectangle 28"/>
          <p:cNvSpPr>
            <a:spLocks noChangeArrowheads="1"/>
          </p:cNvSpPr>
          <p:nvPr/>
        </p:nvSpPr>
        <p:spPr bwMode="auto">
          <a:xfrm>
            <a:off x="5324475" y="609600"/>
            <a:ext cx="1319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/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200" b="1">
              <a:latin typeface="Times New Roman" charset="0"/>
            </a:endParaRPr>
          </a:p>
          <a:p>
            <a:pPr algn="ctr"/>
            <a:endParaRPr lang="fr-FR" sz="800" b="1">
              <a:latin typeface="Times New Roman" charset="0"/>
            </a:endParaRPr>
          </a:p>
          <a:p>
            <a:pPr algn="ctr"/>
            <a:r>
              <a:rPr lang="fr-FR" sz="2200" b="1"/>
              <a:t>APP</a:t>
            </a:r>
            <a:endParaRPr lang="fr-FR" sz="1200" b="1">
              <a:latin typeface="Times New Roman" charset="0"/>
            </a:endParaRPr>
          </a:p>
        </p:txBody>
      </p:sp>
      <p:sp>
        <p:nvSpPr>
          <p:cNvPr id="66588" name="AutoShape 29"/>
          <p:cNvSpPr>
            <a:spLocks noChangeArrowheads="1"/>
          </p:cNvSpPr>
          <p:nvPr/>
        </p:nvSpPr>
        <p:spPr bwMode="auto">
          <a:xfrm>
            <a:off x="5295900" y="4305300"/>
            <a:ext cx="304800" cy="76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913974388 h 21600"/>
              <a:gd name="T4" fmla="*/ 2147483647 w 21600"/>
              <a:gd name="T5" fmla="*/ 1827954840 h 21600"/>
              <a:gd name="T6" fmla="*/ 2147483647 w 21600"/>
              <a:gd name="T7" fmla="*/ 9139743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6589" name="Group 30"/>
          <p:cNvGrpSpPr>
            <a:grpSpLocks/>
          </p:cNvGrpSpPr>
          <p:nvPr/>
        </p:nvGrpSpPr>
        <p:grpSpPr bwMode="auto">
          <a:xfrm rot="-157044">
            <a:off x="1066800" y="3200400"/>
            <a:ext cx="1063625" cy="2590800"/>
            <a:chOff x="672" y="2016"/>
            <a:chExt cx="670" cy="1632"/>
          </a:xfrm>
        </p:grpSpPr>
        <p:sp>
          <p:nvSpPr>
            <p:cNvPr id="66596" name="AutoShape 31"/>
            <p:cNvSpPr>
              <a:spLocks noChangeArrowheads="1"/>
            </p:cNvSpPr>
            <p:nvPr/>
          </p:nvSpPr>
          <p:spPr bwMode="auto">
            <a:xfrm rot="-5344183">
              <a:off x="215" y="2521"/>
              <a:ext cx="1584" cy="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5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2" y="12302"/>
                  </a:moveTo>
                  <a:cubicBezTo>
                    <a:pt x="1550" y="11806"/>
                    <a:pt x="1510" y="11303"/>
                    <a:pt x="1510" y="10800"/>
                  </a:cubicBezTo>
                  <a:cubicBezTo>
                    <a:pt x="1510" y="5669"/>
                    <a:pt x="5669" y="1510"/>
                    <a:pt x="10800" y="1510"/>
                  </a:cubicBezTo>
                  <a:cubicBezTo>
                    <a:pt x="15930" y="1510"/>
                    <a:pt x="20090" y="5669"/>
                    <a:pt x="20090" y="10800"/>
                  </a:cubicBezTo>
                  <a:cubicBezTo>
                    <a:pt x="20089" y="11303"/>
                    <a:pt x="20049" y="11806"/>
                    <a:pt x="19967" y="12302"/>
                  </a:cubicBezTo>
                  <a:lnTo>
                    <a:pt x="21457" y="12547"/>
                  </a:lnTo>
                  <a:cubicBezTo>
                    <a:pt x="21552" y="11969"/>
                    <a:pt x="21600" y="1138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5"/>
                    <a:pt x="47" y="11969"/>
                    <a:pt x="142" y="12547"/>
                  </a:cubicBezTo>
                  <a:lnTo>
                    <a:pt x="1632" y="12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7" name="AutoShape 32"/>
            <p:cNvSpPr>
              <a:spLocks noChangeArrowheads="1"/>
            </p:cNvSpPr>
            <p:nvPr/>
          </p:nvSpPr>
          <p:spPr bwMode="auto">
            <a:xfrm>
              <a:off x="960" y="2016"/>
              <a:ext cx="144" cy="2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0" name="Group 33"/>
          <p:cNvGrpSpPr>
            <a:grpSpLocks/>
          </p:cNvGrpSpPr>
          <p:nvPr/>
        </p:nvGrpSpPr>
        <p:grpSpPr bwMode="auto">
          <a:xfrm rot="-156199">
            <a:off x="1065213" y="1752600"/>
            <a:ext cx="1063625" cy="4189413"/>
            <a:chOff x="671" y="1104"/>
            <a:chExt cx="670" cy="2639"/>
          </a:xfrm>
        </p:grpSpPr>
        <p:sp>
          <p:nvSpPr>
            <p:cNvPr id="66594" name="AutoShape 34"/>
            <p:cNvSpPr>
              <a:spLocks noChangeArrowheads="1"/>
            </p:cNvSpPr>
            <p:nvPr/>
          </p:nvSpPr>
          <p:spPr bwMode="auto">
            <a:xfrm rot="-5344183">
              <a:off x="-290" y="2112"/>
              <a:ext cx="2592" cy="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5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2" y="12302"/>
                  </a:moveTo>
                  <a:cubicBezTo>
                    <a:pt x="1550" y="11806"/>
                    <a:pt x="1510" y="11303"/>
                    <a:pt x="1510" y="10800"/>
                  </a:cubicBezTo>
                  <a:cubicBezTo>
                    <a:pt x="1510" y="5669"/>
                    <a:pt x="5669" y="1510"/>
                    <a:pt x="10800" y="1510"/>
                  </a:cubicBezTo>
                  <a:cubicBezTo>
                    <a:pt x="15930" y="1510"/>
                    <a:pt x="20090" y="5669"/>
                    <a:pt x="20090" y="10800"/>
                  </a:cubicBezTo>
                  <a:cubicBezTo>
                    <a:pt x="20089" y="11303"/>
                    <a:pt x="20049" y="11806"/>
                    <a:pt x="19967" y="12302"/>
                  </a:cubicBezTo>
                  <a:lnTo>
                    <a:pt x="21457" y="12547"/>
                  </a:lnTo>
                  <a:cubicBezTo>
                    <a:pt x="21552" y="11969"/>
                    <a:pt x="21600" y="1138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5"/>
                    <a:pt x="47" y="11969"/>
                    <a:pt x="142" y="12547"/>
                  </a:cubicBezTo>
                  <a:lnTo>
                    <a:pt x="1632" y="12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5" name="AutoShape 35"/>
            <p:cNvSpPr>
              <a:spLocks noChangeArrowheads="1"/>
            </p:cNvSpPr>
            <p:nvPr/>
          </p:nvSpPr>
          <p:spPr bwMode="auto">
            <a:xfrm>
              <a:off x="960" y="1104"/>
              <a:ext cx="192" cy="29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1" name="Group 36"/>
          <p:cNvGrpSpPr>
            <a:grpSpLocks/>
          </p:cNvGrpSpPr>
          <p:nvPr/>
        </p:nvGrpSpPr>
        <p:grpSpPr bwMode="auto">
          <a:xfrm rot="-157044">
            <a:off x="1143000" y="2514600"/>
            <a:ext cx="1063625" cy="2590800"/>
            <a:chOff x="672" y="2016"/>
            <a:chExt cx="670" cy="1632"/>
          </a:xfrm>
        </p:grpSpPr>
        <p:sp>
          <p:nvSpPr>
            <p:cNvPr id="66592" name="AutoShape 37"/>
            <p:cNvSpPr>
              <a:spLocks noChangeArrowheads="1"/>
            </p:cNvSpPr>
            <p:nvPr/>
          </p:nvSpPr>
          <p:spPr bwMode="auto">
            <a:xfrm rot="-5344183">
              <a:off x="215" y="2521"/>
              <a:ext cx="1584" cy="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5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32" y="12302"/>
                  </a:moveTo>
                  <a:cubicBezTo>
                    <a:pt x="1550" y="11806"/>
                    <a:pt x="1510" y="11303"/>
                    <a:pt x="1510" y="10800"/>
                  </a:cubicBezTo>
                  <a:cubicBezTo>
                    <a:pt x="1510" y="5669"/>
                    <a:pt x="5669" y="1510"/>
                    <a:pt x="10800" y="1510"/>
                  </a:cubicBezTo>
                  <a:cubicBezTo>
                    <a:pt x="15930" y="1510"/>
                    <a:pt x="20090" y="5669"/>
                    <a:pt x="20090" y="10800"/>
                  </a:cubicBezTo>
                  <a:cubicBezTo>
                    <a:pt x="20089" y="11303"/>
                    <a:pt x="20049" y="11806"/>
                    <a:pt x="19967" y="12302"/>
                  </a:cubicBezTo>
                  <a:lnTo>
                    <a:pt x="21457" y="12547"/>
                  </a:lnTo>
                  <a:cubicBezTo>
                    <a:pt x="21552" y="11969"/>
                    <a:pt x="21600" y="1138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5"/>
                    <a:pt x="47" y="11969"/>
                    <a:pt x="142" y="12547"/>
                  </a:cubicBezTo>
                  <a:lnTo>
                    <a:pt x="1632" y="123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593" name="AutoShape 38"/>
            <p:cNvSpPr>
              <a:spLocks noChangeArrowheads="1"/>
            </p:cNvSpPr>
            <p:nvPr/>
          </p:nvSpPr>
          <p:spPr bwMode="auto">
            <a:xfrm>
              <a:off x="960" y="2016"/>
              <a:ext cx="144" cy="2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Phase deux …</a:t>
            </a:r>
            <a:br>
              <a:rPr lang="fr-CA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 sz="3200">
                <a:latin typeface="Helvetica" charset="0"/>
                <a:ea typeface="ＭＳ Ｐゴシック" charset="0"/>
                <a:cs typeface="ＭＳ Ｐゴシック" charset="0"/>
              </a:rPr>
              <a:t>procéder au changement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132856"/>
            <a:ext cx="5976663" cy="43204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Nous devons changer…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Qu’en est il de mes cours?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Qu’en est il du curriculum?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Est-ce que les autres seront intéressés? 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Apprendront ils suffisamment</a:t>
            </a:r>
            <a:r>
              <a:rPr lang="fr-CA" sz="1800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 smtClean="0">
                <a:latin typeface="Helvetica" charset="0"/>
                <a:ea typeface="ＭＳ Ｐゴシック" charset="0"/>
                <a:cs typeface="ＭＳ Ｐゴシック" charset="0"/>
              </a:rPr>
              <a:t>Pourquoi </a:t>
            </a: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apprendre de nouvelles habilités?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18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Je ne pense pas que cela fonctionnera… Pourquoi je m’implique ?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1800" dirty="0" smtClean="0">
                <a:latin typeface="Helvetica" charset="0"/>
                <a:ea typeface="ＭＳ Ｐゴシック" charset="0"/>
                <a:cs typeface="ＭＳ Ｐゴシック" charset="0"/>
              </a:rPr>
              <a:t>mais</a:t>
            </a: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…maintenant nous avions </a:t>
            </a:r>
            <a:r>
              <a:rPr lang="fr-CA" sz="1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peur</a:t>
            </a:r>
            <a:endParaRPr lang="en-US" sz="1800" dirty="0">
              <a:solidFill>
                <a:srgbClr val="FF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1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86000"/>
            <a:ext cx="3154363" cy="32019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Helvetica" charset="0"/>
                <a:ea typeface="ＭＳ Ｐゴシック" charset="0"/>
                <a:cs typeface="ＭＳ Ｐゴシック" charset="0"/>
              </a:rPr>
              <a:t>Nous </a:t>
            </a:r>
            <a:r>
              <a:rPr lang="fr-CA" sz="4000" dirty="0" smtClean="0">
                <a:latin typeface="Helvetica" charset="0"/>
                <a:ea typeface="ＭＳ Ｐゴシック" charset="0"/>
                <a:cs typeface="ＭＳ Ｐゴシック" charset="0"/>
              </a:rPr>
              <a:t>avons du </a:t>
            </a:r>
            <a:r>
              <a:rPr lang="fr-CA" sz="4000" dirty="0">
                <a:latin typeface="Helvetica" charset="0"/>
                <a:ea typeface="ＭＳ Ｐゴシック" charset="0"/>
                <a:cs typeface="ＭＳ Ｐゴシック" charset="0"/>
              </a:rPr>
              <a:t>complètement réorganiser le tout…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16832"/>
            <a:ext cx="848995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fr-CA" sz="28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CA" sz="2800" b="1" dirty="0">
                <a:latin typeface="Arial" charset="0"/>
                <a:ea typeface="ＭＳ Ｐゴシック" charset="0"/>
                <a:cs typeface="ＭＳ Ｐゴシック" charset="0"/>
              </a:rPr>
              <a:t>création d’un nouveau curriculum</a:t>
            </a:r>
            <a:r>
              <a:rPr lang="fr-CA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fr-CA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r>
              <a:rPr lang="fr-CA" sz="2400" dirty="0">
                <a:latin typeface="Arial" charset="0"/>
                <a:ea typeface="ＭＳ Ｐゴシック" charset="0"/>
              </a:rPr>
              <a:t> Choisir les thèmes et les </a:t>
            </a:r>
            <a:r>
              <a:rPr lang="fr-CA" sz="2400" dirty="0" smtClean="0">
                <a:latin typeface="Arial" charset="0"/>
                <a:ea typeface="ＭＳ Ｐゴシック" charset="0"/>
              </a:rPr>
              <a:t>objectifs d’apprentissage</a:t>
            </a: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r>
              <a:rPr lang="fr-CA" sz="2400" dirty="0" smtClean="0">
                <a:latin typeface="Arial" charset="0"/>
                <a:ea typeface="ＭＳ Ｐゴシック" charset="0"/>
              </a:rPr>
              <a:t> </a:t>
            </a:r>
            <a:r>
              <a:rPr lang="fr-CA" sz="2400" dirty="0">
                <a:latin typeface="Arial" charset="0"/>
                <a:ea typeface="ＭＳ Ｐゴシック" charset="0"/>
              </a:rPr>
              <a:t>Établir une séquence logique des apprentissages</a:t>
            </a: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r>
              <a:rPr lang="fr-CA" sz="2400" dirty="0">
                <a:latin typeface="Arial" charset="0"/>
                <a:ea typeface="ＭＳ Ｐゴシック" charset="0"/>
              </a:rPr>
              <a:t> L’importance et le poids des sujets</a:t>
            </a: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r>
              <a:rPr lang="fr-CA" sz="2400" dirty="0">
                <a:latin typeface="Arial" charset="0"/>
                <a:ea typeface="ＭＳ Ｐゴシック" charset="0"/>
              </a:rPr>
              <a:t> Des cours aux problèmes</a:t>
            </a: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r>
              <a:rPr lang="fr-CA" sz="2400" dirty="0">
                <a:latin typeface="Arial" charset="0"/>
                <a:ea typeface="ＭＳ Ｐゴシック" charset="0"/>
              </a:rPr>
              <a:t> Repenser la structure en unité</a:t>
            </a: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endParaRPr lang="fr-CA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Monotype Sorts" charset="0"/>
              <a:buChar char="è"/>
            </a:pPr>
            <a:endParaRPr lang="fr-CA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fr-CA" sz="2400" dirty="0">
                <a:latin typeface="Arial" charset="0"/>
                <a:ea typeface="ＭＳ Ｐゴシック" charset="0"/>
              </a:rPr>
              <a:t> et nous devions considérer </a:t>
            </a:r>
            <a:r>
              <a:rPr lang="fr-CA" sz="2400" dirty="0" smtClean="0">
                <a:latin typeface="Arial" charset="0"/>
                <a:ea typeface="ＭＳ Ｐゴシック" charset="0"/>
              </a:rPr>
              <a:t>le point de vue </a:t>
            </a:r>
            <a:r>
              <a:rPr lang="fr-CA" sz="2400" dirty="0">
                <a:latin typeface="Arial" charset="0"/>
                <a:ea typeface="ＭＳ Ｐゴシック" charset="0"/>
              </a:rPr>
              <a:t>de tous!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2707" name="Rectangle 5"/>
          <p:cNvSpPr>
            <a:spLocks noChangeArrowheads="1"/>
          </p:cNvSpPr>
          <p:nvPr/>
        </p:nvSpPr>
        <p:spPr bwMode="auto">
          <a:xfrm>
            <a:off x="827584" y="5733256"/>
            <a:ext cx="7772400" cy="685800"/>
          </a:xfrm>
          <a:prstGeom prst="rect">
            <a:avLst/>
          </a:prstGeom>
          <a:solidFill>
            <a:schemeClr val="hlink">
              <a:alpha val="2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Helvetica" charset="0"/>
                <a:ea typeface="ＭＳ Ｐゴシック" charset="0"/>
                <a:cs typeface="ＭＳ Ｐゴシック" charset="0"/>
              </a:rPr>
              <a:t>Approche programme…</a:t>
            </a:r>
          </a:p>
        </p:txBody>
      </p:sp>
      <p:sp>
        <p:nvSpPr>
          <p:cNvPr id="74754" name="ZoneTexte 2"/>
          <p:cNvSpPr txBox="1">
            <a:spLocks noChangeArrowheads="1"/>
          </p:cNvSpPr>
          <p:nvPr/>
        </p:nvSpPr>
        <p:spPr bwMode="auto">
          <a:xfrm>
            <a:off x="3131840" y="2204864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800" b="1"/>
              <a:t>Deux visions…</a:t>
            </a:r>
          </a:p>
        </p:txBody>
      </p:sp>
      <p:grpSp>
        <p:nvGrpSpPr>
          <p:cNvPr id="74755" name="Grouper 35"/>
          <p:cNvGrpSpPr>
            <a:grpSpLocks/>
          </p:cNvGrpSpPr>
          <p:nvPr/>
        </p:nvGrpSpPr>
        <p:grpSpPr bwMode="auto">
          <a:xfrm>
            <a:off x="1524000" y="2819400"/>
            <a:ext cx="6096000" cy="2209800"/>
            <a:chOff x="1066800" y="2743200"/>
            <a:chExt cx="6096000" cy="2209800"/>
          </a:xfrm>
        </p:grpSpPr>
        <p:sp>
          <p:nvSpPr>
            <p:cNvPr id="74758" name="Triangle rectangle 30"/>
            <p:cNvSpPr>
              <a:spLocks noChangeArrowheads="1"/>
            </p:cNvSpPr>
            <p:nvPr/>
          </p:nvSpPr>
          <p:spPr bwMode="auto">
            <a:xfrm rot="5400000">
              <a:off x="5791200" y="3505200"/>
              <a:ext cx="685800" cy="685800"/>
            </a:xfrm>
            <a:prstGeom prst="rtTriangle">
              <a:avLst/>
            </a:prstGeom>
            <a:solidFill>
              <a:srgbClr val="30C62F"/>
            </a:solidFill>
            <a:ln w="25400" cap="sq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74759" name="Grouper 34"/>
            <p:cNvGrpSpPr>
              <a:grpSpLocks/>
            </p:cNvGrpSpPr>
            <p:nvPr/>
          </p:nvGrpSpPr>
          <p:grpSpPr bwMode="auto">
            <a:xfrm>
              <a:off x="1066800" y="2743200"/>
              <a:ext cx="6096000" cy="2209800"/>
              <a:chOff x="1066800" y="2743200"/>
              <a:chExt cx="6096000" cy="2209800"/>
            </a:xfrm>
          </p:grpSpPr>
          <p:sp>
            <p:nvSpPr>
              <p:cNvPr id="74760" name="Rectangle 18"/>
              <p:cNvSpPr>
                <a:spLocks noChangeArrowheads="1"/>
              </p:cNvSpPr>
              <p:nvPr/>
            </p:nvSpPr>
            <p:spPr bwMode="auto">
              <a:xfrm>
                <a:off x="1066800" y="2743200"/>
                <a:ext cx="685800" cy="685800"/>
              </a:xfrm>
              <a:prstGeom prst="rect">
                <a:avLst/>
              </a:prstGeom>
              <a:solidFill>
                <a:srgbClr val="FF0000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1" name="Rectangle 19"/>
              <p:cNvSpPr>
                <a:spLocks noChangeArrowheads="1"/>
              </p:cNvSpPr>
              <p:nvPr/>
            </p:nvSpPr>
            <p:spPr bwMode="auto">
              <a:xfrm>
                <a:off x="1828800" y="2743200"/>
                <a:ext cx="685800" cy="685800"/>
              </a:xfrm>
              <a:prstGeom prst="rect">
                <a:avLst/>
              </a:prstGeom>
              <a:solidFill>
                <a:srgbClr val="0000FF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2" name="Rectangle 20"/>
              <p:cNvSpPr>
                <a:spLocks noChangeArrowheads="1"/>
              </p:cNvSpPr>
              <p:nvPr/>
            </p:nvSpPr>
            <p:spPr bwMode="auto">
              <a:xfrm>
                <a:off x="2590800" y="2743200"/>
                <a:ext cx="685800" cy="685800"/>
              </a:xfrm>
              <a:prstGeom prst="rect">
                <a:avLst/>
              </a:prstGeom>
              <a:solidFill>
                <a:srgbClr val="FFFF00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3" name="Rectangle 21"/>
              <p:cNvSpPr>
                <a:spLocks noChangeArrowheads="1"/>
              </p:cNvSpPr>
              <p:nvPr/>
            </p:nvSpPr>
            <p:spPr bwMode="auto">
              <a:xfrm>
                <a:off x="1828800" y="3505200"/>
                <a:ext cx="685800" cy="685800"/>
              </a:xfrm>
              <a:prstGeom prst="rect">
                <a:avLst/>
              </a:prstGeom>
              <a:solidFill>
                <a:srgbClr val="CCFFCC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4" name="Rectangle 22"/>
              <p:cNvSpPr>
                <a:spLocks noChangeArrowheads="1"/>
              </p:cNvSpPr>
              <p:nvPr/>
            </p:nvSpPr>
            <p:spPr bwMode="auto">
              <a:xfrm>
                <a:off x="2590800" y="3505200"/>
                <a:ext cx="685800" cy="685800"/>
              </a:xfrm>
              <a:prstGeom prst="rect">
                <a:avLst/>
              </a:prstGeom>
              <a:solidFill>
                <a:schemeClr val="tx1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5" name="Rectangle 23"/>
              <p:cNvSpPr>
                <a:spLocks noChangeArrowheads="1"/>
              </p:cNvSpPr>
              <p:nvPr/>
            </p:nvSpPr>
            <p:spPr bwMode="auto">
              <a:xfrm>
                <a:off x="2590800" y="4267200"/>
                <a:ext cx="685800" cy="685800"/>
              </a:xfrm>
              <a:prstGeom prst="rect">
                <a:avLst/>
              </a:prstGeom>
              <a:solidFill>
                <a:srgbClr val="800000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6" name="Rectangle 24"/>
              <p:cNvSpPr>
                <a:spLocks noChangeArrowheads="1"/>
              </p:cNvSpPr>
              <p:nvPr/>
            </p:nvSpPr>
            <p:spPr bwMode="auto">
              <a:xfrm>
                <a:off x="1828800" y="4267200"/>
                <a:ext cx="685800" cy="685800"/>
              </a:xfrm>
              <a:prstGeom prst="rect">
                <a:avLst/>
              </a:prstGeom>
              <a:solidFill>
                <a:srgbClr val="FF6600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7" name="Rectangle 25"/>
              <p:cNvSpPr>
                <a:spLocks noChangeArrowheads="1"/>
              </p:cNvSpPr>
              <p:nvPr/>
            </p:nvSpPr>
            <p:spPr bwMode="auto">
              <a:xfrm>
                <a:off x="1066800" y="4267200"/>
                <a:ext cx="685800" cy="685800"/>
              </a:xfrm>
              <a:prstGeom prst="rect">
                <a:avLst/>
              </a:prstGeom>
              <a:solidFill>
                <a:srgbClr val="660066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768" name="Rectangle 26"/>
              <p:cNvSpPr>
                <a:spLocks noChangeArrowheads="1"/>
              </p:cNvSpPr>
              <p:nvPr/>
            </p:nvSpPr>
            <p:spPr bwMode="auto">
              <a:xfrm>
                <a:off x="1066800" y="3505200"/>
                <a:ext cx="685800" cy="685800"/>
              </a:xfrm>
              <a:prstGeom prst="rect">
                <a:avLst/>
              </a:prstGeom>
              <a:solidFill>
                <a:srgbClr val="008000"/>
              </a:solidFill>
              <a:ln w="25400" cap="sq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4769" name="Grouper 33"/>
              <p:cNvGrpSpPr>
                <a:grpSpLocks/>
              </p:cNvGrpSpPr>
              <p:nvPr/>
            </p:nvGrpSpPr>
            <p:grpSpPr bwMode="auto">
              <a:xfrm>
                <a:off x="5105400" y="2743200"/>
                <a:ext cx="2057400" cy="2209800"/>
                <a:chOff x="5105400" y="2743200"/>
                <a:chExt cx="2057400" cy="2209800"/>
              </a:xfrm>
            </p:grpSpPr>
            <p:sp>
              <p:nvSpPr>
                <p:cNvPr id="74770" name="Triangle rectangle 13"/>
                <p:cNvSpPr>
                  <a:spLocks noChangeArrowheads="1"/>
                </p:cNvSpPr>
                <p:nvPr/>
              </p:nvSpPr>
              <p:spPr bwMode="auto">
                <a:xfrm>
                  <a:off x="5105400" y="2743200"/>
                  <a:ext cx="685800" cy="685800"/>
                </a:xfrm>
                <a:prstGeom prst="rtTriangle">
                  <a:avLst/>
                </a:prstGeom>
                <a:solidFill>
                  <a:srgbClr val="FFFF00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1" name="Triangle rectangle 14"/>
                <p:cNvSpPr>
                  <a:spLocks noChangeArrowheads="1"/>
                </p:cNvSpPr>
                <p:nvPr/>
              </p:nvSpPr>
              <p:spPr bwMode="auto">
                <a:xfrm rot="10800000">
                  <a:off x="5105400" y="2743200"/>
                  <a:ext cx="685800" cy="685800"/>
                </a:xfrm>
                <a:prstGeom prst="rtTriangle">
                  <a:avLst/>
                </a:prstGeom>
                <a:solidFill>
                  <a:srgbClr val="C8A810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2" name="Rectangle 15"/>
                <p:cNvSpPr>
                  <a:spLocks noChangeArrowheads="1"/>
                </p:cNvSpPr>
                <p:nvPr/>
              </p:nvSpPr>
              <p:spPr bwMode="auto">
                <a:xfrm>
                  <a:off x="5791200" y="2743200"/>
                  <a:ext cx="685800" cy="685800"/>
                </a:xfrm>
                <a:prstGeom prst="rect">
                  <a:avLst/>
                </a:prstGeom>
                <a:solidFill>
                  <a:srgbClr val="FF6600">
                    <a:alpha val="79999"/>
                  </a:srgbClr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3" name="Triangle rectangle 16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743200"/>
                  <a:ext cx="685800" cy="685800"/>
                </a:xfrm>
                <a:prstGeom prst="rtTriangle">
                  <a:avLst/>
                </a:prstGeom>
                <a:solidFill>
                  <a:srgbClr val="EA5117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4" name="Triangle rectangle 17"/>
                <p:cNvSpPr>
                  <a:spLocks noChangeArrowheads="1"/>
                </p:cNvSpPr>
                <p:nvPr/>
              </p:nvSpPr>
              <p:spPr bwMode="auto">
                <a:xfrm rot="-5400000">
                  <a:off x="6477000" y="2743200"/>
                  <a:ext cx="685800" cy="685800"/>
                </a:xfrm>
                <a:prstGeom prst="rtTriangle">
                  <a:avLst/>
                </a:prstGeom>
                <a:solidFill>
                  <a:srgbClr val="910D16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5" name="Rectangle 27"/>
                <p:cNvSpPr>
                  <a:spLocks noChangeArrowheads="1"/>
                </p:cNvSpPr>
                <p:nvPr/>
              </p:nvSpPr>
              <p:spPr bwMode="auto">
                <a:xfrm>
                  <a:off x="5105400" y="3505200"/>
                  <a:ext cx="685800" cy="685800"/>
                </a:xfrm>
                <a:prstGeom prst="rect">
                  <a:avLst/>
                </a:prstGeom>
                <a:solidFill>
                  <a:srgbClr val="008000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6" name="Triangle rectangle 29"/>
                <p:cNvSpPr>
                  <a:spLocks noChangeArrowheads="1"/>
                </p:cNvSpPr>
                <p:nvPr/>
              </p:nvSpPr>
              <p:spPr bwMode="auto">
                <a:xfrm rot="-5400000">
                  <a:off x="5791200" y="3505200"/>
                  <a:ext cx="685800" cy="685800"/>
                </a:xfrm>
                <a:prstGeom prst="rtTriangle">
                  <a:avLst/>
                </a:prstGeom>
                <a:solidFill>
                  <a:srgbClr val="A8CC76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7" name="Rectangle 31"/>
                <p:cNvSpPr>
                  <a:spLocks noChangeArrowheads="1"/>
                </p:cNvSpPr>
                <p:nvPr/>
              </p:nvSpPr>
              <p:spPr bwMode="auto">
                <a:xfrm>
                  <a:off x="6477000" y="3505200"/>
                  <a:ext cx="685800" cy="685800"/>
                </a:xfrm>
                <a:prstGeom prst="rect">
                  <a:avLst/>
                </a:prstGeom>
                <a:solidFill>
                  <a:srgbClr val="A8CC76"/>
                </a:soli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4778" name="Rectangle 32"/>
                <p:cNvSpPr>
                  <a:spLocks noChangeArrowheads="1"/>
                </p:cNvSpPr>
                <p:nvPr/>
              </p:nvSpPr>
              <p:spPr bwMode="auto">
                <a:xfrm>
                  <a:off x="5105400" y="4267200"/>
                  <a:ext cx="2057400" cy="685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FF"/>
                    </a:gs>
                    <a:gs pos="24001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25400" cap="sq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74756" name="ZoneTexte 25"/>
          <p:cNvSpPr txBox="1">
            <a:spLocks noChangeArrowheads="1"/>
          </p:cNvSpPr>
          <p:nvPr/>
        </p:nvSpPr>
        <p:spPr bwMode="auto">
          <a:xfrm>
            <a:off x="2286000" y="5334000"/>
            <a:ext cx="9810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600" b="1"/>
              <a:t>avant</a:t>
            </a:r>
          </a:p>
        </p:txBody>
      </p:sp>
      <p:sp>
        <p:nvSpPr>
          <p:cNvPr id="74757" name="ZoneTexte 26"/>
          <p:cNvSpPr txBox="1">
            <a:spLocks noChangeArrowheads="1"/>
          </p:cNvSpPr>
          <p:nvPr/>
        </p:nvSpPr>
        <p:spPr bwMode="auto">
          <a:xfrm>
            <a:off x="6248400" y="5334000"/>
            <a:ext cx="962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600" b="1"/>
              <a:t>après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>
                <a:latin typeface="Helvetica" charset="0"/>
                <a:ea typeface="ＭＳ Ｐゴシック" charset="0"/>
                <a:cs typeface="ＭＳ Ｐゴシック" charset="0"/>
              </a:rPr>
              <a:t>Les chiots des Meerkats vont à l</a:t>
            </a:r>
            <a:r>
              <a:rPr lang="ja-JP" altLang="fr-FR" sz="3600" b="1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sz="3600" b="1">
                <a:latin typeface="Helvetica" charset="0"/>
                <a:ea typeface="ＭＳ Ｐゴシック" charset="0"/>
                <a:cs typeface="ＭＳ Ｐゴシック" charset="0"/>
              </a:rPr>
              <a:t>école </a:t>
            </a:r>
            <a:r>
              <a:rPr lang="fr-FR" altLang="ja-JP" sz="2400" b="1">
                <a:latin typeface="Helvetica" charset="0"/>
                <a:ea typeface="ＭＳ Ｐゴシック" charset="0"/>
                <a:cs typeface="ＭＳ Ｐゴシック" charset="0"/>
              </a:rPr>
              <a:t>(BBC News 2006)</a:t>
            </a:r>
            <a:endParaRPr lang="fr-FR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381000" y="2286000"/>
            <a:ext cx="3733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/>
              <a:t>Les chiots des Meerkats n</a:t>
            </a:r>
            <a:r>
              <a:rPr lang="ja-JP" altLang="fr-FR" b="1"/>
              <a:t>’</a:t>
            </a:r>
            <a:r>
              <a:rPr lang="fr-FR" altLang="ja-JP" b="1"/>
              <a:t>apprennent pas comment manger des organismes dangereux comme les scorpions par eux-mêmes, mais cela leur est enseigné par les adultes, selon des scientifiques</a:t>
            </a:r>
            <a:endParaRPr lang="fr-FR"/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3275856" y="5805264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 b="1" dirty="0" err="1"/>
              <a:t>Teaching</a:t>
            </a:r>
            <a:r>
              <a:rPr lang="fr-FR" sz="1600" b="1" dirty="0"/>
              <a:t> in Wild </a:t>
            </a:r>
            <a:r>
              <a:rPr lang="fr-FR" sz="1600" b="1" dirty="0" err="1"/>
              <a:t>Meerkats</a:t>
            </a:r>
            <a:endParaRPr lang="fr-FR" sz="1600" b="1" dirty="0"/>
          </a:p>
          <a:p>
            <a:r>
              <a:rPr lang="fr-FR" sz="1600" dirty="0"/>
              <a:t>Alex </a:t>
            </a:r>
            <a:r>
              <a:rPr lang="fr-FR" sz="1600" dirty="0" err="1" smtClean="0"/>
              <a:t>Thornton</a:t>
            </a:r>
            <a:r>
              <a:rPr lang="fr-FR" sz="1600" baseline="30000" dirty="0"/>
              <a:t> </a:t>
            </a:r>
            <a:r>
              <a:rPr lang="fr-FR" sz="1600" dirty="0" smtClean="0"/>
              <a:t>&amp; </a:t>
            </a:r>
            <a:r>
              <a:rPr lang="fr-FR" sz="1600" dirty="0"/>
              <a:t>Katherine </a:t>
            </a:r>
            <a:r>
              <a:rPr lang="fr-FR" sz="1600" dirty="0" err="1"/>
              <a:t>McAuliffe</a:t>
            </a:r>
            <a:endParaRPr lang="fr-FR" sz="1600" dirty="0"/>
          </a:p>
          <a:p>
            <a:r>
              <a:rPr lang="fr-FR" sz="1600" b="1" i="1" dirty="0"/>
              <a:t>Science </a:t>
            </a:r>
            <a:r>
              <a:rPr lang="fr-FR" sz="1600" dirty="0"/>
              <a:t>Vol. 313 pp. 227 – 229 (2006)</a:t>
            </a:r>
            <a:endParaRPr lang="fr-FR" sz="1600" i="1" dirty="0"/>
          </a:p>
        </p:txBody>
      </p:sp>
      <p:pic>
        <p:nvPicPr>
          <p:cNvPr id="75780" name="Image 6" descr="Suric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17" y="1916832"/>
            <a:ext cx="2756033" cy="362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Imag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86200"/>
            <a:ext cx="1257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Helvetica" charset="0"/>
                <a:ea typeface="ＭＳ Ｐゴシック" charset="0"/>
                <a:cs typeface="ＭＳ Ｐゴシック" charset="0"/>
              </a:rPr>
              <a:t>Programme des Meerkats</a:t>
            </a:r>
          </a:p>
        </p:txBody>
      </p:sp>
      <p:pic>
        <p:nvPicPr>
          <p:cNvPr id="76802" name="Image 5" descr="AG00201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8288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Image 6" descr="j0329547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589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Image 7" descr="j0351025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371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Image 8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43465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06" name="Connecteur droit avec flèche 11"/>
          <p:cNvCxnSpPr>
            <a:cxnSpLocks noChangeShapeType="1"/>
          </p:cNvCxnSpPr>
          <p:nvPr/>
        </p:nvCxnSpPr>
        <p:spPr bwMode="auto">
          <a:xfrm rot="5400000" flipH="1" flipV="1">
            <a:off x="5587206" y="3023394"/>
            <a:ext cx="13985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7" name="Connecteur droit avec flèche 13"/>
          <p:cNvCxnSpPr>
            <a:cxnSpLocks noChangeShapeType="1"/>
          </p:cNvCxnSpPr>
          <p:nvPr/>
        </p:nvCxnSpPr>
        <p:spPr bwMode="auto">
          <a:xfrm flipV="1">
            <a:off x="5943600" y="3962400"/>
            <a:ext cx="606425" cy="103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8" name="Connecteur droit avec flèche 15"/>
          <p:cNvCxnSpPr>
            <a:cxnSpLocks noChangeShapeType="1"/>
          </p:cNvCxnSpPr>
          <p:nvPr/>
        </p:nvCxnSpPr>
        <p:spPr bwMode="auto">
          <a:xfrm>
            <a:off x="5943600" y="4038600"/>
            <a:ext cx="454025" cy="150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Helvetica" charset="0"/>
                <a:ea typeface="ＭＳ Ｐゴシック" charset="0"/>
                <a:cs typeface="ＭＳ Ｐゴシック" charset="0"/>
              </a:rPr>
              <a:t>Élément de l</a:t>
            </a:r>
            <a:r>
              <a:rPr lang="ja-JP" altLang="fr-FR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>
                <a:latin typeface="Helvetica" charset="0"/>
                <a:ea typeface="ＭＳ Ｐゴシック" charset="0"/>
                <a:cs typeface="ＭＳ Ｐゴシック" charset="0"/>
              </a:rPr>
              <a:t>approche programme </a:t>
            </a:r>
            <a:endParaRPr lang="fr-FR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ZoneTexte 2"/>
          <p:cNvSpPr txBox="1">
            <a:spLocks noChangeArrowheads="1"/>
          </p:cNvSpPr>
          <p:nvPr/>
        </p:nvSpPr>
        <p:spPr bwMode="auto">
          <a:xfrm>
            <a:off x="971600" y="2077393"/>
            <a:ext cx="7560840" cy="423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ü"/>
            </a:pPr>
            <a:r>
              <a:rPr lang="fr-CA" sz="3500" dirty="0"/>
              <a:t> Cohésion</a:t>
            </a:r>
            <a:r>
              <a:rPr lang="fr-FR" sz="3500" dirty="0"/>
              <a:t> du programme, voir les objectifs de formation </a:t>
            </a:r>
            <a:r>
              <a:rPr lang="fr-FR" i="1" dirty="0"/>
              <a:t>(curriculum caché et plus</a:t>
            </a:r>
            <a:r>
              <a:rPr lang="fr-FR" i="1" dirty="0" smtClean="0"/>
              <a:t>)</a:t>
            </a:r>
          </a:p>
          <a:p>
            <a:pPr>
              <a:buFont typeface="Wingdings" charset="0"/>
              <a:buChar char="ü"/>
            </a:pPr>
            <a:endParaRPr lang="fr-FR" sz="3500" dirty="0"/>
          </a:p>
          <a:p>
            <a:pPr>
              <a:buFont typeface="Wingdings" charset="0"/>
              <a:buChar char="ü"/>
            </a:pPr>
            <a:r>
              <a:rPr lang="fr-FR" sz="3500" dirty="0"/>
              <a:t> Séquence dans le </a:t>
            </a:r>
            <a:r>
              <a:rPr lang="fr-FR" sz="3500" dirty="0" smtClean="0"/>
              <a:t>temps</a:t>
            </a:r>
          </a:p>
          <a:p>
            <a:pPr>
              <a:buFont typeface="Wingdings" charset="0"/>
              <a:buChar char="ü"/>
            </a:pPr>
            <a:endParaRPr lang="fr-FR" sz="3500" dirty="0"/>
          </a:p>
          <a:p>
            <a:pPr>
              <a:buFont typeface="Wingdings" charset="0"/>
              <a:buChar char="ü"/>
            </a:pPr>
            <a:r>
              <a:rPr lang="fr-FR" sz="3500" dirty="0"/>
              <a:t> Travail d</a:t>
            </a:r>
            <a:r>
              <a:rPr lang="ja-JP" altLang="fr-FR" sz="3500" dirty="0"/>
              <a:t>’</a:t>
            </a:r>
            <a:r>
              <a:rPr lang="fr-FR" altLang="ja-JP" sz="3500" dirty="0"/>
              <a:t>équipe des formateurs</a:t>
            </a:r>
          </a:p>
          <a:p>
            <a:pPr>
              <a:buFont typeface="Wingdings" charset="0"/>
              <a:buChar char="ü"/>
            </a:pPr>
            <a:endParaRPr lang="fr-FR" sz="3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Oublions les humains et parlons des animaux 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739775" y="2420888"/>
            <a:ext cx="7662864" cy="396044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err="1">
                <a:latin typeface="Helvetica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latin typeface="Helvetica" charset="0"/>
                <a:ea typeface="ＭＳ Ｐゴシック" charset="0"/>
                <a:cs typeface="ＭＳ Ｐゴシック" charset="0"/>
              </a:rPr>
              <a:t>savons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-nous?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T. M. Caro and M. D. Hauser (1992)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Is There Teaching in Nonhuman Animals?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Quarterly Review of Biology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67:151-174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47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2"/>
          <p:cNvGraphicFramePr>
            <a:graphicFrameLocks noChangeAspect="1"/>
          </p:cNvGraphicFramePr>
          <p:nvPr/>
        </p:nvGraphicFramePr>
        <p:xfrm>
          <a:off x="1187450" y="4005263"/>
          <a:ext cx="6227763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Document" r:id="rId4" imgW="6235700" imgH="2082800" progId="Word.Document.8">
                  <p:embed/>
                </p:oleObj>
              </mc:Choice>
              <mc:Fallback>
                <p:oleObj name="Document" r:id="rId4" imgW="6235700" imgH="2082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05263"/>
                        <a:ext cx="6227763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4" name="Rectangle 12"/>
          <p:cNvSpPr>
            <a:spLocks noChangeArrowheads="1"/>
          </p:cNvSpPr>
          <p:nvPr/>
        </p:nvSpPr>
        <p:spPr bwMode="auto">
          <a:xfrm>
            <a:off x="3563938" y="2636838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/>
              <a:t>1 Labo</a:t>
            </a:r>
          </a:p>
          <a:p>
            <a:pPr algn="ctr"/>
            <a:r>
              <a:rPr lang="fr-FR" sz="2000"/>
              <a:t>6 heures</a:t>
            </a:r>
            <a:endParaRPr lang="fr-FR"/>
          </a:p>
        </p:txBody>
      </p:sp>
      <p:sp>
        <p:nvSpPr>
          <p:cNvPr id="74755" name="Rectangle 12"/>
          <p:cNvSpPr>
            <a:spLocks noChangeArrowheads="1"/>
          </p:cNvSpPr>
          <p:nvPr/>
        </p:nvSpPr>
        <p:spPr bwMode="auto">
          <a:xfrm>
            <a:off x="5580063" y="2636838"/>
            <a:ext cx="1752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/>
              <a:t>conférence</a:t>
            </a:r>
          </a:p>
          <a:p>
            <a:pPr algn="ctr"/>
            <a:r>
              <a:rPr lang="fr-FR" sz="2000"/>
              <a:t>1-3 heures</a:t>
            </a:r>
            <a:endParaRPr lang="fr-FR"/>
          </a:p>
        </p:txBody>
      </p:sp>
      <p:sp>
        <p:nvSpPr>
          <p:cNvPr id="74756" name="Rectangle 12"/>
          <p:cNvSpPr>
            <a:spLocks noChangeArrowheads="1"/>
          </p:cNvSpPr>
          <p:nvPr/>
        </p:nvSpPr>
        <p:spPr bwMode="auto">
          <a:xfrm>
            <a:off x="1258888" y="2636838"/>
            <a:ext cx="2017712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/>
              <a:t>2 tutorats</a:t>
            </a:r>
          </a:p>
          <a:p>
            <a:pPr algn="ctr"/>
            <a:r>
              <a:rPr lang="fr-FR" sz="2000"/>
              <a:t>3 heures</a:t>
            </a:r>
            <a:endParaRPr lang="fr-FR"/>
          </a:p>
        </p:txBody>
      </p:sp>
      <p:sp>
        <p:nvSpPr>
          <p:cNvPr id="74757" name="ZoneTexte 10"/>
          <p:cNvSpPr txBox="1">
            <a:spLocks noChangeArrowheads="1"/>
          </p:cNvSpPr>
          <p:nvPr/>
        </p:nvSpPr>
        <p:spPr bwMode="auto">
          <a:xfrm>
            <a:off x="2843213" y="1628775"/>
            <a:ext cx="262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/>
              <a:t>S</a:t>
            </a:r>
            <a:r>
              <a:rPr lang="fr-FR" sz="3200"/>
              <a:t>emaine type</a:t>
            </a:r>
          </a:p>
        </p:txBody>
      </p:sp>
    </p:spTree>
    <p:extLst>
      <p:ext uri="{BB962C8B-B14F-4D97-AF65-F5344CB8AC3E}">
        <p14:creationId xmlns:p14="http://schemas.microsoft.com/office/powerpoint/2010/main" val="344008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Deux premières années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(60 crédits)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33612" name="Group 492"/>
          <p:cNvGraphicFramePr>
            <a:graphicFrameLocks noGrp="1"/>
          </p:cNvGraphicFramePr>
          <p:nvPr/>
        </p:nvGraphicFramePr>
        <p:xfrm>
          <a:off x="533400" y="2057400"/>
          <a:ext cx="8020050" cy="1760538"/>
        </p:xfrm>
        <a:graphic>
          <a:graphicData uri="http://schemas.openxmlformats.org/drawingml/2006/table">
            <a:tbl>
              <a:tblPr/>
              <a:tblGrid>
                <a:gridCol w="417513"/>
                <a:gridCol w="493712"/>
                <a:gridCol w="493713"/>
                <a:gridCol w="493712"/>
                <a:gridCol w="495300"/>
                <a:gridCol w="488950"/>
                <a:gridCol w="393700"/>
                <a:gridCol w="457200"/>
                <a:gridCol w="457200"/>
                <a:gridCol w="373063"/>
                <a:gridCol w="492125"/>
                <a:gridCol w="493712"/>
                <a:gridCol w="495300"/>
                <a:gridCol w="493713"/>
                <a:gridCol w="493712"/>
                <a:gridCol w="493713"/>
                <a:gridCol w="49371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Ter-rain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B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1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12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1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D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600" name="Group 480"/>
          <p:cNvGraphicFramePr>
            <a:graphicFrameLocks noGrp="1"/>
          </p:cNvGraphicFramePr>
          <p:nvPr/>
        </p:nvGraphicFramePr>
        <p:xfrm>
          <a:off x="533400" y="4495800"/>
          <a:ext cx="8001000" cy="1760538"/>
        </p:xfrm>
        <a:graphic>
          <a:graphicData uri="http://schemas.openxmlformats.org/drawingml/2006/table">
            <a:tbl>
              <a:tblPr/>
              <a:tblGrid>
                <a:gridCol w="469900"/>
                <a:gridCol w="471488"/>
                <a:gridCol w="469900"/>
                <a:gridCol w="469900"/>
                <a:gridCol w="473075"/>
                <a:gridCol w="469900"/>
                <a:gridCol w="471487"/>
                <a:gridCol w="469900"/>
                <a:gridCol w="469900"/>
                <a:gridCol w="471488"/>
                <a:gridCol w="469900"/>
                <a:gridCol w="469900"/>
                <a:gridCol w="473075"/>
                <a:gridCol w="469900"/>
                <a:gridCol w="469900"/>
                <a:gridCol w="471487"/>
                <a:gridCol w="4699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7B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F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F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F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F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F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1" charset="0"/>
                          <a:ea typeface="ＭＳ Ｐゴシック" pitchFamily="-111" charset="-128"/>
                          <a:cs typeface="ＭＳ Ｐゴシック" pitchFamily="-111" charset="-128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7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55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55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55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55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-111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1" charset="0"/>
                        <a:ea typeface="ＭＳ Ｐゴシック" pitchFamily="-111" charset="-128"/>
                        <a:cs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1017" name="Text Box 177"/>
          <p:cNvSpPr txBox="1">
            <a:spLocks noChangeArrowheads="1"/>
          </p:cNvSpPr>
          <p:nvPr/>
        </p:nvSpPr>
        <p:spPr bwMode="auto">
          <a:xfrm>
            <a:off x="1889125" y="2257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1018" name="Text Box 180"/>
          <p:cNvSpPr txBox="1">
            <a:spLocks noChangeArrowheads="1"/>
          </p:cNvSpPr>
          <p:nvPr/>
        </p:nvSpPr>
        <p:spPr bwMode="auto">
          <a:xfrm>
            <a:off x="1524000" y="2209800"/>
            <a:ext cx="914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sélection naturelle</a:t>
            </a:r>
          </a:p>
        </p:txBody>
      </p:sp>
      <p:sp>
        <p:nvSpPr>
          <p:cNvPr id="81019" name="Text Box 181"/>
          <p:cNvSpPr txBox="1">
            <a:spLocks noChangeArrowheads="1"/>
          </p:cNvSpPr>
          <p:nvPr/>
        </p:nvSpPr>
        <p:spPr bwMode="auto">
          <a:xfrm>
            <a:off x="2743200" y="2286000"/>
            <a:ext cx="2362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diversité végétale </a:t>
            </a:r>
            <a:r>
              <a:rPr lang="en-US" sz="2800"/>
              <a:t>	</a:t>
            </a:r>
          </a:p>
        </p:txBody>
      </p:sp>
      <p:sp>
        <p:nvSpPr>
          <p:cNvPr id="81020" name="Text Box 182"/>
          <p:cNvSpPr txBox="1">
            <a:spLocks noChangeArrowheads="1"/>
          </p:cNvSpPr>
          <p:nvPr/>
        </p:nvSpPr>
        <p:spPr bwMode="auto">
          <a:xfrm>
            <a:off x="5638800" y="22860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microbiologie</a:t>
            </a:r>
            <a:endParaRPr lang="en-US"/>
          </a:p>
        </p:txBody>
      </p:sp>
      <p:sp>
        <p:nvSpPr>
          <p:cNvPr id="81021" name="Text Box 183"/>
          <p:cNvSpPr txBox="1">
            <a:spLocks noChangeArrowheads="1"/>
          </p:cNvSpPr>
          <p:nvPr/>
        </p:nvSpPr>
        <p:spPr bwMode="auto">
          <a:xfrm>
            <a:off x="7620000" y="2362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intégration</a:t>
            </a:r>
            <a:endParaRPr lang="en-US"/>
          </a:p>
        </p:txBody>
      </p:sp>
      <p:sp>
        <p:nvSpPr>
          <p:cNvPr id="81022" name="Text Box 186"/>
          <p:cNvSpPr txBox="1">
            <a:spLocks noChangeArrowheads="1"/>
          </p:cNvSpPr>
          <p:nvPr/>
        </p:nvSpPr>
        <p:spPr bwMode="auto">
          <a:xfrm>
            <a:off x="7620000" y="32004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intégration</a:t>
            </a:r>
            <a:endParaRPr lang="en-US"/>
          </a:p>
        </p:txBody>
      </p:sp>
      <p:sp>
        <p:nvSpPr>
          <p:cNvPr id="81023" name="Text Box 228"/>
          <p:cNvSpPr txBox="1">
            <a:spLocks noChangeArrowheads="1"/>
          </p:cNvSpPr>
          <p:nvPr/>
        </p:nvSpPr>
        <p:spPr bwMode="auto">
          <a:xfrm>
            <a:off x="7620000" y="48006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intégration</a:t>
            </a:r>
            <a:endParaRPr lang="en-US"/>
          </a:p>
        </p:txBody>
      </p:sp>
      <p:sp>
        <p:nvSpPr>
          <p:cNvPr id="81024" name="Text Box 229"/>
          <p:cNvSpPr txBox="1">
            <a:spLocks noChangeArrowheads="1"/>
          </p:cNvSpPr>
          <p:nvPr/>
        </p:nvSpPr>
        <p:spPr bwMode="auto">
          <a:xfrm>
            <a:off x="7620000" y="56388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intégration</a:t>
            </a:r>
            <a:endParaRPr lang="en-US"/>
          </a:p>
        </p:txBody>
      </p:sp>
      <p:sp>
        <p:nvSpPr>
          <p:cNvPr id="81025" name="Text Box 298"/>
          <p:cNvSpPr txBox="1">
            <a:spLocks noChangeArrowheads="1"/>
          </p:cNvSpPr>
          <p:nvPr/>
        </p:nvSpPr>
        <p:spPr bwMode="auto">
          <a:xfrm>
            <a:off x="152400" y="2667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81026" name="Text Box 300"/>
          <p:cNvSpPr txBox="1">
            <a:spLocks noChangeArrowheads="1"/>
          </p:cNvSpPr>
          <p:nvPr/>
        </p:nvSpPr>
        <p:spPr bwMode="auto">
          <a:xfrm>
            <a:off x="152400" y="5105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81027" name="Text Box 301"/>
          <p:cNvSpPr txBox="1">
            <a:spLocks noChangeArrowheads="1"/>
          </p:cNvSpPr>
          <p:nvPr/>
        </p:nvSpPr>
        <p:spPr bwMode="auto">
          <a:xfrm>
            <a:off x="1600200" y="3148013"/>
            <a:ext cx="189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diversité animale</a:t>
            </a:r>
          </a:p>
        </p:txBody>
      </p:sp>
      <p:sp>
        <p:nvSpPr>
          <p:cNvPr id="81028" name="Text Box 303"/>
          <p:cNvSpPr txBox="1">
            <a:spLocks noChangeArrowheads="1"/>
          </p:cNvSpPr>
          <p:nvPr/>
        </p:nvSpPr>
        <p:spPr bwMode="auto">
          <a:xfrm>
            <a:off x="5791200" y="3124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écologie</a:t>
            </a:r>
            <a:endParaRPr lang="en-US"/>
          </a:p>
        </p:txBody>
      </p:sp>
      <p:sp>
        <p:nvSpPr>
          <p:cNvPr id="81029" name="Text Box 304"/>
          <p:cNvSpPr txBox="1">
            <a:spLocks noChangeArrowheads="1"/>
          </p:cNvSpPr>
          <p:nvPr/>
        </p:nvSpPr>
        <p:spPr bwMode="auto">
          <a:xfrm>
            <a:off x="1905000" y="4724400"/>
            <a:ext cx="237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régulation cellulaire</a:t>
            </a:r>
          </a:p>
        </p:txBody>
      </p:sp>
      <p:sp>
        <p:nvSpPr>
          <p:cNvPr id="81030" name="Text Box 305"/>
          <p:cNvSpPr txBox="1">
            <a:spLocks noChangeArrowheads="1"/>
          </p:cNvSpPr>
          <p:nvPr/>
        </p:nvSpPr>
        <p:spPr bwMode="auto">
          <a:xfrm>
            <a:off x="5257800" y="4724400"/>
            <a:ext cx="2281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physiologie végétale</a:t>
            </a:r>
          </a:p>
        </p:txBody>
      </p:sp>
      <p:sp>
        <p:nvSpPr>
          <p:cNvPr id="81031" name="Text Box 306"/>
          <p:cNvSpPr txBox="1">
            <a:spLocks noChangeArrowheads="1"/>
          </p:cNvSpPr>
          <p:nvPr/>
        </p:nvSpPr>
        <p:spPr bwMode="auto">
          <a:xfrm>
            <a:off x="1295400" y="55626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physiologie animale</a:t>
            </a:r>
          </a:p>
        </p:txBody>
      </p:sp>
      <p:sp>
        <p:nvSpPr>
          <p:cNvPr id="81032" name="Text Box 307"/>
          <p:cNvSpPr txBox="1">
            <a:spLocks noChangeArrowheads="1"/>
          </p:cNvSpPr>
          <p:nvPr/>
        </p:nvSpPr>
        <p:spPr bwMode="auto">
          <a:xfrm>
            <a:off x="6156325" y="352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1033" name="Text Box 481"/>
          <p:cNvSpPr txBox="1">
            <a:spLocks noChangeArrowheads="1"/>
          </p:cNvSpPr>
          <p:nvPr/>
        </p:nvSpPr>
        <p:spPr bwMode="auto">
          <a:xfrm>
            <a:off x="4038600" y="55626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immunologie</a:t>
            </a:r>
            <a:endParaRPr lang="en-US"/>
          </a:p>
        </p:txBody>
      </p:sp>
      <p:sp>
        <p:nvSpPr>
          <p:cNvPr id="81034" name="Text Box 482"/>
          <p:cNvSpPr txBox="1">
            <a:spLocks noChangeArrowheads="1"/>
          </p:cNvSpPr>
          <p:nvPr/>
        </p:nvSpPr>
        <p:spPr bwMode="auto">
          <a:xfrm>
            <a:off x="6019800" y="55626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toxicologie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Phase trois….</a:t>
            </a:r>
            <a:br>
              <a:rPr lang="fr-CA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 sz="3200">
                <a:latin typeface="Helvetica" charset="0"/>
                <a:ea typeface="ＭＳ Ｐゴシック" charset="0"/>
                <a:cs typeface="ＭＳ Ｐゴシック" charset="0"/>
              </a:rPr>
              <a:t>implanter le changement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5" y="2204864"/>
            <a:ext cx="5302696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Je n’ai jamais fait cela</a:t>
            </a:r>
          </a:p>
          <a:p>
            <a:pPr eaLnBrk="1" hangingPunct="1">
              <a:lnSpc>
                <a:spcPct val="90000"/>
              </a:lnSpc>
            </a:pP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Est-ce que cela fonctionne?</a:t>
            </a:r>
          </a:p>
          <a:p>
            <a:pPr eaLnBrk="1" hangingPunct="1">
              <a:lnSpc>
                <a:spcPct val="90000"/>
              </a:lnSpc>
            </a:pP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Je ne parlerai plus!</a:t>
            </a:r>
          </a:p>
          <a:p>
            <a:pPr eaLnBrk="1" hangingPunct="1">
              <a:lnSpc>
                <a:spcPct val="90000"/>
              </a:lnSpc>
            </a:pP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Apprendront-ils?</a:t>
            </a:r>
          </a:p>
          <a:p>
            <a:pPr eaLnBrk="1" hangingPunct="1">
              <a:lnSpc>
                <a:spcPct val="90000"/>
              </a:lnSpc>
            </a:pP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Est-ce qu’ils aimeront?</a:t>
            </a:r>
          </a:p>
          <a:p>
            <a:pPr eaLnBrk="1" hangingPunct="1">
              <a:lnSpc>
                <a:spcPct val="90000"/>
              </a:lnSpc>
            </a:pPr>
            <a:endParaRPr lang="fr-CA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000" dirty="0" smtClean="0">
                <a:latin typeface="Helvetica" charset="0"/>
                <a:ea typeface="ＭＳ Ｐゴシック" charset="0"/>
                <a:cs typeface="ＭＳ Ｐゴシック" charset="0"/>
              </a:rPr>
              <a:t>C’est </a:t>
            </a: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vraiment beaucoup de travail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000" dirty="0" smtClean="0">
                <a:latin typeface="Helvetica" charset="0"/>
                <a:ea typeface="ＭＳ Ｐゴシック" charset="0"/>
                <a:cs typeface="ＭＳ Ｐゴシック" charset="0"/>
              </a:rPr>
              <a:t>mais</a:t>
            </a: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…nous étions </a:t>
            </a:r>
            <a:r>
              <a:rPr lang="fr-CA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anxieux et nerveux</a:t>
            </a:r>
            <a:endParaRPr lang="en-US" sz="2000" dirty="0">
              <a:solidFill>
                <a:srgbClr val="FF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9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209800"/>
            <a:ext cx="3074988" cy="3657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533400"/>
            <a:ext cx="4983088" cy="1090613"/>
          </a:xfrm>
        </p:spPr>
        <p:txBody>
          <a:bodyPr/>
          <a:lstStyle/>
          <a:p>
            <a:pPr eaLnBrk="1" hangingPunct="1"/>
            <a:r>
              <a:rPr lang="fr-CA" dirty="0">
                <a:latin typeface="Helvetica" charset="0"/>
                <a:ea typeface="ＭＳ Ｐゴシック" charset="0"/>
                <a:cs typeface="ＭＳ Ｐゴシック" charset="0"/>
              </a:rPr>
              <a:t>Le départ </a:t>
            </a:r>
            <a:br>
              <a:rPr lang="fr-CA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 dirty="0">
                <a:latin typeface="Helvetica" charset="0"/>
                <a:ea typeface="ＭＳ Ｐゴシック" charset="0"/>
                <a:cs typeface="ＭＳ Ｐゴシック" charset="0"/>
              </a:rPr>
              <a:t>en 1996…</a:t>
            </a:r>
          </a:p>
        </p:txBody>
      </p:sp>
      <p:pic>
        <p:nvPicPr>
          <p:cNvPr id="84994" name="Picture 3" descr="P814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 descr="P8190022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P8190036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15430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 descr="P8230014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52400" y="5721350"/>
            <a:ext cx="252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>
                <a:solidFill>
                  <a:schemeClr val="tx2"/>
                </a:solidFill>
                <a:latin typeface="Helvetica" charset="0"/>
              </a:rPr>
              <a:t>Première cohorte</a:t>
            </a:r>
            <a:endParaRPr lang="en-US" sz="440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Environnement APP </a:t>
            </a:r>
            <a:b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(nouveau r</a:t>
            </a:r>
            <a:r>
              <a:rPr lang="fr-CA" altLang="ja-JP" sz="4000">
                <a:latin typeface="Helvetica" charset="0"/>
                <a:ea typeface="ＭＳ Ｐゴシック" charset="0"/>
                <a:cs typeface="ＭＳ Ｐゴシック" charset="0"/>
              </a:rPr>
              <a:t>ôle)</a:t>
            </a:r>
            <a:endParaRPr lang="fr-CA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6629400" y="5300663"/>
            <a:ext cx="2060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2800">
                <a:solidFill>
                  <a:schemeClr val="tx2"/>
                </a:solidFill>
                <a:latin typeface="Times New Roman" charset="0"/>
              </a:rPr>
              <a:t>connaissance</a:t>
            </a:r>
            <a:endParaRPr lang="fr-CA">
              <a:latin typeface="Times New Roman" charset="0"/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3886200" y="2057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3600">
                <a:latin typeface="Times New Roman" charset="0"/>
              </a:rPr>
              <a:t>tuteur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1066800" y="5300663"/>
            <a:ext cx="1330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2800">
                <a:solidFill>
                  <a:schemeClr val="tx2"/>
                </a:solidFill>
                <a:latin typeface="Times New Roman" charset="0"/>
              </a:rPr>
              <a:t>étudiant</a:t>
            </a:r>
            <a:endParaRPr lang="fr-CA">
              <a:latin typeface="Times New Roman" charset="0"/>
            </a:endParaRPr>
          </a:p>
        </p:txBody>
      </p:sp>
      <p:sp>
        <p:nvSpPr>
          <p:cNvPr id="87045" name="AutoShape 6"/>
          <p:cNvSpPr>
            <a:spLocks noChangeArrowheads="1"/>
          </p:cNvSpPr>
          <p:nvPr/>
        </p:nvSpPr>
        <p:spPr bwMode="auto">
          <a:xfrm>
            <a:off x="2286000" y="2743200"/>
            <a:ext cx="4495800" cy="2438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Line 7"/>
          <p:cNvSpPr>
            <a:spLocks noChangeShapeType="1"/>
          </p:cNvSpPr>
          <p:nvPr/>
        </p:nvSpPr>
        <p:spPr bwMode="auto">
          <a:xfrm>
            <a:off x="2895600" y="5029200"/>
            <a:ext cx="3276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47" name="Line 8"/>
          <p:cNvSpPr>
            <a:spLocks noChangeShapeType="1"/>
          </p:cNvSpPr>
          <p:nvPr/>
        </p:nvSpPr>
        <p:spPr bwMode="auto">
          <a:xfrm>
            <a:off x="4724400" y="3200400"/>
            <a:ext cx="1600200" cy="1676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48" name="Line 9"/>
          <p:cNvSpPr>
            <a:spLocks noChangeShapeType="1"/>
          </p:cNvSpPr>
          <p:nvPr/>
        </p:nvSpPr>
        <p:spPr bwMode="auto">
          <a:xfrm flipH="1">
            <a:off x="2819400" y="3200400"/>
            <a:ext cx="1524000" cy="1676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5638800" y="3276600"/>
            <a:ext cx="2514600" cy="48260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CA">
                <a:latin typeface="Times New Roman" charset="0"/>
              </a:rPr>
              <a:t>informer et guider</a:t>
            </a:r>
            <a:endParaRPr lang="fr-CA" sz="2800">
              <a:latin typeface="Times New Roman" charset="0"/>
            </a:endParaRPr>
          </a:p>
        </p:txBody>
      </p:sp>
      <p:sp>
        <p:nvSpPr>
          <p:cNvPr id="87050" name="Text Box 11"/>
          <p:cNvSpPr txBox="1">
            <a:spLocks noChangeArrowheads="1"/>
          </p:cNvSpPr>
          <p:nvPr/>
        </p:nvSpPr>
        <p:spPr bwMode="auto">
          <a:xfrm>
            <a:off x="838200" y="3276600"/>
            <a:ext cx="2590800" cy="48260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>
                <a:latin typeface="Times New Roman" charset="0"/>
              </a:rPr>
              <a:t>animer et susciter</a:t>
            </a:r>
            <a:r>
              <a:rPr lang="fr-CA" sz="2800">
                <a:latin typeface="Times New Roman" charset="0"/>
              </a:rPr>
              <a:t>  </a:t>
            </a:r>
            <a:endParaRPr lang="fr-CA">
              <a:latin typeface="Times New Roman" charset="0"/>
            </a:endParaRP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3810000" y="5334000"/>
            <a:ext cx="1447800" cy="48260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>
                <a:latin typeface="Times New Roman" charset="0"/>
              </a:rPr>
              <a:t>apprendre</a:t>
            </a:r>
            <a:endParaRPr lang="fr-CA" sz="2800">
              <a:latin typeface="Times New Roman" charset="0"/>
            </a:endParaRPr>
          </a:p>
        </p:txBody>
      </p:sp>
      <p:sp>
        <p:nvSpPr>
          <p:cNvPr id="87052" name="Rectangle 13"/>
          <p:cNvSpPr>
            <a:spLocks noChangeArrowheads="1"/>
          </p:cNvSpPr>
          <p:nvPr/>
        </p:nvSpPr>
        <p:spPr bwMode="auto">
          <a:xfrm>
            <a:off x="3810000" y="2133600"/>
            <a:ext cx="1371600" cy="533400"/>
          </a:xfrm>
          <a:prstGeom prst="rect">
            <a:avLst/>
          </a:prstGeom>
          <a:solidFill>
            <a:srgbClr val="FF3300">
              <a:alpha val="32941"/>
            </a:srgbClr>
          </a:solidFill>
          <a:ln w="25400" cap="sq">
            <a:solidFill>
              <a:schemeClr val="tx1"/>
            </a:solidFill>
            <a:miter lim="800000"/>
            <a:headEnd type="none" w="lg" len="med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Oval 14"/>
          <p:cNvSpPr>
            <a:spLocks noChangeArrowheads="1"/>
          </p:cNvSpPr>
          <p:nvPr/>
        </p:nvSpPr>
        <p:spPr bwMode="auto">
          <a:xfrm>
            <a:off x="914400" y="5257800"/>
            <a:ext cx="1676400" cy="6096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4" name="Oval 15"/>
          <p:cNvSpPr>
            <a:spLocks noChangeArrowheads="1"/>
          </p:cNvSpPr>
          <p:nvPr/>
        </p:nvSpPr>
        <p:spPr bwMode="auto">
          <a:xfrm>
            <a:off x="6400800" y="5257800"/>
            <a:ext cx="2362200" cy="685800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200">
                <a:latin typeface="Helvetica" charset="0"/>
                <a:ea typeface="ＭＳ Ｐゴシック" charset="0"/>
                <a:cs typeface="ＭＳ Ｐゴシック" charset="0"/>
              </a:rPr>
              <a:t>Pour l’étudiant, il y a l’apprentissage d’une nouvelle méthode et ce face aux connaissances</a:t>
            </a:r>
            <a:endParaRPr lang="fr-CA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9090" name="Group 3"/>
          <p:cNvGrpSpPr>
            <a:grpSpLocks/>
          </p:cNvGrpSpPr>
          <p:nvPr/>
        </p:nvGrpSpPr>
        <p:grpSpPr bwMode="auto">
          <a:xfrm>
            <a:off x="2362200" y="2297113"/>
            <a:ext cx="4800600" cy="3935412"/>
            <a:chOff x="1488" y="1447"/>
            <a:chExt cx="2016" cy="1874"/>
          </a:xfrm>
        </p:grpSpPr>
        <p:cxnSp>
          <p:nvCxnSpPr>
            <p:cNvPr id="89093" name="AutoShape 4"/>
            <p:cNvCxnSpPr>
              <a:cxnSpLocks noChangeShapeType="1"/>
            </p:cNvCxnSpPr>
            <p:nvPr/>
          </p:nvCxnSpPr>
          <p:spPr bwMode="auto">
            <a:xfrm>
              <a:off x="1488" y="3024"/>
              <a:ext cx="2016" cy="0"/>
            </a:xfrm>
            <a:prstGeom prst="straightConnector1">
              <a:avLst/>
            </a:prstGeom>
            <a:noFill/>
            <a:ln w="31750" cap="sq">
              <a:solidFill>
                <a:schemeClr val="tx1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094" name="AutoShape 5"/>
            <p:cNvCxnSpPr>
              <a:cxnSpLocks noChangeShapeType="1"/>
            </p:cNvCxnSpPr>
            <p:nvPr/>
          </p:nvCxnSpPr>
          <p:spPr bwMode="auto">
            <a:xfrm flipV="1">
              <a:off x="1488" y="1447"/>
              <a:ext cx="1" cy="1592"/>
            </a:xfrm>
            <a:prstGeom prst="straightConnector1">
              <a:avLst/>
            </a:prstGeom>
            <a:noFill/>
            <a:ln w="31750" cap="sq">
              <a:solidFill>
                <a:schemeClr val="tx1"/>
              </a:solidFill>
              <a:round/>
              <a:headEnd type="non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095" name="Line 6"/>
            <p:cNvSpPr>
              <a:spLocks noChangeShapeType="1"/>
            </p:cNvSpPr>
            <p:nvPr/>
          </p:nvSpPr>
          <p:spPr bwMode="auto">
            <a:xfrm flipV="1">
              <a:off x="1488" y="1824"/>
              <a:ext cx="1824" cy="1200"/>
            </a:xfrm>
            <a:prstGeom prst="line">
              <a:avLst/>
            </a:prstGeom>
            <a:noFill/>
            <a:ln w="25400" cap="sq">
              <a:solidFill>
                <a:srgbClr val="FF3300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096" name="Text Box 7"/>
            <p:cNvSpPr txBox="1">
              <a:spLocks noChangeArrowheads="1"/>
            </p:cNvSpPr>
            <p:nvPr/>
          </p:nvSpPr>
          <p:spPr bwMode="auto">
            <a:xfrm>
              <a:off x="2246" y="3074"/>
              <a:ext cx="43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sq">
                  <a:solidFill>
                    <a:srgbClr val="000000"/>
                  </a:solidFill>
                  <a:miter lim="800000"/>
                  <a:headEnd type="none" w="lg" len="med"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CA" sz="2800">
                  <a:latin typeface="Times New Roman" charset="0"/>
                </a:rPr>
                <a:t>temps</a:t>
              </a:r>
              <a:endParaRPr lang="fr-CA" sz="1800">
                <a:latin typeface="Times New Roman" charset="0"/>
              </a:endParaRPr>
            </a:p>
          </p:txBody>
        </p:sp>
        <p:sp>
          <p:nvSpPr>
            <p:cNvPr id="89097" name="AutoShape 8"/>
            <p:cNvSpPr>
              <a:spLocks noChangeArrowheads="1"/>
            </p:cNvSpPr>
            <p:nvPr/>
          </p:nvSpPr>
          <p:spPr bwMode="auto">
            <a:xfrm rot="-5435497">
              <a:off x="1945" y="1654"/>
              <a:ext cx="1005" cy="1632"/>
            </a:xfrm>
            <a:prstGeom prst="rtTriangle">
              <a:avLst/>
            </a:prstGeom>
            <a:solidFill>
              <a:schemeClr val="accent1">
                <a:alpha val="70979"/>
              </a:schemeClr>
            </a:solidFill>
            <a:ln w="25400" cap="sq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8" name="AutoShape 9"/>
            <p:cNvSpPr>
              <a:spLocks noChangeArrowheads="1"/>
            </p:cNvSpPr>
            <p:nvPr/>
          </p:nvSpPr>
          <p:spPr bwMode="auto">
            <a:xfrm rot="5384346">
              <a:off x="1875" y="1536"/>
              <a:ext cx="1056" cy="1632"/>
            </a:xfrm>
            <a:prstGeom prst="rtTriangle">
              <a:avLst/>
            </a:prstGeom>
            <a:solidFill>
              <a:schemeClr val="folHlink">
                <a:alpha val="61176"/>
              </a:schemeClr>
            </a:solidFill>
            <a:ln w="25400" cap="sq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1" name="Text Box 10"/>
          <p:cNvSpPr txBox="1">
            <a:spLocks noChangeArrowheads="1"/>
          </p:cNvSpPr>
          <p:nvPr/>
        </p:nvSpPr>
        <p:spPr bwMode="auto">
          <a:xfrm>
            <a:off x="3794125" y="4956175"/>
            <a:ext cx="206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2800">
                <a:latin typeface="Times New Roman" charset="0"/>
              </a:rPr>
              <a:t>connaissance</a:t>
            </a:r>
            <a:endParaRPr lang="fr-CA" sz="1800">
              <a:latin typeface="Times New Roman" charset="0"/>
            </a:endParaRPr>
          </a:p>
        </p:txBody>
      </p:sp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3108325" y="3127375"/>
            <a:ext cx="140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lg" len="med"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2800">
                <a:latin typeface="Times New Roman" charset="0"/>
              </a:rPr>
              <a:t>méthode</a:t>
            </a:r>
            <a:endParaRPr lang="fr-CA" sz="1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3062" cy="1630363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Arial" charset="0"/>
                <a:cs typeface="Arial" charset="0"/>
              </a:rPr>
              <a:t>Petite </a:t>
            </a:r>
            <a:r>
              <a:rPr lang="fr-FR" sz="2800" dirty="0" smtClean="0">
                <a:latin typeface="Arial" charset="0"/>
                <a:cs typeface="Arial" charset="0"/>
              </a:rPr>
              <a:t>observation: dans </a:t>
            </a:r>
            <a:r>
              <a:rPr lang="fr-FR" sz="2800" dirty="0">
                <a:latin typeface="Arial" charset="0"/>
                <a:cs typeface="Arial" charset="0"/>
              </a:rPr>
              <a:t>le monde animal, il y a des chapardeurs et des producteurs.</a:t>
            </a:r>
          </a:p>
        </p:txBody>
      </p:sp>
      <p:pic>
        <p:nvPicPr>
          <p:cNvPr id="80898" name="Image 2" descr="Pigeon-1235745756_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0680"/>
            <a:ext cx="6803727" cy="45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9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03238"/>
            <a:ext cx="8353425" cy="868362"/>
          </a:xfrm>
        </p:spPr>
        <p:txBody>
          <a:bodyPr/>
          <a:lstStyle/>
          <a:p>
            <a:pPr eaLnBrk="1" hangingPunct="1"/>
            <a:r>
              <a:rPr lang="fr-CA" sz="3600">
                <a:latin typeface="Helvetica" charset="0"/>
              </a:rPr>
              <a:t>Est-ce que le cas dans ces nouveaux environnements d’apprentissage?</a:t>
            </a:r>
          </a:p>
        </p:txBody>
      </p:sp>
      <p:pic>
        <p:nvPicPr>
          <p:cNvPr id="81922" name="Picture 3" descr="tuto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62454"/>
            <a:ext cx="6152728" cy="46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7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Sommes-nous concordants?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675688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CA" sz="2400" b="1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b="1" dirty="0" smtClean="0">
                <a:latin typeface="Helvetica" charset="0"/>
                <a:ea typeface="ＭＳ Ｐゴシック" charset="0"/>
                <a:cs typeface="ＭＳ Ｐゴシック" charset="0"/>
              </a:rPr>
              <a:t>Situation</a:t>
            </a:r>
            <a:r>
              <a:rPr lang="fr-CA" sz="2400" b="1" dirty="0">
                <a:latin typeface="Helvetica" charset="0"/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b="1" dirty="0">
                <a:latin typeface="Helvetica" charset="0"/>
                <a:ea typeface="ＭＳ Ｐゴシック" charset="0"/>
                <a:cs typeface="ＭＳ Ｐゴシック" charset="0"/>
              </a:rPr>
              <a:t>	Nous ne devons pas oublier que: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A" sz="2400" b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400" i="1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   		</a:t>
            </a:r>
            <a:r>
              <a:rPr lang="fr-CA" sz="2400" i="1" u="sng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l’évaluation </a:t>
            </a:r>
            <a:r>
              <a:rPr lang="fr-CA" sz="2400" i="1" u="sng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oriente l’apprentissage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000" i="1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	Nous </a:t>
            </a:r>
            <a:r>
              <a:rPr lang="fr-CA" sz="2000" i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procédons à d’importants changements pédagogiques mais </a:t>
            </a:r>
            <a:r>
              <a:rPr lang="fr-CA" sz="2000" i="1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nos évaluations </a:t>
            </a:r>
            <a:r>
              <a:rPr lang="fr-CA" sz="2000" i="1" dirty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ne suivent pas nécessairement les changements que nous avons entrepris ou que nous préconisons.</a:t>
            </a:r>
            <a:endParaRPr lang="fr-CA" sz="2000" i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400" i="1" dirty="0" err="1" smtClean="0">
                <a:latin typeface="Helvetica" charset="0"/>
                <a:ea typeface="ＭＳ Ｐゴシック" charset="0"/>
              </a:rPr>
              <a:t>Savin</a:t>
            </a:r>
            <a:r>
              <a:rPr lang="en-US" sz="1400" i="1" dirty="0">
                <a:latin typeface="Helvetica" charset="0"/>
                <a:ea typeface="ＭＳ Ｐゴシック" charset="0"/>
              </a:rPr>
              <a:t>-Baden, Maggi. 2004. </a:t>
            </a:r>
            <a:r>
              <a:rPr lang="en-US" sz="1400" i="1" u="sng" dirty="0">
                <a:latin typeface="Helvetica" charset="0"/>
                <a:ea typeface="ＭＳ Ｐゴシック" charset="0"/>
              </a:rPr>
              <a:t>Innovations in education and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400" i="1" u="sng" dirty="0">
                <a:latin typeface="Helvetica" charset="0"/>
                <a:ea typeface="ＭＳ Ｐゴシック" charset="0"/>
              </a:rPr>
              <a:t>Teaching Int.</a:t>
            </a:r>
            <a:r>
              <a:rPr lang="en-US" sz="1400" i="1" dirty="0">
                <a:latin typeface="Helvetica" charset="0"/>
                <a:ea typeface="ＭＳ Ｐゴシック" charset="0"/>
              </a:rPr>
              <a:t> 41: 223-233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400" i="1" dirty="0">
                <a:latin typeface="Helvetica" charset="0"/>
                <a:ea typeface="ＭＳ Ｐゴシック" charset="0"/>
              </a:rPr>
              <a:t>Rust, C, et al. 2005. </a:t>
            </a:r>
            <a:r>
              <a:rPr lang="en-US" sz="1400" i="1" u="sng" dirty="0">
                <a:latin typeface="Helvetica" charset="0"/>
                <a:ea typeface="ＭＳ Ｐゴシック" charset="0"/>
              </a:rPr>
              <a:t>Assessment &amp; evaluation in higher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400" i="1" u="sng" dirty="0">
                <a:latin typeface="Helvetica" charset="0"/>
                <a:ea typeface="ＭＳ Ｐゴシック" charset="0"/>
              </a:rPr>
              <a:t>Education.</a:t>
            </a:r>
            <a:r>
              <a:rPr lang="en-US" sz="1400" i="1" dirty="0">
                <a:latin typeface="Helvetica" charset="0"/>
                <a:ea typeface="ＭＳ Ｐゴシック" charset="0"/>
              </a:rPr>
              <a:t> 30: 231-240.</a:t>
            </a:r>
            <a:r>
              <a:rPr lang="en-US" sz="1200" i="1" dirty="0">
                <a:latin typeface="Helvetica" charset="0"/>
                <a:ea typeface="ＭＳ Ｐゴシック" charset="0"/>
              </a:rPr>
              <a:t> </a:t>
            </a:r>
            <a:r>
              <a:rPr lang="en-US" sz="1200" i="1" dirty="0" smtClean="0">
                <a:latin typeface="Helvetica" charset="0"/>
                <a:ea typeface="ＭＳ Ｐゴシック" charset="0"/>
              </a:rPr>
              <a:t> </a:t>
            </a:r>
            <a:endParaRPr lang="en-US" sz="1200" i="1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Encore de la résistance au changement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M</a:t>
            </a:r>
            <a:r>
              <a:rPr lang="fr-CA" altLang="ja-JP">
                <a:latin typeface="Helvetica" charset="0"/>
                <a:ea typeface="ＭＳ Ｐゴシック" charset="0"/>
                <a:cs typeface="ＭＳ Ｐゴシック" charset="0"/>
              </a:rPr>
              <a:t>ême implanté, il y a de la ré</a:t>
            </a:r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sistance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3187" name="Group 4"/>
          <p:cNvGrpSpPr>
            <a:grpSpLocks/>
          </p:cNvGrpSpPr>
          <p:nvPr/>
        </p:nvGrpSpPr>
        <p:grpSpPr bwMode="auto">
          <a:xfrm>
            <a:off x="2411760" y="3356992"/>
            <a:ext cx="3048000" cy="2819400"/>
            <a:chOff x="2016" y="2112"/>
            <a:chExt cx="1920" cy="1776"/>
          </a:xfrm>
        </p:grpSpPr>
        <p:sp>
          <p:nvSpPr>
            <p:cNvPr id="93188" name="Oval 5"/>
            <p:cNvSpPr>
              <a:spLocks noChangeArrowheads="1"/>
            </p:cNvSpPr>
            <p:nvPr/>
          </p:nvSpPr>
          <p:spPr bwMode="auto">
            <a:xfrm>
              <a:off x="2016" y="2112"/>
              <a:ext cx="1920" cy="17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/>
            </a:p>
          </p:txBody>
        </p:sp>
        <p:sp>
          <p:nvSpPr>
            <p:cNvPr id="93189" name="Line 6"/>
            <p:cNvSpPr>
              <a:spLocks noChangeShapeType="1"/>
            </p:cNvSpPr>
            <p:nvPr/>
          </p:nvSpPr>
          <p:spPr bwMode="auto">
            <a:xfrm flipH="1">
              <a:off x="2016" y="3024"/>
              <a:ext cx="19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190" name="Line 7"/>
            <p:cNvSpPr>
              <a:spLocks noChangeShapeType="1"/>
            </p:cNvSpPr>
            <p:nvPr/>
          </p:nvSpPr>
          <p:spPr bwMode="auto">
            <a:xfrm>
              <a:off x="2976" y="2112"/>
              <a:ext cx="1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191" name="Text Box 8"/>
            <p:cNvSpPr txBox="1">
              <a:spLocks noChangeArrowheads="1"/>
            </p:cNvSpPr>
            <p:nvPr/>
          </p:nvSpPr>
          <p:spPr bwMode="auto">
            <a:xfrm>
              <a:off x="2208" y="2544"/>
              <a:ext cx="6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25% oui</a:t>
              </a:r>
              <a:endParaRPr lang="en-US"/>
            </a:p>
          </p:txBody>
        </p:sp>
        <p:sp>
          <p:nvSpPr>
            <p:cNvPr id="93192" name="Text Box 9"/>
            <p:cNvSpPr txBox="1">
              <a:spLocks noChangeArrowheads="1"/>
            </p:cNvSpPr>
            <p:nvPr/>
          </p:nvSpPr>
          <p:spPr bwMode="auto">
            <a:xfrm>
              <a:off x="3072" y="2544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25% non</a:t>
              </a:r>
              <a:endParaRPr lang="en-US"/>
            </a:p>
          </p:txBody>
        </p:sp>
        <p:sp>
          <p:nvSpPr>
            <p:cNvPr id="93193" name="Text Box 10"/>
            <p:cNvSpPr txBox="1">
              <a:spLocks noChangeArrowheads="1"/>
            </p:cNvSpPr>
            <p:nvPr/>
          </p:nvSpPr>
          <p:spPr bwMode="auto">
            <a:xfrm>
              <a:off x="2352" y="3216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50% tolérance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600">
                <a:latin typeface="Helvetica" charset="0"/>
              </a:rPr>
              <a:t>Dans cet article, les auteurs suggèrent</a:t>
            </a:r>
            <a:endParaRPr lang="en-US">
              <a:latin typeface="Helvetica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2276475"/>
            <a:ext cx="7656513" cy="1584325"/>
          </a:xfrm>
        </p:spPr>
        <p:txBody>
          <a:bodyPr/>
          <a:lstStyle/>
          <a:p>
            <a:pPr marL="342900" lvl="1" indent="0" algn="just" eaLnBrk="1" hangingPunct="1">
              <a:lnSpc>
                <a:spcPct val="80000"/>
              </a:lnSpc>
              <a:buFont typeface="Wingdings" charset="0"/>
              <a:buNone/>
            </a:pPr>
            <a:endParaRPr lang="fr-CA" b="1">
              <a:latin typeface="Helvetica" charset="0"/>
              <a:cs typeface="ＭＳ Ｐゴシック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charset="0"/>
              <a:buNone/>
            </a:pPr>
            <a:r>
              <a:rPr lang="fr-CA" sz="2000" b="1">
                <a:latin typeface="Helvetica" charset="0"/>
              </a:rPr>
              <a:t>Définition</a:t>
            </a:r>
            <a:r>
              <a:rPr lang="fr-CA" sz="2000">
                <a:latin typeface="Helvetica" charset="0"/>
              </a:rPr>
              <a:t>: </a:t>
            </a:r>
            <a:r>
              <a:rPr lang="fr-CA" sz="2000" i="1">
                <a:latin typeface="Helvetica" charset="0"/>
              </a:rPr>
              <a:t>individu (</a:t>
            </a:r>
            <a:r>
              <a:rPr lang="fr-CA" sz="2000" b="1" i="1">
                <a:latin typeface="Helvetica" charset="0"/>
              </a:rPr>
              <a:t>A</a:t>
            </a:r>
            <a:r>
              <a:rPr lang="fr-CA" sz="2000" i="1">
                <a:latin typeface="Helvetica" charset="0"/>
              </a:rPr>
              <a:t>) enseigne si il modifie son comportement seulement en présence d’un observateur na</a:t>
            </a:r>
            <a:r>
              <a:rPr lang="fr-CA" altLang="ja-JP" sz="2000" i="1">
                <a:latin typeface="Helvetica" charset="0"/>
              </a:rPr>
              <a:t>ïf</a:t>
            </a:r>
            <a:r>
              <a:rPr lang="fr-CA" sz="2000" i="1">
                <a:latin typeface="Helvetica" charset="0"/>
              </a:rPr>
              <a:t> (</a:t>
            </a:r>
            <a:r>
              <a:rPr lang="fr-CA" sz="2000" b="1" i="1">
                <a:latin typeface="Helvetica" charset="0"/>
              </a:rPr>
              <a:t>B</a:t>
            </a:r>
            <a:r>
              <a:rPr lang="fr-CA" sz="2000" i="1">
                <a:latin typeface="Helvetica" charset="0"/>
              </a:rPr>
              <a:t>), et ce à un co</a:t>
            </a:r>
            <a:r>
              <a:rPr lang="fr-CA" altLang="ja-JP" sz="2000" i="1">
                <a:latin typeface="Helvetica" charset="0"/>
              </a:rPr>
              <a:t>ût ou sans bénéfice immédiat pour lui même.</a:t>
            </a:r>
            <a:endParaRPr lang="fr-CA" sz="2000" i="1">
              <a:latin typeface="Helvetica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67544" y="2420938"/>
            <a:ext cx="8136904" cy="129540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137" name="Group 97"/>
          <p:cNvGraphicFramePr>
            <a:graphicFrameLocks noGrp="1"/>
          </p:cNvGraphicFramePr>
          <p:nvPr/>
        </p:nvGraphicFramePr>
        <p:xfrm>
          <a:off x="1295400" y="3886200"/>
          <a:ext cx="6553200" cy="2752724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  <a:gridCol w="1638300"/>
                <a:gridCol w="1638300"/>
              </a:tblGrid>
              <a:tr h="69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comportement (</a:t>
                      </a: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co</a:t>
                      </a: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ût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 (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bénéfice (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guépard</a:t>
                      </a:r>
                      <a:endParaRPr kumimoji="0" lang="fr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3891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76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chat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domestique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3891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chimpanzé</a:t>
                      </a:r>
                      <a:endParaRPr kumimoji="0" lang="fr-C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oui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Helvetica" charset="0"/>
                          <a:ea typeface="ＭＳ Ｐゴシック" charset="0"/>
                          <a:cs typeface="ＭＳ Ｐゴシック" charset="0"/>
                        </a:rPr>
                        <a:t>faible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Helvetic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1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Phase quatre….				</a:t>
            </a:r>
            <a:r>
              <a:rPr lang="fr-CA" sz="2800">
                <a:latin typeface="Helvetica" charset="0"/>
                <a:ea typeface="ＭＳ Ｐゴシック" charset="0"/>
                <a:cs typeface="ＭＳ Ｐゴシック" charset="0"/>
              </a:rPr>
              <a:t>promouvoir le changement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905000"/>
            <a:ext cx="52578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fr-CA" sz="1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1800" dirty="0" smtClean="0">
                <a:latin typeface="Helvetica" charset="0"/>
                <a:ea typeface="ＭＳ Ｐゴシック" charset="0"/>
                <a:cs typeface="ＭＳ Ｐゴシック" charset="0"/>
              </a:rPr>
              <a:t>Je </a:t>
            </a: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pense que…non, les étudiants pensent 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Ils apprennent différemment 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Ils ont de </a:t>
            </a:r>
            <a:r>
              <a:rPr lang="fr-CA" sz="1800" dirty="0" smtClean="0">
                <a:latin typeface="Helvetica" charset="0"/>
                <a:ea typeface="ＭＳ Ｐゴシック" charset="0"/>
                <a:cs typeface="ＭＳ Ｐゴシック" charset="0"/>
              </a:rPr>
              <a:t>nouvelles compétences</a:t>
            </a:r>
            <a:endParaRPr lang="fr-CA" sz="1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Ils sont méthodiques</a:t>
            </a:r>
          </a:p>
          <a:p>
            <a:pPr eaLnBrk="1" hangingPunct="1">
              <a:lnSpc>
                <a:spcPct val="90000"/>
              </a:lnSpc>
            </a:pPr>
            <a:r>
              <a:rPr lang="fr-CA" sz="1800" dirty="0">
                <a:latin typeface="Helvetica" charset="0"/>
                <a:ea typeface="ＭＳ Ｐゴシック" charset="0"/>
                <a:cs typeface="ＭＳ Ｐゴシック" charset="0"/>
              </a:rPr>
              <a:t>Ils ne sont pas mieux mais différents</a:t>
            </a:r>
            <a:endParaRPr lang="fr-CA" sz="1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fr-CA" sz="1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000" dirty="0" smtClean="0"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Pourquoi l’avoir fait?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fr-CA" sz="2400" u="sng" dirty="0">
                <a:latin typeface="Helvetica" charset="0"/>
                <a:ea typeface="ＭＳ Ｐゴシック" charset="0"/>
                <a:cs typeface="ＭＳ Ｐゴシック" charset="0"/>
              </a:rPr>
              <a:t>Je l’ai fait pour eux</a:t>
            </a:r>
            <a:endParaRPr lang="fr-CA" sz="1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fr-CA" sz="1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CA" sz="2400" dirty="0">
                <a:latin typeface="Helvetica" charset="0"/>
                <a:ea typeface="ＭＳ Ｐゴシック" charset="0"/>
                <a:cs typeface="ＭＳ Ｐゴシック" charset="0"/>
              </a:rPr>
              <a:t>Maintenant</a:t>
            </a:r>
            <a:r>
              <a:rPr lang="fr-CA" sz="1600" dirty="0">
                <a:latin typeface="Helvetica" charset="0"/>
                <a:ea typeface="ＭＳ Ｐゴシック" charset="0"/>
                <a:cs typeface="ＭＳ Ｐゴシック" charset="0"/>
              </a:rPr>
              <a:t>… </a:t>
            </a:r>
            <a:r>
              <a:rPr lang="fr-CA" sz="2000" dirty="0">
                <a:latin typeface="Helvetica" charset="0"/>
                <a:ea typeface="ＭＳ Ｐゴシック" charset="0"/>
                <a:cs typeface="ＭＳ Ｐゴシック" charset="0"/>
              </a:rPr>
              <a:t>encore </a:t>
            </a:r>
            <a:r>
              <a:rPr lang="fr-CA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enthousiaste et confiant</a:t>
            </a:r>
            <a:endParaRPr lang="en-US" sz="2000" dirty="0">
              <a:solidFill>
                <a:srgbClr val="FF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523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700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Helvetica" charset="0"/>
              </a:rPr>
              <a:t>En résumé…</a:t>
            </a:r>
            <a:endParaRPr lang="en-US">
              <a:latin typeface="Helvetica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S"/>
              <a:defRPr/>
            </a:pPr>
            <a:r>
              <a:rPr lang="fr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Les écrits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Nouvelles </a:t>
            </a:r>
            <a:r>
              <a:rPr lang="fr-C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compétences</a:t>
            </a:r>
            <a:endParaRPr lang="fr-CA" sz="20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Rétention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Contenu, + ou -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Valorise leur formation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S"/>
              <a:defRPr/>
            </a:pP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Est-ce mieux?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Butler, R. et al. 2005. Adv. Physiol. Educ. 29:194-196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charset="0"/>
              <a:buNone/>
              <a:defRPr/>
            </a:pP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Dochy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rPr>
              <a:t>, F. et al. 2003. Learning and Instruction. 13: 533-568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</a:endParaRPr>
          </a:p>
        </p:txBody>
      </p:sp>
      <p:sp>
        <p:nvSpPr>
          <p:cNvPr id="9216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A" sz="2200">
                <a:latin typeface="Helvetica" charset="0"/>
              </a:rPr>
              <a:t>Mon expérience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1900">
                <a:latin typeface="Helvetica" charset="0"/>
              </a:rPr>
              <a:t>Les étudiants approuvent 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1900">
                <a:latin typeface="Helvetica" charset="0"/>
              </a:rPr>
              <a:t>La persévérance  augmente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1900">
                <a:latin typeface="Helvetica" charset="0"/>
              </a:rPr>
              <a:t>Temps d’étude 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1900">
                <a:latin typeface="Helvetica" charset="0"/>
              </a:rPr>
              <a:t>Cycles supérieurs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1900">
                <a:latin typeface="Helvetica" charset="0"/>
              </a:rPr>
              <a:t>Gestion de programme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1900">
                <a:latin typeface="Helvetica" charset="0"/>
              </a:rPr>
              <a:t>Enseignant: + et -</a:t>
            </a:r>
            <a:endParaRPr lang="en-US" sz="1900">
              <a:latin typeface="Helvetica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900">
              <a:latin typeface="Helvetica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700">
              <a:latin typeface="Helvetica" charset="0"/>
            </a:endParaRPr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3708400" y="594995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i="1">
                <a:solidFill>
                  <a:srgbClr val="AA1E16"/>
                </a:solidFill>
              </a:rPr>
              <a:t>On n’applique pas une recette</a:t>
            </a:r>
            <a:endParaRPr lang="en-US"/>
          </a:p>
        </p:txBody>
      </p:sp>
      <p:sp>
        <p:nvSpPr>
          <p:cNvPr id="92165" name="Rectangle 6"/>
          <p:cNvSpPr>
            <a:spLocks noChangeArrowheads="1"/>
          </p:cNvSpPr>
          <p:nvPr/>
        </p:nvSpPr>
        <p:spPr bwMode="auto">
          <a:xfrm>
            <a:off x="3276600" y="5949950"/>
            <a:ext cx="4953000" cy="533400"/>
          </a:xfrm>
          <a:prstGeom prst="rect">
            <a:avLst/>
          </a:prstGeom>
          <a:solidFill>
            <a:schemeClr val="hlink">
              <a:alpha val="1607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2627313" y="3500438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lg" len="med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7092950" y="4005263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lg" len="med"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0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05193"/>
            <a:ext cx="2041420" cy="10125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71" y="3334165"/>
            <a:ext cx="1512168" cy="1646974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 rot="18791670">
            <a:off x="2462383" y="4999713"/>
            <a:ext cx="540486" cy="2429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9592" y="645282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2004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13441" y="500659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2006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80292" y="2956614"/>
            <a:ext cx="139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prstClr val="white"/>
                </a:solidFill>
              </a:rPr>
              <a:t>20</a:t>
            </a:r>
            <a:endParaRPr lang="fr-FR" sz="1800" dirty="0"/>
          </a:p>
        </p:txBody>
      </p:sp>
      <p:sp>
        <p:nvSpPr>
          <p:cNvPr id="20" name="Flèche droite 19"/>
          <p:cNvSpPr/>
          <p:nvPr/>
        </p:nvSpPr>
        <p:spPr>
          <a:xfrm rot="18791670">
            <a:off x="4462531" y="3006070"/>
            <a:ext cx="540486" cy="2429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162" y="68519"/>
            <a:ext cx="1517310" cy="1187898"/>
          </a:xfrm>
          <a:prstGeom prst="rect">
            <a:avLst/>
          </a:prstGeom>
        </p:spPr>
      </p:pic>
      <p:sp>
        <p:nvSpPr>
          <p:cNvPr id="21" name="Flèche droite 20"/>
          <p:cNvSpPr/>
          <p:nvPr/>
        </p:nvSpPr>
        <p:spPr>
          <a:xfrm rot="18904534">
            <a:off x="6811140" y="1424128"/>
            <a:ext cx="540486" cy="24297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84368" y="141277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prstClr val="white"/>
                </a:solidFill>
              </a:rPr>
              <a:t>2015</a:t>
            </a:r>
            <a:endParaRPr lang="fr-FR" sz="1800" dirty="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1761354" cy="9361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99662" y="6161738"/>
            <a:ext cx="252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2004: 160 élèves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19872" y="4941168"/>
            <a:ext cx="8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2006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40152" y="2996952"/>
            <a:ext cx="869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2012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20072" y="476672"/>
            <a:ext cx="18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Aujourd’hui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1300 élèves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7131" y="28860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Spin-off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54500" y="1342018"/>
            <a:ext cx="3685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Co-construction de l’EXIA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076056" y="404664"/>
            <a:ext cx="2088232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2699792" y="6021288"/>
            <a:ext cx="259228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0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42812"/>
            <a:ext cx="1080120" cy="13209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7021">
            <a:off x="3976364" y="2600869"/>
            <a:ext cx="1085743" cy="795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4587">
            <a:off x="5888212" y="1700962"/>
            <a:ext cx="754122" cy="805932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9531953">
            <a:off x="2473921" y="4513215"/>
            <a:ext cx="1975028" cy="57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Lancement</a:t>
            </a:r>
          </a:p>
        </p:txBody>
      </p:sp>
      <p:sp>
        <p:nvSpPr>
          <p:cNvPr id="8" name="Flèche droite 7"/>
          <p:cNvSpPr/>
          <p:nvPr/>
        </p:nvSpPr>
        <p:spPr>
          <a:xfrm rot="19531953">
            <a:off x="4250161" y="3153945"/>
            <a:ext cx="1893523" cy="72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Réalisation</a:t>
            </a:r>
          </a:p>
        </p:txBody>
      </p:sp>
      <p:sp>
        <p:nvSpPr>
          <p:cNvPr id="9" name="Flèche droite 8"/>
          <p:cNvSpPr/>
          <p:nvPr/>
        </p:nvSpPr>
        <p:spPr>
          <a:xfrm rot="19531953">
            <a:off x="6154219" y="2013871"/>
            <a:ext cx="1590675" cy="74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clôture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24208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A</a:t>
            </a:r>
            <a:r>
              <a:rPr lang="fr-FR" sz="3200" dirty="0">
                <a:solidFill>
                  <a:prstClr val="black"/>
                </a:solidFill>
              </a:rPr>
              <a:t>pprentissage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3068960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A</a:t>
            </a:r>
            <a:r>
              <a:rPr lang="fr-FR" sz="3200" dirty="0">
                <a:solidFill>
                  <a:prstClr val="black"/>
                </a:solidFill>
              </a:rPr>
              <a:t>ctif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3789040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P</a:t>
            </a:r>
            <a:r>
              <a:rPr lang="fr-FR" sz="3200" dirty="0">
                <a:solidFill>
                  <a:prstClr val="black"/>
                </a:solidFill>
              </a:rPr>
              <a:t>ar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7504" y="4437112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P</a:t>
            </a:r>
            <a:r>
              <a:rPr lang="fr-FR" sz="3200" dirty="0">
                <a:solidFill>
                  <a:prstClr val="black"/>
                </a:solidFill>
              </a:rPr>
              <a:t>rojets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0072" y="3789040"/>
            <a:ext cx="20831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A²P²</a:t>
            </a:r>
          </a:p>
          <a:p>
            <a:pPr algn="ctr"/>
            <a:endParaRPr lang="fr-FR" sz="72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5536" y="548680"/>
            <a:ext cx="423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Plus récemment </a:t>
            </a:r>
            <a:r>
              <a:rPr lang="is-IS" sz="3600" dirty="0" smtClean="0">
                <a:solidFill>
                  <a:schemeClr val="bg1"/>
                </a:solidFill>
              </a:rPr>
              <a:t>…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22" name="Image 21" descr="logo-hea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45224"/>
            <a:ext cx="203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3200" dirty="0">
                <a:latin typeface="Arial" charset="0"/>
                <a:cs typeface="Arial" charset="0"/>
              </a:rPr>
              <a:t>Dans mes gènes…</a:t>
            </a:r>
          </a:p>
        </p:txBody>
      </p:sp>
      <p:pic>
        <p:nvPicPr>
          <p:cNvPr id="92162" name="Image 5" descr="Capture d’écran 2015-02-23 à 14.5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140200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Image 6" descr="Capture d’écran 2015-02-23 à 14.5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5370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/>
          <p:cNvCxnSpPr/>
          <p:nvPr/>
        </p:nvCxnSpPr>
        <p:spPr>
          <a:xfrm flipH="1">
            <a:off x="611188" y="1125538"/>
            <a:ext cx="3816350" cy="381635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2339975" y="5013325"/>
            <a:ext cx="2160588" cy="8636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9750" y="4868863"/>
            <a:ext cx="1800225" cy="108108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7092950" y="1916113"/>
            <a:ext cx="172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572000" y="2205038"/>
            <a:ext cx="41767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4500563" y="2492375"/>
            <a:ext cx="2808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70" name="ZoneTexte 33"/>
          <p:cNvSpPr txBox="1">
            <a:spLocks noChangeArrowheads="1"/>
          </p:cNvSpPr>
          <p:nvPr/>
        </p:nvSpPr>
        <p:spPr bwMode="auto">
          <a:xfrm>
            <a:off x="5148263" y="5516563"/>
            <a:ext cx="3527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800" i="1" u="sng">
                <a:solidFill>
                  <a:srgbClr val="0000FF"/>
                </a:solidFill>
              </a:rPr>
              <a:t>On dira quoi dans 100 ans …</a:t>
            </a:r>
          </a:p>
        </p:txBody>
      </p:sp>
    </p:spTree>
    <p:extLst>
      <p:ext uri="{BB962C8B-B14F-4D97-AF65-F5344CB8AC3E}">
        <p14:creationId xmlns:p14="http://schemas.microsoft.com/office/powerpoint/2010/main" val="148709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Helvetica" charset="0"/>
                <a:ea typeface="ＭＳ Ｐゴシック" charset="0"/>
                <a:cs typeface="ＭＳ Ｐゴシック" charset="0"/>
              </a:rPr>
              <a:t>Dans un article de </a:t>
            </a:r>
            <a:r>
              <a:rPr lang="fr-CA" i="1" u="sng" dirty="0" smtClean="0">
                <a:latin typeface="Helvetica" charset="0"/>
                <a:ea typeface="ＭＳ Ｐゴシック" charset="0"/>
                <a:cs typeface="ＭＳ Ｐゴシック" charset="0"/>
              </a:rPr>
              <a:t>Nature</a:t>
            </a:r>
            <a:r>
              <a:rPr lang="fr-CA" dirty="0">
                <a:latin typeface="Helvetica" charset="0"/>
                <a:ea typeface="ＭＳ Ｐゴシック" charset="0"/>
                <a:cs typeface="ＭＳ Ｐゴシック" charset="0"/>
              </a:rPr>
              <a:t>…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457200" y="1676400"/>
            <a:ext cx="7467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endParaRPr lang="en-US" b="1">
              <a:latin typeface="Verdana" charset="0"/>
            </a:endParaRPr>
          </a:p>
          <a:p>
            <a:pPr>
              <a:spcAft>
                <a:spcPts val="1000"/>
              </a:spcAft>
            </a:pPr>
            <a:r>
              <a:rPr lang="en-US" b="1">
                <a:latin typeface="Verdana" charset="0"/>
              </a:rPr>
              <a:t>Teaching in tandem-running ants</a:t>
            </a:r>
            <a:r>
              <a:rPr lang="en-US" i="1"/>
              <a:t> (2006)</a:t>
            </a:r>
          </a:p>
          <a:p>
            <a:pPr>
              <a:spcAft>
                <a:spcPts val="1000"/>
              </a:spcAft>
            </a:pPr>
            <a:r>
              <a:rPr lang="en-US">
                <a:latin typeface="Verdana" charset="0"/>
              </a:rPr>
              <a:t>Franks, N. &amp; T. Richardson </a:t>
            </a:r>
            <a:r>
              <a:rPr lang="en-US" i="1" u="sng"/>
              <a:t>Nature</a:t>
            </a:r>
            <a:r>
              <a:rPr lang="en-US">
                <a:latin typeface="Verdana" charset="0"/>
              </a:rPr>
              <a:t> </a:t>
            </a:r>
            <a:r>
              <a:rPr lang="en-US" b="1"/>
              <a:t>439</a:t>
            </a:r>
            <a:r>
              <a:rPr lang="en-US">
                <a:latin typeface="Verdana" charset="0"/>
              </a:rPr>
              <a:t>, 153</a:t>
            </a:r>
          </a:p>
          <a:p>
            <a:endParaRPr lang="en-US">
              <a:latin typeface="Verdana" charset="0"/>
            </a:endParaRPr>
          </a:p>
          <a:p>
            <a:r>
              <a:rPr lang="fr-CA" b="1">
                <a:solidFill>
                  <a:srgbClr val="9C0000"/>
                </a:solidFill>
              </a:rPr>
              <a:t>Première démonstration d’enseignement chez </a:t>
            </a:r>
          </a:p>
          <a:p>
            <a:r>
              <a:rPr lang="fr-CA" b="1">
                <a:solidFill>
                  <a:srgbClr val="9C0000"/>
                </a:solidFill>
              </a:rPr>
              <a:t>des animaux (non-humain):</a:t>
            </a:r>
          </a:p>
          <a:p>
            <a:endParaRPr lang="fr-CA" b="1">
              <a:solidFill>
                <a:srgbClr val="9C0000"/>
              </a:solidFill>
            </a:endParaRPr>
          </a:p>
          <a:p>
            <a:pPr>
              <a:lnSpc>
                <a:spcPct val="120000"/>
              </a:lnSpc>
            </a:pPr>
            <a:r>
              <a:rPr lang="fr-CA" sz="1800" i="1"/>
              <a:t>Certaines espèces de fourmis utilisent une technique connue sous le nom de  ’course en tandem - tandem running' afin de diriger une autre fourmi vers le nid ou une source de nourriture. Les signaux entre les deux fourmis permettent de contr</a:t>
            </a:r>
            <a:r>
              <a:rPr lang="fr-CA" altLang="ja-JP" sz="1800" i="1"/>
              <a:t>ôler la vitesse et le parcours du déplacement</a:t>
            </a:r>
            <a:r>
              <a:rPr lang="fr-CA" sz="1800" i="1"/>
              <a:t>. On rapporte qu’il s’agirait de la première démonstration d’un enseignement “formel” entre animaux.</a:t>
            </a:r>
            <a:endParaRPr lang="en-US" sz="1800" i="1">
              <a:latin typeface="Verdana" charset="0"/>
            </a:endParaRPr>
          </a:p>
          <a:p>
            <a:pPr>
              <a:lnSpc>
                <a:spcPct val="120000"/>
              </a:lnSpc>
            </a:pPr>
            <a:endParaRPr lang="en-US" sz="1800" i="1">
              <a:latin typeface="Verdan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40768"/>
            <a:ext cx="1607096" cy="10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Si nous comparons deux groupes…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445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/>
              <a:t>Premièrement, des fourmis</a:t>
            </a:r>
            <a:endParaRPr lang="en-US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937125" y="2409825"/>
            <a:ext cx="401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/>
              <a:t>Deuxièmement, des abeilles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Helvetica" charset="0"/>
                <a:ea typeface="ＭＳ Ｐゴシック" charset="0"/>
                <a:cs typeface="ＭＳ Ｐゴシック" charset="0"/>
              </a:rPr>
              <a:t>Dans notre enseignement, on se positionne comment?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1687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2800"/>
              <a:t>L’abeille?</a:t>
            </a:r>
            <a:endParaRPr lang="en-US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096000" y="49530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2800"/>
              <a:t>ou une fourmi ?</a:t>
            </a:r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V="1">
            <a:off x="1447800" y="2743200"/>
            <a:ext cx="5867400" cy="2743200"/>
          </a:xfrm>
          <a:prstGeom prst="line">
            <a:avLst/>
          </a:prstGeom>
          <a:noFill/>
          <a:ln w="4445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1981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16938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8"/>
          <p:cNvSpPr txBox="1">
            <a:spLocks noChangeArrowheads="1"/>
          </p:cNvSpPr>
          <p:nvPr/>
        </p:nvSpPr>
        <p:spPr bwMode="auto">
          <a:xfrm rot="-1500000">
            <a:off x="3781425" y="4051300"/>
            <a:ext cx="183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>
                <a:solidFill>
                  <a:schemeClr val="folHlink"/>
                </a:solidFill>
              </a:rPr>
              <a:t>interaction</a:t>
            </a:r>
            <a:endParaRPr lang="en-US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6324600" y="2057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/>
              <a:t>bi-directionelle</a:t>
            </a:r>
            <a:endParaRPr lang="en-US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/>
              <a:t>danse &amp; chante</a:t>
            </a:r>
            <a:endParaRPr lang="en-US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381000" y="2590800"/>
            <a:ext cx="1828800" cy="6858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6096000" y="4876800"/>
            <a:ext cx="2590800" cy="6096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4"/>
          <p:cNvSpPr>
            <a:spLocks noChangeArrowheads="1"/>
          </p:cNvSpPr>
          <p:nvPr/>
        </p:nvSpPr>
        <p:spPr bwMode="auto">
          <a:xfrm>
            <a:off x="5867400" y="1981200"/>
            <a:ext cx="3048000" cy="68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6"/>
          <p:cNvSpPr>
            <a:spLocks noChangeArrowheads="1"/>
          </p:cNvSpPr>
          <p:nvPr/>
        </p:nvSpPr>
        <p:spPr bwMode="auto">
          <a:xfrm flipV="1">
            <a:off x="152400" y="5562600"/>
            <a:ext cx="26670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0">
            <a:off x="4038600" y="3352800"/>
            <a:ext cx="8016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Helvetica" charset="0"/>
                <a:ea typeface="ＭＳ Ｐゴシック" charset="0"/>
                <a:cs typeface="ＭＳ Ｐゴシック" charset="0"/>
              </a:rPr>
              <a:t>Est-ce qu’il y a problème?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429000" y="4419600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CA" sz="3200" u="sng" dirty="0">
                <a:solidFill>
                  <a:schemeClr val="folHlink"/>
                </a:solidFill>
              </a:rPr>
              <a:t>dans nos </a:t>
            </a:r>
            <a:r>
              <a:rPr lang="fr-CA" sz="3200" u="sng" dirty="0" smtClean="0">
                <a:solidFill>
                  <a:schemeClr val="folHlink"/>
                </a:solidFill>
              </a:rPr>
              <a:t>Écoles </a:t>
            </a:r>
            <a:r>
              <a:rPr lang="fr-CA" sz="3200" u="sng" dirty="0">
                <a:solidFill>
                  <a:schemeClr val="folHlink"/>
                </a:solidFill>
              </a:rPr>
              <a:t>comme dans nos Universités</a:t>
            </a:r>
            <a:endParaRPr lang="en-US" dirty="0"/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762000" y="2209800"/>
            <a:ext cx="403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CA" sz="3200" u="sng">
                <a:solidFill>
                  <a:schemeClr val="folHlink"/>
                </a:solidFill>
              </a:rPr>
              <a:t>Pour l’enseignement supérieur:</a:t>
            </a:r>
            <a:endParaRPr lang="en-US" sz="3600">
              <a:solidFill>
                <a:schemeClr val="folHlink"/>
              </a:solidFill>
            </a:endParaRPr>
          </a:p>
        </p:txBody>
      </p:sp>
      <p:pic>
        <p:nvPicPr>
          <p:cNvPr id="317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8892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66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fr-CA" sz="3200" b="1">
                <a:latin typeface="Helvetica" charset="0"/>
                <a:ea typeface="ＭＳ Ｐゴシック" charset="0"/>
                <a:cs typeface="ＭＳ Ｐゴシック" charset="0"/>
              </a:rPr>
              <a:t>C’est quoi notre perception? Face à l’enseignement…</a:t>
            </a:r>
          </a:p>
        </p:txBody>
      </p:sp>
      <p:pic>
        <p:nvPicPr>
          <p:cNvPr id="33794" name="Picture 3" descr="Tiger - copi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24100"/>
            <a:ext cx="9144000" cy="3429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1172</Words>
  <Application>Microsoft Macintosh PowerPoint</Application>
  <PresentationFormat>Présentation à l'écran (4:3)</PresentationFormat>
  <Paragraphs>409</Paragraphs>
  <Slides>44</Slides>
  <Notes>35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7" baseType="lpstr">
      <vt:lpstr>Genèse</vt:lpstr>
      <vt:lpstr>Clip</vt:lpstr>
      <vt:lpstr>Document</vt:lpstr>
      <vt:lpstr>L’apprentissage actif pas si bête …</vt:lpstr>
      <vt:lpstr>Il s’agit d’un réel défi à relever</vt:lpstr>
      <vt:lpstr>Oublions les humains et parlons des animaux </vt:lpstr>
      <vt:lpstr>Dans cet article, les auteurs suggèrent</vt:lpstr>
      <vt:lpstr>Dans un article de Nature… </vt:lpstr>
      <vt:lpstr>Si nous comparons deux groupes…</vt:lpstr>
      <vt:lpstr>Dans notre enseignement, on se positionne comment?</vt:lpstr>
      <vt:lpstr>Est-ce qu’il y a problème?</vt:lpstr>
      <vt:lpstr>C’est quoi notre perception? Face à l’enseignement…</vt:lpstr>
      <vt:lpstr>C’est quoi la perception de nos étudiants? Face à leur apprentissage…</vt:lpstr>
      <vt:lpstr>La problématique...</vt:lpstr>
      <vt:lpstr>Si nous prenons l’exemple des sciences...</vt:lpstr>
      <vt:lpstr>Le début de mon périple?</vt:lpstr>
      <vt:lpstr>Phase un ……      vers le changement</vt:lpstr>
      <vt:lpstr>Première question:  Les rôles et les fonctions</vt:lpstr>
      <vt:lpstr>Deuxième question:  Les compétences visées</vt:lpstr>
      <vt:lpstr>Objectifs de formation</vt:lpstr>
      <vt:lpstr>Changer nos pratiques pour répondre à nos objectifs </vt:lpstr>
      <vt:lpstr> Différents modèles ….</vt:lpstr>
      <vt:lpstr>Apprentissage actif…</vt:lpstr>
      <vt:lpstr>Présentation PowerPoint</vt:lpstr>
      <vt:lpstr>APP étapes (3 sections)</vt:lpstr>
      <vt:lpstr>Présentation PowerPoint</vt:lpstr>
      <vt:lpstr>Phase deux … procéder au changement</vt:lpstr>
      <vt:lpstr>Nous avons du complètement réorganiser le tout…</vt:lpstr>
      <vt:lpstr>Approche programme…</vt:lpstr>
      <vt:lpstr>Les chiots des Meerkats vont à l’école (BBC News 2006)</vt:lpstr>
      <vt:lpstr>Programme des Meerkats</vt:lpstr>
      <vt:lpstr>Élément de l’approche programme </vt:lpstr>
      <vt:lpstr>Présentation PowerPoint</vt:lpstr>
      <vt:lpstr>Deux premières années (60 crédits)</vt:lpstr>
      <vt:lpstr>Phase trois…. implanter le changement</vt:lpstr>
      <vt:lpstr>Le départ  en 1996…</vt:lpstr>
      <vt:lpstr> Environnement APP  (nouveau rôle)</vt:lpstr>
      <vt:lpstr>Pour l’étudiant, il y a l’apprentissage d’une nouvelle méthode et ce face aux connaissances</vt:lpstr>
      <vt:lpstr>Petite observation: dans le monde animal, il y a des chapardeurs et des producteurs.</vt:lpstr>
      <vt:lpstr>Est-ce que le cas dans ces nouveaux environnements d’apprentissage?</vt:lpstr>
      <vt:lpstr>Sommes-nous concordants?</vt:lpstr>
      <vt:lpstr>Encore de la résistance au changement</vt:lpstr>
      <vt:lpstr>Phase quatre….    promouvoir le changement</vt:lpstr>
      <vt:lpstr>En résumé…</vt:lpstr>
      <vt:lpstr>Présentation PowerPoint</vt:lpstr>
      <vt:lpstr>Présentation PowerPoint</vt:lpstr>
      <vt:lpstr>Dans mes gènes…</vt:lpstr>
    </vt:vector>
  </TitlesOfParts>
  <Company>UQAM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Yves/Mauffette</dc:creator>
  <cp:lastModifiedBy>Yves Mauffette</cp:lastModifiedBy>
  <cp:revision>120</cp:revision>
  <dcterms:created xsi:type="dcterms:W3CDTF">2013-01-18T15:28:09Z</dcterms:created>
  <dcterms:modified xsi:type="dcterms:W3CDTF">2016-10-26T07:20:46Z</dcterms:modified>
</cp:coreProperties>
</file>